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74" r:id="rId4"/>
    <p:sldId id="275" r:id="rId5"/>
    <p:sldId id="276" r:id="rId6"/>
    <p:sldId id="277" r:id="rId7"/>
    <p:sldId id="278" r:id="rId8"/>
    <p:sldId id="279" r:id="rId9"/>
    <p:sldId id="280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FF"/>
    <a:srgbClr val="FFCCFF"/>
    <a:srgbClr val="9966FF"/>
    <a:srgbClr val="3366FF"/>
    <a:srgbClr val="FF3300"/>
    <a:srgbClr val="CCCCFF"/>
    <a:srgbClr val="99FF99"/>
    <a:srgbClr val="66FF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5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A4628-D624-46CB-B064-D650DE8BA90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AC3C0-3EAE-4C66-B138-17CE8B91071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5CF67-7D53-4D61-9980-9772D3CC7FE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289DB-210D-46FE-8AD5-4664885B429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687D2-A5BB-4DD0-A128-B3199920AEF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70BBF-AE2F-4C8F-A7E1-EE4DF060796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285CB-4367-4032-AA28-3A28ABB735A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CAFD7-2732-4040-9826-ACD3F55E095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67825-1753-4302-8F61-8426376971A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6F748-168F-4365-969F-044FFBF4313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75BA0-3CA7-4788-B410-004C3594479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31B9001-4311-4DA0-BD4E-D1298CF6B81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download-eating-clip-art-free-clipart-of-people-eating-food-more-m9nGqm-clipar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1869"/>
            <a:ext cx="4572000" cy="6517531"/>
          </a:xfrm>
          <a:prstGeom prst="rect">
            <a:avLst/>
          </a:prstGeom>
        </p:spPr>
      </p:pic>
      <p:sp>
        <p:nvSpPr>
          <p:cNvPr id="15" name="Rectângulo 14"/>
          <p:cNvSpPr/>
          <p:nvPr/>
        </p:nvSpPr>
        <p:spPr>
          <a:xfrm>
            <a:off x="4724400" y="1600200"/>
            <a:ext cx="4114800" cy="914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HOW MUCH?</a:t>
            </a:r>
            <a:endParaRPr lang="pt-PT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7" name="Imagem 6" descr="food-clipart-4ibK8KKi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3962400"/>
            <a:ext cx="6766269" cy="2544995"/>
          </a:xfrm>
          <a:prstGeom prst="rect">
            <a:avLst/>
          </a:prstGeom>
        </p:spPr>
      </p:pic>
      <p:sp>
        <p:nvSpPr>
          <p:cNvPr id="8" name="Rectângulo 7"/>
          <p:cNvSpPr/>
          <p:nvPr/>
        </p:nvSpPr>
        <p:spPr>
          <a:xfrm>
            <a:off x="2819400" y="4800600"/>
            <a:ext cx="5715000" cy="1447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How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to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talk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about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quantity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4114800" y="381000"/>
            <a:ext cx="4114800" cy="914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HOW MANY?</a:t>
            </a:r>
            <a:endParaRPr lang="pt-PT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9" name="Imagem 8" descr="next-button-arrow-55925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05800" y="60198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5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8625" y="5791200"/>
            <a:ext cx="8667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40"/>
          <p:cNvSpPr txBox="1">
            <a:spLocks noChangeArrowheads="1"/>
          </p:cNvSpPr>
          <p:nvPr/>
        </p:nvSpPr>
        <p:spPr bwMode="auto">
          <a:xfrm>
            <a:off x="0" y="228600"/>
            <a:ext cx="90582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To express </a:t>
            </a:r>
            <a:r>
              <a:rPr lang="en-US" sz="3600" b="1" dirty="0" smtClean="0">
                <a:solidFill>
                  <a:srgbClr val="FFFF00"/>
                </a:solidFill>
                <a:latin typeface="Kristen ITC" pitchFamily="66" charset="0"/>
              </a:rPr>
              <a:t>HOW MUCH </a:t>
            </a:r>
            <a:r>
              <a:rPr lang="en-US" sz="3600" b="1" dirty="0" smtClean="0">
                <a:latin typeface="Kristen ITC" pitchFamily="66" charset="0"/>
              </a:rPr>
              <a:t>food we have or need we use certain words called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6800" y="1676400"/>
            <a:ext cx="7010400" cy="914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QUANTIFIERS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7" name="Text Box 240"/>
          <p:cNvSpPr txBox="1">
            <a:spLocks noChangeArrowheads="1"/>
          </p:cNvSpPr>
          <p:nvPr/>
        </p:nvSpPr>
        <p:spPr bwMode="auto">
          <a:xfrm>
            <a:off x="152400" y="2895600"/>
            <a:ext cx="89154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latin typeface="Kristen ITC" pitchFamily="66" charset="0"/>
              </a:rPr>
              <a:t>But there are some differences when using</a:t>
            </a:r>
          </a:p>
          <a:p>
            <a:pPr algn="ctr">
              <a:spcBef>
                <a:spcPct val="50000"/>
              </a:spcBef>
            </a:pPr>
            <a:endParaRPr lang="en-US" sz="3200" b="1" dirty="0" smtClean="0">
              <a:latin typeface="Kristen ITC" pitchFamily="66" charset="0"/>
            </a:endParaRPr>
          </a:p>
          <a:p>
            <a:pPr algn="ctr">
              <a:spcBef>
                <a:spcPct val="50000"/>
              </a:spcBef>
            </a:pPr>
            <a:endParaRPr lang="en-US" sz="3200" b="1" dirty="0" smtClean="0">
              <a:latin typeface="Kristen ITC" pitchFamily="66" charset="0"/>
            </a:endParaRPr>
          </a:p>
          <a:p>
            <a:pPr algn="ctr">
              <a:spcBef>
                <a:spcPct val="50000"/>
              </a:spcBef>
            </a:pPr>
            <a:endParaRPr lang="en-US" sz="3200" b="1" dirty="0">
              <a:latin typeface="Kristen ITC" pitchFamily="66" charset="0"/>
            </a:endParaRPr>
          </a:p>
        </p:txBody>
      </p:sp>
      <p:sp>
        <p:nvSpPr>
          <p:cNvPr id="18" name="Text Box 240"/>
          <p:cNvSpPr txBox="1">
            <a:spLocks noChangeArrowheads="1"/>
          </p:cNvSpPr>
          <p:nvPr/>
        </p:nvSpPr>
        <p:spPr bwMode="auto">
          <a:xfrm>
            <a:off x="228600" y="5094982"/>
            <a:ext cx="86772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latin typeface="Kristen ITC" pitchFamily="66" charset="0"/>
              </a:rPr>
              <a:t>Let’s learn how to express </a:t>
            </a:r>
            <a:r>
              <a:rPr lang="en-US" sz="3200" b="1" dirty="0" smtClean="0">
                <a:solidFill>
                  <a:srgbClr val="FF99FF"/>
                </a:solidFill>
                <a:latin typeface="Kristen ITC" pitchFamily="66" charset="0"/>
              </a:rPr>
              <a:t>quantity</a:t>
            </a:r>
            <a:r>
              <a:rPr lang="en-US" sz="3200" b="1" dirty="0" smtClean="0">
                <a:latin typeface="Kristen ITC" pitchFamily="66" charset="0"/>
              </a:rPr>
              <a:t> with these words.</a:t>
            </a:r>
            <a:endParaRPr lang="en-US" sz="3200" b="1" dirty="0">
              <a:latin typeface="Kristen ITC" pitchFamily="66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1752600" y="3581400"/>
            <a:ext cx="6096000" cy="533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countable</a:t>
            </a:r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or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762000" y="4267200"/>
            <a:ext cx="79248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uncountable</a:t>
            </a:r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nouns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5943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ângulo 14"/>
          <p:cNvSpPr/>
          <p:nvPr/>
        </p:nvSpPr>
        <p:spPr>
          <a:xfrm>
            <a:off x="685800" y="304800"/>
            <a:ext cx="78486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LARGE AMOUNTS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04800" y="30480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648200" y="3048000"/>
            <a:ext cx="43434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uncountables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6" name="Text Box 240"/>
          <p:cNvSpPr txBox="1">
            <a:spLocks noChangeArrowheads="1"/>
          </p:cNvSpPr>
          <p:nvPr/>
        </p:nvSpPr>
        <p:spPr bwMode="auto">
          <a:xfrm>
            <a:off x="2286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are __________________apples.</a:t>
            </a:r>
            <a:endParaRPr lang="en-US" sz="3600" b="1" dirty="0">
              <a:latin typeface="Kristen ITC" pitchFamily="66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609600" y="1219200"/>
            <a:ext cx="3429000" cy="1752600"/>
            <a:chOff x="381000" y="1209675"/>
            <a:chExt cx="3085294" cy="1609725"/>
          </a:xfrm>
        </p:grpSpPr>
        <p:pic>
          <p:nvPicPr>
            <p:cNvPr id="11" name="Imagem 10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438275"/>
              <a:ext cx="646894" cy="695325"/>
            </a:xfrm>
            <a:prstGeom prst="rect">
              <a:avLst/>
            </a:prstGeom>
          </p:spPr>
        </p:pic>
        <p:pic>
          <p:nvPicPr>
            <p:cNvPr id="14" name="Imagem 13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971675"/>
              <a:ext cx="646894" cy="695325"/>
            </a:xfrm>
            <a:prstGeom prst="rect">
              <a:avLst/>
            </a:prstGeom>
          </p:spPr>
        </p:pic>
        <p:pic>
          <p:nvPicPr>
            <p:cNvPr id="20" name="Imagem 19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800" y="2047875"/>
              <a:ext cx="646894" cy="695325"/>
            </a:xfrm>
            <a:prstGeom prst="rect">
              <a:avLst/>
            </a:prstGeom>
          </p:spPr>
        </p:pic>
        <p:pic>
          <p:nvPicPr>
            <p:cNvPr id="22" name="Imagem 21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0800" y="2047875"/>
              <a:ext cx="646894" cy="695325"/>
            </a:xfrm>
            <a:prstGeom prst="rect">
              <a:avLst/>
            </a:prstGeom>
          </p:spPr>
        </p:pic>
        <p:pic>
          <p:nvPicPr>
            <p:cNvPr id="25" name="Imagem 24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7400" y="1209675"/>
              <a:ext cx="646894" cy="695325"/>
            </a:xfrm>
            <a:prstGeom prst="rect">
              <a:avLst/>
            </a:prstGeom>
          </p:spPr>
        </p:pic>
        <p:pic>
          <p:nvPicPr>
            <p:cNvPr id="26" name="Imagem 25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8400" y="1285875"/>
              <a:ext cx="646894" cy="695325"/>
            </a:xfrm>
            <a:prstGeom prst="rect">
              <a:avLst/>
            </a:prstGeom>
          </p:spPr>
        </p:pic>
        <p:pic>
          <p:nvPicPr>
            <p:cNvPr id="27" name="Imagem 26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9800" y="1819275"/>
              <a:ext cx="646894" cy="695325"/>
            </a:xfrm>
            <a:prstGeom prst="rect">
              <a:avLst/>
            </a:prstGeom>
          </p:spPr>
        </p:pic>
        <p:pic>
          <p:nvPicPr>
            <p:cNvPr id="12" name="Imagem 11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1285875"/>
              <a:ext cx="646894" cy="695325"/>
            </a:xfrm>
            <a:prstGeom prst="rect">
              <a:avLst/>
            </a:prstGeom>
          </p:spPr>
        </p:pic>
        <p:pic>
          <p:nvPicPr>
            <p:cNvPr id="21" name="Imagem 20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1209675"/>
              <a:ext cx="646894" cy="695325"/>
            </a:xfrm>
            <a:prstGeom prst="rect">
              <a:avLst/>
            </a:prstGeom>
          </p:spPr>
        </p:pic>
        <p:pic>
          <p:nvPicPr>
            <p:cNvPr id="10" name="Imagem 9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5306" y="1514475"/>
              <a:ext cx="646894" cy="695325"/>
            </a:xfrm>
            <a:prstGeom prst="rect">
              <a:avLst/>
            </a:prstGeom>
          </p:spPr>
        </p:pic>
        <p:pic>
          <p:nvPicPr>
            <p:cNvPr id="23" name="Imagem 22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400" y="1590675"/>
              <a:ext cx="646894" cy="695325"/>
            </a:xfrm>
            <a:prstGeom prst="rect">
              <a:avLst/>
            </a:prstGeom>
          </p:spPr>
        </p:pic>
        <p:pic>
          <p:nvPicPr>
            <p:cNvPr id="13" name="Imagem 12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1600" y="1743075"/>
              <a:ext cx="646894" cy="695325"/>
            </a:xfrm>
            <a:prstGeom prst="rect">
              <a:avLst/>
            </a:prstGeom>
          </p:spPr>
        </p:pic>
        <p:pic>
          <p:nvPicPr>
            <p:cNvPr id="16" name="Imagem 15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9400" y="1666875"/>
              <a:ext cx="646894" cy="695325"/>
            </a:xfrm>
            <a:prstGeom prst="rect">
              <a:avLst/>
            </a:prstGeom>
          </p:spPr>
        </p:pic>
        <p:pic>
          <p:nvPicPr>
            <p:cNvPr id="24" name="Imagem 23" descr="apple-20clip-20art-apple-clipart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600" y="2124075"/>
              <a:ext cx="646894" cy="695325"/>
            </a:xfrm>
            <a:prstGeom prst="rect">
              <a:avLst/>
            </a:prstGeom>
          </p:spPr>
        </p:pic>
      </p:grpSp>
      <p:sp>
        <p:nvSpPr>
          <p:cNvPr id="38" name="Text Box 240"/>
          <p:cNvSpPr txBox="1">
            <a:spLocks noChangeArrowheads="1"/>
          </p:cNvSpPr>
          <p:nvPr/>
        </p:nvSpPr>
        <p:spPr bwMode="auto">
          <a:xfrm>
            <a:off x="46482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is _________________meat.</a:t>
            </a:r>
            <a:endParaRPr lang="en-US" sz="3600" b="1" dirty="0">
              <a:latin typeface="Kristen ITC" pitchFamily="66" charset="0"/>
            </a:endParaRPr>
          </a:p>
        </p:txBody>
      </p:sp>
      <p:grpSp>
        <p:nvGrpSpPr>
          <p:cNvPr id="41" name="Grupo 40"/>
          <p:cNvGrpSpPr/>
          <p:nvPr/>
        </p:nvGrpSpPr>
        <p:grpSpPr>
          <a:xfrm>
            <a:off x="4953000" y="1143000"/>
            <a:ext cx="3581400" cy="1905000"/>
            <a:chOff x="4953000" y="1066800"/>
            <a:chExt cx="3810000" cy="1905000"/>
          </a:xfrm>
        </p:grpSpPr>
        <p:pic>
          <p:nvPicPr>
            <p:cNvPr id="32" name="Imagem 31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3200" y="1988571"/>
              <a:ext cx="1395413" cy="983229"/>
            </a:xfrm>
            <a:prstGeom prst="rect">
              <a:avLst/>
            </a:prstGeom>
          </p:spPr>
        </p:pic>
        <p:pic>
          <p:nvPicPr>
            <p:cNvPr id="31" name="Imagem 30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3000" y="1836171"/>
              <a:ext cx="1395413" cy="983229"/>
            </a:xfrm>
            <a:prstGeom prst="rect">
              <a:avLst/>
            </a:prstGeom>
          </p:spPr>
        </p:pic>
        <p:pic>
          <p:nvPicPr>
            <p:cNvPr id="30" name="Imagem 29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852573">
              <a:off x="6887257" y="1146546"/>
              <a:ext cx="1395413" cy="983229"/>
            </a:xfrm>
            <a:prstGeom prst="rect">
              <a:avLst/>
            </a:prstGeom>
          </p:spPr>
        </p:pic>
        <p:pic>
          <p:nvPicPr>
            <p:cNvPr id="33" name="Imagem 32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7400" y="1912371"/>
              <a:ext cx="1395413" cy="983229"/>
            </a:xfrm>
            <a:prstGeom prst="rect">
              <a:avLst/>
            </a:prstGeom>
          </p:spPr>
        </p:pic>
        <p:pic>
          <p:nvPicPr>
            <p:cNvPr id="34" name="Imagem 33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5400" y="1302771"/>
              <a:ext cx="1395413" cy="983229"/>
            </a:xfrm>
            <a:prstGeom prst="rect">
              <a:avLst/>
            </a:prstGeom>
          </p:spPr>
        </p:pic>
        <p:pic>
          <p:nvPicPr>
            <p:cNvPr id="35" name="Imagem 34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19787" y="1066800"/>
              <a:ext cx="1395413" cy="983229"/>
            </a:xfrm>
            <a:prstGeom prst="rect">
              <a:avLst/>
            </a:prstGeom>
          </p:spPr>
        </p:pic>
        <p:pic>
          <p:nvPicPr>
            <p:cNvPr id="37" name="Imagem 36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67587" y="1607571"/>
              <a:ext cx="1395413" cy="983229"/>
            </a:xfrm>
            <a:prstGeom prst="rect">
              <a:avLst/>
            </a:prstGeom>
          </p:spPr>
        </p:pic>
        <p:pic>
          <p:nvPicPr>
            <p:cNvPr id="40" name="Imagem 39" descr="steak-clip-art-images-free-for-commercial-use-NYVM1M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0" y="1600200"/>
              <a:ext cx="1395413" cy="983229"/>
            </a:xfrm>
            <a:prstGeom prst="rect">
              <a:avLst/>
            </a:prstGeom>
          </p:spPr>
        </p:pic>
      </p:grpSp>
      <p:sp>
        <p:nvSpPr>
          <p:cNvPr id="42" name="Rectângulo 41"/>
          <p:cNvSpPr/>
          <p:nvPr/>
        </p:nvSpPr>
        <p:spPr>
          <a:xfrm>
            <a:off x="457200" y="48006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lot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of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(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lots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of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)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3" name="Rectângulo 42"/>
          <p:cNvSpPr/>
          <p:nvPr/>
        </p:nvSpPr>
        <p:spPr>
          <a:xfrm>
            <a:off x="4876800" y="48006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lot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of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(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lots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of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)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4" name="Text Box 240"/>
          <p:cNvSpPr txBox="1">
            <a:spLocks noChangeArrowheads="1"/>
          </p:cNvSpPr>
          <p:nvPr/>
        </p:nvSpPr>
        <p:spPr bwMode="auto">
          <a:xfrm>
            <a:off x="-76200" y="3729335"/>
            <a:ext cx="4791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FF00"/>
                </a:solidFill>
                <a:latin typeface="Kristen ITC" pitchFamily="66" charset="0"/>
              </a:rPr>
              <a:t>How many</a:t>
            </a:r>
            <a:r>
              <a:rPr lang="en-US" sz="2400" b="1" dirty="0" smtClean="0">
                <a:solidFill>
                  <a:srgbClr val="00FF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apples are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5" name="Text Box 240"/>
          <p:cNvSpPr txBox="1">
            <a:spLocks noChangeArrowheads="1"/>
          </p:cNvSpPr>
          <p:nvPr/>
        </p:nvSpPr>
        <p:spPr bwMode="auto">
          <a:xfrm>
            <a:off x="4495800" y="373380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FF0000"/>
                </a:solidFill>
                <a:latin typeface="Kristen ITC" pitchFamily="66" charset="0"/>
              </a:rPr>
              <a:t>How much</a:t>
            </a:r>
            <a:r>
              <a:rPr lang="en-US" sz="2400" b="1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meat is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8" name="Rectângulo 47"/>
          <p:cNvSpPr/>
          <p:nvPr/>
        </p:nvSpPr>
        <p:spPr>
          <a:xfrm>
            <a:off x="381000" y="6248400"/>
            <a:ext cx="77724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lot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of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(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lots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of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)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is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used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in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affirmative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sentences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.</a:t>
            </a:r>
            <a:endParaRPr lang="pt-PT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49" name="Imagem 48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890371">
            <a:off x="328858" y="4219284"/>
            <a:ext cx="732568" cy="507304"/>
          </a:xfrm>
          <a:prstGeom prst="rect">
            <a:avLst/>
          </a:prstGeom>
        </p:spPr>
      </p:pic>
      <p:pic>
        <p:nvPicPr>
          <p:cNvPr id="50" name="Imagem 49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890371">
            <a:off x="4908334" y="4213628"/>
            <a:ext cx="732568" cy="5073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750"/>
                            </p:stCondLst>
                            <p:childTnLst>
                              <p:par>
                                <p:cTn id="9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8" grpId="0"/>
      <p:bldP spid="36" grpId="0"/>
      <p:bldP spid="38" grpId="0"/>
      <p:bldP spid="42" grpId="0"/>
      <p:bldP spid="43" grpId="0"/>
      <p:bldP spid="44" grpId="0"/>
      <p:bldP spid="45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5943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ângulo 14"/>
          <p:cNvSpPr/>
          <p:nvPr/>
        </p:nvSpPr>
        <p:spPr>
          <a:xfrm>
            <a:off x="685800" y="304800"/>
            <a:ext cx="78486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SMALLER AMOUNTS (1)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04800" y="30480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648200" y="3048000"/>
            <a:ext cx="43434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uncountables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6" name="Text Box 240"/>
          <p:cNvSpPr txBox="1">
            <a:spLocks noChangeArrowheads="1"/>
          </p:cNvSpPr>
          <p:nvPr/>
        </p:nvSpPr>
        <p:spPr bwMode="auto">
          <a:xfrm>
            <a:off x="2286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are __________________carrots.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38" name="Text Box 240"/>
          <p:cNvSpPr txBox="1">
            <a:spLocks noChangeArrowheads="1"/>
          </p:cNvSpPr>
          <p:nvPr/>
        </p:nvSpPr>
        <p:spPr bwMode="auto">
          <a:xfrm>
            <a:off x="46482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is __________________cheese.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42" name="Rectângulo 41"/>
          <p:cNvSpPr/>
          <p:nvPr/>
        </p:nvSpPr>
        <p:spPr>
          <a:xfrm>
            <a:off x="457200" y="48006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some /a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few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3" name="Rectângulo 42"/>
          <p:cNvSpPr/>
          <p:nvPr/>
        </p:nvSpPr>
        <p:spPr>
          <a:xfrm>
            <a:off x="4876800" y="48006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some / 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little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4" name="Text Box 240"/>
          <p:cNvSpPr txBox="1">
            <a:spLocks noChangeArrowheads="1"/>
          </p:cNvSpPr>
          <p:nvPr/>
        </p:nvSpPr>
        <p:spPr bwMode="auto">
          <a:xfrm>
            <a:off x="-76200" y="3729335"/>
            <a:ext cx="4791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FF00"/>
                </a:solidFill>
                <a:latin typeface="Kristen ITC" pitchFamily="66" charset="0"/>
              </a:rPr>
              <a:t>How many</a:t>
            </a:r>
            <a:r>
              <a:rPr lang="en-US" sz="2400" b="1" dirty="0" smtClean="0">
                <a:solidFill>
                  <a:srgbClr val="00FF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carrots are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5" name="Text Box 240"/>
          <p:cNvSpPr txBox="1">
            <a:spLocks noChangeArrowheads="1"/>
          </p:cNvSpPr>
          <p:nvPr/>
        </p:nvSpPr>
        <p:spPr bwMode="auto">
          <a:xfrm>
            <a:off x="4495800" y="373380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FF0000"/>
                </a:solidFill>
                <a:latin typeface="Kristen ITC" pitchFamily="66" charset="0"/>
              </a:rPr>
              <a:t>How much</a:t>
            </a:r>
            <a:r>
              <a:rPr lang="en-US" sz="2400" b="1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cheese is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8" name="Rectângulo 47"/>
          <p:cNvSpPr/>
          <p:nvPr/>
        </p:nvSpPr>
        <p:spPr>
          <a:xfrm>
            <a:off x="381000" y="6248400"/>
            <a:ext cx="77724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some/a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few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/a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little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have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a positive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meaning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.</a:t>
            </a:r>
            <a:endParaRPr lang="pt-PT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grpSp>
        <p:nvGrpSpPr>
          <p:cNvPr id="47" name="Grupo 46"/>
          <p:cNvGrpSpPr/>
          <p:nvPr/>
        </p:nvGrpSpPr>
        <p:grpSpPr>
          <a:xfrm>
            <a:off x="990600" y="1212952"/>
            <a:ext cx="2590800" cy="1758848"/>
            <a:chOff x="1143000" y="1212952"/>
            <a:chExt cx="2160377" cy="1504563"/>
          </a:xfrm>
        </p:grpSpPr>
        <p:pic>
          <p:nvPicPr>
            <p:cNvPr id="39" name="Imagem 38" descr="carrot-clipart-8X4Noc-clipar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1143000" y="1219200"/>
              <a:ext cx="1066800" cy="1498315"/>
            </a:xfrm>
            <a:prstGeom prst="rect">
              <a:avLst/>
            </a:prstGeom>
          </p:spPr>
        </p:pic>
        <p:pic>
          <p:nvPicPr>
            <p:cNvPr id="41" name="Imagem 40" descr="carrot-clipart-8X4Noc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3201807" flipH="1">
              <a:off x="1999008" y="1045569"/>
              <a:ext cx="827616" cy="1162382"/>
            </a:xfrm>
            <a:prstGeom prst="rect">
              <a:avLst/>
            </a:prstGeom>
          </p:spPr>
        </p:pic>
        <p:pic>
          <p:nvPicPr>
            <p:cNvPr id="46" name="Imagem 45" descr="carrot-clipart-8X4Noc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4550100" flipH="1">
              <a:off x="2308378" y="1638662"/>
              <a:ext cx="827616" cy="1162382"/>
            </a:xfrm>
            <a:prstGeom prst="rect">
              <a:avLst/>
            </a:prstGeom>
          </p:spPr>
        </p:pic>
      </p:grpSp>
      <p:pic>
        <p:nvPicPr>
          <p:cNvPr id="49" name="Imagem 48" descr="cheese-clip-art-at-clker-com-vector-clip-art-online-royalty-free-CnrId6-clipa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86400" y="1219200"/>
            <a:ext cx="2819400" cy="1607058"/>
          </a:xfrm>
          <a:prstGeom prst="rect">
            <a:avLst/>
          </a:prstGeom>
        </p:spPr>
      </p:pic>
      <p:pic>
        <p:nvPicPr>
          <p:cNvPr id="51" name="Imagem 50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890371">
            <a:off x="328858" y="4219284"/>
            <a:ext cx="732568" cy="507304"/>
          </a:xfrm>
          <a:prstGeom prst="rect">
            <a:avLst/>
          </a:prstGeom>
        </p:spPr>
      </p:pic>
      <p:pic>
        <p:nvPicPr>
          <p:cNvPr id="52" name="Imagem 51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890371">
            <a:off x="4908334" y="4213628"/>
            <a:ext cx="732568" cy="5073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400"/>
                            </p:stCondLst>
                            <p:childTnLst>
                              <p:par>
                                <p:cTn id="9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8" grpId="0"/>
      <p:bldP spid="36" grpId="0"/>
      <p:bldP spid="38" grpId="0"/>
      <p:bldP spid="42" grpId="0"/>
      <p:bldP spid="43" grpId="0"/>
      <p:bldP spid="44" grpId="0"/>
      <p:bldP spid="45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5943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ângulo 14"/>
          <p:cNvSpPr/>
          <p:nvPr/>
        </p:nvSpPr>
        <p:spPr>
          <a:xfrm>
            <a:off x="685800" y="304800"/>
            <a:ext cx="78486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SMALLER AMOUNTS (2)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04800" y="30480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648200" y="3048000"/>
            <a:ext cx="43434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uncountables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6" name="Text Box 240"/>
          <p:cNvSpPr txBox="1">
            <a:spLocks noChangeArrowheads="1"/>
          </p:cNvSpPr>
          <p:nvPr/>
        </p:nvSpPr>
        <p:spPr bwMode="auto">
          <a:xfrm>
            <a:off x="228600" y="4267200"/>
            <a:ext cx="4419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are</a:t>
            </a:r>
            <a:r>
              <a:rPr lang="en-US" sz="3600" b="1" u="sng" dirty="0" smtClean="0">
                <a:latin typeface="Kristen ITC" pitchFamily="66" charset="0"/>
              </a:rPr>
              <a:t>n’t</a:t>
            </a:r>
            <a:r>
              <a:rPr lang="en-US" sz="3600" b="1" dirty="0" smtClean="0">
                <a:latin typeface="Kristen ITC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__________________carrots.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38" name="Text Box 240"/>
          <p:cNvSpPr txBox="1">
            <a:spLocks noChangeArrowheads="1"/>
          </p:cNvSpPr>
          <p:nvPr/>
        </p:nvSpPr>
        <p:spPr bwMode="auto">
          <a:xfrm>
            <a:off x="4648200" y="4267200"/>
            <a:ext cx="4419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is</a:t>
            </a:r>
            <a:r>
              <a:rPr lang="en-US" sz="3600" b="1" u="sng" dirty="0" smtClean="0">
                <a:latin typeface="Kristen ITC" pitchFamily="66" charset="0"/>
              </a:rPr>
              <a:t>n’t</a:t>
            </a:r>
            <a:r>
              <a:rPr lang="en-US" sz="3600" b="1" dirty="0" smtClean="0">
                <a:latin typeface="Kristen ITC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__________________cheese.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42" name="Rectângulo 41"/>
          <p:cNvSpPr/>
          <p:nvPr/>
        </p:nvSpPr>
        <p:spPr>
          <a:xfrm>
            <a:off x="1143000" y="4953000"/>
            <a:ext cx="28194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many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3" name="Rectângulo 42"/>
          <p:cNvSpPr/>
          <p:nvPr/>
        </p:nvSpPr>
        <p:spPr>
          <a:xfrm>
            <a:off x="5562600" y="4876800"/>
            <a:ext cx="26670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much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4" name="Text Box 240"/>
          <p:cNvSpPr txBox="1">
            <a:spLocks noChangeArrowheads="1"/>
          </p:cNvSpPr>
          <p:nvPr/>
        </p:nvSpPr>
        <p:spPr bwMode="auto">
          <a:xfrm>
            <a:off x="-76200" y="3729335"/>
            <a:ext cx="4791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FF00"/>
                </a:solidFill>
                <a:latin typeface="Kristen ITC" pitchFamily="66" charset="0"/>
              </a:rPr>
              <a:t>How many</a:t>
            </a:r>
            <a:r>
              <a:rPr lang="en-US" sz="2400" b="1" dirty="0" smtClean="0">
                <a:solidFill>
                  <a:srgbClr val="00FF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carrots are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5" name="Text Box 240"/>
          <p:cNvSpPr txBox="1">
            <a:spLocks noChangeArrowheads="1"/>
          </p:cNvSpPr>
          <p:nvPr/>
        </p:nvSpPr>
        <p:spPr bwMode="auto">
          <a:xfrm>
            <a:off x="4495800" y="373380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FF0000"/>
                </a:solidFill>
                <a:latin typeface="Kristen ITC" pitchFamily="66" charset="0"/>
              </a:rPr>
              <a:t>How much</a:t>
            </a:r>
            <a:r>
              <a:rPr lang="en-US" sz="2400" b="1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cheese is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8" name="Rectângulo 47"/>
          <p:cNvSpPr/>
          <p:nvPr/>
        </p:nvSpPr>
        <p:spPr>
          <a:xfrm>
            <a:off x="381000" y="6248400"/>
            <a:ext cx="77724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not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many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/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not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much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have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a negative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meaning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.</a:t>
            </a:r>
            <a:endParaRPr lang="pt-PT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grpSp>
        <p:nvGrpSpPr>
          <p:cNvPr id="2" name="Grupo 46"/>
          <p:cNvGrpSpPr/>
          <p:nvPr/>
        </p:nvGrpSpPr>
        <p:grpSpPr>
          <a:xfrm>
            <a:off x="990600" y="1212952"/>
            <a:ext cx="2590800" cy="1758848"/>
            <a:chOff x="1143000" y="1212952"/>
            <a:chExt cx="2160377" cy="1504563"/>
          </a:xfrm>
        </p:grpSpPr>
        <p:pic>
          <p:nvPicPr>
            <p:cNvPr id="39" name="Imagem 38" descr="carrot-clipart-8X4Noc-clipar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1143000" y="1219200"/>
              <a:ext cx="1066800" cy="1498315"/>
            </a:xfrm>
            <a:prstGeom prst="rect">
              <a:avLst/>
            </a:prstGeom>
          </p:spPr>
        </p:pic>
        <p:pic>
          <p:nvPicPr>
            <p:cNvPr id="41" name="Imagem 40" descr="carrot-clipart-8X4Noc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3201807" flipH="1">
              <a:off x="1999008" y="1045569"/>
              <a:ext cx="827616" cy="1162382"/>
            </a:xfrm>
            <a:prstGeom prst="rect">
              <a:avLst/>
            </a:prstGeom>
          </p:spPr>
        </p:pic>
        <p:pic>
          <p:nvPicPr>
            <p:cNvPr id="46" name="Imagem 45" descr="carrot-clipart-8X4Noc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4550100" flipH="1">
              <a:off x="2308378" y="1638662"/>
              <a:ext cx="827616" cy="1162382"/>
            </a:xfrm>
            <a:prstGeom prst="rect">
              <a:avLst/>
            </a:prstGeom>
          </p:spPr>
        </p:pic>
      </p:grpSp>
      <p:pic>
        <p:nvPicPr>
          <p:cNvPr id="49" name="Imagem 48" descr="cheese-clip-art-at-clker-com-vector-clip-art-online-royalty-free-CnrId6-clipa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86400" y="1219200"/>
            <a:ext cx="2819400" cy="1607058"/>
          </a:xfrm>
          <a:prstGeom prst="rect">
            <a:avLst/>
          </a:prstGeom>
        </p:spPr>
      </p:pic>
      <p:pic>
        <p:nvPicPr>
          <p:cNvPr id="18" name="Imagem 17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890371">
            <a:off x="328858" y="4219284"/>
            <a:ext cx="732568" cy="507304"/>
          </a:xfrm>
          <a:prstGeom prst="rect">
            <a:avLst/>
          </a:prstGeom>
        </p:spPr>
      </p:pic>
      <p:pic>
        <p:nvPicPr>
          <p:cNvPr id="20" name="Imagem 19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890371">
            <a:off x="4908334" y="4213628"/>
            <a:ext cx="732568" cy="5073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900"/>
                            </p:stCondLst>
                            <p:childTnLst>
                              <p:par>
                                <p:cTn id="9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8" grpId="0"/>
      <p:bldP spid="36" grpId="0"/>
      <p:bldP spid="38" grpId="0"/>
      <p:bldP spid="42" grpId="0"/>
      <p:bldP spid="43" grpId="0"/>
      <p:bldP spid="44" grpId="0"/>
      <p:bldP spid="45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5943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ângulo 14"/>
          <p:cNvSpPr/>
          <p:nvPr/>
        </p:nvSpPr>
        <p:spPr>
          <a:xfrm>
            <a:off x="685800" y="304800"/>
            <a:ext cx="78486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SMALLER AMOUNTS (3)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2133600" y="13716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8" name="Imagem 17" descr="McLkKoXK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1066800"/>
            <a:ext cx="1408044" cy="1295400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6172200" y="1143000"/>
            <a:ext cx="1524000" cy="990600"/>
            <a:chOff x="1143000" y="1212952"/>
            <a:chExt cx="2160377" cy="1504563"/>
          </a:xfrm>
        </p:grpSpPr>
        <p:pic>
          <p:nvPicPr>
            <p:cNvPr id="21" name="Imagem 20" descr="carrot-clipart-8X4Noc-clipar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flipH="1">
              <a:off x="1143000" y="1219200"/>
              <a:ext cx="1066800" cy="1498315"/>
            </a:xfrm>
            <a:prstGeom prst="rect">
              <a:avLst/>
            </a:prstGeom>
          </p:spPr>
        </p:pic>
        <p:pic>
          <p:nvPicPr>
            <p:cNvPr id="22" name="Imagem 21" descr="carrot-clipart-8X4Noc-clipart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3201807" flipH="1">
              <a:off x="1999008" y="1045569"/>
              <a:ext cx="827616" cy="1162382"/>
            </a:xfrm>
            <a:prstGeom prst="rect">
              <a:avLst/>
            </a:prstGeom>
          </p:spPr>
        </p:pic>
        <p:pic>
          <p:nvPicPr>
            <p:cNvPr id="23" name="Imagem 22" descr="carrot-clipart-8X4Noc-clipart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4550100" flipH="1">
              <a:off x="2308378" y="1638662"/>
              <a:ext cx="827616" cy="1162382"/>
            </a:xfrm>
            <a:prstGeom prst="rect">
              <a:avLst/>
            </a:prstGeom>
          </p:spPr>
        </p:pic>
      </p:grpSp>
      <p:sp>
        <p:nvSpPr>
          <p:cNvPr id="24" name="Text Box 240"/>
          <p:cNvSpPr txBox="1">
            <a:spLocks noChangeArrowheads="1"/>
          </p:cNvSpPr>
          <p:nvPr/>
        </p:nvSpPr>
        <p:spPr bwMode="auto">
          <a:xfrm>
            <a:off x="2286000" y="2217003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 dirty="0" smtClean="0">
                <a:latin typeface="Calibri"/>
                <a:cs typeface="Calibri"/>
              </a:rPr>
              <a:t>●</a:t>
            </a:r>
            <a:r>
              <a:rPr lang="en-US" sz="4800" b="1" dirty="0" smtClean="0">
                <a:latin typeface="Kristen ITC" pitchFamily="66" charset="0"/>
              </a:rPr>
              <a:t> </a:t>
            </a:r>
            <a:r>
              <a:rPr lang="en-US" sz="4800" b="1" dirty="0" smtClean="0">
                <a:solidFill>
                  <a:srgbClr val="00FF00"/>
                </a:solidFill>
                <a:latin typeface="Kristen ITC" pitchFamily="66" charset="0"/>
              </a:rPr>
              <a:t>some </a:t>
            </a:r>
            <a:r>
              <a:rPr lang="en-US" sz="4800" b="1" dirty="0" smtClean="0">
                <a:latin typeface="Kristen ITC" pitchFamily="66" charset="0"/>
              </a:rPr>
              <a:t>= </a:t>
            </a:r>
            <a:r>
              <a:rPr lang="en-US" sz="4800" b="1" u="sng" dirty="0" smtClean="0">
                <a:solidFill>
                  <a:srgbClr val="00FF00"/>
                </a:solidFill>
                <a:latin typeface="Kristen ITC" pitchFamily="66" charset="0"/>
              </a:rPr>
              <a:t>a</a:t>
            </a:r>
            <a:r>
              <a:rPr lang="en-US" sz="4800" b="1" dirty="0" smtClean="0">
                <a:solidFill>
                  <a:srgbClr val="00FF00"/>
                </a:solidFill>
                <a:latin typeface="Kristen ITC" pitchFamily="66" charset="0"/>
              </a:rPr>
              <a:t> few</a:t>
            </a:r>
            <a:endParaRPr lang="en-US" sz="4800" b="1" dirty="0" smtClean="0">
              <a:latin typeface="Kristen ITC" pitchFamily="66" charset="0"/>
            </a:endParaRPr>
          </a:p>
        </p:txBody>
      </p:sp>
      <p:sp>
        <p:nvSpPr>
          <p:cNvPr id="26" name="Text Box 240"/>
          <p:cNvSpPr txBox="1">
            <a:spLocks noChangeArrowheads="1"/>
          </p:cNvSpPr>
          <p:nvPr/>
        </p:nvSpPr>
        <p:spPr bwMode="auto">
          <a:xfrm>
            <a:off x="2286000" y="2902803"/>
            <a:ext cx="571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 dirty="0" smtClean="0">
                <a:latin typeface="Calibri"/>
                <a:cs typeface="Calibri"/>
              </a:rPr>
              <a:t>●</a:t>
            </a:r>
            <a:r>
              <a:rPr lang="en-US" sz="4800" b="1" dirty="0" smtClean="0">
                <a:latin typeface="Kristen ITC" pitchFamily="66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Kristen ITC" pitchFamily="66" charset="0"/>
              </a:rPr>
              <a:t>not many </a:t>
            </a:r>
            <a:r>
              <a:rPr lang="en-US" sz="4800" b="1" dirty="0" smtClean="0">
                <a:latin typeface="Kristen ITC" pitchFamily="66" charset="0"/>
              </a:rPr>
              <a:t>= </a:t>
            </a:r>
            <a:r>
              <a:rPr lang="en-US" sz="4800" b="1" dirty="0" smtClean="0">
                <a:solidFill>
                  <a:srgbClr val="FF0000"/>
                </a:solidFill>
                <a:latin typeface="Kristen ITC" pitchFamily="66" charset="0"/>
              </a:rPr>
              <a:t>few</a:t>
            </a:r>
          </a:p>
        </p:txBody>
      </p:sp>
      <p:sp>
        <p:nvSpPr>
          <p:cNvPr id="27" name="Rectângulo 26"/>
          <p:cNvSpPr/>
          <p:nvPr/>
        </p:nvSpPr>
        <p:spPr>
          <a:xfrm>
            <a:off x="2209800" y="3962400"/>
            <a:ext cx="45720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uncountables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28" name="Imagem 27" descr="McLkKoXK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3429000"/>
            <a:ext cx="1408044" cy="1295400"/>
          </a:xfrm>
          <a:prstGeom prst="rect">
            <a:avLst/>
          </a:prstGeom>
        </p:spPr>
      </p:pic>
      <p:pic>
        <p:nvPicPr>
          <p:cNvPr id="29" name="Imagem 28" descr="cheese-clip-art-at-clker-com-vector-clip-art-online-royalty-free-CnrId6-clipa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76716" y="3657600"/>
            <a:ext cx="1581484" cy="901446"/>
          </a:xfrm>
          <a:prstGeom prst="rect">
            <a:avLst/>
          </a:prstGeom>
        </p:spPr>
      </p:pic>
      <p:sp>
        <p:nvSpPr>
          <p:cNvPr id="30" name="Text Box 240"/>
          <p:cNvSpPr txBox="1">
            <a:spLocks noChangeArrowheads="1"/>
          </p:cNvSpPr>
          <p:nvPr/>
        </p:nvSpPr>
        <p:spPr bwMode="auto">
          <a:xfrm>
            <a:off x="2286000" y="48006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 dirty="0" smtClean="0">
                <a:latin typeface="Calibri"/>
                <a:cs typeface="Calibri"/>
              </a:rPr>
              <a:t>●</a:t>
            </a:r>
            <a:r>
              <a:rPr lang="en-US" sz="4800" b="1" dirty="0" smtClean="0">
                <a:latin typeface="Kristen ITC" pitchFamily="66" charset="0"/>
              </a:rPr>
              <a:t> </a:t>
            </a:r>
            <a:r>
              <a:rPr lang="en-US" sz="4800" b="1" dirty="0" smtClean="0">
                <a:solidFill>
                  <a:srgbClr val="00FF00"/>
                </a:solidFill>
                <a:latin typeface="Kristen ITC" pitchFamily="66" charset="0"/>
              </a:rPr>
              <a:t>some </a:t>
            </a:r>
            <a:r>
              <a:rPr lang="en-US" sz="4800" b="1" dirty="0" smtClean="0">
                <a:latin typeface="Kristen ITC" pitchFamily="66" charset="0"/>
              </a:rPr>
              <a:t>= </a:t>
            </a:r>
            <a:r>
              <a:rPr lang="en-US" sz="4800" b="1" u="sng" dirty="0" smtClean="0">
                <a:solidFill>
                  <a:srgbClr val="00FF00"/>
                </a:solidFill>
                <a:latin typeface="Kristen ITC" pitchFamily="66" charset="0"/>
              </a:rPr>
              <a:t>a</a:t>
            </a:r>
            <a:r>
              <a:rPr lang="en-US" sz="4800" b="1" dirty="0" smtClean="0">
                <a:solidFill>
                  <a:srgbClr val="00FF00"/>
                </a:solidFill>
                <a:latin typeface="Kristen ITC" pitchFamily="66" charset="0"/>
              </a:rPr>
              <a:t> little</a:t>
            </a:r>
            <a:endParaRPr lang="en-US" sz="4800" b="1" dirty="0" smtClean="0">
              <a:latin typeface="Kristen ITC" pitchFamily="66" charset="0"/>
            </a:endParaRPr>
          </a:p>
        </p:txBody>
      </p:sp>
      <p:sp>
        <p:nvSpPr>
          <p:cNvPr id="31" name="Text Box 240"/>
          <p:cNvSpPr txBox="1">
            <a:spLocks noChangeArrowheads="1"/>
          </p:cNvSpPr>
          <p:nvPr/>
        </p:nvSpPr>
        <p:spPr bwMode="auto">
          <a:xfrm>
            <a:off x="2286000" y="5562600"/>
            <a:ext cx="571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 dirty="0" smtClean="0">
                <a:latin typeface="Calibri"/>
                <a:cs typeface="Calibri"/>
              </a:rPr>
              <a:t>●</a:t>
            </a:r>
            <a:r>
              <a:rPr lang="en-US" sz="4800" b="1" dirty="0" smtClean="0">
                <a:latin typeface="Kristen ITC" pitchFamily="66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Kristen ITC" pitchFamily="66" charset="0"/>
              </a:rPr>
              <a:t>not much </a:t>
            </a:r>
            <a:r>
              <a:rPr lang="en-US" sz="4800" b="1" dirty="0" smtClean="0">
                <a:latin typeface="Kristen ITC" pitchFamily="66" charset="0"/>
              </a:rPr>
              <a:t>=</a:t>
            </a:r>
            <a:r>
              <a:rPr lang="en-US" sz="4800" b="1" dirty="0" smtClean="0">
                <a:solidFill>
                  <a:srgbClr val="00FF00"/>
                </a:solidFill>
                <a:latin typeface="Kristen ITC" pitchFamily="66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Kristen ITC" pitchFamily="66" charset="0"/>
              </a:rPr>
              <a:t>little</a:t>
            </a:r>
          </a:p>
        </p:txBody>
      </p:sp>
      <p:sp>
        <p:nvSpPr>
          <p:cNvPr id="32" name="Text Box 240"/>
          <p:cNvSpPr txBox="1">
            <a:spLocks noChangeArrowheads="1"/>
          </p:cNvSpPr>
          <p:nvPr/>
        </p:nvSpPr>
        <p:spPr bwMode="auto">
          <a:xfrm>
            <a:off x="-76200" y="24384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00FF00"/>
                </a:solidFill>
                <a:latin typeface="Kristen ITC" pitchFamily="66" charset="0"/>
              </a:rPr>
              <a:t>positive meaning</a:t>
            </a:r>
            <a:endParaRPr lang="en-US" sz="2000" b="1" dirty="0">
              <a:latin typeface="Kristen ITC" pitchFamily="66" charset="0"/>
            </a:endParaRPr>
          </a:p>
        </p:txBody>
      </p:sp>
      <p:sp>
        <p:nvSpPr>
          <p:cNvPr id="33" name="Text Box 240"/>
          <p:cNvSpPr txBox="1">
            <a:spLocks noChangeArrowheads="1"/>
          </p:cNvSpPr>
          <p:nvPr/>
        </p:nvSpPr>
        <p:spPr bwMode="auto">
          <a:xfrm>
            <a:off x="-76200" y="50292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00FF00"/>
                </a:solidFill>
                <a:latin typeface="Kristen ITC" pitchFamily="66" charset="0"/>
              </a:rPr>
              <a:t>positive meaning</a:t>
            </a:r>
            <a:endParaRPr lang="en-US" sz="2000" b="1" dirty="0">
              <a:latin typeface="Kristen ITC" pitchFamily="66" charset="0"/>
            </a:endParaRPr>
          </a:p>
        </p:txBody>
      </p:sp>
      <p:sp>
        <p:nvSpPr>
          <p:cNvPr id="34" name="Text Box 240"/>
          <p:cNvSpPr txBox="1">
            <a:spLocks noChangeArrowheads="1"/>
          </p:cNvSpPr>
          <p:nvPr/>
        </p:nvSpPr>
        <p:spPr bwMode="auto">
          <a:xfrm>
            <a:off x="-76200" y="31242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FF0000"/>
                </a:solidFill>
                <a:latin typeface="Kristen ITC" pitchFamily="66" charset="0"/>
              </a:rPr>
              <a:t>negative meaning</a:t>
            </a:r>
            <a:endParaRPr lang="en-US" sz="2000" b="1" dirty="0">
              <a:solidFill>
                <a:srgbClr val="FF0000"/>
              </a:solidFill>
              <a:latin typeface="Kristen ITC" pitchFamily="66" charset="0"/>
            </a:endParaRPr>
          </a:p>
        </p:txBody>
      </p:sp>
      <p:sp>
        <p:nvSpPr>
          <p:cNvPr id="35" name="Text Box 240"/>
          <p:cNvSpPr txBox="1">
            <a:spLocks noChangeArrowheads="1"/>
          </p:cNvSpPr>
          <p:nvPr/>
        </p:nvSpPr>
        <p:spPr bwMode="auto">
          <a:xfrm>
            <a:off x="-76200" y="57912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FF0000"/>
                </a:solidFill>
                <a:latin typeface="Kristen ITC" pitchFamily="66" charset="0"/>
              </a:rPr>
              <a:t>negative meaning</a:t>
            </a:r>
            <a:endParaRPr lang="en-US" sz="2000" b="1" dirty="0">
              <a:solidFill>
                <a:srgbClr val="FF0000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4" grpId="0"/>
      <p:bldP spid="26" grpId="0"/>
      <p:bldP spid="27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5943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ângulo 14"/>
          <p:cNvSpPr/>
          <p:nvPr/>
        </p:nvSpPr>
        <p:spPr>
          <a:xfrm>
            <a:off x="685800" y="304800"/>
            <a:ext cx="78486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SINGLE AMOUNT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04800" y="30480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648200" y="3048000"/>
            <a:ext cx="43434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uncountables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6" name="Text Box 240"/>
          <p:cNvSpPr txBox="1">
            <a:spLocks noChangeArrowheads="1"/>
          </p:cNvSpPr>
          <p:nvPr/>
        </p:nvSpPr>
        <p:spPr bwMode="auto">
          <a:xfrm>
            <a:off x="2286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is only __________________hot dog.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38" name="Text Box 240"/>
          <p:cNvSpPr txBox="1">
            <a:spLocks noChangeArrowheads="1"/>
          </p:cNvSpPr>
          <p:nvPr/>
        </p:nvSpPr>
        <p:spPr bwMode="auto">
          <a:xfrm>
            <a:off x="46482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is _________________milk.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42" name="Rectângulo 41"/>
          <p:cNvSpPr/>
          <p:nvPr/>
        </p:nvSpPr>
        <p:spPr>
          <a:xfrm>
            <a:off x="1524000" y="4800600"/>
            <a:ext cx="2362200" cy="533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 (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one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)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3" name="Rectângulo 42"/>
          <p:cNvSpPr/>
          <p:nvPr/>
        </p:nvSpPr>
        <p:spPr>
          <a:xfrm>
            <a:off x="5715000" y="4800600"/>
            <a:ext cx="2362200" cy="533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 (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one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)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4" name="Text Box 240"/>
          <p:cNvSpPr txBox="1">
            <a:spLocks noChangeArrowheads="1"/>
          </p:cNvSpPr>
          <p:nvPr/>
        </p:nvSpPr>
        <p:spPr bwMode="auto">
          <a:xfrm>
            <a:off x="9525" y="3729335"/>
            <a:ext cx="4791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FF00"/>
                </a:solidFill>
                <a:latin typeface="Kristen ITC" pitchFamily="66" charset="0"/>
              </a:rPr>
              <a:t>How many</a:t>
            </a:r>
            <a:r>
              <a:rPr lang="en-US" sz="2400" b="1" dirty="0" smtClean="0">
                <a:solidFill>
                  <a:srgbClr val="00FF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hot dogs are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5" name="Text Box 240"/>
          <p:cNvSpPr txBox="1">
            <a:spLocks noChangeArrowheads="1"/>
          </p:cNvSpPr>
          <p:nvPr/>
        </p:nvSpPr>
        <p:spPr bwMode="auto">
          <a:xfrm>
            <a:off x="4495800" y="373380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FF0000"/>
                </a:solidFill>
                <a:latin typeface="Kristen ITC" pitchFamily="66" charset="0"/>
              </a:rPr>
              <a:t>How much</a:t>
            </a:r>
            <a:r>
              <a:rPr lang="en-US" sz="2400" b="1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milk is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8" name="Rectângulo 47"/>
          <p:cNvSpPr/>
          <p:nvPr/>
        </p:nvSpPr>
        <p:spPr>
          <a:xfrm>
            <a:off x="381000" y="5943600"/>
            <a:ext cx="77724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a(n),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one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,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two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… </a:t>
            </a:r>
            <a:r>
              <a:rPr lang="pt-PT" sz="5400" b="1" u="sng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can’t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be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used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with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uncountables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.</a:t>
            </a:r>
            <a:endParaRPr lang="pt-PT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39" name="Imagem 38" descr="food-clipart-4ibK8KKi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1295400"/>
            <a:ext cx="3438525" cy="1495425"/>
          </a:xfrm>
          <a:prstGeom prst="rect">
            <a:avLst/>
          </a:prstGeom>
        </p:spPr>
      </p:pic>
      <p:pic>
        <p:nvPicPr>
          <p:cNvPr id="41" name="Imagem 40" descr="Glass-of-Milk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2200" y="1143000"/>
            <a:ext cx="1371600" cy="1787577"/>
          </a:xfrm>
          <a:prstGeom prst="rect">
            <a:avLst/>
          </a:prstGeom>
        </p:spPr>
      </p:pic>
      <p:cxnSp>
        <p:nvCxnSpPr>
          <p:cNvPr id="47" name="Conexão recta 46"/>
          <p:cNvCxnSpPr/>
          <p:nvPr/>
        </p:nvCxnSpPr>
        <p:spPr>
          <a:xfrm>
            <a:off x="5486400" y="5105400"/>
            <a:ext cx="2895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ângulo 48"/>
          <p:cNvSpPr/>
          <p:nvPr/>
        </p:nvSpPr>
        <p:spPr>
          <a:xfrm>
            <a:off x="381000" y="6400800"/>
            <a:ext cx="77724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We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need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to use a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container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: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There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is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glass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of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milk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.</a:t>
            </a:r>
            <a:endParaRPr lang="pt-PT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0" name="Imagem 49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890371">
            <a:off x="328858" y="4219284"/>
            <a:ext cx="732568" cy="507304"/>
          </a:xfrm>
          <a:prstGeom prst="rect">
            <a:avLst/>
          </a:prstGeom>
        </p:spPr>
      </p:pic>
      <p:pic>
        <p:nvPicPr>
          <p:cNvPr id="51" name="Imagem 50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890371">
            <a:off x="4908334" y="4213628"/>
            <a:ext cx="732568" cy="5073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300"/>
                            </p:stCondLst>
                            <p:childTnLst>
                              <p:par>
                                <p:cTn id="10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8" grpId="0"/>
      <p:bldP spid="36" grpId="0"/>
      <p:bldP spid="38" grpId="0"/>
      <p:bldP spid="42" grpId="0"/>
      <p:bldP spid="43" grpId="0"/>
      <p:bldP spid="44" grpId="0"/>
      <p:bldP spid="45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5943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ângulo 14"/>
          <p:cNvSpPr/>
          <p:nvPr/>
        </p:nvSpPr>
        <p:spPr>
          <a:xfrm>
            <a:off x="685800" y="304800"/>
            <a:ext cx="78486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 AMOUNT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04800" y="3048000"/>
            <a:ext cx="40386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648200" y="3048000"/>
            <a:ext cx="43434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uncountables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6" name="Text Box 240"/>
          <p:cNvSpPr txBox="1">
            <a:spLocks noChangeArrowheads="1"/>
          </p:cNvSpPr>
          <p:nvPr/>
        </p:nvSpPr>
        <p:spPr bwMode="auto">
          <a:xfrm>
            <a:off x="2286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are</a:t>
            </a:r>
            <a:r>
              <a:rPr lang="en-US" sz="3600" b="1" u="sng" dirty="0" smtClean="0">
                <a:latin typeface="Kristen ITC" pitchFamily="66" charset="0"/>
              </a:rPr>
              <a:t>n’t</a:t>
            </a:r>
            <a:r>
              <a:rPr lang="en-US" sz="3600" b="1" dirty="0" smtClean="0">
                <a:latin typeface="Kristen ITC" pitchFamily="66" charset="0"/>
              </a:rPr>
              <a:t> __________________doughnuts.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38" name="Text Box 240"/>
          <p:cNvSpPr txBox="1">
            <a:spLocks noChangeArrowheads="1"/>
          </p:cNvSpPr>
          <p:nvPr/>
        </p:nvSpPr>
        <p:spPr bwMode="auto">
          <a:xfrm>
            <a:off x="4648200" y="4267200"/>
            <a:ext cx="4419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latin typeface="Kristen ITC" pitchFamily="66" charset="0"/>
              </a:rPr>
              <a:t>There is</a:t>
            </a:r>
            <a:r>
              <a:rPr lang="en-US" sz="3600" b="1" u="sng" dirty="0" smtClean="0">
                <a:latin typeface="Kristen ITC" pitchFamily="66" charset="0"/>
              </a:rPr>
              <a:t>n’t</a:t>
            </a:r>
            <a:r>
              <a:rPr lang="en-US" sz="3600" b="1" dirty="0" smtClean="0">
                <a:latin typeface="Kristen ITC" pitchFamily="66" charset="0"/>
              </a:rPr>
              <a:t> __________________bread.</a:t>
            </a:r>
            <a:endParaRPr lang="en-US" sz="3600" b="1" dirty="0">
              <a:latin typeface="Kristen ITC" pitchFamily="66" charset="0"/>
            </a:endParaRPr>
          </a:p>
        </p:txBody>
      </p:sp>
      <p:sp>
        <p:nvSpPr>
          <p:cNvPr id="42" name="Rectângulo 41"/>
          <p:cNvSpPr/>
          <p:nvPr/>
        </p:nvSpPr>
        <p:spPr>
          <a:xfrm>
            <a:off x="1676400" y="4876800"/>
            <a:ext cx="1752600" cy="533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any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3" name="Rectângulo 42"/>
          <p:cNvSpPr/>
          <p:nvPr/>
        </p:nvSpPr>
        <p:spPr>
          <a:xfrm>
            <a:off x="6096000" y="4876800"/>
            <a:ext cx="1600200" cy="533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any</a:t>
            </a:r>
            <a:endParaRPr lang="pt-PT" sz="54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4" name="Text Box 240"/>
          <p:cNvSpPr txBox="1">
            <a:spLocks noChangeArrowheads="1"/>
          </p:cNvSpPr>
          <p:nvPr/>
        </p:nvSpPr>
        <p:spPr bwMode="auto">
          <a:xfrm>
            <a:off x="-76200" y="3729335"/>
            <a:ext cx="510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FF00"/>
                </a:solidFill>
                <a:latin typeface="Kristen ITC" pitchFamily="66" charset="0"/>
              </a:rPr>
              <a:t>How many</a:t>
            </a:r>
            <a:r>
              <a:rPr lang="en-US" sz="2400" b="1" dirty="0" smtClean="0">
                <a:solidFill>
                  <a:srgbClr val="00FF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doughnuts are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5" name="Text Box 240"/>
          <p:cNvSpPr txBox="1">
            <a:spLocks noChangeArrowheads="1"/>
          </p:cNvSpPr>
          <p:nvPr/>
        </p:nvSpPr>
        <p:spPr bwMode="auto">
          <a:xfrm>
            <a:off x="4724400" y="373380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FF0000"/>
                </a:solidFill>
                <a:latin typeface="Kristen ITC" pitchFamily="66" charset="0"/>
              </a:rPr>
              <a:t>How much</a:t>
            </a:r>
            <a:r>
              <a:rPr lang="en-US" sz="2400" b="1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b="1" dirty="0" smtClean="0">
                <a:latin typeface="Kristen ITC" pitchFamily="66" charset="0"/>
              </a:rPr>
              <a:t>bread is there?</a:t>
            </a:r>
            <a:endParaRPr lang="en-US" sz="2400" b="1" dirty="0">
              <a:latin typeface="Kristen ITC" pitchFamily="66" charset="0"/>
            </a:endParaRPr>
          </a:p>
        </p:txBody>
      </p:sp>
      <p:sp>
        <p:nvSpPr>
          <p:cNvPr id="48" name="Rectângulo 47"/>
          <p:cNvSpPr/>
          <p:nvPr/>
        </p:nvSpPr>
        <p:spPr>
          <a:xfrm>
            <a:off x="152400" y="6248400"/>
            <a:ext cx="81534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not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any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= 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 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“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There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are 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doughnuts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/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There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is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no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pt-PT" sz="5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bread</a:t>
            </a:r>
            <a:r>
              <a:rPr lang="pt-PT" sz="5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.” </a:t>
            </a:r>
            <a:endParaRPr lang="pt-PT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8" name="Imagem 17" descr="doughnut-clip-art-images-free-for-commercial-use-HJyOr5-clipar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295400"/>
            <a:ext cx="1981200" cy="1697360"/>
          </a:xfrm>
          <a:prstGeom prst="rect">
            <a:avLst/>
          </a:prstGeom>
        </p:spPr>
      </p:pic>
      <p:pic>
        <p:nvPicPr>
          <p:cNvPr id="22" name="Imagem 21" descr="yToxddAT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1600" y="1119790"/>
            <a:ext cx="1752600" cy="2004410"/>
          </a:xfrm>
          <a:prstGeom prst="rect">
            <a:avLst/>
          </a:prstGeom>
        </p:spPr>
      </p:pic>
      <p:pic>
        <p:nvPicPr>
          <p:cNvPr id="23" name="Imagem 22" descr="jean-victor-balin-brea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81600" y="1447800"/>
            <a:ext cx="2865816" cy="1311111"/>
          </a:xfrm>
          <a:prstGeom prst="rect">
            <a:avLst/>
          </a:prstGeom>
        </p:spPr>
      </p:pic>
      <p:pic>
        <p:nvPicPr>
          <p:cNvPr id="24" name="Imagem 23" descr="yToxddAT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8800" y="1043590"/>
            <a:ext cx="1752600" cy="2004410"/>
          </a:xfrm>
          <a:prstGeom prst="rect">
            <a:avLst/>
          </a:prstGeom>
        </p:spPr>
      </p:pic>
      <p:pic>
        <p:nvPicPr>
          <p:cNvPr id="25" name="Imagem 24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890371">
            <a:off x="328858" y="4219284"/>
            <a:ext cx="732568" cy="507304"/>
          </a:xfrm>
          <a:prstGeom prst="rect">
            <a:avLst/>
          </a:prstGeom>
        </p:spPr>
      </p:pic>
      <p:pic>
        <p:nvPicPr>
          <p:cNvPr id="26" name="Imagem 25" descr="orange-3d-arrow-head-pricing-free-tags-doodle-usage-to-insert-orange-QZ4VPc-clipar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890371">
            <a:off x="4908334" y="4213628"/>
            <a:ext cx="732568" cy="5073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"/>
                            </p:stCondLst>
                            <p:childTnLst>
                              <p:par>
                                <p:cTn id="9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35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8" grpId="0"/>
      <p:bldP spid="36" grpId="0"/>
      <p:bldP spid="38" grpId="0"/>
      <p:bldP spid="42" grpId="0"/>
      <p:bldP spid="43" grpId="0"/>
      <p:bldP spid="44" grpId="0"/>
      <p:bldP spid="45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next-button-arrow-5592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05800" y="5945074"/>
            <a:ext cx="762000" cy="75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ângulo 14"/>
          <p:cNvSpPr/>
          <p:nvPr/>
        </p:nvSpPr>
        <p:spPr>
          <a:xfrm>
            <a:off x="685800" y="381000"/>
            <a:ext cx="78486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SOME </a:t>
            </a:r>
            <a:r>
              <a:rPr lang="pt-PT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and</a:t>
            </a:r>
            <a:r>
              <a:rPr lang="pt-PT" sz="54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ANY</a:t>
            </a:r>
            <a:endParaRPr lang="pt-PT" sz="5400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1447800" y="1295400"/>
            <a:ext cx="2286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some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8" name="Imagem 17" descr="McLkKoXK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6287" y="1124712"/>
            <a:ext cx="765313" cy="704088"/>
          </a:xfrm>
          <a:prstGeom prst="rect">
            <a:avLst/>
          </a:prstGeom>
        </p:spPr>
      </p:pic>
      <p:sp>
        <p:nvSpPr>
          <p:cNvPr id="24" name="Text Box 240"/>
          <p:cNvSpPr txBox="1">
            <a:spLocks noChangeArrowheads="1"/>
          </p:cNvSpPr>
          <p:nvPr/>
        </p:nvSpPr>
        <p:spPr bwMode="auto">
          <a:xfrm>
            <a:off x="1905000" y="1915180"/>
            <a:ext cx="685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Kristen ITC" pitchFamily="66" charset="0"/>
                <a:cs typeface="Calibri"/>
              </a:rPr>
              <a:t>●</a:t>
            </a:r>
            <a:r>
              <a:rPr lang="en-US" sz="2800" b="1" dirty="0" smtClean="0">
                <a:latin typeface="Kristen ITC" pitchFamily="66" charset="0"/>
              </a:rPr>
              <a:t> </a:t>
            </a:r>
            <a:r>
              <a:rPr lang="en-US" sz="2800" b="1" smtClean="0">
                <a:latin typeface="Kristen ITC" pitchFamily="66" charset="0"/>
              </a:rPr>
              <a:t>There are </a:t>
            </a:r>
            <a:r>
              <a:rPr lang="en-US" sz="2800" b="1" dirty="0" smtClean="0">
                <a:latin typeface="Kristen ITC" pitchFamily="66" charset="0"/>
              </a:rPr>
              <a:t>some eggs in the fridge.</a:t>
            </a:r>
          </a:p>
        </p:txBody>
      </p:sp>
      <p:sp>
        <p:nvSpPr>
          <p:cNvPr id="26" name="Text Box 240"/>
          <p:cNvSpPr txBox="1">
            <a:spLocks noChangeArrowheads="1"/>
          </p:cNvSpPr>
          <p:nvPr/>
        </p:nvSpPr>
        <p:spPr bwMode="auto">
          <a:xfrm>
            <a:off x="1905000" y="2475399"/>
            <a:ext cx="70866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Kristen ITC" pitchFamily="66" charset="0"/>
                <a:cs typeface="Calibri"/>
              </a:rPr>
              <a:t>●</a:t>
            </a:r>
            <a:r>
              <a:rPr lang="en-US" sz="2800" b="1" dirty="0" smtClean="0">
                <a:latin typeface="Kristen ITC" pitchFamily="66" charset="0"/>
              </a:rPr>
              <a:t> Do you want some eggs? </a:t>
            </a:r>
            <a:r>
              <a:rPr lang="en-US" sz="1600" b="1" dirty="0" smtClean="0">
                <a:latin typeface="Kristen ITC" pitchFamily="66" charset="0"/>
              </a:rPr>
              <a:t>(for offers, requests…)</a:t>
            </a:r>
            <a:r>
              <a:rPr lang="en-US" sz="1600" b="1" dirty="0" smtClean="0">
                <a:latin typeface="Kristen ITC" pitchFamily="66" charset="0"/>
                <a:cs typeface="Calibri"/>
              </a:rPr>
              <a:t> </a:t>
            </a:r>
            <a:endParaRPr lang="en-US" sz="1400" b="1" dirty="0" smtClean="0">
              <a:latin typeface="Kristen ITC" pitchFamily="66" charset="0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en-US" sz="2800" b="1" dirty="0" smtClean="0">
                <a:latin typeface="Kristen ITC" pitchFamily="66" charset="0"/>
                <a:cs typeface="Calibri"/>
              </a:rPr>
              <a:t>●</a:t>
            </a:r>
            <a:r>
              <a:rPr lang="en-US" sz="2800" b="1" dirty="0" smtClean="0">
                <a:latin typeface="Kristen ITC" pitchFamily="66" charset="0"/>
              </a:rPr>
              <a:t> Did you buy some eggs? </a:t>
            </a:r>
            <a:r>
              <a:rPr lang="en-US" sz="1600" b="1" dirty="0" smtClean="0">
                <a:latin typeface="Kristen ITC" pitchFamily="66" charset="0"/>
              </a:rPr>
              <a:t>(for questions where the expected answer is “yes”)</a:t>
            </a:r>
            <a:endParaRPr lang="en-US" sz="3200" b="1" dirty="0" smtClean="0">
              <a:latin typeface="Kristen ITC" pitchFamily="66" charset="0"/>
            </a:endParaRPr>
          </a:p>
        </p:txBody>
      </p:sp>
      <p:sp>
        <p:nvSpPr>
          <p:cNvPr id="27" name="Rectângulo 26"/>
          <p:cNvSpPr/>
          <p:nvPr/>
        </p:nvSpPr>
        <p:spPr>
          <a:xfrm>
            <a:off x="1600200" y="4038600"/>
            <a:ext cx="1676400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any</a:t>
            </a:r>
            <a:endParaRPr lang="pt-P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28" name="Imagem 27" descr="McLkKoXK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3877057"/>
            <a:ext cx="838200" cy="771143"/>
          </a:xfrm>
          <a:prstGeom prst="rect">
            <a:avLst/>
          </a:prstGeom>
        </p:spPr>
      </p:pic>
      <p:sp>
        <p:nvSpPr>
          <p:cNvPr id="30" name="Text Box 240"/>
          <p:cNvSpPr txBox="1">
            <a:spLocks noChangeArrowheads="1"/>
          </p:cNvSpPr>
          <p:nvPr/>
        </p:nvSpPr>
        <p:spPr bwMode="auto">
          <a:xfrm>
            <a:off x="1828800" y="4810780"/>
            <a:ext cx="685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Kristen ITC" pitchFamily="66" charset="0"/>
                <a:cs typeface="Calibri"/>
              </a:rPr>
              <a:t>●</a:t>
            </a:r>
            <a:r>
              <a:rPr lang="en-US" sz="2800" b="1" dirty="0" smtClean="0">
                <a:latin typeface="Kristen ITC" pitchFamily="66" charset="0"/>
              </a:rPr>
              <a:t> There aren’t any eggs in the fridge.</a:t>
            </a:r>
          </a:p>
        </p:txBody>
      </p:sp>
      <p:sp>
        <p:nvSpPr>
          <p:cNvPr id="31" name="Text Box 240"/>
          <p:cNvSpPr txBox="1">
            <a:spLocks noChangeArrowheads="1"/>
          </p:cNvSpPr>
          <p:nvPr/>
        </p:nvSpPr>
        <p:spPr bwMode="auto">
          <a:xfrm>
            <a:off x="1905000" y="5478959"/>
            <a:ext cx="7086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Kristen ITC" pitchFamily="66" charset="0"/>
                <a:cs typeface="Calibri"/>
              </a:rPr>
              <a:t>●</a:t>
            </a:r>
            <a:r>
              <a:rPr lang="en-US" sz="2800" b="1" dirty="0" smtClean="0">
                <a:latin typeface="Kristen ITC" pitchFamily="66" charset="0"/>
              </a:rPr>
              <a:t> Have you got any eggs? </a:t>
            </a:r>
            <a:r>
              <a:rPr lang="en-US" sz="1600" b="1" dirty="0" smtClean="0">
                <a:latin typeface="Kristen ITC" pitchFamily="66" charset="0"/>
              </a:rPr>
              <a:t>(for open questions – the answer can be “yes” or “no”)</a:t>
            </a:r>
            <a:endParaRPr lang="en-US" sz="2800" b="1" dirty="0" smtClean="0">
              <a:latin typeface="Kristen ITC" pitchFamily="66" charset="0"/>
            </a:endParaRPr>
          </a:p>
        </p:txBody>
      </p:sp>
      <p:sp>
        <p:nvSpPr>
          <p:cNvPr id="32" name="Text Box 240"/>
          <p:cNvSpPr txBox="1">
            <a:spLocks noChangeArrowheads="1"/>
          </p:cNvSpPr>
          <p:nvPr/>
        </p:nvSpPr>
        <p:spPr bwMode="auto">
          <a:xfrm>
            <a:off x="76200" y="1962090"/>
            <a:ext cx="213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00FF00"/>
                </a:solidFill>
                <a:latin typeface="Kristen ITC" pitchFamily="66" charset="0"/>
              </a:rPr>
              <a:t>affirmatives</a:t>
            </a:r>
            <a:endParaRPr lang="en-US" sz="2000" b="1" dirty="0">
              <a:latin typeface="Kristen ITC" pitchFamily="66" charset="0"/>
            </a:endParaRPr>
          </a:p>
        </p:txBody>
      </p:sp>
      <p:sp>
        <p:nvSpPr>
          <p:cNvPr id="33" name="Text Box 240"/>
          <p:cNvSpPr txBox="1">
            <a:spLocks noChangeArrowheads="1"/>
          </p:cNvSpPr>
          <p:nvPr/>
        </p:nvSpPr>
        <p:spPr bwMode="auto">
          <a:xfrm>
            <a:off x="76200" y="4857690"/>
            <a:ext cx="228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FF0000"/>
                </a:solidFill>
                <a:latin typeface="Kristen ITC" pitchFamily="66" charset="0"/>
              </a:rPr>
              <a:t>negatives</a:t>
            </a:r>
            <a:endParaRPr lang="en-US" sz="2000" b="1" dirty="0">
              <a:solidFill>
                <a:srgbClr val="FF0000"/>
              </a:solidFill>
              <a:latin typeface="Kristen ITC" pitchFamily="66" charset="0"/>
            </a:endParaRPr>
          </a:p>
        </p:txBody>
      </p:sp>
      <p:sp>
        <p:nvSpPr>
          <p:cNvPr id="34" name="Text Box 240"/>
          <p:cNvSpPr txBox="1">
            <a:spLocks noChangeArrowheads="1"/>
          </p:cNvSpPr>
          <p:nvPr/>
        </p:nvSpPr>
        <p:spPr bwMode="auto">
          <a:xfrm>
            <a:off x="152400" y="2819400"/>
            <a:ext cx="2209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00FF00"/>
                </a:solidFill>
                <a:latin typeface="Kristen ITC" pitchFamily="66" charset="0"/>
              </a:rPr>
              <a:t>questions</a:t>
            </a:r>
            <a:endParaRPr lang="en-US" sz="2000" b="1" dirty="0">
              <a:solidFill>
                <a:srgbClr val="00FF00"/>
              </a:solidFill>
              <a:latin typeface="Kristen ITC" pitchFamily="66" charset="0"/>
            </a:endParaRPr>
          </a:p>
        </p:txBody>
      </p:sp>
      <p:sp>
        <p:nvSpPr>
          <p:cNvPr id="35" name="Text Box 240"/>
          <p:cNvSpPr txBox="1">
            <a:spLocks noChangeArrowheads="1"/>
          </p:cNvSpPr>
          <p:nvPr/>
        </p:nvSpPr>
        <p:spPr bwMode="auto">
          <a:xfrm>
            <a:off x="304800" y="554349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00FF00"/>
                </a:solidFill>
                <a:latin typeface="Kristen ITC" pitchFamily="66" charset="0"/>
              </a:rPr>
              <a:t>questions</a:t>
            </a:r>
            <a:endParaRPr lang="en-US" sz="2000" b="1" dirty="0">
              <a:solidFill>
                <a:srgbClr val="00FF00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4" grpId="0"/>
      <p:bldP spid="26" grpId="0"/>
      <p:bldP spid="27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406</Words>
  <Application>Microsoft Office PowerPoint</Application>
  <PresentationFormat>Apresentação no Ecrã (4:3)</PresentationFormat>
  <Paragraphs>86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Default Design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Modal Verbs</dc:title>
  <dc:subject>can, may, must, have to</dc:subject>
  <dc:creator>Gabi Sandru</dc:creator>
  <cp:lastModifiedBy>W7</cp:lastModifiedBy>
  <cp:revision>100</cp:revision>
  <dcterms:created xsi:type="dcterms:W3CDTF">2009-12-14T20:23:54Z</dcterms:created>
  <dcterms:modified xsi:type="dcterms:W3CDTF">2016-12-07T15:26:32Z</dcterms:modified>
</cp:coreProperties>
</file>