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7" r:id="rId2"/>
    <p:sldId id="256" r:id="rId3"/>
    <p:sldId id="258" r:id="rId4"/>
    <p:sldId id="259" r:id="rId5"/>
    <p:sldId id="260" r:id="rId6"/>
    <p:sldId id="261" r:id="rId7"/>
    <p:sldId id="269" r:id="rId8"/>
    <p:sldId id="264" r:id="rId9"/>
    <p:sldId id="265" r:id="rId10"/>
    <p:sldId id="266" r:id="rId11"/>
    <p:sldId id="263" r:id="rId12"/>
    <p:sldId id="267" r:id="rId13"/>
    <p:sldId id="268" r:id="rId14"/>
    <p:sldId id="262" r:id="rId15"/>
    <p:sldId id="270" r:id="rId16"/>
    <p:sldId id="271" r:id="rId17"/>
    <p:sldId id="272" r:id="rId18"/>
    <p:sldId id="275" r:id="rId19"/>
    <p:sldId id="273" r:id="rId20"/>
    <p:sldId id="276" r:id="rId21"/>
    <p:sldId id="278" r:id="rId22"/>
    <p:sldId id="279" r:id="rId23"/>
    <p:sldId id="277" r:id="rId24"/>
    <p:sldId id="27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62"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pPr/>
              <a:t>03.04.2020</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pPr/>
              <a:t>03.04.2020</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pPr/>
              <a:t>03.04.2020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908720"/>
            <a:ext cx="8229600" cy="4709160"/>
          </a:xfrm>
        </p:spPr>
        <p:txBody>
          <a:bodyPr>
            <a:normAutofit/>
          </a:bodyPr>
          <a:lstStyle/>
          <a:p>
            <a:r>
              <a:rPr lang="kk-KZ" sz="6000" b="1" dirty="0" smtClean="0">
                <a:solidFill>
                  <a:srgbClr val="FF0000"/>
                </a:solidFill>
                <a:latin typeface="Times New Roman" pitchFamily="18" charset="0"/>
                <a:cs typeface="Times New Roman" pitchFamily="18" charset="0"/>
              </a:rPr>
              <a:t>Тақырыбы:</a:t>
            </a:r>
          </a:p>
          <a:p>
            <a:r>
              <a:rPr lang="kk-KZ" sz="6000" dirty="0" smtClean="0">
                <a:solidFill>
                  <a:srgbClr val="FFFF00"/>
                </a:solidFill>
                <a:latin typeface="Times New Roman" pitchFamily="18" charset="0"/>
                <a:cs typeface="Times New Roman" pitchFamily="18" charset="0"/>
              </a:rPr>
              <a:t>Қазіргі таңдағы ғаламдық экологиялық мәселелер.</a:t>
            </a:r>
            <a:endParaRPr lang="ru-RU" sz="6000"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051951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548680"/>
            <a:ext cx="8280920" cy="5509200"/>
          </a:xfrm>
          <a:prstGeom prst="rect">
            <a:avLst/>
          </a:prstGeom>
        </p:spPr>
        <p:txBody>
          <a:bodyPr wrap="square">
            <a:spAutoFit/>
          </a:bodyPr>
          <a:lstStyle/>
          <a:p>
            <a:r>
              <a:rPr lang="sr-Cyrl-CS" sz="3200" b="1" dirty="0">
                <a:solidFill>
                  <a:srgbClr val="FF0000"/>
                </a:solidFill>
                <a:latin typeface="Times New Roman" pitchFamily="18" charset="0"/>
                <a:cs typeface="Times New Roman" pitchFamily="18" charset="0"/>
              </a:rPr>
              <a:t>Мақсаты: </a:t>
            </a:r>
            <a:r>
              <a:rPr lang="sr-Cyrl-CS" sz="3200" dirty="0">
                <a:latin typeface="Times New Roman" pitchFamily="18" charset="0"/>
                <a:cs typeface="Times New Roman" pitchFamily="18" charset="0"/>
              </a:rPr>
              <a:t>Студенттердің климаттың өзгеруі, озон қабатының жұқаруы, шөлейттену, биологиялық алуантүрліліктің азаюы, әлемдік мұхиттың ластануы, өндіріс пен ауылшаруашылығының интенсивтілігіне байланысты экологиялық факторлар. Қоршаған ортаның физикалық, химиялық және биологиялық ластануы және экологиялық генетикалық салдары сияқты ғаламдық экологиялық мәселелер туралы білімдерін кеңейту.</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515897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539552" y="1257726"/>
            <a:ext cx="8064896"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3600" b="0" i="0" u="none" strike="noStrike" cap="none" normalizeH="0" baseline="0" dirty="0" smtClean="0">
                <a:ln>
                  <a:noFill/>
                </a:ln>
                <a:solidFill>
                  <a:srgbClr val="FF0000"/>
                </a:solidFill>
                <a:effectLst/>
                <a:latin typeface="Times New Roman" pitchFamily="18" charset="0"/>
                <a:cs typeface="Times New Roman" pitchFamily="18" charset="0"/>
              </a:rPr>
              <a:t>Жоспар:</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1.Ғаламдық мәселе түсінігі</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2.Судың ластануы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3.Атмосфералық ауаның ластануы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4.Топырақтың</a:t>
            </a:r>
            <a:r>
              <a:rPr kumimoji="0" lang="kk-KZ" sz="3600" b="0" i="0" u="none" strike="noStrike" cap="none" normalizeH="0" dirty="0" smtClean="0">
                <a:ln>
                  <a:noFill/>
                </a:ln>
                <a:effectLst/>
                <a:latin typeface="Times New Roman" pitchFamily="18" charset="0"/>
                <a:cs typeface="Times New Roman" pitchFamily="18" charset="0"/>
              </a:rPr>
              <a:t> ластануы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5.Озон қабатының жұқаруы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effectLst/>
                <a:latin typeface="Times New Roman" pitchFamily="18" charset="0"/>
                <a:cs typeface="Times New Roman" pitchFamily="18" charset="0"/>
              </a:rPr>
              <a:t>6.Қышқылды жауын-шашындар.</a:t>
            </a:r>
          </a:p>
        </p:txBody>
      </p:sp>
    </p:spTree>
    <p:extLst>
      <p:ext uri="{BB962C8B-B14F-4D97-AF65-F5344CB8AC3E}">
        <p14:creationId xmlns:p14="http://schemas.microsoft.com/office/powerpoint/2010/main" xmlns="" val="4063521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Картинки по запросу ғаламдық экологиялық проблемалар слайд"/>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Картинки по запросу ғаламдық экологиялық проблемалар слайд"/>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descr="Картинки по запросу ғаламдық экологиялық проблемалар слайд"/>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8" descr="Картинки по запросу ғаламдық экологиялық проблемалар слайд"/>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60" name="Picture 12" descr="Картинки по запросу ғаламдық экологиялық проблемалар слайд"/>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6544" y="2420888"/>
            <a:ext cx="7975204" cy="4027214"/>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Прямоугольник 9"/>
          <p:cNvSpPr/>
          <p:nvPr/>
        </p:nvSpPr>
        <p:spPr>
          <a:xfrm>
            <a:off x="616544" y="304355"/>
            <a:ext cx="7975204" cy="1938992"/>
          </a:xfrm>
          <a:prstGeom prst="rect">
            <a:avLst/>
          </a:prstGeom>
        </p:spPr>
        <p:txBody>
          <a:bodyPr wrap="square">
            <a:spAutoFit/>
          </a:bodyPr>
          <a:lstStyle/>
          <a:p>
            <a:r>
              <a:rPr lang="ru-RU" sz="2000" b="1" i="1" dirty="0" err="1">
                <a:solidFill>
                  <a:srgbClr val="FF0000"/>
                </a:solidFill>
              </a:rPr>
              <a:t>Ғаламдық</a:t>
            </a:r>
            <a:r>
              <a:rPr lang="ru-RU" sz="2000" b="1" i="1" dirty="0">
                <a:solidFill>
                  <a:srgbClr val="FF0000"/>
                </a:solidFill>
              </a:rPr>
              <a:t> </a:t>
            </a:r>
            <a:r>
              <a:rPr lang="ru-RU" sz="2000" b="1" i="1" dirty="0" err="1">
                <a:solidFill>
                  <a:srgbClr val="FF0000"/>
                </a:solidFill>
              </a:rPr>
              <a:t>экологиялық</a:t>
            </a:r>
            <a:r>
              <a:rPr lang="ru-RU" sz="2000" b="1" i="1" dirty="0">
                <a:solidFill>
                  <a:srgbClr val="FF0000"/>
                </a:solidFill>
              </a:rPr>
              <a:t>  </a:t>
            </a:r>
            <a:r>
              <a:rPr lang="ru-RU" sz="2000" b="1" i="1" dirty="0" err="1" smtClean="0">
                <a:solidFill>
                  <a:srgbClr val="FF0000"/>
                </a:solidFill>
              </a:rPr>
              <a:t>мәселелер</a:t>
            </a:r>
            <a:r>
              <a:rPr lang="ru-RU" sz="2000" b="1" i="1" dirty="0" smtClean="0">
                <a:solidFill>
                  <a:srgbClr val="FF0000"/>
                </a:solidFill>
              </a:rPr>
              <a:t> </a:t>
            </a:r>
            <a:r>
              <a:rPr lang="ru-RU" sz="2000" i="1" dirty="0"/>
              <a:t>- </a:t>
            </a:r>
            <a:r>
              <a:rPr lang="ru-RU" sz="2000" i="1" dirty="0" err="1"/>
              <a:t>ғаламдық</a:t>
            </a:r>
            <a:r>
              <a:rPr lang="ru-RU" sz="2000" i="1" dirty="0"/>
              <a:t>, </a:t>
            </a:r>
            <a:r>
              <a:rPr lang="ru-RU" sz="2000" i="1" dirty="0" err="1"/>
              <a:t>аймақтық</a:t>
            </a:r>
            <a:r>
              <a:rPr lang="ru-RU" sz="2000" i="1" dirty="0"/>
              <a:t> </a:t>
            </a:r>
            <a:r>
              <a:rPr lang="ru-RU" sz="2000" i="1" dirty="0" err="1"/>
              <a:t>және</a:t>
            </a:r>
            <a:r>
              <a:rPr lang="ru-RU" sz="2000" i="1" dirty="0"/>
              <a:t> </a:t>
            </a:r>
            <a:r>
              <a:rPr lang="ru-RU" sz="2000" i="1" dirty="0" err="1"/>
              <a:t>ұлттық</a:t>
            </a:r>
            <a:r>
              <a:rPr lang="ru-RU" sz="2000" i="1" dirty="0"/>
              <a:t> </a:t>
            </a:r>
            <a:r>
              <a:rPr lang="ru-RU" sz="2000" i="1" dirty="0" err="1"/>
              <a:t>деңгейлерде</a:t>
            </a:r>
            <a:r>
              <a:rPr lang="ru-RU" sz="2000" i="1" dirty="0"/>
              <a:t> </a:t>
            </a:r>
            <a:r>
              <a:rPr lang="ru-RU" sz="2000" i="1" dirty="0" err="1"/>
              <a:t>айқындалған</a:t>
            </a:r>
            <a:r>
              <a:rPr lang="ru-RU" sz="2000" i="1" dirty="0"/>
              <a:t> </a:t>
            </a:r>
            <a:r>
              <a:rPr lang="ru-RU" sz="2000" i="1" dirty="0" err="1"/>
              <a:t>экологиялық</a:t>
            </a:r>
            <a:r>
              <a:rPr lang="ru-RU" sz="2000" i="1" dirty="0"/>
              <a:t> </a:t>
            </a:r>
            <a:r>
              <a:rPr lang="ru-RU" sz="2000" i="1" dirty="0" err="1"/>
              <a:t>проблемалар</a:t>
            </a:r>
            <a:r>
              <a:rPr lang="ru-RU" sz="2000" i="1" dirty="0"/>
              <a:t> </a:t>
            </a:r>
            <a:r>
              <a:rPr lang="ru-RU" sz="2000" i="1" dirty="0" err="1"/>
              <a:t>кешені</a:t>
            </a:r>
            <a:r>
              <a:rPr lang="ru-RU" sz="2000" i="1" dirty="0"/>
              <a:t>. </a:t>
            </a:r>
            <a:r>
              <a:rPr lang="ru-RU" sz="2000" i="1" dirty="0" err="1"/>
              <a:t>Зор</a:t>
            </a:r>
            <a:r>
              <a:rPr lang="ru-RU" sz="2000" i="1" dirty="0"/>
              <a:t> </a:t>
            </a:r>
            <a:r>
              <a:rPr lang="ru-RU" sz="2000" i="1" dirty="0" err="1"/>
              <a:t>геосаяси</a:t>
            </a:r>
            <a:r>
              <a:rPr lang="ru-RU" sz="2000" i="1" dirty="0"/>
              <a:t> </a:t>
            </a:r>
            <a:r>
              <a:rPr lang="ru-RU" sz="2000" i="1" dirty="0" err="1"/>
              <a:t>проблеманын</a:t>
            </a:r>
            <a:r>
              <a:rPr lang="ru-RU" sz="2000" i="1" dirty="0"/>
              <a:t> </a:t>
            </a:r>
            <a:r>
              <a:rPr lang="ru-RU" sz="2000" i="1" dirty="0" err="1"/>
              <a:t>экологиялық</a:t>
            </a:r>
            <a:r>
              <a:rPr lang="ru-RU" sz="2000" i="1" dirty="0"/>
              <a:t> </a:t>
            </a:r>
            <a:r>
              <a:rPr lang="ru-RU" sz="2000" i="1" dirty="0" err="1"/>
              <a:t>қауіптілігінің</a:t>
            </a:r>
            <a:r>
              <a:rPr lang="ru-RU" sz="2000" i="1" dirty="0"/>
              <a:t> </a:t>
            </a:r>
            <a:r>
              <a:rPr lang="ru-RU" sz="2000" i="1" dirty="0" err="1"/>
              <a:t>мынадай</a:t>
            </a:r>
            <a:r>
              <a:rPr lang="ru-RU" sz="2000" i="1" dirty="0"/>
              <a:t> </a:t>
            </a:r>
            <a:r>
              <a:rPr lang="ru-RU" sz="2000" i="1" dirty="0" err="1"/>
              <a:t>көріністері</a:t>
            </a:r>
            <a:r>
              <a:rPr lang="ru-RU" sz="2000" i="1" dirty="0"/>
              <a:t> бар: </a:t>
            </a:r>
            <a:r>
              <a:rPr lang="ru-RU" sz="2000" i="1" dirty="0" err="1"/>
              <a:t>табиғи</a:t>
            </a:r>
            <a:r>
              <a:rPr lang="ru-RU" sz="2000" i="1" dirty="0"/>
              <a:t> </a:t>
            </a:r>
            <a:r>
              <a:rPr lang="ru-RU" sz="2000" i="1" dirty="0" err="1"/>
              <a:t>экожүйенің</a:t>
            </a:r>
            <a:r>
              <a:rPr lang="ru-RU" sz="2000" i="1" dirty="0"/>
              <a:t> </a:t>
            </a:r>
            <a:r>
              <a:rPr lang="ru-RU" sz="2000" i="1" dirty="0" err="1"/>
              <a:t>бүлінуі</a:t>
            </a:r>
            <a:r>
              <a:rPr lang="ru-RU" sz="2000" i="1" dirty="0"/>
              <a:t>, озон </a:t>
            </a:r>
            <a:r>
              <a:rPr lang="ru-RU" sz="2000" i="1" dirty="0" err="1"/>
              <a:t>қабатының</a:t>
            </a:r>
            <a:r>
              <a:rPr lang="ru-RU" sz="2000" i="1" dirty="0"/>
              <a:t> </a:t>
            </a:r>
            <a:r>
              <a:rPr lang="ru-RU" sz="2000" i="1" dirty="0" err="1"/>
              <a:t>жұқаруы</a:t>
            </a:r>
            <a:r>
              <a:rPr lang="ru-RU" sz="2000" i="1" dirty="0"/>
              <a:t>, </a:t>
            </a:r>
            <a:r>
              <a:rPr lang="ru-RU" sz="2000" i="1" dirty="0" err="1"/>
              <a:t>атмосфераның</a:t>
            </a:r>
            <a:r>
              <a:rPr lang="ru-RU" sz="2000" i="1" dirty="0"/>
              <a:t>, </a:t>
            </a:r>
            <a:r>
              <a:rPr lang="ru-RU" sz="2000" i="1" dirty="0" err="1"/>
              <a:t>Әлемдік</a:t>
            </a:r>
            <a:r>
              <a:rPr lang="ru-RU" sz="2000" i="1" dirty="0"/>
              <a:t> </a:t>
            </a:r>
            <a:r>
              <a:rPr lang="ru-RU" sz="2000" i="1" dirty="0" err="1"/>
              <a:t>мұхиттың</a:t>
            </a:r>
            <a:r>
              <a:rPr lang="ru-RU" sz="2000" i="1" dirty="0"/>
              <a:t> </a:t>
            </a:r>
            <a:r>
              <a:rPr lang="ru-RU" sz="2000" i="1" dirty="0" err="1"/>
              <a:t>ластануы</a:t>
            </a:r>
            <a:r>
              <a:rPr lang="ru-RU" sz="2000" i="1" dirty="0"/>
              <a:t>, </a:t>
            </a:r>
            <a:r>
              <a:rPr lang="ru-RU" sz="2000" i="1" dirty="0" err="1"/>
              <a:t>биологиялық</a:t>
            </a:r>
            <a:r>
              <a:rPr lang="ru-RU" sz="2000" i="1" dirty="0"/>
              <a:t> </a:t>
            </a:r>
            <a:r>
              <a:rPr lang="ru-RU" sz="2000" i="1" dirty="0" err="1"/>
              <a:t>әралуандылықтың</a:t>
            </a:r>
            <a:r>
              <a:rPr lang="ru-RU" sz="2000" i="1" dirty="0"/>
              <a:t> </a:t>
            </a:r>
            <a:r>
              <a:rPr lang="ru-RU" sz="2000" i="1" dirty="0" err="1"/>
              <a:t>азаюы</a:t>
            </a:r>
            <a:r>
              <a:rPr lang="ru-RU" sz="2000" i="1" dirty="0"/>
              <a:t> </a:t>
            </a:r>
            <a:r>
              <a:rPr lang="ru-RU" sz="2000" i="1" dirty="0" err="1"/>
              <a:t>және</a:t>
            </a:r>
            <a:r>
              <a:rPr lang="ru-RU" sz="2000" i="1" dirty="0"/>
              <a:t> </a:t>
            </a:r>
            <a:r>
              <a:rPr lang="ru-RU" sz="2000" i="1" dirty="0" err="1"/>
              <a:t>т.б</a:t>
            </a:r>
            <a:r>
              <a:rPr lang="ru-RU" sz="2000" i="1" dirty="0">
                <a:solidFill>
                  <a:schemeClr val="bg1"/>
                </a:solidFill>
              </a:rPr>
              <a:t>.</a:t>
            </a:r>
          </a:p>
        </p:txBody>
      </p:sp>
    </p:spTree>
    <p:extLst>
      <p:ext uri="{BB962C8B-B14F-4D97-AF65-F5344CB8AC3E}">
        <p14:creationId xmlns:p14="http://schemas.microsoft.com/office/powerpoint/2010/main" xmlns="" val="479890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611560" y="476671"/>
            <a:ext cx="8028384" cy="5632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FF0000"/>
                </a:solidFill>
                <a:effectLst/>
                <a:latin typeface="Times New Roman" pitchFamily="18" charset="0"/>
                <a:cs typeface="Times New Roman" pitchFamily="18" charset="0"/>
              </a:rPr>
              <a:t>Қоршаған ортаның ластануы </a:t>
            </a:r>
            <a:r>
              <a:rPr kumimoji="0" lang="kk-KZ" sz="2000" b="0" i="0" u="none" strike="noStrike" cap="none" normalizeH="0" baseline="0" dirty="0" smtClean="0">
                <a:ln>
                  <a:noFill/>
                </a:ln>
                <a:effectLst/>
                <a:latin typeface="Times New Roman" pitchFamily="18" charset="0"/>
                <a:cs typeface="Times New Roman" pitchFamily="18" charset="0"/>
              </a:rPr>
              <a:t>дегеніміз оған тән емес агенттердің енуі немесе бар заттардың концентрациясының (химиялық, физикалық, биологиялық) артуынан қолайсыз әсерлердің туындауын. Ластандырушы заттарға тек улы затар ғана емес, зиянды емес немесе ағзаға қажет заттың оптималды концентрациядан артық болуы да жатады.</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Ластануды жүйенің тепе-теңдегін бұзатын кез келген агент ретінде бағалауға болады.</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Ластану әр түрлі белгілері бойынша жіктеледі.</a:t>
            </a:r>
          </a:p>
          <a:p>
            <a:pPr marL="0" marR="0" lvl="0" indent="450850" algn="just" defTabSz="914400" rtl="0" eaLnBrk="0" fontAlgn="base" latinLnBrk="0" hangingPunct="0">
              <a:lnSpc>
                <a:spcPct val="100000"/>
              </a:lnSpc>
              <a:spcBef>
                <a:spcPct val="0"/>
              </a:spcBef>
              <a:spcAft>
                <a:spcPct val="0"/>
              </a:spcAft>
              <a:buClrTx/>
              <a:buSzTx/>
              <a:buFontTx/>
              <a:buNone/>
              <a:tabLst/>
            </a:pPr>
            <a:r>
              <a:rPr lang="en-US" sz="2000" dirty="0" smtClean="0">
                <a:latin typeface="Times New Roman" pitchFamily="18" charset="0"/>
                <a:cs typeface="Times New Roman" pitchFamily="18" charset="0"/>
              </a:rPr>
              <a:t>1)</a:t>
            </a:r>
            <a:r>
              <a:rPr kumimoji="0" lang="kk-KZ" sz="2000" b="0" i="0" u="none" strike="noStrike" cap="none" normalizeH="0" baseline="0" dirty="0" smtClean="0">
                <a:ln>
                  <a:noFill/>
                </a:ln>
                <a:effectLst/>
                <a:latin typeface="Times New Roman" pitchFamily="18" charset="0"/>
                <a:cs typeface="Times New Roman" pitchFamily="18" charset="0"/>
              </a:rPr>
              <a:t> шығу тегі бойынша: </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табиғи және жасанды (антропогенді);</a:t>
            </a:r>
          </a:p>
          <a:p>
            <a:pPr marL="0" marR="0" lvl="0" indent="450850" algn="just" defTabSz="914400" rtl="0" eaLnBrk="0" fontAlgn="base" latinLnBrk="0" hangingPunct="0">
              <a:lnSpc>
                <a:spcPct val="100000"/>
              </a:lnSpc>
              <a:spcBef>
                <a:spcPct val="0"/>
              </a:spcBef>
              <a:spcAft>
                <a:spcPct val="0"/>
              </a:spcAft>
              <a:buClrTx/>
              <a:buSzTx/>
              <a:buFontTx/>
              <a:buNone/>
              <a:tabLst/>
            </a:pPr>
            <a:r>
              <a:rPr lang="en-US" sz="2000" dirty="0" smtClean="0">
                <a:latin typeface="Times New Roman" pitchFamily="18" charset="0"/>
                <a:cs typeface="Times New Roman" pitchFamily="18" charset="0"/>
              </a:rPr>
              <a:t>2)</a:t>
            </a:r>
            <a:r>
              <a:rPr kumimoji="0" lang="kk-KZ" sz="2000" b="0" i="0" u="none" strike="noStrike" cap="none" normalizeH="0" baseline="0" dirty="0" smtClean="0">
                <a:ln>
                  <a:noFill/>
                </a:ln>
                <a:effectLst/>
                <a:latin typeface="Times New Roman" pitchFamily="18" charset="0"/>
                <a:cs typeface="Times New Roman" pitchFamily="18" charset="0"/>
              </a:rPr>
              <a:t>пайда болу көзіне байланысты:</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   өндірістік,ауыл шаруашылық,транспорттық және т.б;</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ә) нүктелік (өнеркәсіп орнының құбыры),объектілі (өнеркәсіп орны), шашыраған (егістік танабы,бүкіл экожүйе),трансгрессивті (басқа аймақтар мен мемлекеттерден енетін);</a:t>
            </a:r>
          </a:p>
          <a:p>
            <a:pPr marL="0" marR="0" lvl="0" indent="450850" algn="just" defTabSz="914400" rtl="0" eaLnBrk="0" fontAlgn="base" latinLnBrk="0" hangingPunct="0">
              <a:lnSpc>
                <a:spcPct val="100000"/>
              </a:lnSpc>
              <a:spcBef>
                <a:spcPct val="0"/>
              </a:spcBef>
              <a:spcAft>
                <a:spcPct val="0"/>
              </a:spcAft>
              <a:buClrTx/>
              <a:buSzTx/>
              <a:buFontTx/>
              <a:buNone/>
              <a:tabLst/>
            </a:pPr>
            <a:r>
              <a:rPr lang="en-US" sz="2000" dirty="0" smtClean="0">
                <a:latin typeface="Times New Roman" pitchFamily="18" charset="0"/>
                <a:cs typeface="Times New Roman" pitchFamily="18" charset="0"/>
              </a:rPr>
              <a:t>3)</a:t>
            </a:r>
            <a:r>
              <a:rPr kumimoji="0" lang="kk-KZ" sz="2000" b="0" i="0" u="none" strike="noStrike" cap="none" normalizeH="0" baseline="0" dirty="0" smtClean="0">
                <a:ln>
                  <a:noFill/>
                </a:ln>
                <a:effectLst/>
                <a:latin typeface="Times New Roman" pitchFamily="18" charset="0"/>
                <a:cs typeface="Times New Roman" pitchFamily="18" charset="0"/>
              </a:rPr>
              <a:t>әсер ететін ауқымына байланысты: ғаламдық,аймақтық,жергілікті;</a:t>
            </a:r>
          </a:p>
        </p:txBody>
      </p:sp>
    </p:spTree>
    <p:extLst>
      <p:ext uri="{BB962C8B-B14F-4D97-AF65-F5344CB8AC3E}">
        <p14:creationId xmlns:p14="http://schemas.microsoft.com/office/powerpoint/2010/main" xmlns="" val="850320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692696"/>
            <a:ext cx="7776864" cy="5324535"/>
          </a:xfrm>
          <a:prstGeom prst="rect">
            <a:avLst/>
          </a:prstGeom>
        </p:spPr>
        <p:txBody>
          <a:bodyPr wrap="square">
            <a:spAutoFit/>
          </a:bodyPr>
          <a:lstStyle/>
          <a:p>
            <a:pPr indent="450850" algn="just" eaLnBrk="0" fontAlgn="base" hangingPunct="0">
              <a:spcBef>
                <a:spcPct val="0"/>
              </a:spcBef>
              <a:spcAft>
                <a:spcPct val="0"/>
              </a:spcAft>
            </a:pPr>
            <a:r>
              <a:rPr lang="en-US" sz="2000" dirty="0" smtClean="0">
                <a:latin typeface="Times New Roman" pitchFamily="18" charset="0"/>
                <a:cs typeface="Times New Roman" pitchFamily="18" charset="0"/>
              </a:rPr>
              <a:t>4)</a:t>
            </a:r>
            <a:r>
              <a:rPr lang="kk-KZ" sz="2000" dirty="0" smtClean="0">
                <a:latin typeface="Times New Roman" pitchFamily="18" charset="0"/>
                <a:cs typeface="Times New Roman" pitchFamily="18" charset="0"/>
              </a:rPr>
              <a:t>қоршаған </a:t>
            </a:r>
            <a:r>
              <a:rPr lang="kk-KZ" sz="2000" dirty="0">
                <a:latin typeface="Times New Roman" pitchFamily="18" charset="0"/>
                <a:cs typeface="Times New Roman" pitchFamily="18" charset="0"/>
              </a:rPr>
              <a:t>ортаның элементтері бойынша: атмосфера,топырақ,   гидросфера және оның әр түрлі құрам бөліктері (әлемдік мұхит,тұщы су,жер асты сулары,өзен сулары және т.б.);</a:t>
            </a:r>
          </a:p>
          <a:p>
            <a:pPr lvl="0" indent="450850" algn="just" eaLnBrk="0" fontAlgn="base" hangingPunct="0">
              <a:spcBef>
                <a:spcPct val="0"/>
              </a:spcBef>
              <a:spcAft>
                <a:spcPct val="0"/>
              </a:spcAft>
            </a:pPr>
            <a:r>
              <a:rPr lang="en-US" sz="2000" dirty="0" smtClean="0">
                <a:latin typeface="Times New Roman" pitchFamily="18" charset="0"/>
                <a:cs typeface="Times New Roman" pitchFamily="18" charset="0"/>
              </a:rPr>
              <a:t>5)</a:t>
            </a:r>
            <a:r>
              <a:rPr lang="kk-KZ" sz="2000" dirty="0" smtClean="0">
                <a:latin typeface="Times New Roman" pitchFamily="18" charset="0"/>
                <a:cs typeface="Times New Roman" pitchFamily="18" charset="0"/>
              </a:rPr>
              <a:t>әсер </a:t>
            </a:r>
            <a:r>
              <a:rPr lang="kk-KZ" sz="2000" dirty="0">
                <a:latin typeface="Times New Roman" pitchFamily="18" charset="0"/>
                <a:cs typeface="Times New Roman" pitchFamily="18" charset="0"/>
              </a:rPr>
              <a:t>ететін жеріне байланысты: қала ортасы,ауыл шаруашылық ортасы,өнеркәсіп орындарының ішінде,пәтер ішінде және т.б;</a:t>
            </a:r>
          </a:p>
          <a:p>
            <a:pPr lvl="0" indent="450850" algn="just" eaLnBrk="0" fontAlgn="base" hangingPunct="0">
              <a:spcBef>
                <a:spcPct val="0"/>
              </a:spcBef>
              <a:spcAft>
                <a:spcPct val="0"/>
              </a:spcAft>
            </a:pPr>
            <a:r>
              <a:rPr lang="en-US" sz="2000" dirty="0" smtClean="0">
                <a:latin typeface="Times New Roman" pitchFamily="18" charset="0"/>
                <a:cs typeface="Times New Roman" pitchFamily="18" charset="0"/>
              </a:rPr>
              <a:t>6)</a:t>
            </a:r>
            <a:r>
              <a:rPr lang="kk-KZ" sz="2000" dirty="0" smtClean="0">
                <a:latin typeface="Times New Roman" pitchFamily="18" charset="0"/>
                <a:cs typeface="Times New Roman" pitchFamily="18" charset="0"/>
              </a:rPr>
              <a:t>әсер </a:t>
            </a:r>
            <a:r>
              <a:rPr lang="kk-KZ" sz="2000" dirty="0">
                <a:latin typeface="Times New Roman" pitchFamily="18" charset="0"/>
                <a:cs typeface="Times New Roman" pitchFamily="18" charset="0"/>
              </a:rPr>
              <a:t>ету сипатына байланысты: химиялық (химиялық заттар мен элементтер),физикалық (радиоактивті,радиациялық жылулық,шу, электромагниттік),физико-химиялық (аэрозолдер),биологиялық (микробиологиялық және т.б);  </a:t>
            </a:r>
          </a:p>
          <a:p>
            <a:pPr lvl="0" indent="450850" algn="just" eaLnBrk="0" fontAlgn="base" hangingPunct="0">
              <a:spcBef>
                <a:spcPct val="0"/>
              </a:spcBef>
              <a:spcAft>
                <a:spcPct val="0"/>
              </a:spcAft>
            </a:pPr>
            <a:r>
              <a:rPr lang="en-US" sz="2000" dirty="0" smtClean="0">
                <a:latin typeface="Times New Roman" pitchFamily="18" charset="0"/>
                <a:cs typeface="Times New Roman" pitchFamily="18" charset="0"/>
              </a:rPr>
              <a:t>7)</a:t>
            </a:r>
            <a:r>
              <a:rPr lang="kk-KZ" sz="2000" dirty="0" smtClean="0">
                <a:latin typeface="Times New Roman" pitchFamily="18" charset="0"/>
                <a:cs typeface="Times New Roman" pitchFamily="18" charset="0"/>
              </a:rPr>
              <a:t>әсер </a:t>
            </a:r>
            <a:r>
              <a:rPr lang="kk-KZ" sz="2000" dirty="0">
                <a:latin typeface="Times New Roman" pitchFamily="18" charset="0"/>
                <a:cs typeface="Times New Roman" pitchFamily="18" charset="0"/>
              </a:rPr>
              <a:t>етудің периодтылығына байланысты (өнеркәсіп орындарының қалдықтары),екінші ретті (смогты құбылыстардың өнімдері);</a:t>
            </a:r>
          </a:p>
          <a:p>
            <a:pPr lvl="0" indent="450850" algn="just" eaLnBrk="0" fontAlgn="base" hangingPunct="0">
              <a:spcBef>
                <a:spcPct val="0"/>
              </a:spcBef>
              <a:spcAft>
                <a:spcPct val="0"/>
              </a:spcAft>
            </a:pPr>
            <a:r>
              <a:rPr lang="en-US" sz="2000" dirty="0" smtClean="0">
                <a:latin typeface="Times New Roman" pitchFamily="18" charset="0"/>
                <a:cs typeface="Times New Roman" pitchFamily="18" charset="0"/>
              </a:rPr>
              <a:t>8)</a:t>
            </a:r>
            <a:r>
              <a:rPr lang="kk-KZ" sz="2000" dirty="0" smtClean="0">
                <a:latin typeface="Times New Roman" pitchFamily="18" charset="0"/>
                <a:cs typeface="Times New Roman" pitchFamily="18" charset="0"/>
              </a:rPr>
              <a:t>тұрақтылық </a:t>
            </a:r>
            <a:r>
              <a:rPr lang="kk-KZ" sz="2000" dirty="0">
                <a:latin typeface="Times New Roman" pitchFamily="18" charset="0"/>
                <a:cs typeface="Times New Roman" pitchFamily="18" charset="0"/>
              </a:rPr>
              <a:t>дәрежесі бойынша: өте тұрақты – жүз және мың жыл тұратын (азот,оттегі,аргон және басқа инертті газдар),тұрақты -5-25 жыл (көмірқышықыл газы,метан,фреондар),тұрақсыз (су буы,көміртегі тотығы,күкіртті газ,күкіртсутек,азоттың қостотығы,озон қабатындағы фреон).</a:t>
            </a:r>
          </a:p>
        </p:txBody>
      </p:sp>
    </p:spTree>
    <p:extLst>
      <p:ext uri="{BB962C8B-B14F-4D97-AF65-F5344CB8AC3E}">
        <p14:creationId xmlns:p14="http://schemas.microsoft.com/office/powerpoint/2010/main" xmlns="" val="1817617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Картинки по запросу судың ластануы слайд"/>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424701"/>
            <a:ext cx="8352928" cy="60286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44802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611560" y="445895"/>
            <a:ext cx="7956376" cy="53860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2400" i="0" u="none" strike="noStrike" cap="none" normalizeH="0" baseline="0" dirty="0" smtClean="0">
                <a:ln>
                  <a:noFill/>
                </a:ln>
                <a:solidFill>
                  <a:srgbClr val="FFFF00"/>
                </a:solidFill>
                <a:effectLst/>
                <a:latin typeface="Times New Roman" pitchFamily="18" charset="0"/>
                <a:cs typeface="Times New Roman" pitchFamily="18" charset="0"/>
              </a:rPr>
              <a:t>Судың ластануы </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Ластануға судың барлық түрлері (мұхит, континенттік, жерасты) әр түрлі дәрежеде ұшыраған. Судың, әсіресе, ауыз судың сапасы халықтың денсаулығын анықтайтын маңызды факторлардың бірі болып табылады. Дүниежүзілік денсаулық сақтау ұйымының мәліметтері бойынша судың сапасының төмен болуынан  шамамен 5 млн. адам себепті өледі де, әр түрлі дәрежеде уланған немесе ауырған адамдардың саны  500 миллионнан 1 миллиардқа дейін жетеді.</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Ластаушы заттарға негізінен топырақ эрозиясының өнімдері, минералдық тыңайтқыштар, улы химикаттар және тағы басқа заттар (азот, фосфор және басқа биогенді элементтер мен олардың қосылыстары, органикалық заттар, пестицидтер, тұрмыстық қалдықтар, мұнай және мұнай өнімдері) жатады.</a:t>
            </a: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Ластаушы заттардың басым бөлігін атмосфералық жауын-шашын әкеледі. Сулардың канализация ағысымен, тұрмыстық қалдықтармен, өнеркәсіп орындарының қалдықтарымен, су транспортымен ластану үлесі де жоғары.</a:t>
            </a:r>
          </a:p>
        </p:txBody>
      </p:sp>
    </p:spTree>
    <p:extLst>
      <p:ext uri="{BB962C8B-B14F-4D97-AF65-F5344CB8AC3E}">
        <p14:creationId xmlns:p14="http://schemas.microsoft.com/office/powerpoint/2010/main" xmlns="" val="2569929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Картинки по запросу судың ластануы слайд"/>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368321"/>
            <a:ext cx="8280920" cy="61090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04173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Картинки по запросу судың ластануы слайд"/>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404664"/>
            <a:ext cx="8064896" cy="59766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77902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Картинки по запросу қазіргі таңдағы ғаламдық экологиялық мәселелер"/>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1645" y="404664"/>
            <a:ext cx="8424936" cy="59766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1490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23528" y="260648"/>
            <a:ext cx="8244408" cy="347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FFC000"/>
                </a:solidFill>
                <a:effectLst/>
                <a:latin typeface="Times New Roman" pitchFamily="18" charset="0"/>
                <a:cs typeface="Times New Roman" pitchFamily="18" charset="0"/>
              </a:rPr>
              <a:t>Атмосфералық ауаның ластануы</a:t>
            </a:r>
            <a:endParaRPr kumimoji="0" lang="kk-KZ" sz="2000" b="0"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Атмосфера – әртүрлі газдардың қоспасынан, су буларынан және шаңнан тұратын, планетаның газ тәрізді қабығы. Жердің космоспен зат алмасу атмосфера арқылы жүзеге асады. Жер космостық шаң мен метеориттік материалды алып, ең жеңіл газдарды сутек пен гелийді жоғалтады. Атмосфера бірнеше қабаттардан тұрады.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Атмосфераның негізгі құрамына азот, оттек, аргон және көмір қышқыл газы жатады.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Атмосфералық ауаның ластануы табиғи және антропогендік жолдармен жүреді.</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kk-KZ" sz="2000" b="0" i="0" u="none" strike="noStrike" cap="none" normalizeH="0" baseline="0" dirty="0" smtClean="0">
              <a:ln>
                <a:noFill/>
              </a:ln>
              <a:effectLst/>
              <a:latin typeface="Times New Roman" pitchFamily="18" charset="0"/>
              <a:cs typeface="Times New Roman" pitchFamily="18" charset="0"/>
            </a:endParaRPr>
          </a:p>
        </p:txBody>
      </p:sp>
      <p:pic>
        <p:nvPicPr>
          <p:cNvPr id="5" name="Picture 2" descr="Картинки по запросу қазіргі таңдағы ғаламдық экологиялық мәселелер"/>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3429000"/>
            <a:ext cx="8352928" cy="31683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10701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23528" y="404664"/>
            <a:ext cx="8460432" cy="317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Атмосферадағы ластаушы көздердің әсері 3 км қашықтыққа жетеді. Ауаның жылдамдығына байланысты ондағы ластағыш бөлшектер 1 км, желсіз ауа-райында күмбез құрап 300-500 м дейін көтеріліп, осыдан шаң біртіндеп қайтадан жерге қонады. Есептеулер бойынша, жыл сайын Париж бен Чикагода әрбір кв. км. 260 т, Нью-Йоркке – 300 т, Лондонға – 390 т, Алматыға – 125 т шаң қонады.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Бүкіл әлемдік денсаулық сақтау ұйымының мәліметі бойынша дамыған елдердің 20%   әртүрлі формалы аллергиялық аурулармен ауырады екен. Ауадағы шаң концентрациясының жоғары болуы да – өкпе ауруларының бір себебі.</a:t>
            </a:r>
          </a:p>
        </p:txBody>
      </p:sp>
      <p:pic>
        <p:nvPicPr>
          <p:cNvPr id="10243" name="Picture 3" descr="Картинки по запросу атмосфераның ластануы"/>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3501008"/>
            <a:ext cx="8460432" cy="30243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28813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Картинки по запросу топырақтың ластануы"/>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404664"/>
            <a:ext cx="8196064" cy="59310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3335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332656"/>
            <a:ext cx="8208912" cy="1938992"/>
          </a:xfrm>
          <a:prstGeom prst="rect">
            <a:avLst/>
          </a:prstGeom>
        </p:spPr>
        <p:txBody>
          <a:bodyPr wrap="square">
            <a:spAutoFit/>
          </a:bodyPr>
          <a:lstStyle/>
          <a:p>
            <a:r>
              <a:rPr lang="ru-RU" sz="2000" dirty="0" err="1">
                <a:latin typeface="Times New Roman" pitchFamily="18" charset="0"/>
                <a:cs typeface="Times New Roman" pitchFamily="18" charset="0"/>
              </a:rPr>
              <a:t>Топырақтың</a:t>
            </a:r>
            <a:r>
              <a:rPr lang="ru-RU" sz="2000" dirty="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ластануы</a:t>
            </a:r>
            <a:r>
              <a:rPr lang="en-US" sz="2000" dirty="0">
                <a:latin typeface="Times New Roman" pitchFamily="18" charset="0"/>
                <a:cs typeface="Times New Roman" pitchFamily="18" charset="0"/>
              </a:rPr>
              <a:t>-</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қазіргі</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уақытта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құрлықтың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жартысына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жуығын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антропогендік</a:t>
            </a:r>
            <a:r>
              <a:rPr lang="ru-RU" sz="2000" dirty="0">
                <a:latin typeface="Times New Roman" pitchFamily="18" charset="0"/>
                <a:cs typeface="Times New Roman" pitchFamily="18" charset="0"/>
              </a:rPr>
              <a:t> ландшафт </a:t>
            </a:r>
            <a:r>
              <a:rPr lang="ru-RU" sz="2000" dirty="0" err="1">
                <a:latin typeface="Times New Roman" pitchFamily="18" charset="0"/>
                <a:cs typeface="Times New Roman" pitchFamily="18" charset="0"/>
              </a:rPr>
              <a:t>алып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жатыр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Ғалымдардың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арасында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тараған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пікір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бойынша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дүние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жүзіндегі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шөлдердің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барлығының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шығу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тегі</a:t>
            </a:r>
            <a:r>
              <a:rPr lang="ru-RU" sz="2000" dirty="0">
                <a:latin typeface="Times New Roman" pitchFamily="18" charset="0"/>
                <a:cs typeface="Times New Roman" pitchFamily="18" charset="0"/>
              </a:rPr>
              <a:t> де </a:t>
            </a:r>
            <a:r>
              <a:rPr lang="ru-RU" sz="2000" dirty="0" err="1">
                <a:latin typeface="Times New Roman" pitchFamily="18" charset="0"/>
                <a:cs typeface="Times New Roman" pitchFamily="18" charset="0"/>
              </a:rPr>
              <a:t>антропогендік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Антропогендік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шөлдің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аумағы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жылдан-жылға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үнемі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ұлғаюда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көлемі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қазіргі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шақта</a:t>
            </a:r>
            <a:r>
              <a:rPr lang="ru-RU" sz="2000" dirty="0">
                <a:latin typeface="Times New Roman" pitchFamily="18" charset="0"/>
                <a:cs typeface="Times New Roman" pitchFamily="18" charset="0"/>
              </a:rPr>
              <a:t> 10 млн. км</a:t>
            </a:r>
            <a:r>
              <a:rPr lang="ru-RU" sz="2000" baseline="30000" dirty="0">
                <a:latin typeface="Times New Roman" pitchFamily="18" charset="0"/>
                <a:cs typeface="Times New Roman" pitchFamily="18" charset="0"/>
              </a:rPr>
              <a:t>2</a:t>
            </a:r>
            <a:r>
              <a:rPr lang="ru-RU" sz="2000" dirty="0">
                <a:latin typeface="Times New Roman" pitchFamily="18" charset="0"/>
                <a:cs typeface="Times New Roman" pitchFamily="18" charset="0"/>
              </a:rPr>
              <a:t>-ден </a:t>
            </a:r>
            <a:r>
              <a:rPr lang="ru-RU" sz="2000" dirty="0" err="1">
                <a:latin typeface="Times New Roman" pitchFamily="18" charset="0"/>
                <a:cs typeface="Times New Roman" pitchFamily="18" charset="0"/>
              </a:rPr>
              <a:t>асып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отыр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бүкіл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құрлықтың</a:t>
            </a:r>
            <a:r>
              <a:rPr lang="ru-RU" sz="2000" dirty="0">
                <a:latin typeface="Times New Roman" pitchFamily="18" charset="0"/>
                <a:cs typeface="Times New Roman" pitchFamily="18" charset="0"/>
              </a:rPr>
              <a:t> 7 </a:t>
            </a:r>
            <a:r>
              <a:rPr lang="ru-RU" sz="2000" dirty="0" err="1">
                <a:latin typeface="Times New Roman" pitchFamily="18" charset="0"/>
                <a:cs typeface="Times New Roman" pitchFamily="18" charset="0"/>
              </a:rPr>
              <a:t>процентін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құрайды</a:t>
            </a:r>
            <a:r>
              <a:rPr lang="ru-RU" sz="2000" dirty="0">
                <a:latin typeface="Times New Roman" pitchFamily="18" charset="0"/>
                <a:cs typeface="Times New Roman" pitchFamily="18" charset="0"/>
              </a:rPr>
              <a:t>.</a:t>
            </a:r>
          </a:p>
        </p:txBody>
      </p:sp>
      <p:pic>
        <p:nvPicPr>
          <p:cNvPr id="13314" name="Picture 2" descr="Картинки по запросу топырақтың ластануы"/>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76" y="2271648"/>
            <a:ext cx="8454696" cy="4289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34455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Картинки по запросу топырақтың ластануы"/>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404664"/>
            <a:ext cx="8401435" cy="60486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49350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332656"/>
            <a:ext cx="8280920" cy="4832092"/>
          </a:xfrm>
          <a:prstGeom prst="rect">
            <a:avLst/>
          </a:prstGeom>
        </p:spPr>
        <p:txBody>
          <a:bodyPr wrap="square">
            <a:spAutoFit/>
          </a:bodyPr>
          <a:lstStyle/>
          <a:p>
            <a:r>
              <a:rPr lang="kk-KZ" sz="2800" b="1" i="1" dirty="0" smtClean="0">
                <a:solidFill>
                  <a:schemeClr val="tx2">
                    <a:lumMod val="50000"/>
                  </a:schemeClr>
                </a:solidFill>
              </a:rPr>
              <a:t>Топырақтың ластану түрлері:</a:t>
            </a:r>
          </a:p>
          <a:p>
            <a:endParaRPr lang="en-US" sz="2000" b="1" i="1" dirty="0" smtClean="0">
              <a:solidFill>
                <a:schemeClr val="tx2">
                  <a:lumMod val="50000"/>
                </a:schemeClr>
              </a:solidFill>
            </a:endParaRPr>
          </a:p>
          <a:p>
            <a:r>
              <a:rPr lang="ru-RU" sz="2000" b="1" i="1" dirty="0" err="1" smtClean="0">
                <a:solidFill>
                  <a:srgbClr val="FFFF00"/>
                </a:solidFill>
              </a:rPr>
              <a:t>Физикалық</a:t>
            </a:r>
            <a:r>
              <a:rPr lang="ru-RU" sz="2000" b="1" i="1" dirty="0" smtClean="0">
                <a:solidFill>
                  <a:srgbClr val="FFFF00"/>
                </a:solidFill>
              </a:rPr>
              <a:t> </a:t>
            </a:r>
            <a:r>
              <a:rPr lang="ru-RU" sz="2000" b="1" i="1" dirty="0" err="1">
                <a:solidFill>
                  <a:srgbClr val="FFFF00"/>
                </a:solidFill>
              </a:rPr>
              <a:t>ластану</a:t>
            </a:r>
            <a:r>
              <a:rPr lang="ru-RU" sz="2000" b="1" i="1" dirty="0">
                <a:solidFill>
                  <a:srgbClr val="FFFF00"/>
                </a:solidFill>
              </a:rPr>
              <a:t> </a:t>
            </a:r>
            <a:r>
              <a:rPr lang="ru-RU" sz="2000" dirty="0" err="1"/>
              <a:t>радиоактивті</a:t>
            </a:r>
            <a:r>
              <a:rPr lang="ru-RU" sz="2000" dirty="0"/>
              <a:t> </a:t>
            </a:r>
            <a:r>
              <a:rPr lang="ru-RU" sz="2000" dirty="0" err="1"/>
              <a:t>заттектермен</a:t>
            </a:r>
            <a:r>
              <a:rPr lang="ru-RU" sz="2000" dirty="0"/>
              <a:t> </a:t>
            </a:r>
            <a:r>
              <a:rPr lang="ru-RU" sz="2000" dirty="0" err="1"/>
              <a:t>байланысты</a:t>
            </a:r>
            <a:r>
              <a:rPr lang="ru-RU" sz="2000" dirty="0"/>
              <a:t>. </a:t>
            </a:r>
            <a:r>
              <a:rPr lang="ru-RU" sz="2000" dirty="0" err="1"/>
              <a:t>Мысалы</a:t>
            </a:r>
            <a:r>
              <a:rPr lang="ru-RU" sz="2000" dirty="0"/>
              <a:t>, уран </a:t>
            </a:r>
            <a:r>
              <a:rPr lang="ru-RU" sz="2000" dirty="0" err="1"/>
              <a:t>рудаларын</a:t>
            </a:r>
            <a:r>
              <a:rPr lang="ru-RU" sz="2000" dirty="0"/>
              <a:t> </a:t>
            </a:r>
            <a:r>
              <a:rPr lang="ru-RU" sz="2000" dirty="0" err="1"/>
              <a:t>ашық</a:t>
            </a:r>
            <a:r>
              <a:rPr lang="ru-RU" sz="2000" dirty="0"/>
              <a:t> </a:t>
            </a:r>
            <a:r>
              <a:rPr lang="ru-RU" sz="2000" dirty="0" err="1"/>
              <a:t>әдіспен</a:t>
            </a:r>
            <a:r>
              <a:rPr lang="ru-RU" sz="2000" dirty="0"/>
              <a:t> </a:t>
            </a:r>
            <a:r>
              <a:rPr lang="ru-RU" sz="2000" dirty="0" err="1"/>
              <a:t>алғанда</a:t>
            </a:r>
            <a:r>
              <a:rPr lang="ru-RU" sz="2000" dirty="0"/>
              <a:t>, </a:t>
            </a:r>
            <a:r>
              <a:rPr lang="ru-RU" sz="2000" dirty="0" err="1"/>
              <a:t>жер</a:t>
            </a:r>
            <a:r>
              <a:rPr lang="ru-RU" sz="2000" dirty="0"/>
              <a:t> </a:t>
            </a:r>
            <a:r>
              <a:rPr lang="ru-RU" sz="2000" dirty="0" err="1"/>
              <a:t>қыртысында</a:t>
            </a:r>
            <a:r>
              <a:rPr lang="ru-RU" sz="2000" dirty="0"/>
              <a:t> </a:t>
            </a:r>
            <a:r>
              <a:rPr lang="ru-RU" sz="2000" dirty="0" err="1"/>
              <a:t>активтілігі</a:t>
            </a:r>
            <a:r>
              <a:rPr lang="ru-RU" sz="2000" dirty="0"/>
              <a:t> </a:t>
            </a:r>
            <a:r>
              <a:rPr lang="ru-RU" sz="2000" dirty="0" err="1"/>
              <a:t>жоғары</a:t>
            </a:r>
            <a:r>
              <a:rPr lang="ru-RU" sz="2000" dirty="0"/>
              <a:t> </a:t>
            </a:r>
            <a:r>
              <a:rPr lang="ru-RU" sz="2000" dirty="0" err="1"/>
              <a:t>сәулеленетін</a:t>
            </a:r>
            <a:r>
              <a:rPr lang="ru-RU" sz="2000" dirty="0"/>
              <a:t> </a:t>
            </a:r>
            <a:r>
              <a:rPr lang="ru-RU" sz="2000" dirty="0" err="1"/>
              <a:t>сұйық</a:t>
            </a:r>
            <a:r>
              <a:rPr lang="ru-RU" sz="2000" dirty="0"/>
              <a:t> </a:t>
            </a:r>
            <a:r>
              <a:rPr lang="ru-RU" sz="2000" dirty="0" err="1"/>
              <a:t>және</a:t>
            </a:r>
            <a:r>
              <a:rPr lang="ru-RU" sz="2000" dirty="0"/>
              <a:t> </a:t>
            </a:r>
            <a:r>
              <a:rPr lang="ru-RU" sz="2000" dirty="0" err="1"/>
              <a:t>қатты</a:t>
            </a:r>
            <a:r>
              <a:rPr lang="ru-RU" sz="2000" dirty="0"/>
              <a:t> </a:t>
            </a:r>
            <a:r>
              <a:rPr lang="ru-RU" sz="2000" dirty="0" err="1"/>
              <a:t>қалдықтар</a:t>
            </a:r>
            <a:r>
              <a:rPr lang="ru-RU" sz="2000" dirty="0"/>
              <a:t> </a:t>
            </a:r>
            <a:r>
              <a:rPr lang="ru-RU" sz="2000" dirty="0" err="1"/>
              <a:t>қалады</a:t>
            </a:r>
            <a:r>
              <a:rPr lang="ru-RU" sz="2000" dirty="0"/>
              <a:t>.</a:t>
            </a:r>
          </a:p>
          <a:p>
            <a:endParaRPr lang="ru-RU" sz="2000" b="1" i="1" dirty="0" smtClean="0">
              <a:solidFill>
                <a:srgbClr val="FFFF00"/>
              </a:solidFill>
            </a:endParaRPr>
          </a:p>
          <a:p>
            <a:r>
              <a:rPr lang="ru-RU" sz="2000" b="1" i="1" dirty="0" err="1" smtClean="0">
                <a:solidFill>
                  <a:srgbClr val="FFFF00"/>
                </a:solidFill>
              </a:rPr>
              <a:t>Биологиялық</a:t>
            </a:r>
            <a:r>
              <a:rPr lang="ru-RU" sz="2000" b="1" i="1" dirty="0" smtClean="0">
                <a:solidFill>
                  <a:srgbClr val="FFFF00"/>
                </a:solidFill>
              </a:rPr>
              <a:t> </a:t>
            </a:r>
            <a:r>
              <a:rPr lang="ru-RU" sz="2000" b="1" i="1" dirty="0" err="1">
                <a:solidFill>
                  <a:srgbClr val="FFFF00"/>
                </a:solidFill>
              </a:rPr>
              <a:t>ластану</a:t>
            </a:r>
            <a:r>
              <a:rPr lang="ru-RU" sz="2000" b="1" i="1" dirty="0">
                <a:solidFill>
                  <a:srgbClr val="FFFF00"/>
                </a:solidFill>
              </a:rPr>
              <a:t> </a:t>
            </a:r>
            <a:r>
              <a:rPr lang="ru-RU" sz="2000" i="1" dirty="0"/>
              <a:t>— </a:t>
            </a:r>
            <a:r>
              <a:rPr lang="ru-RU" sz="2000" dirty="0"/>
              <a:t>ауру </a:t>
            </a:r>
            <a:r>
              <a:rPr lang="ru-RU" sz="2000" dirty="0" err="1"/>
              <a:t>тудыратын</a:t>
            </a:r>
            <a:r>
              <a:rPr lang="ru-RU" sz="2000" dirty="0"/>
              <a:t> </a:t>
            </a:r>
            <a:r>
              <a:rPr lang="ru-RU" sz="2000" dirty="0" err="1"/>
              <a:t>және</a:t>
            </a:r>
            <a:r>
              <a:rPr lang="ru-RU" sz="2000" dirty="0"/>
              <a:t> де </a:t>
            </a:r>
            <a:r>
              <a:rPr lang="ru-RU" sz="2000" dirty="0" err="1"/>
              <a:t>басқа</a:t>
            </a:r>
            <a:r>
              <a:rPr lang="ru-RU" sz="2000" dirty="0"/>
              <a:t> </a:t>
            </a:r>
            <a:r>
              <a:rPr lang="ru-RU" sz="2000" dirty="0" err="1"/>
              <a:t>жағымсыз</a:t>
            </a:r>
            <a:r>
              <a:rPr lang="ru-RU" sz="2000" dirty="0"/>
              <a:t> </a:t>
            </a:r>
            <a:r>
              <a:rPr lang="ru-RU" sz="2000" dirty="0" err="1"/>
              <a:t>жағдайға</a:t>
            </a:r>
            <a:r>
              <a:rPr lang="ru-RU" sz="2000" dirty="0"/>
              <a:t> </a:t>
            </a:r>
            <a:r>
              <a:rPr lang="ru-RU" sz="2000" dirty="0" err="1"/>
              <a:t>итеретін</a:t>
            </a:r>
            <a:r>
              <a:rPr lang="ru-RU" sz="2000" dirty="0"/>
              <a:t> </a:t>
            </a:r>
            <a:r>
              <a:rPr lang="ru-RU" sz="2000" dirty="0" err="1"/>
              <a:t>микроорганизмдердің</a:t>
            </a:r>
            <a:r>
              <a:rPr lang="ru-RU" sz="2000" dirty="0"/>
              <a:t> </a:t>
            </a:r>
            <a:r>
              <a:rPr lang="ru-RU" sz="2000" dirty="0" err="1"/>
              <a:t>қоршаған</a:t>
            </a:r>
            <a:r>
              <a:rPr lang="ru-RU" sz="2000" dirty="0"/>
              <a:t> </a:t>
            </a:r>
            <a:r>
              <a:rPr lang="ru-RU" sz="2000" dirty="0" err="1"/>
              <a:t>ортада</a:t>
            </a:r>
            <a:r>
              <a:rPr lang="ru-RU" sz="2000" dirty="0"/>
              <a:t> </a:t>
            </a:r>
            <a:r>
              <a:rPr lang="ru-RU" sz="2000" dirty="0" err="1"/>
              <a:t>болуы</a:t>
            </a:r>
            <a:r>
              <a:rPr lang="ru-RU" sz="2000" dirty="0"/>
              <a:t>. </a:t>
            </a:r>
            <a:r>
              <a:rPr lang="ru-RU" sz="2000" dirty="0" err="1"/>
              <a:t>Мысалы</a:t>
            </a:r>
            <a:r>
              <a:rPr lang="ru-RU" sz="2000" dirty="0"/>
              <a:t>, </a:t>
            </a:r>
            <a:r>
              <a:rPr lang="ru-RU" sz="2000" dirty="0" err="1"/>
              <a:t>ластанбаған</a:t>
            </a:r>
            <a:r>
              <a:rPr lang="ru-RU" sz="2000" dirty="0"/>
              <a:t> </a:t>
            </a:r>
            <a:r>
              <a:rPr lang="ru-RU" sz="2000" dirty="0" err="1"/>
              <a:t>топырақта</a:t>
            </a:r>
            <a:r>
              <a:rPr lang="ru-RU" sz="2000" dirty="0"/>
              <a:t> дизентерия, </a:t>
            </a:r>
            <a:r>
              <a:rPr lang="ru-RU" sz="2000" dirty="0" err="1"/>
              <a:t>сүзек</a:t>
            </a:r>
            <a:r>
              <a:rPr lang="ru-RU" sz="2000" dirty="0"/>
              <a:t> </a:t>
            </a:r>
            <a:r>
              <a:rPr lang="ru-RU" sz="2000" dirty="0" err="1"/>
              <a:t>және</a:t>
            </a:r>
            <a:r>
              <a:rPr lang="ru-RU" sz="2000" dirty="0"/>
              <a:t> </a:t>
            </a:r>
            <a:r>
              <a:rPr lang="ru-RU" sz="2000" dirty="0" err="1"/>
              <a:t>тағы</a:t>
            </a:r>
            <a:r>
              <a:rPr lang="ru-RU" sz="2000" dirty="0"/>
              <a:t> </a:t>
            </a:r>
            <a:r>
              <a:rPr lang="ru-RU" sz="2000" dirty="0" err="1"/>
              <a:t>басқада</a:t>
            </a:r>
            <a:r>
              <a:rPr lang="ru-RU" sz="2000" dirty="0"/>
              <a:t> ауру </a:t>
            </a:r>
            <a:r>
              <a:rPr lang="ru-RU" sz="2000" dirty="0" err="1"/>
              <a:t>қоздырғыштары</a:t>
            </a:r>
            <a:r>
              <a:rPr lang="ru-RU" sz="2000" dirty="0"/>
              <a:t> 2-3 </a:t>
            </a:r>
            <a:r>
              <a:rPr lang="ru-RU" sz="2000" dirty="0" err="1"/>
              <a:t>тәулік</a:t>
            </a:r>
            <a:r>
              <a:rPr lang="ru-RU" sz="2000" dirty="0"/>
              <a:t> </a:t>
            </a:r>
            <a:r>
              <a:rPr lang="ru-RU" sz="2000" dirty="0" err="1"/>
              <a:t>бойында</a:t>
            </a:r>
            <a:r>
              <a:rPr lang="ru-RU" sz="2000" dirty="0"/>
              <a:t> </a:t>
            </a:r>
            <a:r>
              <a:rPr lang="ru-RU" sz="2000" dirty="0" err="1"/>
              <a:t>сақталса</a:t>
            </a:r>
            <a:r>
              <a:rPr lang="ru-RU" sz="2000" dirty="0"/>
              <a:t>, </a:t>
            </a:r>
            <a:r>
              <a:rPr lang="ru-RU" sz="2000" dirty="0" err="1"/>
              <a:t>ластағыштармен</a:t>
            </a:r>
            <a:r>
              <a:rPr lang="ru-RU" sz="2000" dirty="0"/>
              <a:t> </a:t>
            </a:r>
            <a:r>
              <a:rPr lang="ru-RU" sz="2000" dirty="0" err="1"/>
              <a:t>елсіреген</a:t>
            </a:r>
            <a:r>
              <a:rPr lang="ru-RU" sz="2000" dirty="0"/>
              <a:t> </a:t>
            </a:r>
            <a:r>
              <a:rPr lang="ru-RU" sz="2000" dirty="0" err="1"/>
              <a:t>қоздырғыштар</a:t>
            </a:r>
            <a:r>
              <a:rPr lang="ru-RU" sz="2000" dirty="0"/>
              <a:t> </a:t>
            </a:r>
            <a:r>
              <a:rPr lang="ru-RU" sz="2000" dirty="0" err="1"/>
              <a:t>бірнеше</a:t>
            </a:r>
            <a:r>
              <a:rPr lang="ru-RU" sz="2000" dirty="0"/>
              <a:t> ай мен </a:t>
            </a:r>
            <a:r>
              <a:rPr lang="ru-RU" sz="2000" dirty="0" err="1"/>
              <a:t>жылдарға</a:t>
            </a:r>
            <a:r>
              <a:rPr lang="ru-RU" sz="2000" dirty="0"/>
              <a:t> </a:t>
            </a:r>
            <a:r>
              <a:rPr lang="ru-RU" sz="2000" dirty="0" err="1"/>
              <a:t>дейін</a:t>
            </a:r>
            <a:r>
              <a:rPr lang="ru-RU" sz="2000" dirty="0"/>
              <a:t> </a:t>
            </a:r>
            <a:r>
              <a:rPr lang="ru-RU" sz="2000" dirty="0" err="1"/>
              <a:t>сақталып</a:t>
            </a:r>
            <a:r>
              <a:rPr lang="ru-RU" sz="2000" dirty="0"/>
              <a:t>, </a:t>
            </a:r>
            <a:r>
              <a:rPr lang="ru-RU" sz="2000" dirty="0" err="1"/>
              <a:t>едәуір</a:t>
            </a:r>
            <a:r>
              <a:rPr lang="ru-RU" sz="2000" dirty="0"/>
              <a:t> </a:t>
            </a:r>
            <a:r>
              <a:rPr lang="ru-RU" sz="2000" dirty="0" err="1"/>
              <a:t>аумаққа</a:t>
            </a:r>
            <a:r>
              <a:rPr lang="ru-RU" sz="2000" dirty="0"/>
              <a:t> </a:t>
            </a:r>
            <a:r>
              <a:rPr lang="ru-RU" sz="2000" dirty="0" err="1"/>
              <a:t>таралады</a:t>
            </a:r>
            <a:r>
              <a:rPr lang="ru-RU" sz="2000" dirty="0"/>
              <a:t>.</a:t>
            </a:r>
          </a:p>
          <a:p>
            <a:endParaRPr lang="ru-RU" sz="2000" b="1" i="1" dirty="0" smtClean="0">
              <a:solidFill>
                <a:srgbClr val="FFFF00"/>
              </a:solidFill>
            </a:endParaRPr>
          </a:p>
          <a:p>
            <a:r>
              <a:rPr lang="ru-RU" sz="2000" b="1" i="1" dirty="0" err="1" smtClean="0">
                <a:solidFill>
                  <a:srgbClr val="FFFF00"/>
                </a:solidFill>
              </a:rPr>
              <a:t>Химиялық</a:t>
            </a:r>
            <a:r>
              <a:rPr lang="ru-RU" sz="2000" b="1" i="1" dirty="0" smtClean="0">
                <a:solidFill>
                  <a:srgbClr val="FFFF00"/>
                </a:solidFill>
              </a:rPr>
              <a:t> </a:t>
            </a:r>
            <a:r>
              <a:rPr lang="ru-RU" sz="2000" b="1" i="1" dirty="0" err="1">
                <a:solidFill>
                  <a:srgbClr val="FFFF00"/>
                </a:solidFill>
              </a:rPr>
              <a:t>ластану</a:t>
            </a:r>
            <a:r>
              <a:rPr lang="ru-RU" sz="2000" b="1" i="1" dirty="0">
                <a:solidFill>
                  <a:srgbClr val="FFFF00"/>
                </a:solidFill>
              </a:rPr>
              <a:t> </a:t>
            </a:r>
            <a:r>
              <a:rPr lang="ru-RU" sz="2000" i="1" dirty="0"/>
              <a:t>- </a:t>
            </a:r>
            <a:r>
              <a:rPr lang="ru-RU" sz="2000" dirty="0" err="1"/>
              <a:t>топырақта</a:t>
            </a:r>
            <a:r>
              <a:rPr lang="ru-RU" sz="2000" dirty="0"/>
              <a:t> </a:t>
            </a:r>
            <a:r>
              <a:rPr lang="ru-RU" sz="2000" dirty="0" err="1"/>
              <a:t>тірі</a:t>
            </a:r>
            <a:r>
              <a:rPr lang="ru-RU" sz="2000" dirty="0"/>
              <a:t> </a:t>
            </a:r>
            <a:r>
              <a:rPr lang="ru-RU" sz="2000" dirty="0" err="1"/>
              <a:t>организмдерге</a:t>
            </a:r>
            <a:r>
              <a:rPr lang="ru-RU" sz="2000" dirty="0"/>
              <a:t> </a:t>
            </a:r>
            <a:r>
              <a:rPr lang="ru-RU" sz="2000" dirty="0" err="1"/>
              <a:t>қауіп</a:t>
            </a:r>
            <a:r>
              <a:rPr lang="ru-RU" sz="2000" dirty="0"/>
              <a:t> </a:t>
            </a:r>
            <a:r>
              <a:rPr lang="ru-RU" sz="2000" dirty="0" err="1"/>
              <a:t>туғызатын</a:t>
            </a:r>
            <a:r>
              <a:rPr lang="ru-RU" sz="2000" dirty="0"/>
              <a:t> </a:t>
            </a:r>
            <a:r>
              <a:rPr lang="ru-RU" sz="2000" dirty="0" err="1"/>
              <a:t>химиялық</a:t>
            </a:r>
            <a:r>
              <a:rPr lang="ru-RU" sz="2000" dirty="0"/>
              <a:t> </a:t>
            </a:r>
            <a:r>
              <a:rPr lang="ru-RU" sz="2000" dirty="0" err="1"/>
              <a:t>заттектердің</a:t>
            </a:r>
            <a:r>
              <a:rPr lang="ru-RU" sz="2000" dirty="0"/>
              <a:t> </a:t>
            </a:r>
            <a:r>
              <a:rPr lang="ru-RU" sz="2000" dirty="0" err="1"/>
              <a:t>жиналуы</a:t>
            </a:r>
            <a:r>
              <a:rPr lang="ru-RU" sz="2000" dirty="0"/>
              <a:t>.</a:t>
            </a:r>
          </a:p>
        </p:txBody>
      </p:sp>
    </p:spTree>
    <p:extLst>
      <p:ext uri="{BB962C8B-B14F-4D97-AF65-F5344CB8AC3E}">
        <p14:creationId xmlns:p14="http://schemas.microsoft.com/office/powerpoint/2010/main" xmlns="" val="1960524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Картинки по запросу озоновая дыр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476672"/>
            <a:ext cx="8208912" cy="594066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683568" y="476672"/>
            <a:ext cx="7560840" cy="646331"/>
          </a:xfrm>
          <a:prstGeom prst="rect">
            <a:avLst/>
          </a:prstGeom>
        </p:spPr>
        <p:txBody>
          <a:bodyPr wrap="square">
            <a:spAutoFit/>
          </a:bodyPr>
          <a:lstStyle/>
          <a:p>
            <a:r>
              <a:rPr lang="kk-KZ" sz="3600" dirty="0" smtClean="0">
                <a:solidFill>
                  <a:srgbClr val="FFFF00"/>
                </a:solidFill>
                <a:latin typeface="Times New Roman" pitchFamily="18" charset="0"/>
                <a:cs typeface="Times New Roman" pitchFamily="18" charset="0"/>
              </a:rPr>
              <a:t>        Озон </a:t>
            </a:r>
            <a:r>
              <a:rPr lang="kk-KZ" sz="3600" dirty="0">
                <a:solidFill>
                  <a:srgbClr val="FFFF00"/>
                </a:solidFill>
                <a:latin typeface="Times New Roman" pitchFamily="18" charset="0"/>
                <a:cs typeface="Times New Roman" pitchFamily="18" charset="0"/>
              </a:rPr>
              <a:t>қабатының жұқаруы</a:t>
            </a:r>
            <a:endParaRPr lang="ru-RU" sz="3600"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997026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95536" y="404664"/>
            <a:ext cx="8496945" cy="5940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FFFF00"/>
                </a:solidFill>
                <a:effectLst/>
                <a:latin typeface="Times New Roman" pitchFamily="18" charset="0"/>
                <a:cs typeface="Times New Roman" pitchFamily="18" charset="0"/>
              </a:rPr>
              <a:t>«Озон тесігі»</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Атмосферадағы озон проблемасының адам іс-әрекетімен байланысты екі аспектісі бар:</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1. Озонның жоғарғы қабаттағы бұзылуы («озон экраны»).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2. Жерге жақын кеңістіктегі концентрациясының көбеюі.</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Озон экранының шекарасындағы озон (О</a:t>
            </a:r>
            <a:r>
              <a:rPr kumimoji="0" lang="kk-KZ" sz="2000" b="0" i="0" u="none" strike="noStrike" cap="none" normalizeH="0" baseline="-30000" dirty="0" smtClean="0">
                <a:ln>
                  <a:noFill/>
                </a:ln>
                <a:effectLst/>
                <a:latin typeface="Times New Roman" pitchFamily="18" charset="0"/>
                <a:cs typeface="Times New Roman" pitchFamily="18" charset="0"/>
              </a:rPr>
              <a:t>3</a:t>
            </a:r>
            <a:r>
              <a:rPr kumimoji="0" lang="kk-KZ" sz="2000" b="0" i="0" u="none" strike="noStrike" cap="none" normalizeH="0" baseline="0" dirty="0" smtClean="0">
                <a:ln>
                  <a:noFill/>
                </a:ln>
                <a:effectLst/>
                <a:latin typeface="Times New Roman" pitchFamily="18" charset="0"/>
                <a:cs typeface="Times New Roman" pitchFamily="18" charset="0"/>
              </a:rPr>
              <a:t>) екі атомдық оттегі молекуласының ультракүлгін сәулелерінің әсерінен ыдырап, келесі бір оттегі молекуласымен қосылуы нәтижесінде түзіледі. О</a:t>
            </a:r>
            <a:r>
              <a:rPr kumimoji="0" lang="kk-KZ" sz="2000" b="0" i="0" u="none" strike="noStrike" cap="none" normalizeH="0" baseline="-30000" dirty="0" smtClean="0">
                <a:ln>
                  <a:noFill/>
                </a:ln>
                <a:effectLst/>
                <a:latin typeface="Times New Roman" pitchFamily="18" charset="0"/>
                <a:cs typeface="Times New Roman" pitchFamily="18" charset="0"/>
              </a:rPr>
              <a:t>3</a:t>
            </a:r>
            <a:r>
              <a:rPr kumimoji="0" lang="kk-KZ" sz="2000" b="0" i="0" u="none" strike="noStrike" cap="none" normalizeH="0" baseline="0" dirty="0" smtClean="0">
                <a:ln>
                  <a:noFill/>
                </a:ln>
                <a:effectLst/>
                <a:latin typeface="Times New Roman" pitchFamily="18" charset="0"/>
                <a:cs typeface="Times New Roman" pitchFamily="18" charset="0"/>
              </a:rPr>
              <a:t> тұрақсыз болғандықтан қайтадан О</a:t>
            </a:r>
            <a:r>
              <a:rPr kumimoji="0" lang="kk-KZ" sz="2000" b="0" i="0" u="none" strike="noStrike" cap="none" normalizeH="0" baseline="-30000" dirty="0" smtClean="0">
                <a:ln>
                  <a:noFill/>
                </a:ln>
                <a:effectLst/>
                <a:latin typeface="Times New Roman" pitchFamily="18" charset="0"/>
                <a:cs typeface="Times New Roman" pitchFamily="18" charset="0"/>
              </a:rPr>
              <a:t>2</a:t>
            </a:r>
            <a:r>
              <a:rPr kumimoji="0" lang="kk-KZ" sz="2000" b="0" i="0" u="none" strike="noStrike" cap="none" normalizeH="0" baseline="0" dirty="0" smtClean="0">
                <a:ln>
                  <a:noFill/>
                </a:ln>
                <a:effectLst/>
                <a:latin typeface="Times New Roman" pitchFamily="18" charset="0"/>
                <a:cs typeface="Times New Roman" pitchFamily="18" charset="0"/>
              </a:rPr>
              <a:t> түзіліп отырады.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Соңғы жылдары атмосфераның жоғарғы қабаттарындағы озон мөлшері 3%-ке азайған. Егер озон 1% азайса, онда терінің рак ауруы 5-7% көбейеді. Озондық ең көп жойылуы Антарктидада тіркелген. Бұл жерде соңғы 30 жылда озон қабаты 40-50% жұқарған.</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Озон концентрациясының азаюы тіркелген кеңістік шегін «озон тесігі» деп атаймыз.</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«Озон тесігінің» пайда болу себептері осы күнге дейін анық емес. Ең алғаш рет олар XX ғасырдың 80-жылдарының басында байқалған.</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Озон қабатын бұзатын негізгі антропогендік факторға фреондар (хладондар) жатады.</a:t>
            </a:r>
          </a:p>
        </p:txBody>
      </p:sp>
    </p:spTree>
    <p:extLst>
      <p:ext uri="{BB962C8B-B14F-4D97-AF65-F5344CB8AC3E}">
        <p14:creationId xmlns:p14="http://schemas.microsoft.com/office/powerpoint/2010/main" xmlns="" val="921633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Картинки по запросу озоновая дыр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412776"/>
            <a:ext cx="8136904" cy="519808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1187624" y="476672"/>
            <a:ext cx="6840760" cy="769441"/>
          </a:xfrm>
          <a:prstGeom prst="rect">
            <a:avLst/>
          </a:prstGeom>
        </p:spPr>
        <p:txBody>
          <a:bodyPr wrap="square">
            <a:spAutoFit/>
          </a:bodyPr>
          <a:lstStyle/>
          <a:p>
            <a:r>
              <a:rPr lang="kk-KZ" sz="4400" b="1" i="1" dirty="0" smtClean="0">
                <a:solidFill>
                  <a:srgbClr val="FFFF00"/>
                </a:solidFill>
              </a:rPr>
              <a:t>           Озон </a:t>
            </a:r>
            <a:r>
              <a:rPr lang="kk-KZ" sz="4400" b="1" i="1" dirty="0">
                <a:solidFill>
                  <a:srgbClr val="FFFF00"/>
                </a:solidFill>
              </a:rPr>
              <a:t>тесігі</a:t>
            </a:r>
            <a:endParaRPr lang="ru-RU" sz="4400" b="1" i="1" dirty="0">
              <a:solidFill>
                <a:srgbClr val="FFFF00"/>
              </a:solidFill>
            </a:endParaRPr>
          </a:p>
        </p:txBody>
      </p:sp>
    </p:spTree>
    <p:extLst>
      <p:ext uri="{BB962C8B-B14F-4D97-AF65-F5344CB8AC3E}">
        <p14:creationId xmlns:p14="http://schemas.microsoft.com/office/powerpoint/2010/main" xmlns="" val="3603779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Картинки по запросу кислотные дожди причины и последствия"/>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052736"/>
            <a:ext cx="8424936" cy="534848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1979712" y="293110"/>
            <a:ext cx="5283819" cy="769441"/>
          </a:xfrm>
          <a:prstGeom prst="rect">
            <a:avLst/>
          </a:prstGeom>
        </p:spPr>
        <p:txBody>
          <a:bodyPr wrap="none">
            <a:spAutoFit/>
          </a:bodyPr>
          <a:lstStyle/>
          <a:p>
            <a:r>
              <a:rPr lang="kk-KZ" sz="4400" dirty="0">
                <a:solidFill>
                  <a:srgbClr val="FFC000"/>
                </a:solidFill>
                <a:latin typeface="Times New Roman" pitchFamily="18" charset="0"/>
                <a:cs typeface="Times New Roman" pitchFamily="18" charset="0"/>
              </a:rPr>
              <a:t>Қышқылдық жаңбыр</a:t>
            </a:r>
            <a:endParaRPr lang="ru-RU" sz="44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195119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395536" y="404664"/>
            <a:ext cx="8316416" cy="347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FFFF00"/>
                </a:solidFill>
                <a:effectLst/>
                <a:latin typeface="Times New Roman" pitchFamily="18" charset="0"/>
                <a:cs typeface="Times New Roman" pitchFamily="18" charset="0"/>
              </a:rPr>
              <a:t>«Қышқылдық жаңбырлар»</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Күкірт оксиді – қышқыл жаңбырдың пайда болуына ықпал ететін негізгі ластаушы. Күкірт ангидриді су буларымен қосылып, күкірт қышқылы ертіндісіне айналады. Қышқылдық жанбырдың түзілуіне SO</a:t>
            </a:r>
            <a:r>
              <a:rPr kumimoji="0" lang="kk-KZ" sz="2000" b="0" i="0" u="none" strike="noStrike" cap="none" normalizeH="0" baseline="-30000" dirty="0" smtClean="0">
                <a:ln>
                  <a:noFill/>
                </a:ln>
                <a:effectLst/>
                <a:latin typeface="Times New Roman" pitchFamily="18" charset="0"/>
                <a:cs typeface="Times New Roman" pitchFamily="18" charset="0"/>
              </a:rPr>
              <a:t>2</a:t>
            </a:r>
            <a:r>
              <a:rPr kumimoji="0" lang="kk-KZ" sz="2000" b="0" i="0" u="none" strike="noStrike" cap="none" normalizeH="0" baseline="0" dirty="0" smtClean="0">
                <a:ln>
                  <a:noFill/>
                </a:ln>
                <a:effectLst/>
                <a:latin typeface="Times New Roman" pitchFamily="18" charset="0"/>
                <a:cs typeface="Times New Roman" pitchFamily="18" charset="0"/>
              </a:rPr>
              <a:t> үлесімі 70% құрайды. Ал 20-30% қышқылдық жаңбырлар басқа заттардың, әсіресе СО</a:t>
            </a:r>
            <a:r>
              <a:rPr kumimoji="0" lang="kk-KZ" sz="2000" b="0" i="0" u="none" strike="noStrike" cap="none" normalizeH="0" baseline="-30000" dirty="0" smtClean="0">
                <a:ln>
                  <a:noFill/>
                </a:ln>
                <a:effectLst/>
                <a:latin typeface="Times New Roman" pitchFamily="18" charset="0"/>
                <a:cs typeface="Times New Roman" pitchFamily="18" charset="0"/>
              </a:rPr>
              <a:t>2</a:t>
            </a:r>
            <a:r>
              <a:rPr kumimoji="0" lang="kk-KZ" sz="2000" b="0" i="0" u="none" strike="noStrike" cap="none" normalizeH="0" baseline="0" dirty="0" smtClean="0">
                <a:ln>
                  <a:noFill/>
                </a:ln>
                <a:effectLst/>
                <a:latin typeface="Times New Roman" pitchFamily="18" charset="0"/>
                <a:cs typeface="Times New Roman" pitchFamily="18" charset="0"/>
              </a:rPr>
              <a:t>, шығаруларына байланысты.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cs typeface="Times New Roman" pitchFamily="18" charset="0"/>
              </a:rPr>
              <a:t>Алғашқы қышқылдық жаңбырлар 1907-1908 жж. Англияда тіркелген. Қазіргі уақытта жаңбырдың рН 2,2-2,3. Мұндай мәндер лимон шырыны немесе тұрмыстық уксустың қышқылдығына жақын. Әсіресе, қышқылдық жаңбырлар Скандинавия елдері үшін, Англия, Германия, Белгия , Дания, Польша, Канада, АҚШ солтүстік аудандарына тән.</a:t>
            </a:r>
          </a:p>
        </p:txBody>
      </p:sp>
    </p:spTree>
    <p:extLst>
      <p:ext uri="{BB962C8B-B14F-4D97-AF65-F5344CB8AC3E}">
        <p14:creationId xmlns:p14="http://schemas.microsoft.com/office/powerpoint/2010/main" xmlns="" val="29722317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Картинки по запросу кислотные дожди последствия"/>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484784"/>
            <a:ext cx="4392488" cy="467409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1187624" y="407133"/>
            <a:ext cx="6521785" cy="646331"/>
          </a:xfrm>
          <a:prstGeom prst="rect">
            <a:avLst/>
          </a:prstGeom>
        </p:spPr>
        <p:txBody>
          <a:bodyPr wrap="none">
            <a:spAutoFit/>
          </a:bodyPr>
          <a:lstStyle/>
          <a:p>
            <a:r>
              <a:rPr lang="kk-KZ" sz="3600" dirty="0">
                <a:solidFill>
                  <a:srgbClr val="FFFF00"/>
                </a:solidFill>
              </a:rPr>
              <a:t>Қышқылдық жаңбырдың әсері</a:t>
            </a:r>
            <a:endParaRPr lang="ru-RU" sz="3600" dirty="0">
              <a:solidFill>
                <a:srgbClr val="FFFF00"/>
              </a:solidFill>
            </a:endParaRPr>
          </a:p>
        </p:txBody>
      </p:sp>
      <p:pic>
        <p:nvPicPr>
          <p:cNvPr id="18436" name="Picture 4" descr="Похожее изображение"/>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016" y="1484784"/>
            <a:ext cx="4176464" cy="46740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758086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332656"/>
            <a:ext cx="8280920" cy="5078313"/>
          </a:xfrm>
          <a:prstGeom prst="rect">
            <a:avLst/>
          </a:prstGeom>
        </p:spPr>
        <p:txBody>
          <a:bodyPr wrap="square">
            <a:spAutoFit/>
          </a:bodyPr>
          <a:lstStyle/>
          <a:p>
            <a:r>
              <a:rPr lang="ru-RU" sz="3600" dirty="0" err="1">
                <a:solidFill>
                  <a:srgbClr val="FFFF00"/>
                </a:solidFill>
                <a:latin typeface="Times New Roman" pitchFamily="18" charset="0"/>
                <a:cs typeface="Times New Roman" pitchFamily="18" charset="0"/>
              </a:rPr>
              <a:t>Қорытынды</a:t>
            </a:r>
            <a:r>
              <a:rPr lang="ru-RU" sz="3600" dirty="0">
                <a:solidFill>
                  <a:srgbClr val="FFFF00"/>
                </a:solidFill>
                <a:latin typeface="Times New Roman" pitchFamily="18" charset="0"/>
                <a:cs typeface="Times New Roman" pitchFamily="18" charset="0"/>
              </a:rPr>
              <a:t>:</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Жылдан-жылға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уақыт</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озып</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технологияның</a:t>
            </a:r>
            <a:r>
              <a:rPr lang="ru-RU" sz="3600" dirty="0">
                <a:latin typeface="Times New Roman" pitchFamily="18" charset="0"/>
                <a:cs typeface="Times New Roman" pitchFamily="18" charset="0"/>
              </a:rPr>
              <a:t> даму </a:t>
            </a:r>
            <a:r>
              <a:rPr lang="ru-RU" sz="3600" dirty="0" err="1">
                <a:latin typeface="Times New Roman" pitchFamily="18" charset="0"/>
                <a:cs typeface="Times New Roman" pitchFamily="18" charset="0"/>
              </a:rPr>
              <a:t>шыңына</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жетіп,адамзат</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дәуірі</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өрлеп-өскен</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сайын</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табиғатқа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адамның</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тигізер</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зардабы</a:t>
            </a:r>
            <a:r>
              <a:rPr lang="ru-RU" sz="3600" dirty="0">
                <a:latin typeface="Times New Roman" pitchFamily="18" charset="0"/>
                <a:cs typeface="Times New Roman" pitchFamily="18" charset="0"/>
              </a:rPr>
              <a:t> да</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артып</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келе</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жаыр</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Алайда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біз</a:t>
            </a:r>
            <a:r>
              <a:rPr lang="ru-RU" sz="3600" dirty="0">
                <a:latin typeface="Times New Roman" pitchFamily="18" charset="0"/>
                <a:cs typeface="Times New Roman" pitchFamily="18" charset="0"/>
              </a:rPr>
              <a:t> осы</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мәліметтерді</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алып</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көптеген</a:t>
            </a:r>
            <a:r>
              <a:rPr lang="ru-RU" sz="3600" dirty="0">
                <a:latin typeface="Times New Roman" pitchFamily="18" charset="0"/>
                <a:cs typeface="Times New Roman" pitchFamily="18" charset="0"/>
              </a:rPr>
              <a:t> ой </a:t>
            </a:r>
            <a:r>
              <a:rPr lang="ru-RU" sz="3600" dirty="0" err="1">
                <a:latin typeface="Times New Roman" pitchFamily="18" charset="0"/>
                <a:cs typeface="Times New Roman" pitchFamily="18" charset="0"/>
              </a:rPr>
              <a:t>түйдік</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және</a:t>
            </a:r>
            <a:r>
              <a:rPr lang="ru-RU" sz="3600" dirty="0">
                <a:latin typeface="Times New Roman" pitchFamily="18" charset="0"/>
                <a:cs typeface="Times New Roman" pitchFamily="18" charset="0"/>
              </a:rPr>
              <a:t> де оны </a:t>
            </a:r>
            <a:r>
              <a:rPr lang="ru-RU" sz="3600" dirty="0" err="1">
                <a:latin typeface="Times New Roman" pitchFamily="18" charset="0"/>
                <a:cs typeface="Times New Roman" pitchFamily="18" charset="0"/>
              </a:rPr>
              <a:t>болашақта</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жүзеге</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асырып</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err="1">
                <a:latin typeface="Times New Roman" pitchFamily="18" charset="0"/>
                <a:cs typeface="Times New Roman" pitchFamily="18" charset="0"/>
              </a:rPr>
              <a:t>табиғат-Ананы</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қорғайтын</a:t>
            </a:r>
            <a:r>
              <a:rPr lang="ru-RU" sz="3600" dirty="0">
                <a:latin typeface="Times New Roman" pitchFamily="18" charset="0"/>
                <a:cs typeface="Times New Roman" pitchFamily="18" charset="0"/>
              </a:rPr>
              <a:t> </a:t>
            </a:r>
            <a:r>
              <a:rPr lang="ru-RU" sz="3600" dirty="0" err="1">
                <a:latin typeface="Times New Roman" pitchFamily="18" charset="0"/>
                <a:cs typeface="Times New Roman" pitchFamily="18" charset="0"/>
              </a:rPr>
              <a:t>боламыз</a:t>
            </a:r>
            <a:r>
              <a:rPr lang="ru-RU" sz="3600" dirty="0">
                <a:latin typeface="Times New Roman" pitchFamily="18" charset="0"/>
                <a:cs typeface="Times New Roman" pitchFamily="18" charset="0"/>
              </a:rPr>
              <a:t>!</a:t>
            </a:r>
          </a:p>
        </p:txBody>
      </p:sp>
    </p:spTree>
    <p:extLst>
      <p:ext uri="{BB962C8B-B14F-4D97-AF65-F5344CB8AC3E}">
        <p14:creationId xmlns:p14="http://schemas.microsoft.com/office/powerpoint/2010/main" xmlns="" val="19627790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122</TotalTime>
  <Words>322</Words>
  <Application>Microsoft Office PowerPoint</Application>
  <PresentationFormat>Экран (4:3)</PresentationFormat>
  <Paragraphs>60</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Бумажная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14</cp:revision>
  <dcterms:created xsi:type="dcterms:W3CDTF">2016-12-07T15:49:40Z</dcterms:created>
  <dcterms:modified xsi:type="dcterms:W3CDTF">2020-04-02T20:29:29Z</dcterms:modified>
</cp:coreProperties>
</file>