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t>09.12.2015</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t>09.12.2015</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t>09.12.2015</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t>09.12.2015</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t>09.12.2015</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09.12.2015</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09.12.2015</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t>09.12.2015</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t>09.12.2015</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t>09.12.2015</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692665"/>
            <a:ext cx="8745215" cy="523220"/>
          </a:xfrm>
          <a:prstGeom prst="rect">
            <a:avLst/>
          </a:prstGeom>
        </p:spPr>
        <p:txBody>
          <a:bodyPr wrap="none">
            <a:spAutoFit/>
          </a:bodyPr>
          <a:lstStyle/>
          <a:p>
            <a:r>
              <a:rPr lang="kk-KZ" sz="2800" b="1" i="1" dirty="0">
                <a:latin typeface="Times New Roman" panose="02020603050405020304" pitchFamily="18" charset="0"/>
                <a:cs typeface="Times New Roman" panose="02020603050405020304" pitchFamily="18" charset="0"/>
              </a:rPr>
              <a:t>ӨНІМНІҢ ӨЗІНДІК ҚҰНЫН КАЛЬКУЛЯЦИЯЛАУ</a:t>
            </a:r>
            <a:endParaRPr lang="ru-RU" sz="2800" b="1" i="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971600" y="2204864"/>
            <a:ext cx="7200800" cy="2246769"/>
          </a:xfrm>
          <a:prstGeom prst="rect">
            <a:avLst/>
          </a:prstGeom>
        </p:spPr>
        <p:txBody>
          <a:bodyPr wrap="square">
            <a:spAutoFit/>
          </a:bodyPr>
          <a:lstStyle/>
          <a:p>
            <a:pPr algn="ctr"/>
            <a:r>
              <a:rPr lang="kk-KZ" sz="2800" b="1" i="1" u="sng" dirty="0">
                <a:solidFill>
                  <a:srgbClr val="FF0000"/>
                </a:solidFill>
                <a:latin typeface="Times New Roman" panose="02020603050405020304" pitchFamily="18" charset="0"/>
                <a:cs typeface="Times New Roman" panose="02020603050405020304" pitchFamily="18" charset="0"/>
              </a:rPr>
              <a:t>Лекция мақсаты</a:t>
            </a:r>
            <a:r>
              <a:rPr lang="kk-KZ" sz="2800" dirty="0">
                <a:solidFill>
                  <a:srgbClr val="FF0000"/>
                </a:solidFill>
                <a:latin typeface="Times New Roman" panose="02020603050405020304" pitchFamily="18" charset="0"/>
                <a:cs typeface="Times New Roman" panose="02020603050405020304" pitchFamily="18" charset="0"/>
              </a:rPr>
              <a:t>:</a:t>
            </a:r>
            <a:r>
              <a:rPr lang="kk-KZ" sz="2800" dirty="0">
                <a:latin typeface="Times New Roman" panose="02020603050405020304" pitchFamily="18" charset="0"/>
                <a:cs typeface="Times New Roman" panose="02020603050405020304" pitchFamily="18" charset="0"/>
              </a:rPr>
              <a:t> студенттерге өзіндік құн, калькуляция ұғымдарымен таныстыру, тақырыпты меңгеру барысында өнімнің өзіндік құнын калькуляциялау әдістемесін  білуі қажет.</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6907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4832092"/>
          </a:xfrm>
          <a:prstGeom prst="rect">
            <a:avLst/>
          </a:prstGeom>
        </p:spPr>
        <p:txBody>
          <a:bodyPr wrap="square">
            <a:spAutoFit/>
          </a:bodyPr>
          <a:lstStyle/>
          <a:p>
            <a:pPr lvl="1"/>
            <a:r>
              <a:rPr lang="kk-KZ" sz="2800" b="1" i="1" dirty="0">
                <a:solidFill>
                  <a:schemeClr val="tx2">
                    <a:lumMod val="50000"/>
                  </a:schemeClr>
                </a:solidFill>
                <a:latin typeface="Times New Roman" panose="02020603050405020304" pitchFamily="18" charset="0"/>
                <a:cs typeface="Times New Roman" panose="02020603050405020304" pitchFamily="18" charset="0"/>
              </a:rPr>
              <a:t>Өнімнің  өзіндік  құнының  түрлері</a:t>
            </a:r>
            <a:endParaRPr lang="ru-RU" sz="2800" b="1" i="1" dirty="0">
              <a:solidFill>
                <a:schemeClr val="tx2">
                  <a:lumMod val="50000"/>
                </a:schemeClr>
              </a:solidFill>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 Өзіндік құн- өнімді өндіру мен сатуға  байланысты  кәсіпорында жумсалған негізгі шикізаттар мен материалдар, отын мен энергия, еңбек және басқа да ресурстарды пайдалану шығындарының ақшалай көрінісі. </a:t>
            </a:r>
            <a:endParaRPr lang="kk-KZ" sz="2800" dirty="0" smtClean="0">
              <a:latin typeface="Times New Roman" panose="02020603050405020304" pitchFamily="18" charset="0"/>
              <a:cs typeface="Times New Roman" panose="02020603050405020304" pitchFamily="18" charset="0"/>
            </a:endParaRPr>
          </a:p>
          <a:p>
            <a:r>
              <a:rPr lang="kk-KZ" sz="2800" u="sng" dirty="0" smtClean="0">
                <a:solidFill>
                  <a:srgbClr val="00B050"/>
                </a:solidFill>
                <a:latin typeface="Times New Roman" panose="02020603050405020304" pitchFamily="18" charset="0"/>
                <a:cs typeface="Times New Roman" panose="02020603050405020304" pitchFamily="18" charset="0"/>
              </a:rPr>
              <a:t>Өнімнің </a:t>
            </a:r>
            <a:r>
              <a:rPr lang="kk-KZ" sz="2800" u="sng" dirty="0">
                <a:solidFill>
                  <a:srgbClr val="00B050"/>
                </a:solidFill>
                <a:latin typeface="Times New Roman" panose="02020603050405020304" pitchFamily="18" charset="0"/>
                <a:cs typeface="Times New Roman" panose="02020603050405020304" pitchFamily="18" charset="0"/>
              </a:rPr>
              <a:t>негізгі өндірістік  өзіндік құны үш бөліктен тұрады:</a:t>
            </a:r>
            <a:endParaRPr lang="ru-RU" sz="2800" u="sng" dirty="0">
              <a:solidFill>
                <a:srgbClr val="00B050"/>
              </a:solidFill>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-тікелей кеткен материалдар құны </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-тікелей кеткен жұмыс күшінің құны</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-үстеме шығындар</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9682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7346"/>
            <a:ext cx="8712968" cy="5632311"/>
          </a:xfrm>
          <a:prstGeom prst="rect">
            <a:avLst/>
          </a:prstGeom>
        </p:spPr>
        <p:txBody>
          <a:bodyPr wrap="square">
            <a:spAutoFit/>
          </a:bodyPr>
          <a:lstStyle/>
          <a:p>
            <a:r>
              <a:rPr lang="kk-KZ" sz="2400" dirty="0">
                <a:solidFill>
                  <a:srgbClr val="C00000"/>
                </a:solidFill>
                <a:latin typeface="Times New Roman" panose="02020603050405020304" pitchFamily="18" charset="0"/>
                <a:cs typeface="Times New Roman" panose="02020603050405020304" pitchFamily="18" charset="0"/>
              </a:rPr>
              <a:t>Тікелей шығындарға </a:t>
            </a:r>
            <a:r>
              <a:rPr lang="kk-KZ" sz="2400" dirty="0">
                <a:latin typeface="Times New Roman" panose="02020603050405020304" pitchFamily="18" charset="0"/>
                <a:cs typeface="Times New Roman" panose="02020603050405020304" pitchFamily="18" charset="0"/>
              </a:rPr>
              <a:t>кеткен материалдар соңғы өнімнің құрамына (яғни оның құнына) басқа да шығындармен қосылып есептелінеді. Мысалға,автомобиль өндірісі үшін – металл, жиһаз өндірісі үшін- ағаш негізгі материалдар болып табылады</a:t>
            </a:r>
            <a:r>
              <a:rPr lang="kk-KZ" sz="2400" dirty="0" smtClean="0">
                <a:latin typeface="Times New Roman" panose="02020603050405020304" pitchFamily="18" charset="0"/>
                <a:cs typeface="Times New Roman" panose="02020603050405020304" pitchFamily="18" charset="0"/>
              </a:rPr>
              <a:t>.</a:t>
            </a:r>
          </a:p>
          <a:p>
            <a:r>
              <a:rPr lang="kk-KZ" sz="2400" dirty="0" smtClean="0">
                <a:solidFill>
                  <a:srgbClr val="00B0F0"/>
                </a:solidFill>
                <a:latin typeface="Times New Roman" panose="02020603050405020304" pitchFamily="18" charset="0"/>
                <a:cs typeface="Times New Roman" panose="02020603050405020304" pitchFamily="18" charset="0"/>
              </a:rPr>
              <a:t>Жұмыс </a:t>
            </a:r>
            <a:r>
              <a:rPr lang="kk-KZ" sz="2400" dirty="0">
                <a:solidFill>
                  <a:srgbClr val="00B0F0"/>
                </a:solidFill>
                <a:latin typeface="Times New Roman" panose="02020603050405020304" pitchFamily="18" charset="0"/>
                <a:cs typeface="Times New Roman" panose="02020603050405020304" pitchFamily="18" charset="0"/>
              </a:rPr>
              <a:t>күшіне жұмсалған тікелей шығындар- </a:t>
            </a:r>
            <a:r>
              <a:rPr lang="kk-KZ" sz="2400" dirty="0">
                <a:latin typeface="Times New Roman" panose="02020603050405020304" pitchFamily="18" charset="0"/>
                <a:cs typeface="Times New Roman" panose="02020603050405020304" pitchFamily="18" charset="0"/>
              </a:rPr>
              <a:t>бұл өнімді өндіруге тікелей қатысқан өндіріс жұмыскерлеріне төленетін еңбекақы болып табылады.	Қызмет көрсететін цехтың көмекші  жұмыскерлерінің тікелей еңбекақы болып табылмайды, олар үстаме шығындарға жатқызылады. </a:t>
            </a:r>
            <a:endParaRPr lang="kk-KZ" sz="2400" dirty="0" smtClean="0">
              <a:latin typeface="Times New Roman" panose="02020603050405020304" pitchFamily="18" charset="0"/>
              <a:cs typeface="Times New Roman" panose="02020603050405020304" pitchFamily="18" charset="0"/>
            </a:endParaRPr>
          </a:p>
          <a:p>
            <a:r>
              <a:rPr lang="kk-KZ" sz="2400" dirty="0" smtClean="0">
                <a:solidFill>
                  <a:srgbClr val="FFFF00"/>
                </a:solidFill>
                <a:latin typeface="Times New Roman" panose="02020603050405020304" pitchFamily="18" charset="0"/>
                <a:cs typeface="Times New Roman" panose="02020603050405020304" pitchFamily="18" charset="0"/>
              </a:rPr>
              <a:t>Үстеме </a:t>
            </a:r>
            <a:r>
              <a:rPr lang="kk-KZ" sz="2400" dirty="0">
                <a:solidFill>
                  <a:srgbClr val="FFFF00"/>
                </a:solidFill>
                <a:latin typeface="Times New Roman" panose="02020603050405020304" pitchFamily="18" charset="0"/>
                <a:cs typeface="Times New Roman" panose="02020603050405020304" pitchFamily="18" charset="0"/>
              </a:rPr>
              <a:t>шығындардың </a:t>
            </a:r>
            <a:r>
              <a:rPr lang="kk-KZ" sz="2400" dirty="0">
                <a:latin typeface="Times New Roman" panose="02020603050405020304" pitchFamily="18" charset="0"/>
                <a:cs typeface="Times New Roman" panose="02020603050405020304" pitchFamily="18" charset="0"/>
              </a:rPr>
              <a:t>қатарына амортизация аударымдары,еңбекақысы сақтандыру жарнасы,тұрғын үй қызметі,жарықтандыру және басқа да  себептердің салдарынан өндірістің уақытша тоқта қалуының шығындары жатады. Үстеме шығындар өндіріске кеткен барлық шығындардан тікелей шығындарды шегеріп тастағанда пайда болады.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564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089"/>
            <a:ext cx="9144000" cy="9325630"/>
          </a:xfrm>
          <a:prstGeom prst="rect">
            <a:avLst/>
          </a:prstGeom>
        </p:spPr>
        <p:txBody>
          <a:bodyPr wrap="square">
            <a:spAutoFit/>
          </a:bodyPr>
          <a:lstStyle/>
          <a:p>
            <a:r>
              <a:rPr lang="kk-KZ" sz="2400" b="1" i="1" dirty="0">
                <a:ln w="3175">
                  <a:solidFill>
                    <a:srgbClr val="92D050"/>
                  </a:solidFill>
                </a:ln>
                <a:solidFill>
                  <a:srgbClr val="92D050"/>
                </a:solidFill>
                <a:latin typeface="Times New Roman" panose="02020603050405020304" pitchFamily="18" charset="0"/>
                <a:cs typeface="Times New Roman" panose="02020603050405020304" pitchFamily="18" charset="0"/>
              </a:rPr>
              <a:t>Жағдайға, мәніне және нақты есептеу нысынына байланысты өнеркәсіптің  іс-тәжірибесінде  өзіндік  құнның келесі негізгі түрлері болады:</a:t>
            </a:r>
            <a:r>
              <a:rPr lang="kk-KZ" sz="2400" dirty="0">
                <a:ln w="3175">
                  <a:solidFill>
                    <a:srgbClr val="92D050"/>
                  </a:solidFill>
                </a:ln>
                <a:solidFill>
                  <a:srgbClr val="92D050"/>
                </a:solidFill>
                <a:latin typeface="Times New Roman" panose="02020603050405020304" pitchFamily="18" charset="0"/>
                <a:cs typeface="Times New Roman" panose="02020603050405020304" pitchFamily="18" charset="0"/>
              </a:rPr>
              <a:t> </a:t>
            </a:r>
            <a:endParaRPr lang="ru-RU" sz="2400" dirty="0">
              <a:ln w="3175">
                <a:solidFill>
                  <a:srgbClr val="92D050"/>
                </a:solidFill>
              </a:ln>
              <a:solidFill>
                <a:srgbClr val="92D050"/>
              </a:solidFill>
              <a:latin typeface="Times New Roman" panose="02020603050405020304" pitchFamily="18" charset="0"/>
              <a:cs typeface="Times New Roman" panose="02020603050405020304" pitchFamily="18" charset="0"/>
            </a:endParaRPr>
          </a:p>
          <a:p>
            <a:r>
              <a:rPr lang="kk-KZ" sz="2400" dirty="0">
                <a:ln w="18415" cmpd="sng">
                  <a:solidFill>
                    <a:srgbClr val="66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1.</a:t>
            </a:r>
            <a:r>
              <a:rPr lang="kk-KZ" sz="2400" dirty="0">
                <a:ln w="18415" cmpd="sng">
                  <a:solidFill>
                    <a:srgbClr val="66FFFF"/>
                  </a:solidFill>
                  <a:prstDash val="solid"/>
                </a:ln>
                <a:solidFill>
                  <a:srgbClr val="66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Жеке және салалық  өзіндік</a:t>
            </a:r>
            <a:r>
              <a:rPr lang="kk-KZ" sz="2400" dirty="0">
                <a:latin typeface="Times New Roman" panose="02020603050405020304" pitchFamily="18" charset="0"/>
                <a:cs typeface="Times New Roman" panose="02020603050405020304" pitchFamily="18" charset="0"/>
              </a:rPr>
              <a:t>. Әрбір кәсіпорын барлық өндірілетін  өнімнің  өзіндік  құнын  өзінің  техникалық  және ұйымдастырушылық  ерекшеліктерін  ескере  отырып  анықтайды,  бұл  өнімнің және  өзіндік   құнының  деңгейі  мен  құрылымына  байланысты  болады.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2. </a:t>
            </a:r>
            <a:r>
              <a:rPr lang="kk-KZ" sz="2400" dirty="0">
                <a:ln w="18415" cmpd="sng">
                  <a:solidFill>
                    <a:srgbClr val="66FFFF"/>
                  </a:solidFill>
                  <a:prstDash val="solid"/>
                </a:ln>
                <a:solidFill>
                  <a:srgbClr val="66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Цехтық, өндірістік  толық  өзіндік  құны  </a:t>
            </a:r>
            <a:r>
              <a:rPr lang="kk-KZ" sz="2400" dirty="0">
                <a:latin typeface="Times New Roman" panose="02020603050405020304" pitchFamily="18" charset="0"/>
                <a:cs typeface="Times New Roman" panose="02020603050405020304" pitchFamily="18" charset="0"/>
              </a:rPr>
              <a:t>кәсіпорында  цехты  басқару  жүйесі  қалыптасқан  жағдайға  оның  шығындарының  қосындысы  ретінде  анықталады. Өндірістік  өзіндік  құн  тек  өнім  өндіретін  цехтардың  барлық  шығындарының  жиынтығы  анықтау  арқылы  есептеледі.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3. </a:t>
            </a:r>
            <a:r>
              <a:rPr lang="kk-KZ" sz="2400" dirty="0">
                <a:ln>
                  <a:solidFill>
                    <a:srgbClr val="66FFFF"/>
                  </a:solidFill>
                </a:ln>
                <a:solidFill>
                  <a:srgbClr val="66FFFF"/>
                </a:solidFill>
                <a:latin typeface="Times New Roman" panose="02020603050405020304" pitchFamily="18" charset="0"/>
                <a:cs typeface="Times New Roman" panose="02020603050405020304" pitchFamily="18" charset="0"/>
              </a:rPr>
              <a:t>Шығындар  орталығының  өзіндік  құны</a:t>
            </a:r>
            <a:r>
              <a:rPr lang="kk-KZ" sz="2400" dirty="0">
                <a:latin typeface="Times New Roman" panose="02020603050405020304" pitchFamily="18" charset="0"/>
                <a:cs typeface="Times New Roman" panose="02020603050405020304" pitchFamily="18" charset="0"/>
              </a:rPr>
              <a:t>. Бұл  өзіндік  құн  өнім  өндірудіңбелгілі  бір  аяқталған  технологиялық  циклінің  іс-әрекетімен  байланысты кәсіпорынның жекелеген құрылымдық  бөлімшелері (цехтар, төлімдер, бригадалар) бойынша қалыптасады. Бұл технологиялық  циклді  менеджер  басқарады,  ол  тек  шығындар  орталығының  байланысты  шығындарға  жауап  береді.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4. Бастапқы  өзіндік  құн  өнімді  өндіруші  кәсіпорынның  ұсыныс  бағасын  анықтау  үшін  қажет.  Ол  кәсіпорынның  нақты  уақыттағы  таңдаған  баға  стратегиясына  байланысты  толық  шығындар  негізінде  немесе  тікелей  айнымалы  шығындар  негізінде  есептелуі  мүмкін.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122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6001643"/>
          </a:xfrm>
          <a:prstGeom prst="rect">
            <a:avLst/>
          </a:prstGeom>
        </p:spPr>
        <p:txBody>
          <a:bodyPr wrap="square">
            <a:spAutoFit/>
          </a:bodyPr>
          <a:lstStyle/>
          <a:p>
            <a:pPr algn="ctr"/>
            <a:r>
              <a:rPr lang="kk-KZ" sz="2400" b="1" i="1" dirty="0">
                <a:solidFill>
                  <a:srgbClr val="CC0099"/>
                </a:solidFill>
                <a:latin typeface="Times New Roman" panose="02020603050405020304" pitchFamily="18" charset="0"/>
                <a:cs typeface="Times New Roman" panose="02020603050405020304" pitchFamily="18" charset="0"/>
              </a:rPr>
              <a:t>Өнімнің  өзіндік  құнының  </a:t>
            </a:r>
            <a:r>
              <a:rPr lang="kk-KZ" sz="2400" b="1" i="1" dirty="0" smtClean="0">
                <a:solidFill>
                  <a:srgbClr val="CC0099"/>
                </a:solidFill>
                <a:latin typeface="Times New Roman" panose="02020603050405020304" pitchFamily="18" charset="0"/>
                <a:cs typeface="Times New Roman" panose="02020603050405020304" pitchFamily="18" charset="0"/>
              </a:rPr>
              <a:t>құрылымы</a:t>
            </a:r>
          </a:p>
          <a:p>
            <a:pPr algn="ctr"/>
            <a:endParaRPr lang="kk-KZ" sz="2400" b="1" i="1" dirty="0">
              <a:solidFill>
                <a:srgbClr val="CC0099"/>
              </a:solidFill>
              <a:latin typeface="Times New Roman" panose="02020603050405020304" pitchFamily="18" charset="0"/>
              <a:cs typeface="Times New Roman" panose="02020603050405020304" pitchFamily="18" charset="0"/>
            </a:endParaRPr>
          </a:p>
          <a:p>
            <a:pPr algn="ctr"/>
            <a:endParaRPr lang="ru-RU" sz="2400" dirty="0">
              <a:solidFill>
                <a:srgbClr val="CC0099"/>
              </a:solidFill>
              <a:latin typeface="Times New Roman" panose="02020603050405020304" pitchFamily="18" charset="0"/>
              <a:cs typeface="Times New Roman" panose="02020603050405020304" pitchFamily="18" charset="0"/>
            </a:endParaRPr>
          </a:p>
          <a:p>
            <a:r>
              <a:rPr lang="kk-KZ" sz="2400" b="1" i="1" dirty="0">
                <a:solidFill>
                  <a:srgbClr val="FF0000"/>
                </a:solidFill>
                <a:latin typeface="Times New Roman" panose="02020603050405020304" pitchFamily="18" charset="0"/>
                <a:cs typeface="Times New Roman" panose="02020603050405020304" pitchFamily="18" charset="0"/>
              </a:rPr>
              <a:t>Тәжірибе жүзінде өнімнің өзіндік құнының  2 түрі </a:t>
            </a:r>
            <a:r>
              <a:rPr lang="kk-KZ" sz="2400" b="1" i="1" dirty="0" smtClean="0">
                <a:solidFill>
                  <a:srgbClr val="FF0000"/>
                </a:solidFill>
                <a:latin typeface="Times New Roman" panose="02020603050405020304" pitchFamily="18" charset="0"/>
                <a:cs typeface="Times New Roman" panose="02020603050405020304" pitchFamily="18" charset="0"/>
              </a:rPr>
              <a:t>қарастырылған</a:t>
            </a:r>
            <a:r>
              <a:rPr lang="kk-KZ" sz="2400" dirty="0">
                <a:solidFill>
                  <a:srgbClr val="FF0000"/>
                </a:solidFill>
                <a:latin typeface="Times New Roman" panose="02020603050405020304" pitchFamily="18" charset="0"/>
                <a:cs typeface="Times New Roman" panose="02020603050405020304" pitchFamily="18" charset="0"/>
              </a:rPr>
              <a:t>:</a:t>
            </a:r>
            <a:endParaRPr lang="ru-RU" sz="2400" dirty="0">
              <a:solidFill>
                <a:srgbClr val="FF0000"/>
              </a:solidFill>
              <a:latin typeface="Times New Roman" panose="02020603050405020304" pitchFamily="18" charset="0"/>
              <a:cs typeface="Times New Roman" panose="02020603050405020304" pitchFamily="18" charset="0"/>
            </a:endParaRPr>
          </a:p>
          <a:p>
            <a:pPr lvl="0"/>
            <a:r>
              <a:rPr lang="kk-KZ" sz="2400" dirty="0" smtClean="0">
                <a:latin typeface="Times New Roman" panose="02020603050405020304" pitchFamily="18" charset="0"/>
                <a:cs typeface="Times New Roman" panose="02020603050405020304" pitchFamily="18" charset="0"/>
              </a:rPr>
              <a:t>1. Өндірістік </a:t>
            </a:r>
            <a:r>
              <a:rPr lang="kk-KZ" sz="2400" dirty="0">
                <a:latin typeface="Times New Roman" panose="02020603050405020304" pitchFamily="18" charset="0"/>
                <a:cs typeface="Times New Roman" panose="02020603050405020304" pitchFamily="18" charset="0"/>
              </a:rPr>
              <a:t>өзінік құн</a:t>
            </a:r>
            <a:endParaRPr lang="ru-RU" sz="2400" dirty="0">
              <a:latin typeface="Times New Roman" panose="02020603050405020304" pitchFamily="18" charset="0"/>
              <a:cs typeface="Times New Roman" panose="02020603050405020304" pitchFamily="18" charset="0"/>
            </a:endParaRPr>
          </a:p>
          <a:p>
            <a:pPr lvl="0"/>
            <a:r>
              <a:rPr lang="kk-KZ" sz="2400" dirty="0" smtClean="0">
                <a:latin typeface="Times New Roman" panose="02020603050405020304" pitchFamily="18" charset="0"/>
                <a:cs typeface="Times New Roman" panose="02020603050405020304" pitchFamily="18" charset="0"/>
              </a:rPr>
              <a:t>2. Толық </a:t>
            </a:r>
            <a:r>
              <a:rPr lang="kk-KZ" sz="2400" dirty="0">
                <a:latin typeface="Times New Roman" panose="02020603050405020304" pitchFamily="18" charset="0"/>
                <a:cs typeface="Times New Roman" panose="02020603050405020304" pitchFamily="18" charset="0"/>
              </a:rPr>
              <a:t>өзіндік </a:t>
            </a:r>
            <a:r>
              <a:rPr lang="kk-KZ" sz="2400" dirty="0" smtClean="0">
                <a:latin typeface="Times New Roman" panose="02020603050405020304" pitchFamily="18" charset="0"/>
                <a:cs typeface="Times New Roman" panose="02020603050405020304" pitchFamily="18" charset="0"/>
              </a:rPr>
              <a:t>құн</a:t>
            </a:r>
          </a:p>
          <a:p>
            <a:pPr lvl="0"/>
            <a:endParaRPr lang="ru-RU" sz="2400" dirty="0">
              <a:latin typeface="Times New Roman" panose="02020603050405020304" pitchFamily="18" charset="0"/>
              <a:cs typeface="Times New Roman" panose="02020603050405020304" pitchFamily="18" charset="0"/>
            </a:endParaRPr>
          </a:p>
          <a:p>
            <a:pPr lvl="0"/>
            <a:r>
              <a:rPr lang="kk-KZ" sz="2400" b="1" dirty="0">
                <a:latin typeface="Times New Roman" panose="02020603050405020304" pitchFamily="18" charset="0"/>
                <a:cs typeface="Times New Roman" panose="02020603050405020304" pitchFamily="18" charset="0"/>
              </a:rPr>
              <a:t>Өндірістік өзіндік құн </a:t>
            </a:r>
            <a:r>
              <a:rPr lang="kk-KZ" sz="2400" dirty="0">
                <a:latin typeface="Times New Roman" panose="02020603050405020304" pitchFamily="18" charset="0"/>
                <a:cs typeface="Times New Roman" panose="02020603050405020304" pitchFamily="18" charset="0"/>
              </a:rPr>
              <a:t>- бұл технологиялық  қажетіліктерге жұмсаған материалдық шығындары, негізгі өндірістік жұмысшылардың еңбек ақысына кететін шығындар және жалпы өндірістік шығындар кіреді</a:t>
            </a:r>
            <a:r>
              <a:rPr lang="kk-KZ" sz="2400" dirty="0" smtClean="0">
                <a:latin typeface="Times New Roman" panose="02020603050405020304" pitchFamily="18" charset="0"/>
                <a:cs typeface="Times New Roman" panose="02020603050405020304" pitchFamily="18" charset="0"/>
              </a:rPr>
              <a:t>.</a:t>
            </a:r>
          </a:p>
          <a:p>
            <a:pPr lvl="0"/>
            <a:endParaRPr lang="ru-RU" sz="2400" dirty="0">
              <a:latin typeface="Times New Roman" panose="02020603050405020304" pitchFamily="18" charset="0"/>
              <a:cs typeface="Times New Roman" panose="02020603050405020304" pitchFamily="18" charset="0"/>
            </a:endParaRPr>
          </a:p>
          <a:p>
            <a:pPr lvl="0"/>
            <a:r>
              <a:rPr lang="kk-KZ" sz="2400" b="1" dirty="0">
                <a:latin typeface="Times New Roman" panose="02020603050405020304" pitchFamily="18" charset="0"/>
                <a:cs typeface="Times New Roman" panose="02020603050405020304" pitchFamily="18" charset="0"/>
              </a:rPr>
              <a:t>Толық өзіндік құн </a:t>
            </a:r>
            <a:r>
              <a:rPr lang="kk-KZ" sz="2400" dirty="0">
                <a:latin typeface="Times New Roman" panose="02020603050405020304" pitchFamily="18" charset="0"/>
                <a:cs typeface="Times New Roman" panose="02020603050405020304" pitchFamily="18" charset="0"/>
              </a:rPr>
              <a:t>- есепті кезеңдегі коммерциялық және әкімшілік шығындар, тауар өнімінің өзіндік құнының сомасы  кіреді.</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030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856984" cy="6247864"/>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kk-KZ" sz="2000" b="1" u="sng" dirty="0">
                <a:ln w="1905"/>
                <a:solidFill>
                  <a:schemeClr val="tx1">
                    <a:lumMod val="65000"/>
                  </a:scheme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Өзіндік құнының формалары (нысандары</a:t>
            </a:r>
            <a:r>
              <a:rPr lang="kk-KZ" sz="2000" b="1" u="sng" dirty="0" smtClean="0">
                <a:ln w="1905"/>
                <a:solidFill>
                  <a:schemeClr val="tx1">
                    <a:lumMod val="65000"/>
                  </a:scheme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p>
          <a:p>
            <a:pPr algn="ctr"/>
            <a:endParaRPr lang="kk-KZ" sz="2000" b="1" u="sng" dirty="0">
              <a:ln w="50800"/>
              <a:solidFill>
                <a:schemeClr val="bg1">
                  <a:shade val="50000"/>
                </a:schemeClr>
              </a:solidFill>
              <a:latin typeface="Times New Roman" panose="02020603050405020304" pitchFamily="18" charset="0"/>
              <a:cs typeface="Times New Roman" panose="02020603050405020304" pitchFamily="18" charset="0"/>
            </a:endParaRPr>
          </a:p>
          <a:p>
            <a:pPr algn="ctr"/>
            <a:endParaRPr lang="ru-RU" sz="2000" b="1" dirty="0">
              <a:ln w="50800"/>
              <a:solidFill>
                <a:schemeClr val="bg1">
                  <a:shade val="50000"/>
                </a:schemeClr>
              </a:solidFill>
              <a:latin typeface="Times New Roman" panose="02020603050405020304" pitchFamily="18" charset="0"/>
              <a:cs typeface="Times New Roman" panose="02020603050405020304" pitchFamily="18" charset="0"/>
            </a:endParaRPr>
          </a:p>
          <a:p>
            <a:pPr lvl="0"/>
            <a:r>
              <a:rPr lang="kk-KZ" sz="2000" b="1" dirty="0">
                <a:ln w="50800"/>
                <a:solidFill>
                  <a:srgbClr val="FFFF00"/>
                </a:solidFill>
                <a:latin typeface="Times New Roman" panose="02020603050405020304" pitchFamily="18" charset="0"/>
                <a:cs typeface="Times New Roman" panose="02020603050405020304" pitchFamily="18" charset="0"/>
              </a:rPr>
              <a:t>Жоспарлы өзіндік </a:t>
            </a:r>
            <a:r>
              <a:rPr lang="kk-KZ" sz="2000" b="1" dirty="0" smtClean="0">
                <a:ln w="50800"/>
                <a:solidFill>
                  <a:srgbClr val="FFFF00"/>
                </a:solidFill>
                <a:latin typeface="Times New Roman" panose="02020603050405020304" pitchFamily="18" charset="0"/>
                <a:cs typeface="Times New Roman" panose="02020603050405020304" pitchFamily="18" charset="0"/>
              </a:rPr>
              <a:t>құн </a:t>
            </a:r>
            <a:r>
              <a:rPr lang="kk-KZ" sz="2000" b="1" dirty="0" smtClean="0">
                <a:ln w="50800"/>
                <a:solidFill>
                  <a:schemeClr val="tx1">
                    <a:lumMod val="65000"/>
                  </a:schemeClr>
                </a:solidFill>
                <a:latin typeface="Times New Roman" panose="02020603050405020304" pitchFamily="18" charset="0"/>
                <a:cs typeface="Times New Roman" panose="02020603050405020304" pitchFamily="18" charset="0"/>
              </a:rPr>
              <a:t>-</a:t>
            </a:r>
            <a:r>
              <a:rPr lang="kk-KZ" sz="2000" b="1" dirty="0">
                <a:ln w="50800"/>
                <a:solidFill>
                  <a:schemeClr val="tx1">
                    <a:lumMod val="65000"/>
                  </a:schemeClr>
                </a:solidFill>
                <a:latin typeface="Times New Roman" panose="02020603050405020304" pitchFamily="18" charset="0"/>
                <a:cs typeface="Times New Roman" panose="02020603050405020304" pitchFamily="18" charset="0"/>
              </a:rPr>
              <a:t>белгілі жоспарлы кезеңдегі кәсіпорын жұмыстарын анықтайды (1жылға, яғни әр тоқсанға бөліп жасалынады) бұл жоспарлы өзіндік құн кез келген кәсіпорын үшін максималды  мүмкін шама болып табылады</a:t>
            </a:r>
            <a:r>
              <a:rPr lang="kk-KZ" sz="2000" b="1" dirty="0" smtClean="0">
                <a:ln w="50800"/>
                <a:solidFill>
                  <a:schemeClr val="tx1">
                    <a:lumMod val="65000"/>
                  </a:schemeClr>
                </a:solidFill>
                <a:latin typeface="Times New Roman" panose="02020603050405020304" pitchFamily="18" charset="0"/>
                <a:cs typeface="Times New Roman" panose="02020603050405020304" pitchFamily="18" charset="0"/>
              </a:rPr>
              <a:t>.</a:t>
            </a:r>
          </a:p>
          <a:p>
            <a:pPr lvl="0"/>
            <a:endParaRPr lang="ru-RU" sz="2000" b="1" dirty="0">
              <a:ln w="50800"/>
              <a:solidFill>
                <a:schemeClr val="bg1">
                  <a:shade val="50000"/>
                </a:schemeClr>
              </a:solidFill>
              <a:latin typeface="Times New Roman" panose="02020603050405020304" pitchFamily="18" charset="0"/>
              <a:cs typeface="Times New Roman" panose="02020603050405020304" pitchFamily="18" charset="0"/>
            </a:endParaRPr>
          </a:p>
          <a:p>
            <a:pPr lvl="0"/>
            <a:r>
              <a:rPr lang="kk-KZ" sz="2000" b="1" dirty="0">
                <a:ln w="50800"/>
                <a:solidFill>
                  <a:srgbClr val="FF0000"/>
                </a:solidFill>
                <a:latin typeface="Times New Roman" panose="02020603050405020304" pitchFamily="18" charset="0"/>
                <a:cs typeface="Times New Roman" panose="02020603050405020304" pitchFamily="18" charset="0"/>
              </a:rPr>
              <a:t>Нормативті өзіндік құн </a:t>
            </a:r>
            <a:r>
              <a:rPr lang="kk-KZ" sz="2000" b="1" dirty="0">
                <a:ln w="50800"/>
                <a:solidFill>
                  <a:schemeClr val="tx1">
                    <a:lumMod val="65000"/>
                  </a:schemeClr>
                </a:solidFill>
                <a:latin typeface="Times New Roman" panose="02020603050405020304" pitchFamily="18" charset="0"/>
                <a:cs typeface="Times New Roman" panose="02020603050405020304" pitchFamily="18" charset="0"/>
              </a:rPr>
              <a:t>-</a:t>
            </a:r>
            <a:r>
              <a:rPr lang="kk-KZ" sz="2000" b="1" dirty="0">
                <a:ln w="50800"/>
                <a:solidFill>
                  <a:schemeClr val="bg1">
                    <a:shade val="50000"/>
                  </a:schemeClr>
                </a:solidFill>
                <a:latin typeface="Times New Roman" panose="02020603050405020304" pitchFamily="18" charset="0"/>
                <a:cs typeface="Times New Roman" panose="02020603050405020304" pitchFamily="18" charset="0"/>
              </a:rPr>
              <a:t> </a:t>
            </a:r>
            <a:r>
              <a:rPr lang="kk-KZ" sz="2000" b="1" dirty="0">
                <a:ln w="50800"/>
                <a:solidFill>
                  <a:schemeClr val="tx1">
                    <a:lumMod val="65000"/>
                  </a:schemeClr>
                </a:solidFill>
                <a:latin typeface="Times New Roman" panose="02020603050405020304" pitchFamily="18" charset="0"/>
                <a:cs typeface="Times New Roman" panose="02020603050405020304" pitchFamily="18" charset="0"/>
              </a:rPr>
              <a:t>оның жоспалы өзіндік құннан айырмашылығы материалдар мен еңбек ресурстарының ағындық нормасы негізінде номалар мен нормативтердің өзгерісі 1 жылда қанша рет болса,сонша рет есептелінеді</a:t>
            </a:r>
            <a:r>
              <a:rPr lang="kk-KZ" sz="2000" b="1" dirty="0" smtClean="0">
                <a:ln w="50800"/>
                <a:solidFill>
                  <a:schemeClr val="tx1">
                    <a:lumMod val="65000"/>
                  </a:schemeClr>
                </a:solidFill>
                <a:latin typeface="Times New Roman" panose="02020603050405020304" pitchFamily="18" charset="0"/>
                <a:cs typeface="Times New Roman" panose="02020603050405020304" pitchFamily="18" charset="0"/>
              </a:rPr>
              <a:t>.</a:t>
            </a:r>
          </a:p>
          <a:p>
            <a:pPr lvl="0"/>
            <a:endParaRPr lang="ru-RU" sz="2000" b="1" dirty="0">
              <a:ln w="50800"/>
              <a:solidFill>
                <a:schemeClr val="bg1">
                  <a:shade val="50000"/>
                </a:schemeClr>
              </a:solidFill>
              <a:latin typeface="Times New Roman" panose="02020603050405020304" pitchFamily="18" charset="0"/>
              <a:cs typeface="Times New Roman" panose="02020603050405020304" pitchFamily="18" charset="0"/>
            </a:endParaRPr>
          </a:p>
          <a:p>
            <a:pPr lvl="0"/>
            <a:r>
              <a:rPr lang="kk-KZ" sz="2000" b="1" dirty="0">
                <a:ln w="50800"/>
                <a:solidFill>
                  <a:srgbClr val="00B0F0"/>
                </a:solidFill>
                <a:latin typeface="Times New Roman" panose="02020603050405020304" pitchFamily="18" charset="0"/>
                <a:cs typeface="Times New Roman" panose="02020603050405020304" pitchFamily="18" charset="0"/>
              </a:rPr>
              <a:t>Есептік өзіндік құн (фактілік)</a:t>
            </a:r>
            <a:r>
              <a:rPr lang="kk-KZ" sz="2000" b="1" dirty="0">
                <a:ln w="50800"/>
                <a:solidFill>
                  <a:schemeClr val="bg1">
                    <a:shade val="50000"/>
                  </a:schemeClr>
                </a:solidFill>
                <a:latin typeface="Times New Roman" panose="02020603050405020304" pitchFamily="18" charset="0"/>
                <a:cs typeface="Times New Roman" panose="02020603050405020304" pitchFamily="18" charset="0"/>
              </a:rPr>
              <a:t> </a:t>
            </a:r>
            <a:r>
              <a:rPr lang="kk-KZ" sz="2000" b="1" dirty="0">
                <a:ln w="50800"/>
                <a:solidFill>
                  <a:schemeClr val="tx1">
                    <a:lumMod val="65000"/>
                  </a:schemeClr>
                </a:solidFill>
                <a:latin typeface="Times New Roman" panose="02020603050405020304" pitchFamily="18" charset="0"/>
                <a:cs typeface="Times New Roman" panose="02020603050405020304" pitchFamily="18" charset="0"/>
              </a:rPr>
              <a:t>-</a:t>
            </a:r>
            <a:r>
              <a:rPr lang="kk-KZ" sz="2000" b="1" dirty="0">
                <a:ln w="50800"/>
                <a:solidFill>
                  <a:schemeClr val="bg1">
                    <a:shade val="50000"/>
                  </a:schemeClr>
                </a:solidFill>
                <a:latin typeface="Times New Roman" panose="02020603050405020304" pitchFamily="18" charset="0"/>
                <a:cs typeface="Times New Roman" panose="02020603050405020304" pitchFamily="18" charset="0"/>
              </a:rPr>
              <a:t> </a:t>
            </a:r>
            <a:r>
              <a:rPr lang="kk-KZ" sz="2000" b="1" dirty="0">
                <a:ln w="50800"/>
                <a:solidFill>
                  <a:schemeClr val="tx1">
                    <a:lumMod val="65000"/>
                  </a:schemeClr>
                </a:solidFill>
                <a:latin typeface="Times New Roman" panose="02020603050405020304" pitchFamily="18" charset="0"/>
                <a:cs typeface="Times New Roman" panose="02020603050405020304" pitchFamily="18" charset="0"/>
              </a:rPr>
              <a:t>өнімді өндіру және өткізуге кететін нақты шығындармен анықталады және есепті кезеңдегі жоспардың орындалу дәрежесін сипаттайды.Жоспардан арту кәсіпорын жұмысының қанағаттанарлықсыздығына,яғни көп  жағдайда  өндірістің тоқтауынан  болатын жоғалтулар,ақаулар және материалдық құндылықтардың жетіспеушілігінен және сонымен қатар кәсіпорын қызметі тікелей тәуелді емес себептерге де байланысты.</a:t>
            </a:r>
            <a:endParaRPr lang="ru-RU" sz="2000" b="1" dirty="0">
              <a:ln w="50800"/>
              <a:solidFill>
                <a:schemeClr val="tx1">
                  <a:lumMod val="6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112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496944" cy="5016758"/>
          </a:xfrm>
          <a:prstGeom prst="rect">
            <a:avLst/>
          </a:prstGeom>
        </p:spPr>
        <p:txBody>
          <a:bodyPr wrap="square">
            <a:spAutoFit/>
          </a:bodyPr>
          <a:lstStyle/>
          <a:p>
            <a:pPr algn="ctr"/>
            <a:r>
              <a:rPr lang="kk-KZ" sz="3200" dirty="0">
                <a:latin typeface="Times New Roman" panose="02020603050405020304" pitchFamily="18" charset="0"/>
                <a:cs typeface="Times New Roman" panose="02020603050405020304" pitchFamily="18" charset="0"/>
              </a:rPr>
              <a:t>Өнімнің өзіндік құнын төмендету резервтерінің негізгі көздері</a:t>
            </a:r>
            <a:r>
              <a:rPr lang="kk-KZ" sz="3200" dirty="0" smtClean="0">
                <a:latin typeface="Times New Roman" panose="02020603050405020304" pitchFamily="18" charset="0"/>
                <a:cs typeface="Times New Roman" panose="02020603050405020304" pitchFamily="18" charset="0"/>
              </a:rPr>
              <a:t>:</a:t>
            </a:r>
          </a:p>
          <a:p>
            <a:pPr algn="ctr"/>
            <a:endParaRPr lang="ru-RU" sz="3200" dirty="0">
              <a:latin typeface="Times New Roman" panose="02020603050405020304" pitchFamily="18" charset="0"/>
              <a:cs typeface="Times New Roman" panose="02020603050405020304" pitchFamily="18" charset="0"/>
            </a:endParaRPr>
          </a:p>
          <a:p>
            <a:pPr lvl="1"/>
            <a:r>
              <a:rPr lang="kk-KZ" sz="3200" dirty="0" smtClean="0">
                <a:latin typeface="Times New Roman" panose="02020603050405020304" pitchFamily="18" charset="0"/>
                <a:cs typeface="Times New Roman" panose="02020603050405020304" pitchFamily="18" charset="0"/>
              </a:rPr>
              <a:t>1. </a:t>
            </a:r>
            <a:r>
              <a:rPr lang="kk-KZ" sz="3200" dirty="0" smtClean="0">
                <a:solidFill>
                  <a:srgbClr val="00B0F0"/>
                </a:solidFill>
                <a:latin typeface="Times New Roman" panose="02020603050405020304" pitchFamily="18" charset="0"/>
                <a:cs typeface="Times New Roman" panose="02020603050405020304" pitchFamily="18" charset="0"/>
              </a:rPr>
              <a:t>Өнім  </a:t>
            </a:r>
            <a:r>
              <a:rPr lang="kk-KZ" sz="3200" dirty="0">
                <a:solidFill>
                  <a:srgbClr val="00B0F0"/>
                </a:solidFill>
                <a:latin typeface="Times New Roman" panose="02020603050405020304" pitchFamily="18" charset="0"/>
                <a:cs typeface="Times New Roman" panose="02020603050405020304" pitchFamily="18" charset="0"/>
              </a:rPr>
              <a:t>өндіру  көлемін арттыру</a:t>
            </a:r>
            <a:endParaRPr lang="ru-RU" sz="3200" dirty="0">
              <a:solidFill>
                <a:srgbClr val="00B0F0"/>
              </a:solidFill>
              <a:latin typeface="Times New Roman" panose="02020603050405020304" pitchFamily="18" charset="0"/>
              <a:cs typeface="Times New Roman" panose="02020603050405020304" pitchFamily="18" charset="0"/>
            </a:endParaRPr>
          </a:p>
          <a:p>
            <a:pPr lvl="1"/>
            <a:r>
              <a:rPr lang="kk-KZ" sz="3200" dirty="0" smtClean="0">
                <a:latin typeface="Times New Roman" panose="02020603050405020304" pitchFamily="18" charset="0"/>
                <a:cs typeface="Times New Roman" panose="02020603050405020304" pitchFamily="18" charset="0"/>
              </a:rPr>
              <a:t>2. </a:t>
            </a:r>
            <a:r>
              <a:rPr lang="kk-KZ" sz="3200" dirty="0" smtClean="0">
                <a:solidFill>
                  <a:srgbClr val="FF0000"/>
                </a:solidFill>
                <a:latin typeface="Times New Roman" panose="02020603050405020304" pitchFamily="18" charset="0"/>
                <a:cs typeface="Times New Roman" panose="02020603050405020304" pitchFamily="18" charset="0"/>
              </a:rPr>
              <a:t>Еңбек </a:t>
            </a:r>
            <a:r>
              <a:rPr lang="kk-KZ" sz="3200" dirty="0">
                <a:solidFill>
                  <a:srgbClr val="FF0000"/>
                </a:solidFill>
                <a:latin typeface="Times New Roman" panose="02020603050405020304" pitchFamily="18" charset="0"/>
                <a:cs typeface="Times New Roman" panose="02020603050405020304" pitchFamily="18" charset="0"/>
              </a:rPr>
              <a:t>өнімділігі деңгейін арттыру</a:t>
            </a:r>
            <a:endParaRPr lang="ru-RU" sz="3200" dirty="0">
              <a:solidFill>
                <a:srgbClr val="FF0000"/>
              </a:solidFill>
              <a:latin typeface="Times New Roman" panose="02020603050405020304" pitchFamily="18" charset="0"/>
              <a:cs typeface="Times New Roman" panose="02020603050405020304" pitchFamily="18" charset="0"/>
            </a:endParaRPr>
          </a:p>
          <a:p>
            <a:pPr lvl="1"/>
            <a:r>
              <a:rPr lang="kk-KZ" sz="3200" dirty="0" smtClean="0">
                <a:latin typeface="Times New Roman" panose="02020603050405020304" pitchFamily="18" charset="0"/>
                <a:cs typeface="Times New Roman" panose="02020603050405020304" pitchFamily="18" charset="0"/>
              </a:rPr>
              <a:t>3. </a:t>
            </a:r>
            <a:r>
              <a:rPr lang="kk-KZ" sz="3200" dirty="0" smtClean="0">
                <a:solidFill>
                  <a:srgbClr val="7030A0"/>
                </a:solidFill>
                <a:latin typeface="Times New Roman" panose="02020603050405020304" pitchFamily="18" charset="0"/>
                <a:cs typeface="Times New Roman" panose="02020603050405020304" pitchFamily="18" charset="0"/>
              </a:rPr>
              <a:t>Материалды </a:t>
            </a:r>
            <a:r>
              <a:rPr lang="kk-KZ" sz="3200" dirty="0">
                <a:solidFill>
                  <a:srgbClr val="7030A0"/>
                </a:solidFill>
                <a:latin typeface="Times New Roman" panose="02020603050405020304" pitchFamily="18" charset="0"/>
                <a:cs typeface="Times New Roman" panose="02020603050405020304" pitchFamily="18" charset="0"/>
              </a:rPr>
              <a:t>ресурстарды үнемді пайдалану есебінен</a:t>
            </a:r>
            <a:endParaRPr lang="ru-RU" sz="3200" dirty="0">
              <a:solidFill>
                <a:srgbClr val="7030A0"/>
              </a:solidFill>
              <a:latin typeface="Times New Roman" panose="02020603050405020304" pitchFamily="18" charset="0"/>
              <a:cs typeface="Times New Roman" panose="02020603050405020304" pitchFamily="18" charset="0"/>
            </a:endParaRPr>
          </a:p>
          <a:p>
            <a:pPr lvl="1"/>
            <a:r>
              <a:rPr lang="kk-KZ" sz="3200" dirty="0" smtClean="0">
                <a:latin typeface="Times New Roman" panose="02020603050405020304" pitchFamily="18" charset="0"/>
                <a:cs typeface="Times New Roman" panose="02020603050405020304" pitchFamily="18" charset="0"/>
              </a:rPr>
              <a:t>4. </a:t>
            </a:r>
            <a:r>
              <a:rPr lang="kk-KZ" sz="3200" dirty="0" smtClean="0">
                <a:solidFill>
                  <a:srgbClr val="66FFFF"/>
                </a:solidFill>
                <a:latin typeface="Times New Roman" panose="02020603050405020304" pitchFamily="18" charset="0"/>
                <a:cs typeface="Times New Roman" panose="02020603050405020304" pitchFamily="18" charset="0"/>
              </a:rPr>
              <a:t>Өндірістік </a:t>
            </a:r>
            <a:r>
              <a:rPr lang="kk-KZ" sz="3200" dirty="0">
                <a:solidFill>
                  <a:srgbClr val="66FFFF"/>
                </a:solidFill>
                <a:latin typeface="Times New Roman" panose="02020603050405020304" pitchFamily="18" charset="0"/>
                <a:cs typeface="Times New Roman" panose="02020603050405020304" pitchFamily="18" charset="0"/>
              </a:rPr>
              <a:t>емес шығындарды және жоғалтуларды қысқарту есебінен өндіріске кететін шығындарды төмендету.</a:t>
            </a:r>
            <a:endParaRPr lang="ru-RU" sz="3200" dirty="0">
              <a:solidFill>
                <a:srgbClr val="66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81727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15</TotalTime>
  <Words>436</Words>
  <Application>Microsoft Office PowerPoint</Application>
  <PresentationFormat>Экран (4:3)</PresentationFormat>
  <Paragraphs>40</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Базовая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Куат</dc:creator>
  <cp:lastModifiedBy>Куат</cp:lastModifiedBy>
  <cp:revision>3</cp:revision>
  <dcterms:created xsi:type="dcterms:W3CDTF">2015-12-09T16:22:23Z</dcterms:created>
  <dcterms:modified xsi:type="dcterms:W3CDTF">2015-12-09T17:51:36Z</dcterms:modified>
</cp:coreProperties>
</file>