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0" r:id="rId2"/>
    <p:sldId id="256" r:id="rId3"/>
    <p:sldId id="257" r:id="rId4"/>
    <p:sldId id="258" r:id="rId5"/>
    <p:sldId id="268" r:id="rId6"/>
    <p:sldId id="261" r:id="rId7"/>
    <p:sldId id="262" r:id="rId8"/>
    <p:sldId id="263" r:id="rId9"/>
    <p:sldId id="269" r:id="rId10"/>
    <p:sldId id="270"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09.12.2015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09.12.2015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09.12.2015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09.12.2015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08920"/>
            <a:ext cx="8229600" cy="2722314"/>
          </a:xfrm>
        </p:spPr>
        <p:txBody>
          <a:bodyPr>
            <a:normAutofit/>
          </a:bodyPr>
          <a:lstStyle/>
          <a:p>
            <a:r>
              <a:rPr lang="kk-KZ" sz="3600" dirty="0">
                <a:ln>
                  <a:solidFill>
                    <a:schemeClr val="tx1"/>
                  </a:solidFill>
                </a:ln>
                <a:solidFill>
                  <a:schemeClr val="bg2">
                    <a:lumMod val="50000"/>
                  </a:schemeClr>
                </a:solidFill>
                <a:latin typeface="Times New Roman" panose="02020603050405020304" pitchFamily="18" charset="0"/>
                <a:cs typeface="Times New Roman" panose="02020603050405020304" pitchFamily="18" charset="0"/>
              </a:rPr>
              <a:t>ШЫҒЫНДАРДЫҢ ЭКОНОМИКАЛЫҚ МӘНІ МЕН ТОПТАСТЫРЫЛУЫ</a:t>
            </a:r>
            <a:r>
              <a:rPr lang="ru-RU" sz="3600" dirty="0">
                <a:ln>
                  <a:solidFill>
                    <a:schemeClr val="tx1"/>
                  </a:solidFill>
                </a:ln>
                <a:solidFill>
                  <a:schemeClr val="bg2">
                    <a:lumMod val="50000"/>
                  </a:schemeClr>
                </a:solidFill>
                <a:latin typeface="Times New Roman" panose="02020603050405020304" pitchFamily="18" charset="0"/>
                <a:cs typeface="Times New Roman" panose="02020603050405020304" pitchFamily="18" charset="0"/>
              </a:rPr>
              <a:t/>
            </a:r>
            <a:br>
              <a:rPr lang="ru-RU" sz="3600" dirty="0">
                <a:ln>
                  <a:solidFill>
                    <a:schemeClr val="tx1"/>
                  </a:solidFill>
                </a:ln>
                <a:solidFill>
                  <a:schemeClr val="bg2">
                    <a:lumMod val="50000"/>
                  </a:schemeClr>
                </a:solidFill>
                <a:latin typeface="Times New Roman" panose="02020603050405020304" pitchFamily="18" charset="0"/>
                <a:cs typeface="Times New Roman" panose="02020603050405020304" pitchFamily="18" charset="0"/>
              </a:rPr>
            </a:br>
            <a:endParaRPr lang="ru-RU" sz="3600" dirty="0">
              <a:ln>
                <a:solidFill>
                  <a:schemeClr val="tx1"/>
                </a:solidFill>
              </a:ln>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4574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kk-KZ" b="1" i="1" dirty="0"/>
              <a:t>Өндіріс  шығындары  құрамы мен жіктемесі</a:t>
            </a:r>
            <a:endParaRPr lang="ru-RU" dirty="0"/>
          </a:p>
        </p:txBody>
      </p:sp>
      <p:sp>
        <p:nvSpPr>
          <p:cNvPr id="5" name="Прямоугольник 4"/>
          <p:cNvSpPr/>
          <p:nvPr/>
        </p:nvSpPr>
        <p:spPr>
          <a:xfrm>
            <a:off x="637272" y="1982625"/>
            <a:ext cx="7869456" cy="1815882"/>
          </a:xfrm>
          <a:prstGeom prst="rect">
            <a:avLst/>
          </a:prstGeom>
        </p:spPr>
        <p:txBody>
          <a:bodyPr wrap="square">
            <a:spAutoFit/>
          </a:bodyPr>
          <a:lstStyle/>
          <a:p>
            <a:pPr algn="ctr"/>
            <a:r>
              <a:rPr lang="kk-KZ" sz="2800" b="1" dirty="0">
                <a:ln w="17780" cmpd="sng">
                  <a:solidFill>
                    <a:srgbClr val="FFC000"/>
                  </a:solidFill>
                  <a:prstDash val="solid"/>
                  <a:miter lim="800000"/>
                </a:ln>
                <a:solidFill>
                  <a:sysClr val="windowText" lastClr="000000"/>
                </a:solidFill>
                <a:latin typeface="Times New Roman" panose="02020603050405020304" pitchFamily="18" charset="0"/>
                <a:cs typeface="Times New Roman" panose="02020603050405020304" pitchFamily="18" charset="0"/>
              </a:rPr>
              <a:t>Шығындар өндірісте жұмсалатын ресурстар (олар еңбек, құрал-жабдықтар, техникалар, ақпараттық ресурстар және т.б.) жиынтығынан тұрады. </a:t>
            </a:r>
            <a:endParaRPr lang="ru-RU" sz="2800" b="1" dirty="0">
              <a:ln w="17780" cmpd="sng">
                <a:solidFill>
                  <a:srgbClr val="FFC000"/>
                </a:solidFill>
                <a:prstDash val="solid"/>
                <a:miter lim="800000"/>
              </a:ln>
              <a:solidFill>
                <a:sysClr val="windowText" lastClr="00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51520" y="4005064"/>
            <a:ext cx="8640960" cy="1815882"/>
          </a:xfrm>
          <a:prstGeom prst="rect">
            <a:avLst/>
          </a:prstGeom>
        </p:spPr>
        <p:txBody>
          <a:bodyPr wrap="square">
            <a:spAutoFit/>
          </a:bodyPr>
          <a:lstStyle/>
          <a:p>
            <a:pPr algn="ctr"/>
            <a:r>
              <a:rPr lang="kk-KZ" sz="2800" b="1" dirty="0">
                <a:solidFill>
                  <a:srgbClr val="FF0000"/>
                </a:solidFill>
                <a:latin typeface="Times New Roman" panose="02020603050405020304" pitchFamily="18" charset="0"/>
                <a:cs typeface="Times New Roman" panose="02020603050405020304" pitchFamily="18" charset="0"/>
              </a:rPr>
              <a:t>Кәсіпорын шығындары </a:t>
            </a:r>
            <a:r>
              <a:rPr lang="kk-KZ" sz="2800" b="1" dirty="0" smtClean="0">
                <a:solidFill>
                  <a:srgbClr val="FF0000"/>
                </a:solidFill>
                <a:latin typeface="Times New Roman" panose="02020603050405020304" pitchFamily="18" charset="0"/>
                <a:cs typeface="Times New Roman" panose="02020603050405020304" pitchFamily="18" charset="0"/>
              </a:rPr>
              <a:t>дегеніміз</a:t>
            </a:r>
            <a:r>
              <a:rPr lang="kk-KZ" sz="2800" dirty="0" smtClean="0">
                <a:latin typeface="Times New Roman" panose="02020603050405020304" pitchFamily="18" charset="0"/>
                <a:cs typeface="Times New Roman" panose="02020603050405020304" pitchFamily="18" charset="0"/>
              </a:rPr>
              <a:t> - </a:t>
            </a:r>
            <a:r>
              <a:rPr lang="kk-KZ" sz="2800" dirty="0">
                <a:latin typeface="Times New Roman" panose="02020603050405020304" pitchFamily="18" charset="0"/>
                <a:cs typeface="Times New Roman" panose="02020603050405020304" pitchFamily="18" charset="0"/>
              </a:rPr>
              <a:t>өнім өндіру және сату үшін пайдаланылатын (өндірістік факторлар) ресурстардың ақшамен есептелінетін өлшемін </a:t>
            </a:r>
            <a:r>
              <a:rPr lang="kk-KZ" sz="2800" dirty="0" smtClean="0">
                <a:latin typeface="Times New Roman" panose="02020603050405020304" pitchFamily="18" charset="0"/>
                <a:cs typeface="Times New Roman" panose="02020603050405020304" pitchFamily="18" charset="0"/>
              </a:rPr>
              <a:t>көрсетеді.</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5586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475656" y="332655"/>
            <a:ext cx="6379054" cy="584775"/>
          </a:xfrm>
          <a:prstGeom prst="rect">
            <a:avLst/>
          </a:prstGeom>
        </p:spPr>
        <p:txBody>
          <a:bodyPr wrap="none">
            <a:spAutoFit/>
          </a:bodyPr>
          <a:lstStyle/>
          <a:p>
            <a:r>
              <a:rPr lang="kk-KZ" sz="3200" dirty="0">
                <a:latin typeface="Times New Roman" panose="02020603050405020304" pitchFamily="18" charset="0"/>
                <a:cs typeface="Times New Roman" panose="02020603050405020304" pitchFamily="18" charset="0"/>
              </a:rPr>
              <a:t>Нарықтық экономикада шығындар </a:t>
            </a:r>
            <a:endParaRPr lang="ru-RU" sz="3200" dirty="0">
              <a:latin typeface="Times New Roman" panose="02020603050405020304" pitchFamily="18" charset="0"/>
              <a:cs typeface="Times New Roman" panose="02020603050405020304" pitchFamily="18" charset="0"/>
            </a:endParaRPr>
          </a:p>
        </p:txBody>
      </p:sp>
      <p:cxnSp>
        <p:nvCxnSpPr>
          <p:cNvPr id="7" name="Прямая со стрелкой 6"/>
          <p:cNvCxnSpPr/>
          <p:nvPr/>
        </p:nvCxnSpPr>
        <p:spPr>
          <a:xfrm flipH="1">
            <a:off x="1331640" y="1196752"/>
            <a:ext cx="792088" cy="165618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Прямоугольник 7"/>
          <p:cNvSpPr/>
          <p:nvPr/>
        </p:nvSpPr>
        <p:spPr>
          <a:xfrm>
            <a:off x="151126" y="3059668"/>
            <a:ext cx="3537315" cy="523220"/>
          </a:xfrm>
          <a:prstGeom prst="rect">
            <a:avLst/>
          </a:prstGeom>
        </p:spPr>
        <p:txBody>
          <a:bodyPr wrap="none">
            <a:spAutoFit/>
          </a:bodyPr>
          <a:lstStyle/>
          <a:p>
            <a:r>
              <a:rPr lang="kk-KZ" sz="2800" dirty="0" smtClean="0">
                <a:solidFill>
                  <a:srgbClr val="FF0000"/>
                </a:solidFill>
                <a:latin typeface="Times New Roman" panose="02020603050405020304" pitchFamily="18" charset="0"/>
                <a:cs typeface="Times New Roman" panose="02020603050405020304" pitchFamily="18" charset="0"/>
              </a:rPr>
              <a:t>Айқын (бухгалтерлік)</a:t>
            </a:r>
            <a:endParaRPr lang="ru-RU" sz="2800" dirty="0">
              <a:solidFill>
                <a:srgbClr val="FF0000"/>
              </a:solidFill>
              <a:latin typeface="Times New Roman" panose="02020603050405020304" pitchFamily="18" charset="0"/>
              <a:cs typeface="Times New Roman" panose="02020603050405020304" pitchFamily="18" charset="0"/>
            </a:endParaRPr>
          </a:p>
        </p:txBody>
      </p:sp>
      <p:cxnSp>
        <p:nvCxnSpPr>
          <p:cNvPr id="10" name="Прямая со стрелкой 9"/>
          <p:cNvCxnSpPr/>
          <p:nvPr/>
        </p:nvCxnSpPr>
        <p:spPr>
          <a:xfrm>
            <a:off x="4499992" y="1196752"/>
            <a:ext cx="0" cy="30963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Прямоугольник 10"/>
          <p:cNvSpPr/>
          <p:nvPr/>
        </p:nvSpPr>
        <p:spPr>
          <a:xfrm>
            <a:off x="2726448" y="4581128"/>
            <a:ext cx="4288353" cy="523220"/>
          </a:xfrm>
          <a:prstGeom prst="rect">
            <a:avLst/>
          </a:prstGeom>
        </p:spPr>
        <p:txBody>
          <a:bodyPr wrap="none">
            <a:spAutoFit/>
          </a:bodyPr>
          <a:lstStyle/>
          <a:p>
            <a:r>
              <a:rPr lang="kk-KZ" sz="2800" dirty="0">
                <a:solidFill>
                  <a:srgbClr val="00B050"/>
                </a:solidFill>
                <a:latin typeface="Times New Roman" panose="02020603050405020304" pitchFamily="18" charset="0"/>
                <a:cs typeface="Times New Roman" panose="02020603050405020304" pitchFamily="18" charset="0"/>
              </a:rPr>
              <a:t>нақты емес(имплицитивті)</a:t>
            </a:r>
            <a:endParaRPr lang="ru-RU" sz="2800" dirty="0">
              <a:solidFill>
                <a:srgbClr val="00B05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6254671" y="3108158"/>
            <a:ext cx="2799484" cy="523220"/>
          </a:xfrm>
          <a:prstGeom prst="rect">
            <a:avLst/>
          </a:prstGeom>
        </p:spPr>
        <p:txBody>
          <a:bodyPr wrap="none">
            <a:spAutoFit/>
          </a:bodyPr>
          <a:lstStyle/>
          <a:p>
            <a:r>
              <a:rPr lang="kk-KZ" sz="2800" dirty="0">
                <a:solidFill>
                  <a:schemeClr val="accent1"/>
                </a:solidFill>
                <a:latin typeface="Times New Roman" panose="02020603050405020304" pitchFamily="18" charset="0"/>
                <a:cs typeface="Times New Roman" panose="02020603050405020304" pitchFamily="18" charset="0"/>
              </a:rPr>
              <a:t>қайтарылмайтын</a:t>
            </a:r>
            <a:endParaRPr lang="ru-RU" sz="2800" dirty="0">
              <a:solidFill>
                <a:schemeClr val="accent1"/>
              </a:solidFill>
              <a:latin typeface="Times New Roman" panose="02020603050405020304" pitchFamily="18" charset="0"/>
              <a:cs typeface="Times New Roman" panose="02020603050405020304" pitchFamily="18" charset="0"/>
            </a:endParaRPr>
          </a:p>
        </p:txBody>
      </p:sp>
      <p:cxnSp>
        <p:nvCxnSpPr>
          <p:cNvPr id="14" name="Прямая со стрелкой 13"/>
          <p:cNvCxnSpPr/>
          <p:nvPr/>
        </p:nvCxnSpPr>
        <p:spPr>
          <a:xfrm>
            <a:off x="6588224" y="1196752"/>
            <a:ext cx="720080" cy="165618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6951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2404" y="260648"/>
            <a:ext cx="8784976" cy="2677656"/>
          </a:xfrm>
          <a:prstGeom prst="rect">
            <a:avLst/>
          </a:prstGeom>
        </p:spPr>
        <p:txBody>
          <a:bodyPr wrap="square">
            <a:spAutoFit/>
          </a:bodyPr>
          <a:lstStyle/>
          <a:p>
            <a:r>
              <a:rPr lang="kk-KZ" sz="2800" dirty="0">
                <a:ln w="3175">
                  <a:solidFill>
                    <a:schemeClr val="tx1"/>
                  </a:solidFill>
                </a:ln>
                <a:solidFill>
                  <a:srgbClr val="FF0000"/>
                </a:solidFill>
                <a:latin typeface="Times New Roman" panose="02020603050405020304" pitchFamily="18" charset="0"/>
                <a:cs typeface="Times New Roman" panose="02020603050405020304" pitchFamily="18" charset="0"/>
              </a:rPr>
              <a:t>Айқын немесе бухгалтерлік </a:t>
            </a:r>
            <a:r>
              <a:rPr lang="kk-KZ" sz="2800" dirty="0" smtClean="0">
                <a:ln w="3175">
                  <a:solidFill>
                    <a:schemeClr val="tx1"/>
                  </a:solidFill>
                </a:ln>
                <a:solidFill>
                  <a:srgbClr val="FF0000"/>
                </a:solidFill>
                <a:latin typeface="Times New Roman" panose="02020603050405020304" pitchFamily="18" charset="0"/>
                <a:cs typeface="Times New Roman" panose="02020603050405020304" pitchFamily="18" charset="0"/>
              </a:rPr>
              <a:t>шығындар </a:t>
            </a:r>
            <a:r>
              <a:rPr lang="kk-KZ" sz="2800" dirty="0" smtClean="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оперативті құжаттарда, қаржылық есептерде есептелінетін шығындар болып табылады. Мысалы: жалақы төлеуге, өнімдерді сатуға және өндірісті одан әрі дамытуғ, кеңейтуге жұмсалатын шығындарды айқын немесе бухгалтерлік шығындар деп атаймыз.</a:t>
            </a:r>
            <a:endParaRPr lang="ru-RU" sz="28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13865" y="2938304"/>
            <a:ext cx="8679192" cy="1815882"/>
          </a:xfrm>
          <a:prstGeom prst="rect">
            <a:avLst/>
          </a:prstGeom>
        </p:spPr>
        <p:txBody>
          <a:bodyPr wrap="square">
            <a:spAutoFit/>
          </a:bodyPr>
          <a:lstStyle/>
          <a:p>
            <a:r>
              <a:rPr lang="kk-KZ" sz="2800" dirty="0">
                <a:solidFill>
                  <a:srgbClr val="00B050"/>
                </a:solidFill>
                <a:latin typeface="Times New Roman" panose="02020603050405020304" pitchFamily="18" charset="0"/>
                <a:cs typeface="Times New Roman" panose="02020603050405020304" pitchFamily="18" charset="0"/>
              </a:rPr>
              <a:t>Нақты емес шығындар </a:t>
            </a:r>
            <a:r>
              <a:rPr lang="kk-KZ" sz="2800" dirty="0" smtClean="0">
                <a:solidFill>
                  <a:srgbClr val="00B050"/>
                </a:solidFill>
                <a:latin typeface="Times New Roman" panose="02020603050405020304" pitchFamily="18" charset="0"/>
                <a:cs typeface="Times New Roman" panose="02020603050405020304" pitchFamily="18" charset="0"/>
              </a:rPr>
              <a:t>бұл </a:t>
            </a:r>
            <a:r>
              <a:rPr lang="kk-KZ" sz="2800" dirty="0" smtClean="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қандайда бір өндіріс факторларын пайдалануға, өлшемдеуге, оларды баламалы түрде, яғни эквивалентті пайдалануға жұмсалған шығындар.</a:t>
            </a:r>
            <a:endParaRPr lang="ru-RU" sz="28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64096" y="4941168"/>
            <a:ext cx="8640961" cy="954107"/>
          </a:xfrm>
          <a:prstGeom prst="rect">
            <a:avLst/>
          </a:prstGeom>
        </p:spPr>
        <p:txBody>
          <a:bodyPr wrap="square">
            <a:spAutoFit/>
          </a:bodyPr>
          <a:lstStyle/>
          <a:p>
            <a:r>
              <a:rPr lang="kk-KZ" sz="2800" dirty="0">
                <a:solidFill>
                  <a:schemeClr val="accent1"/>
                </a:solidFill>
                <a:latin typeface="Times New Roman" panose="02020603050405020304" pitchFamily="18" charset="0"/>
                <a:cs typeface="Times New Roman" panose="02020603050405020304" pitchFamily="18" charset="0"/>
              </a:rPr>
              <a:t>Қайтарылмайтын шығындар бұл</a:t>
            </a:r>
            <a:r>
              <a:rPr lang="kk-KZ" sz="2800" dirty="0">
                <a:latin typeface="Times New Roman" panose="02020603050405020304" pitchFamily="18" charset="0"/>
                <a:cs typeface="Times New Roman" panose="02020603050405020304" pitchFamily="18" charset="0"/>
              </a:rPr>
              <a:t>- бір рет жұмсалатын, орны толтырылмайтын өтеусіз шығындар</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863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404664"/>
            <a:ext cx="8424936" cy="1077218"/>
          </a:xfrm>
          <a:prstGeom prst="rect">
            <a:avLst/>
          </a:prstGeom>
        </p:spPr>
        <p:txBody>
          <a:bodyPr wrap="squar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kk-KZ" sz="3200" b="1" dirty="0">
                <a:ln>
                  <a:solidFill>
                    <a:schemeClr val="tx1"/>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Times New Roman" panose="02020603050405020304" pitchFamily="18" charset="0"/>
                <a:cs typeface="Times New Roman" panose="02020603050405020304" pitchFamily="18" charset="0"/>
              </a:rPr>
              <a:t>Шығындар, шығыстар  түсінігінің  ерекшелігі  қарастырылатын  болсақ.</a:t>
            </a:r>
            <a:endParaRPr lang="ru-RU" sz="3200" b="1" dirty="0">
              <a:ln>
                <a:solidFill>
                  <a:schemeClr val="tx1"/>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95536" y="2060848"/>
            <a:ext cx="8424936" cy="1569660"/>
          </a:xfrm>
          <a:prstGeom prst="rect">
            <a:avLst/>
          </a:prstGeom>
        </p:spPr>
        <p:txBody>
          <a:bodyPr wrap="square">
            <a:spAutoFit/>
          </a:bodyPr>
          <a:lstStyle/>
          <a:p>
            <a:pPr algn="ctr"/>
            <a:r>
              <a:rPr lang="kk-KZ" sz="3200" b="1" i="1" u="sng" dirty="0">
                <a:ln>
                  <a:solidFill>
                    <a:schemeClr val="accent6">
                      <a:lumMod val="75000"/>
                    </a:schemeClr>
                  </a:solidFill>
                </a:ln>
                <a:solidFill>
                  <a:srgbClr val="FFFF00"/>
                </a:solidFill>
                <a:latin typeface="Times New Roman" panose="02020603050405020304" pitchFamily="18" charset="0"/>
                <a:cs typeface="Times New Roman" panose="02020603050405020304" pitchFamily="18" charset="0"/>
              </a:rPr>
              <a:t>Шығындар</a:t>
            </a:r>
            <a:r>
              <a:rPr lang="kk-KZ" sz="3200" dirty="0">
                <a:latin typeface="Times New Roman" panose="02020603050405020304" pitchFamily="18" charset="0"/>
                <a:cs typeface="Times New Roman" panose="02020603050405020304" pitchFamily="18" charset="0"/>
              </a:rPr>
              <a:t> – бұл  келешекте  табыс  алу  немесе  ұйымның  басқа  мақсатына  жету  үшін  пайдаланылатын  ресурстың  құны.</a:t>
            </a:r>
            <a:endParaRPr lang="ru-RU" sz="3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70919" y="3894024"/>
            <a:ext cx="8208912" cy="1569660"/>
          </a:xfrm>
          <a:prstGeom prst="rect">
            <a:avLst/>
          </a:prstGeom>
        </p:spPr>
        <p:txBody>
          <a:bodyPr wrap="square">
            <a:spAutoFit/>
          </a:bodyPr>
          <a:lstStyle/>
          <a:p>
            <a:pPr algn="ctr"/>
            <a:r>
              <a:rPr lang="kk-KZ" sz="3200" b="1" i="1" u="sng" dirty="0">
                <a:ln>
                  <a:solidFill>
                    <a:srgbClr val="FFC000"/>
                  </a:solidFill>
                </a:ln>
                <a:solidFill>
                  <a:srgbClr val="C00000"/>
                </a:solidFill>
                <a:latin typeface="Times New Roman" panose="02020603050405020304" pitchFamily="18" charset="0"/>
                <a:cs typeface="Times New Roman" panose="02020603050405020304" pitchFamily="18" charset="0"/>
              </a:rPr>
              <a:t>Шығыстар</a:t>
            </a:r>
            <a:r>
              <a:rPr lang="kk-KZ" sz="3200" dirty="0">
                <a:latin typeface="Times New Roman" panose="02020603050405020304" pitchFamily="18" charset="0"/>
                <a:cs typeface="Times New Roman" panose="02020603050405020304" pitchFamily="18" charset="0"/>
              </a:rPr>
              <a:t> – белгілі  уақыт  мерзіміндегі  шығындар, оған  коммерциялық  және  басқарушылық  шығындар.</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41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352928" cy="6001643"/>
          </a:xfrm>
          <a:prstGeom prst="rect">
            <a:avLst/>
          </a:prstGeom>
        </p:spPr>
        <p:txBody>
          <a:bodyPr wrap="square">
            <a:spAutoFit/>
          </a:bodyPr>
          <a:lstStyle/>
          <a:p>
            <a:pPr algn="ctr"/>
            <a:r>
              <a:rPr lang="kk-KZ" sz="3200" b="1" i="1" u="sng" dirty="0">
                <a:ln>
                  <a:solidFill>
                    <a:schemeClr val="tx1">
                      <a:lumMod val="65000"/>
                      <a:lumOff val="35000"/>
                    </a:schemeClr>
                  </a:solidFill>
                </a:ln>
                <a:solidFill>
                  <a:srgbClr val="FFC000"/>
                </a:solidFill>
                <a:latin typeface="Times New Roman" panose="02020603050405020304" pitchFamily="18" charset="0"/>
                <a:cs typeface="Times New Roman" panose="02020603050405020304" pitchFamily="18" charset="0"/>
              </a:rPr>
              <a:t>Кезең  шығыстары </a:t>
            </a:r>
            <a:r>
              <a:rPr lang="kk-KZ" sz="3200" dirty="0">
                <a:latin typeface="Times New Roman" panose="02020603050405020304" pitchFamily="18" charset="0"/>
                <a:cs typeface="Times New Roman" panose="02020603050405020304" pitchFamily="18" charset="0"/>
              </a:rPr>
              <a:t>– осы  кезеңдегі  өткізілген  өнімге  толығымен  жатқызылады, қор  сыйымдылықты  шығындар  болып  саналмайды  және  белгілі – бір  кезең  арасында  қандайда  бір  түсім  күтуге  болмайды. Сондықтан  аяқталмаған  өндіріс  қорларындағы  өндіріс  факторларына  жұмсалған  шығындар  кәсіпорын  активтенріне  жатады. Ал, кезең  шығыстары  негізгі  қызметтен  түскен  табыстарды  есептегенде (қаржылық  нәтижелер  туралы  есептеуде) бейнеленеді.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7573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41"/>
            <a:ext cx="8064896" cy="1077218"/>
          </a:xfrm>
          <a:prstGeom prst="rect">
            <a:avLst/>
          </a:prstGeom>
        </p:spPr>
        <p:txBody>
          <a:bodyPr wrap="square">
            <a:spAutoFit/>
          </a:bodyPr>
          <a:lstStyle/>
          <a:p>
            <a:pPr algn="ctr"/>
            <a:r>
              <a:rPr lang="kk-KZ" sz="32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Басқару  функциялары бойынша шығындардың құрылымы</a:t>
            </a:r>
            <a:endParaRPr lang="ru-RU"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23528" y="1340769"/>
            <a:ext cx="8496944" cy="584775"/>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kk-KZ" sz="1600" b="1" u="sng" cap="all" dirty="0">
                <a:ln>
                  <a:solidFill>
                    <a:schemeClr val="tx1"/>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Өндірістік шығындар (60%) - әр түрлі белгілер бойынша </a:t>
            </a:r>
            <a:r>
              <a:rPr lang="kk-KZ" sz="1600" b="1" u="sng" cap="all" dirty="0" smtClean="0">
                <a:ln>
                  <a:solidFill>
                    <a:schemeClr val="tx1"/>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топтастырылады:</a:t>
            </a:r>
            <a:endParaRPr lang="ru-RU" sz="1600" b="1" u="sng" cap="all" dirty="0">
              <a:ln>
                <a:solidFill>
                  <a:schemeClr val="tx1"/>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3528" y="2060848"/>
            <a:ext cx="8640960" cy="3785652"/>
          </a:xfrm>
          <a:prstGeom prst="rect">
            <a:avLst/>
          </a:prstGeom>
        </p:spPr>
        <p:txBody>
          <a:bodyPr wrap="square">
            <a:spAutoFit/>
          </a:bodyPr>
          <a:lstStyle/>
          <a:p>
            <a:pPr marL="342900" lvl="0" indent="-342900">
              <a:buAutoNum type="arabicPeriod"/>
            </a:pPr>
            <a:r>
              <a:rPr lang="kk-KZ" sz="2000" b="1" i="1" dirty="0" smtClean="0">
                <a:solidFill>
                  <a:srgbClr val="FF0000"/>
                </a:solidFill>
                <a:latin typeface="Times New Roman" panose="02020603050405020304" pitchFamily="18" charset="0"/>
                <a:cs typeface="Times New Roman" panose="02020603050405020304" pitchFamily="18" charset="0"/>
              </a:rPr>
              <a:t>Шығынның </a:t>
            </a:r>
            <a:r>
              <a:rPr lang="kk-KZ" sz="2000" b="1" i="1" dirty="0">
                <a:solidFill>
                  <a:srgbClr val="FF0000"/>
                </a:solidFill>
                <a:latin typeface="Times New Roman" panose="02020603050405020304" pitchFamily="18" charset="0"/>
                <a:cs typeface="Times New Roman" panose="02020603050405020304" pitchFamily="18" charset="0"/>
              </a:rPr>
              <a:t>пайда болу орны бойынша</a:t>
            </a:r>
            <a:r>
              <a:rPr lang="kk-KZ" sz="2000" dirty="0">
                <a:solidFill>
                  <a:srgbClr val="FF0000"/>
                </a:solidFill>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(өндірістік цех, бөлім</a:t>
            </a:r>
            <a:r>
              <a:rPr lang="kk-KZ" sz="2000" dirty="0" smtClean="0">
                <a:latin typeface="Times New Roman" panose="02020603050405020304" pitchFamily="18" charset="0"/>
                <a:cs typeface="Times New Roman" panose="02020603050405020304" pitchFamily="18" charset="0"/>
              </a:rPr>
              <a:t>)</a:t>
            </a:r>
          </a:p>
          <a:p>
            <a:pPr marL="342900" lvl="0" indent="-342900">
              <a:buAutoNum type="arabicPeriod"/>
            </a:pPr>
            <a:endParaRPr lang="ru-RU" sz="2000" dirty="0">
              <a:latin typeface="Times New Roman" panose="02020603050405020304" pitchFamily="18" charset="0"/>
              <a:cs typeface="Times New Roman" panose="02020603050405020304" pitchFamily="18" charset="0"/>
            </a:endParaRPr>
          </a:p>
          <a:p>
            <a:pPr lvl="0"/>
            <a:r>
              <a:rPr lang="kk-KZ" sz="2000" dirty="0" smtClean="0">
                <a:solidFill>
                  <a:srgbClr val="00B050"/>
                </a:solidFill>
                <a:latin typeface="Times New Roman" panose="02020603050405020304" pitchFamily="18" charset="0"/>
                <a:cs typeface="Times New Roman" panose="02020603050405020304" pitchFamily="18" charset="0"/>
              </a:rPr>
              <a:t>2</a:t>
            </a:r>
            <a:r>
              <a:rPr lang="kk-KZ" sz="2000" dirty="0" smtClean="0">
                <a:latin typeface="Times New Roman" panose="02020603050405020304" pitchFamily="18" charset="0"/>
                <a:cs typeface="Times New Roman" panose="02020603050405020304" pitchFamily="18" charset="0"/>
              </a:rPr>
              <a:t>.    </a:t>
            </a:r>
            <a:r>
              <a:rPr lang="kk-KZ" sz="2000" b="1" i="1" dirty="0" smtClean="0">
                <a:solidFill>
                  <a:srgbClr val="00B050"/>
                </a:solidFill>
                <a:latin typeface="Times New Roman" panose="02020603050405020304" pitchFamily="18" charset="0"/>
                <a:cs typeface="Times New Roman" panose="02020603050405020304" pitchFamily="18" charset="0"/>
              </a:rPr>
              <a:t>Өнім</a:t>
            </a:r>
            <a:r>
              <a:rPr lang="kk-KZ" sz="2000" b="1" i="1" dirty="0">
                <a:solidFill>
                  <a:srgbClr val="00B050"/>
                </a:solidFill>
                <a:latin typeface="Times New Roman" panose="02020603050405020304" pitchFamily="18" charset="0"/>
                <a:cs typeface="Times New Roman" panose="02020603050405020304" pitchFamily="18" charset="0"/>
              </a:rPr>
              <a:t>, жұмыс немесе қызмет түрлері бойынша </a:t>
            </a:r>
            <a:r>
              <a:rPr lang="kk-KZ" sz="2000" dirty="0">
                <a:latin typeface="Times New Roman" panose="02020603050405020304" pitchFamily="18" charset="0"/>
                <a:cs typeface="Times New Roman" panose="02020603050405020304" pitchFamily="18" charset="0"/>
              </a:rPr>
              <a:t>( өндірістік шығындарға бұл жағдайда жеке немесе біртекті өнімнің топтары бойынша өнім түрлерінің өзіндік құны кіреді</a:t>
            </a:r>
            <a:r>
              <a:rPr lang="kk-KZ" sz="2000" dirty="0" smtClean="0">
                <a:latin typeface="Times New Roman" panose="02020603050405020304" pitchFamily="18" charset="0"/>
                <a:cs typeface="Times New Roman" panose="02020603050405020304" pitchFamily="18" charset="0"/>
              </a:rPr>
              <a:t>)</a:t>
            </a:r>
          </a:p>
          <a:p>
            <a:pPr lvl="0"/>
            <a:endParaRPr lang="ru-RU" sz="2000" dirty="0">
              <a:latin typeface="Times New Roman" panose="02020603050405020304" pitchFamily="18" charset="0"/>
              <a:cs typeface="Times New Roman" panose="02020603050405020304" pitchFamily="18" charset="0"/>
            </a:endParaRPr>
          </a:p>
          <a:p>
            <a:pPr lvl="0"/>
            <a:r>
              <a:rPr lang="kk-KZ" sz="2000" dirty="0" smtClean="0">
                <a:solidFill>
                  <a:schemeClr val="tx2">
                    <a:lumMod val="50000"/>
                  </a:schemeClr>
                </a:solidFill>
                <a:latin typeface="Times New Roman" panose="02020603050405020304" pitchFamily="18" charset="0"/>
                <a:cs typeface="Times New Roman" panose="02020603050405020304" pitchFamily="18" charset="0"/>
              </a:rPr>
              <a:t>3</a:t>
            </a:r>
            <a:r>
              <a:rPr lang="kk-KZ" sz="2000" dirty="0" smtClean="0">
                <a:latin typeface="Times New Roman" panose="02020603050405020304" pitchFamily="18" charset="0"/>
                <a:cs typeface="Times New Roman" panose="02020603050405020304" pitchFamily="18" charset="0"/>
              </a:rPr>
              <a:t>.    </a:t>
            </a:r>
            <a:r>
              <a:rPr lang="kk-KZ" sz="2000" b="1" i="1" dirty="0" smtClean="0">
                <a:solidFill>
                  <a:schemeClr val="tx2">
                    <a:lumMod val="75000"/>
                  </a:schemeClr>
                </a:solidFill>
                <a:latin typeface="Times New Roman" panose="02020603050405020304" pitchFamily="18" charset="0"/>
                <a:cs typeface="Times New Roman" panose="02020603050405020304" pitchFamily="18" charset="0"/>
              </a:rPr>
              <a:t>Өнімнің </a:t>
            </a:r>
            <a:r>
              <a:rPr lang="kk-KZ" sz="2000" b="1" i="1" dirty="0">
                <a:solidFill>
                  <a:schemeClr val="tx2">
                    <a:lumMod val="75000"/>
                  </a:schemeClr>
                </a:solidFill>
                <a:latin typeface="Times New Roman" panose="02020603050405020304" pitchFamily="18" charset="0"/>
                <a:cs typeface="Times New Roman" panose="02020603050405020304" pitchFamily="18" charset="0"/>
              </a:rPr>
              <a:t>өзіндік құнына ену әдісі бойынша </a:t>
            </a:r>
            <a:r>
              <a:rPr lang="kk-KZ" sz="2000" dirty="0">
                <a:latin typeface="Times New Roman" panose="02020603050405020304" pitchFamily="18" charset="0"/>
                <a:cs typeface="Times New Roman" panose="02020603050405020304" pitchFamily="18" charset="0"/>
              </a:rPr>
              <a:t>– тікелей және жанама шығындар.</a:t>
            </a:r>
            <a:endParaRPr lang="ru-RU" sz="2000" dirty="0">
              <a:latin typeface="Times New Roman" panose="02020603050405020304" pitchFamily="18" charset="0"/>
              <a:cs typeface="Times New Roman" panose="02020603050405020304" pitchFamily="18" charset="0"/>
            </a:endParaRPr>
          </a:p>
          <a:p>
            <a:r>
              <a:rPr lang="kk-KZ" sz="2000" u="sng" dirty="0">
                <a:solidFill>
                  <a:schemeClr val="tx2">
                    <a:lumMod val="75000"/>
                  </a:schemeClr>
                </a:solidFill>
                <a:latin typeface="Times New Roman" panose="02020603050405020304" pitchFamily="18" charset="0"/>
                <a:cs typeface="Times New Roman" panose="02020603050405020304" pitchFamily="18" charset="0"/>
              </a:rPr>
              <a:t>Тікелей шығындар </a:t>
            </a:r>
            <a:r>
              <a:rPr lang="kk-KZ" sz="2000" dirty="0">
                <a:latin typeface="Times New Roman" panose="02020603050405020304" pitchFamily="18" charset="0"/>
                <a:cs typeface="Times New Roman" panose="02020603050405020304" pitchFamily="18" charset="0"/>
              </a:rPr>
              <a:t>– жеке өнім түрлерін өндіруге байланысты өзіндік құнға тікелей кіретін шығындар.</a:t>
            </a:r>
            <a:endParaRPr lang="ru-RU" sz="2000" dirty="0">
              <a:latin typeface="Times New Roman" panose="02020603050405020304" pitchFamily="18" charset="0"/>
              <a:cs typeface="Times New Roman" panose="02020603050405020304" pitchFamily="18" charset="0"/>
            </a:endParaRPr>
          </a:p>
          <a:p>
            <a:r>
              <a:rPr lang="kk-KZ" sz="2000" u="sng" dirty="0">
                <a:solidFill>
                  <a:schemeClr val="tx2">
                    <a:lumMod val="75000"/>
                  </a:schemeClr>
                </a:solidFill>
                <a:latin typeface="Times New Roman" panose="02020603050405020304" pitchFamily="18" charset="0"/>
                <a:cs typeface="Times New Roman" panose="02020603050405020304" pitchFamily="18" charset="0"/>
              </a:rPr>
              <a:t>Жанама шығындар </a:t>
            </a:r>
            <a:r>
              <a:rPr lang="kk-KZ" sz="2000" dirty="0">
                <a:latin typeface="Times New Roman" panose="02020603050405020304" pitchFamily="18" charset="0"/>
                <a:cs typeface="Times New Roman" panose="02020603050405020304" pitchFamily="18" charset="0"/>
              </a:rPr>
              <a:t>– бұл бірнеше өнім түрлерінің өндірісімен байланысты өзіндік құнға бөліну жолымен енетін шығындар.</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182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4721" y="1628800"/>
            <a:ext cx="8424936" cy="2862322"/>
          </a:xfrm>
          <a:prstGeom prst="rect">
            <a:avLst/>
          </a:prstGeom>
        </p:spPr>
        <p:txBody>
          <a:bodyPr wrap="square">
            <a:spAutoFit/>
          </a:bodyPr>
          <a:lstStyle/>
          <a:p>
            <a:pPr lvl="0"/>
            <a:r>
              <a:rPr lang="kk-KZ" sz="2000" dirty="0" smtClean="0">
                <a:solidFill>
                  <a:srgbClr val="C00000"/>
                </a:solidFill>
                <a:latin typeface="Times New Roman" panose="02020603050405020304" pitchFamily="18" charset="0"/>
                <a:cs typeface="Times New Roman" panose="02020603050405020304" pitchFamily="18" charset="0"/>
              </a:rPr>
              <a:t>4.</a:t>
            </a:r>
            <a:r>
              <a:rPr lang="kk-KZ" sz="2000" dirty="0" smtClean="0">
                <a:latin typeface="Times New Roman" panose="02020603050405020304" pitchFamily="18" charset="0"/>
                <a:cs typeface="Times New Roman" panose="02020603050405020304" pitchFamily="18" charset="0"/>
              </a:rPr>
              <a:t> </a:t>
            </a:r>
            <a:r>
              <a:rPr lang="kk-KZ" sz="2000" b="1" i="1" dirty="0" smtClean="0">
                <a:solidFill>
                  <a:srgbClr val="C00000"/>
                </a:solidFill>
                <a:latin typeface="Times New Roman" panose="02020603050405020304" pitchFamily="18" charset="0"/>
                <a:cs typeface="Times New Roman" panose="02020603050405020304" pitchFamily="18" charset="0"/>
              </a:rPr>
              <a:t>Өндіріс </a:t>
            </a:r>
            <a:r>
              <a:rPr lang="kk-KZ" sz="2000" b="1" i="1" dirty="0">
                <a:solidFill>
                  <a:srgbClr val="C00000"/>
                </a:solidFill>
                <a:latin typeface="Times New Roman" panose="02020603050405020304" pitchFamily="18" charset="0"/>
                <a:cs typeface="Times New Roman" panose="02020603050405020304" pitchFamily="18" charset="0"/>
              </a:rPr>
              <a:t>көлеміне байланысты:</a:t>
            </a:r>
            <a:endParaRPr lang="ru-RU" sz="2000" b="1" i="1" dirty="0">
              <a:solidFill>
                <a:srgbClr val="C00000"/>
              </a:solidFill>
              <a:latin typeface="Times New Roman" panose="02020603050405020304" pitchFamily="18" charset="0"/>
              <a:cs typeface="Times New Roman" panose="02020603050405020304" pitchFamily="18" charset="0"/>
            </a:endParaRPr>
          </a:p>
          <a:p>
            <a:pPr lvl="1"/>
            <a:r>
              <a:rPr lang="kk-KZ" sz="2000" u="sng" dirty="0">
                <a:solidFill>
                  <a:srgbClr val="C00000"/>
                </a:solidFill>
                <a:latin typeface="Times New Roman" panose="02020603050405020304" pitchFamily="18" charset="0"/>
                <a:cs typeface="Times New Roman" panose="02020603050405020304" pitchFamily="18" charset="0"/>
              </a:rPr>
              <a:t>Айнымалы шығындар </a:t>
            </a:r>
            <a:r>
              <a:rPr lang="kk-KZ" sz="2000" dirty="0">
                <a:latin typeface="Times New Roman" panose="02020603050405020304" pitchFamily="18" charset="0"/>
                <a:cs typeface="Times New Roman" panose="02020603050405020304" pitchFamily="18" charset="0"/>
              </a:rPr>
              <a:t>- өнім шығару көлемінің өзгерісіне  байланысты  артатын немесе төмендететін шығындар.(мыс: шикізат, негізгі материал, энергия-отын, өндірістік жұмысшылардың еңбекақысы)</a:t>
            </a:r>
            <a:endParaRPr lang="ru-RU" sz="2000" dirty="0">
              <a:latin typeface="Times New Roman" panose="02020603050405020304" pitchFamily="18" charset="0"/>
              <a:cs typeface="Times New Roman" panose="02020603050405020304" pitchFamily="18" charset="0"/>
            </a:endParaRPr>
          </a:p>
          <a:p>
            <a:pPr lvl="1"/>
            <a:r>
              <a:rPr lang="kk-KZ" sz="2000" u="sng" dirty="0">
                <a:solidFill>
                  <a:srgbClr val="C00000"/>
                </a:solidFill>
                <a:latin typeface="Times New Roman" panose="02020603050405020304" pitchFamily="18" charset="0"/>
                <a:cs typeface="Times New Roman" panose="02020603050405020304" pitchFamily="18" charset="0"/>
              </a:rPr>
              <a:t>Тұрақты шығындар </a:t>
            </a:r>
            <a:r>
              <a:rPr lang="kk-KZ" sz="2000" dirty="0">
                <a:latin typeface="Times New Roman" panose="02020603050405020304" pitchFamily="18" charset="0"/>
                <a:cs typeface="Times New Roman" panose="02020603050405020304" pitchFamily="18" charset="0"/>
              </a:rPr>
              <a:t>- өнім өндіруге көлеміне байланыссыз шығындар. (мыс: өндірістік ғимараттарды жылыту, жарықтандыру, негізгі құралдардың амортизациясы және басқару аппаратының жалақысы)</a:t>
            </a:r>
            <a:endParaRPr lang="ru-RU" sz="2000" dirty="0">
              <a:latin typeface="Times New Roman" panose="02020603050405020304" pitchFamily="18" charset="0"/>
              <a:cs typeface="Times New Roman" panose="02020603050405020304" pitchFamily="18" charset="0"/>
            </a:endParaRPr>
          </a:p>
          <a:p>
            <a:pPr lvl="0"/>
            <a:r>
              <a:rPr lang="kk-KZ" sz="2000" b="1" i="1" dirty="0" smtClean="0">
                <a:solidFill>
                  <a:srgbClr val="7030A0"/>
                </a:solidFill>
                <a:latin typeface="Times New Roman" panose="02020603050405020304" pitchFamily="18" charset="0"/>
                <a:cs typeface="Times New Roman" panose="02020603050405020304" pitchFamily="18" charset="0"/>
              </a:rPr>
              <a:t>5. Шығыс </a:t>
            </a:r>
            <a:r>
              <a:rPr lang="kk-KZ" sz="2000" b="1" i="1" dirty="0">
                <a:solidFill>
                  <a:srgbClr val="7030A0"/>
                </a:solidFill>
                <a:latin typeface="Times New Roman" panose="02020603050405020304" pitchFamily="18" charset="0"/>
                <a:cs typeface="Times New Roman" panose="02020603050405020304" pitchFamily="18" charset="0"/>
              </a:rPr>
              <a:t>түріне байланысты шығыстар баптары мен элементтері   </a:t>
            </a:r>
            <a:r>
              <a:rPr lang="kk-KZ" sz="2000" b="1" i="1" dirty="0" smtClean="0">
                <a:solidFill>
                  <a:srgbClr val="7030A0"/>
                </a:solidFill>
                <a:latin typeface="Times New Roman" panose="02020603050405020304" pitchFamily="18" charset="0"/>
                <a:cs typeface="Times New Roman" panose="02020603050405020304" pitchFamily="18" charset="0"/>
              </a:rPr>
              <a:t>бойынша</a:t>
            </a:r>
            <a:endParaRPr lang="ru-RU" sz="2000" b="1" i="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1364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3970318"/>
          </a:xfrm>
          <a:prstGeom prst="rect">
            <a:avLst/>
          </a:prstGeom>
        </p:spPr>
        <p:txBody>
          <a:bodyPr wrap="square">
            <a:spAutoFit/>
          </a:bodyPr>
          <a:lstStyle/>
          <a:p>
            <a:pPr algn="ctr"/>
            <a:r>
              <a:rPr lang="kk-KZ" sz="2800" b="1" i="1" dirty="0">
                <a:latin typeface="Times New Roman" panose="02020603050405020304" pitchFamily="18" charset="0"/>
                <a:cs typeface="Times New Roman" panose="02020603050405020304" pitchFamily="18" charset="0"/>
              </a:rPr>
              <a:t>Шығындарды басқару қызметі бойынша шығындар 3 топқа бөлінеді</a:t>
            </a:r>
            <a:r>
              <a:rPr lang="kk-KZ" sz="2800" b="1" i="1" dirty="0" smtClean="0">
                <a:latin typeface="Times New Roman" panose="02020603050405020304" pitchFamily="18" charset="0"/>
                <a:cs typeface="Times New Roman" panose="02020603050405020304" pitchFamily="18" charset="0"/>
              </a:rPr>
              <a:t>:</a:t>
            </a:r>
          </a:p>
          <a:p>
            <a:pPr algn="ctr"/>
            <a:endParaRPr lang="ru-RU" sz="2800" dirty="0">
              <a:latin typeface="Times New Roman" panose="02020603050405020304" pitchFamily="18" charset="0"/>
              <a:cs typeface="Times New Roman" panose="02020603050405020304" pitchFamily="18" charset="0"/>
            </a:endParaRPr>
          </a:p>
          <a:p>
            <a:pPr marL="514350" lvl="0" indent="-514350" algn="just">
              <a:buAutoNum type="arabicPeriod"/>
            </a:pPr>
            <a:r>
              <a:rPr lang="kk-KZ" sz="2800" dirty="0" smtClean="0">
                <a:solidFill>
                  <a:schemeClr val="tx2">
                    <a:lumMod val="60000"/>
                    <a:lumOff val="40000"/>
                  </a:schemeClr>
                </a:solidFill>
                <a:latin typeface="Times New Roman" panose="02020603050405020304" pitchFamily="18" charset="0"/>
                <a:cs typeface="Times New Roman" panose="02020603050405020304" pitchFamily="18" charset="0"/>
              </a:rPr>
              <a:t>Өндірістік </a:t>
            </a:r>
            <a:r>
              <a:rPr lang="kk-KZ" sz="2800" dirty="0">
                <a:latin typeface="Times New Roman" panose="02020603050405020304" pitchFamily="18" charset="0"/>
                <a:cs typeface="Times New Roman" panose="02020603050405020304" pitchFamily="18" charset="0"/>
              </a:rPr>
              <a:t>(белгілі  бір  өнім  өндірісі  неізінде  пайда  болған  шығындар</a:t>
            </a:r>
            <a:r>
              <a:rPr lang="kk-KZ" sz="2800" dirty="0" smtClean="0">
                <a:latin typeface="Times New Roman" panose="02020603050405020304" pitchFamily="18" charset="0"/>
                <a:cs typeface="Times New Roman" panose="02020603050405020304" pitchFamily="18" charset="0"/>
              </a:rPr>
              <a:t>)</a:t>
            </a:r>
          </a:p>
          <a:p>
            <a:pPr lvl="0" algn="just"/>
            <a:r>
              <a:rPr lang="kk-KZ" sz="2800" dirty="0" smtClean="0">
                <a:solidFill>
                  <a:schemeClr val="tx2">
                    <a:lumMod val="60000"/>
                    <a:lumOff val="40000"/>
                  </a:schemeClr>
                </a:solidFill>
                <a:latin typeface="Times New Roman" panose="02020603050405020304" pitchFamily="18" charset="0"/>
                <a:cs typeface="Times New Roman" panose="02020603050405020304" pitchFamily="18" charset="0"/>
              </a:rPr>
              <a:t>2.</a:t>
            </a:r>
            <a:r>
              <a:rPr lang="kk-KZ" sz="2800" dirty="0" smtClean="0">
                <a:latin typeface="Times New Roman" panose="02020603050405020304" pitchFamily="18" charset="0"/>
                <a:cs typeface="Times New Roman" panose="02020603050405020304" pitchFamily="18" charset="0"/>
              </a:rPr>
              <a:t>  </a:t>
            </a:r>
            <a:r>
              <a:rPr lang="kk-KZ" sz="2800" dirty="0" smtClean="0">
                <a:solidFill>
                  <a:schemeClr val="tx2">
                    <a:lumMod val="60000"/>
                    <a:lumOff val="40000"/>
                  </a:schemeClr>
                </a:solidFill>
                <a:latin typeface="Times New Roman" panose="02020603050405020304" pitchFamily="18" charset="0"/>
                <a:cs typeface="Times New Roman" panose="02020603050405020304" pitchFamily="18" charset="0"/>
              </a:rPr>
              <a:t>Коммерциялық</a:t>
            </a:r>
            <a:r>
              <a:rPr lang="kk-KZ" sz="2800" dirty="0" smtClean="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 дайын  өнімді  өткізу  бойынша  шығындар)</a:t>
            </a:r>
            <a:endParaRPr lang="ru-RU" sz="2800" dirty="0">
              <a:latin typeface="Times New Roman" panose="02020603050405020304" pitchFamily="18" charset="0"/>
              <a:cs typeface="Times New Roman" panose="02020603050405020304" pitchFamily="18" charset="0"/>
            </a:endParaRPr>
          </a:p>
          <a:p>
            <a:pPr lvl="0" algn="just"/>
            <a:r>
              <a:rPr lang="kk-KZ" sz="2800" dirty="0" smtClean="0">
                <a:solidFill>
                  <a:schemeClr val="tx2">
                    <a:lumMod val="60000"/>
                    <a:lumOff val="40000"/>
                  </a:schemeClr>
                </a:solidFill>
                <a:latin typeface="Times New Roman" panose="02020603050405020304" pitchFamily="18" charset="0"/>
                <a:cs typeface="Times New Roman" panose="02020603050405020304" pitchFamily="18" charset="0"/>
              </a:rPr>
              <a:t>3. Әкімшілік</a:t>
            </a:r>
            <a:r>
              <a:rPr lang="kk-KZ" sz="2800" dirty="0" smtClean="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(басқару  процесіне  байланысты  шығындар)</a:t>
            </a:r>
            <a:endParaRPr lang="ru-RU" sz="28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92726" y="4264890"/>
            <a:ext cx="8599754" cy="1815882"/>
          </a:xfrm>
          <a:prstGeom prst="rect">
            <a:avLst/>
          </a:prstGeom>
        </p:spPr>
        <p:txBody>
          <a:bodyPr wrap="square">
            <a:spAutoFit/>
          </a:bodyPr>
          <a:lstStyle/>
          <a:p>
            <a:pPr algn="just"/>
            <a:r>
              <a:rPr lang="kk-KZ" sz="2800" dirty="0">
                <a:solidFill>
                  <a:srgbClr val="00B050"/>
                </a:solidFill>
                <a:latin typeface="Times New Roman" panose="02020603050405020304" pitchFamily="18" charset="0"/>
                <a:cs typeface="Times New Roman" panose="02020603050405020304" pitchFamily="18" charset="0"/>
              </a:rPr>
              <a:t>Өндірістік</a:t>
            </a:r>
            <a:r>
              <a:rPr lang="kk-KZ" sz="2800" dirty="0">
                <a:latin typeface="Times New Roman" panose="02020603050405020304" pitchFamily="18" charset="0"/>
                <a:cs typeface="Times New Roman" panose="02020603050405020304" pitchFamily="18" charset="0"/>
              </a:rPr>
              <a:t>  шығындар – бұл  калькуляциялық  есептеулердің  негізі.</a:t>
            </a:r>
            <a:endParaRPr lang="ru-RU" sz="2800" dirty="0">
              <a:latin typeface="Times New Roman" panose="02020603050405020304" pitchFamily="18" charset="0"/>
              <a:cs typeface="Times New Roman" panose="02020603050405020304" pitchFamily="18" charset="0"/>
            </a:endParaRPr>
          </a:p>
          <a:p>
            <a:pPr algn="just"/>
            <a:r>
              <a:rPr lang="kk-KZ" sz="2800" dirty="0">
                <a:latin typeface="Times New Roman" panose="02020603050405020304" pitchFamily="18" charset="0"/>
                <a:cs typeface="Times New Roman" panose="02020603050405020304" pitchFamily="18" charset="0"/>
              </a:rPr>
              <a:t>Ал  </a:t>
            </a:r>
            <a:r>
              <a:rPr lang="kk-KZ" sz="2800" dirty="0">
                <a:solidFill>
                  <a:srgbClr val="00B050"/>
                </a:solidFill>
                <a:latin typeface="Times New Roman" panose="02020603050405020304" pitchFamily="18" charset="0"/>
                <a:cs typeface="Times New Roman" panose="02020603050405020304" pitchFamily="18" charset="0"/>
              </a:rPr>
              <a:t>коммерциялық</a:t>
            </a:r>
            <a:r>
              <a:rPr lang="kk-KZ" sz="2800" dirty="0">
                <a:latin typeface="Times New Roman" panose="02020603050405020304" pitchFamily="18" charset="0"/>
                <a:cs typeface="Times New Roman" panose="02020603050405020304" pitchFamily="18" charset="0"/>
              </a:rPr>
              <a:t>  және  </a:t>
            </a:r>
            <a:r>
              <a:rPr lang="kk-KZ" sz="2800" dirty="0">
                <a:solidFill>
                  <a:srgbClr val="00B050"/>
                </a:solidFill>
                <a:latin typeface="Times New Roman" panose="02020603050405020304" pitchFamily="18" charset="0"/>
                <a:cs typeface="Times New Roman" panose="02020603050405020304" pitchFamily="18" charset="0"/>
              </a:rPr>
              <a:t>әкімшілік</a:t>
            </a:r>
            <a:r>
              <a:rPr lang="kk-KZ" sz="2800" dirty="0">
                <a:latin typeface="Times New Roman" panose="02020603050405020304" pitchFamily="18" charset="0"/>
                <a:cs typeface="Times New Roman" panose="02020603050405020304" pitchFamily="18" charset="0"/>
              </a:rPr>
              <a:t>  шығындар  кезең  шығындары  болып  табылады</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8486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4345"/>
            <a:ext cx="8424936" cy="6001643"/>
          </a:xfrm>
          <a:prstGeom prst="rect">
            <a:avLst/>
          </a:prstGeom>
        </p:spPr>
        <p:txBody>
          <a:bodyPr wrap="square">
            <a:spAutoFit/>
          </a:bodyPr>
          <a:lstStyle/>
          <a:p>
            <a:pPr algn="ctr"/>
            <a:r>
              <a:rPr lang="kk-KZ" sz="2400" dirty="0">
                <a:latin typeface="Times New Roman" panose="02020603050405020304" pitchFamily="18" charset="0"/>
                <a:cs typeface="Times New Roman" panose="02020603050405020304" pitchFamily="18" charset="0"/>
              </a:rPr>
              <a:t>Әр  бір  бөлім  ішіндегі  өндірістік  шығындар 3 категорияға  </a:t>
            </a:r>
            <a:r>
              <a:rPr lang="kk-KZ" sz="2400" dirty="0" smtClean="0">
                <a:latin typeface="Times New Roman" panose="02020603050405020304" pitchFamily="18" charset="0"/>
                <a:cs typeface="Times New Roman" panose="02020603050405020304" pitchFamily="18" charset="0"/>
              </a:rPr>
              <a:t>бөлінеді:</a:t>
            </a:r>
            <a:endParaRPr lang="ru-RU" sz="2400" dirty="0">
              <a:latin typeface="Times New Roman" panose="02020603050405020304" pitchFamily="18" charset="0"/>
              <a:cs typeface="Times New Roman" panose="02020603050405020304" pitchFamily="18" charset="0"/>
            </a:endParaRPr>
          </a:p>
          <a:p>
            <a:pPr lvl="0" algn="just"/>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1</a:t>
            </a:r>
            <a:r>
              <a:rPr lang="kk-KZ" sz="2400" dirty="0" smtClean="0">
                <a:latin typeface="Times New Roman" panose="02020603050405020304" pitchFamily="18" charset="0"/>
                <a:cs typeface="Times New Roman" panose="02020603050405020304" pitchFamily="18" charset="0"/>
              </a:rPr>
              <a:t>. </a:t>
            </a:r>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Материалға  </a:t>
            </a:r>
            <a:r>
              <a:rPr lang="kk-KZ" sz="2400" dirty="0">
                <a:solidFill>
                  <a:schemeClr val="accent6">
                    <a:lumMod val="75000"/>
                  </a:schemeClr>
                </a:solidFill>
                <a:latin typeface="Times New Roman" panose="02020603050405020304" pitchFamily="18" charset="0"/>
                <a:cs typeface="Times New Roman" panose="02020603050405020304" pitchFamily="18" charset="0"/>
              </a:rPr>
              <a:t>тікелей  шығындар </a:t>
            </a:r>
            <a:r>
              <a:rPr lang="kk-KZ" sz="2400" dirty="0">
                <a:latin typeface="Times New Roman" panose="02020603050405020304" pitchFamily="18" charset="0"/>
                <a:cs typeface="Times New Roman" panose="02020603050405020304" pitchFamily="18" charset="0"/>
              </a:rPr>
              <a:t>( соңғы  дайын  өнім  құрамына  кіретін  барлық  материал  шығындары)</a:t>
            </a:r>
            <a:endParaRPr lang="ru-RU" sz="2400" dirty="0">
              <a:latin typeface="Times New Roman" panose="02020603050405020304" pitchFamily="18" charset="0"/>
              <a:cs typeface="Times New Roman" panose="02020603050405020304" pitchFamily="18" charset="0"/>
            </a:endParaRPr>
          </a:p>
          <a:p>
            <a:pPr lvl="0" algn="just"/>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2</a:t>
            </a:r>
            <a:r>
              <a:rPr lang="kk-KZ" sz="2400" dirty="0" smtClean="0">
                <a:latin typeface="Times New Roman" panose="02020603050405020304" pitchFamily="18" charset="0"/>
                <a:cs typeface="Times New Roman" panose="02020603050405020304" pitchFamily="18" charset="0"/>
              </a:rPr>
              <a:t>. </a:t>
            </a:r>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Жұмысшы  </a:t>
            </a:r>
            <a:r>
              <a:rPr lang="kk-KZ" sz="2400" dirty="0">
                <a:solidFill>
                  <a:schemeClr val="accent6">
                    <a:lumMod val="75000"/>
                  </a:schemeClr>
                </a:solidFill>
                <a:latin typeface="Times New Roman" panose="02020603050405020304" pitchFamily="18" charset="0"/>
                <a:cs typeface="Times New Roman" panose="02020603050405020304" pitchFamily="18" charset="0"/>
              </a:rPr>
              <a:t>күшіне  тікелей  шығындар </a:t>
            </a:r>
            <a:r>
              <a:rPr lang="kk-KZ" sz="2400" dirty="0">
                <a:latin typeface="Times New Roman" panose="02020603050405020304" pitchFamily="18" charset="0"/>
                <a:cs typeface="Times New Roman" panose="02020603050405020304" pitchFamily="18" charset="0"/>
              </a:rPr>
              <a:t>– бұл  белгілі  бір  өнімді  дайындауға  тікелей  үздіксіз  қатысатын  барлық  жұмысшылардың  жалақысы ( еңбекақыдан  аударымдар  кіреді)</a:t>
            </a:r>
            <a:endParaRPr lang="ru-RU" sz="2400" dirty="0">
              <a:latin typeface="Times New Roman" panose="02020603050405020304" pitchFamily="18" charset="0"/>
              <a:cs typeface="Times New Roman" panose="02020603050405020304" pitchFamily="18" charset="0"/>
            </a:endParaRPr>
          </a:p>
          <a:p>
            <a:pPr lvl="0" algn="just"/>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3</a:t>
            </a:r>
            <a:r>
              <a:rPr lang="kk-KZ" sz="2400" dirty="0" smtClean="0">
                <a:latin typeface="Times New Roman" panose="02020603050405020304" pitchFamily="18" charset="0"/>
                <a:cs typeface="Times New Roman" panose="02020603050405020304" pitchFamily="18" charset="0"/>
              </a:rPr>
              <a:t>. </a:t>
            </a:r>
            <a:r>
              <a:rPr lang="kk-KZ" sz="2400" dirty="0" smtClean="0">
                <a:solidFill>
                  <a:schemeClr val="accent6">
                    <a:lumMod val="75000"/>
                  </a:schemeClr>
                </a:solidFill>
                <a:latin typeface="Times New Roman" panose="02020603050405020304" pitchFamily="18" charset="0"/>
                <a:cs typeface="Times New Roman" panose="02020603050405020304" pitchFamily="18" charset="0"/>
              </a:rPr>
              <a:t>Үстеме  </a:t>
            </a:r>
            <a:r>
              <a:rPr lang="kk-KZ" sz="2400" dirty="0">
                <a:solidFill>
                  <a:schemeClr val="accent6">
                    <a:lumMod val="75000"/>
                  </a:schemeClr>
                </a:solidFill>
                <a:latin typeface="Times New Roman" panose="02020603050405020304" pitchFamily="18" charset="0"/>
                <a:cs typeface="Times New Roman" panose="02020603050405020304" pitchFamily="18" charset="0"/>
              </a:rPr>
              <a:t>шығындар </a:t>
            </a:r>
            <a:r>
              <a:rPr lang="kk-KZ" sz="2400" dirty="0">
                <a:latin typeface="Times New Roman" panose="02020603050405020304" pitchFamily="18" charset="0"/>
                <a:cs typeface="Times New Roman" panose="02020603050405020304" pitchFamily="18" charset="0"/>
              </a:rPr>
              <a:t>– бұл  материалдар  мен  еңбек  ақыға  кететін  шығындарды  алып  тастағандағы  барлық  шығындар.( амортизация, сақтандыру  жарналары, коммуналдық  қызметке  кететін  шығындар, жалгерлік  ақы, өндіріс  процесі  тоқтауы  нәтижесінде  пайда  болатын  шығындар, сондай – ақ  өндіріске  қызмет  ететін  негізгі, қосымша  цехтардың  жұмыстарын  ұйымдастыруға  кететін  шығындар)</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5662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35</TotalTime>
  <Words>549</Words>
  <Application>Microsoft Office PowerPoint</Application>
  <PresentationFormat>Экран (4:3)</PresentationFormat>
  <Paragraphs>39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Волна</vt:lpstr>
      <vt:lpstr>ШЫҒЫНДАРДЫҢ ЭКОНОМИКАЛЫҚ МӘНІ МЕН ТОПТАСТЫРЫЛУЫ </vt:lpstr>
      <vt:lpstr>Өндіріс  шығындары  құрамы мен жіктемесі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ШЫҒЫНДАРДЫҢ ЭКОНОМИКАЛЫҚ МӘНІ МЕН ТОПТАСТЫРЫЛУЫ </dc:title>
  <dc:creator>Куат</dc:creator>
  <cp:lastModifiedBy>Куат</cp:lastModifiedBy>
  <cp:revision>7</cp:revision>
  <dcterms:created xsi:type="dcterms:W3CDTF">2015-12-09T15:33:03Z</dcterms:created>
  <dcterms:modified xsi:type="dcterms:W3CDTF">2015-12-09T16:21:38Z</dcterms:modified>
</cp:coreProperties>
</file>