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E269D01E-BC32-4049-B463-5C60D7B0CCD2}" styleName="Стиль из темы 2 - акцент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3985D0-B018-45E9-B0B0-06260CCAD030}"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3985D0-B018-45E9-B0B0-06260CCAD030}"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3985D0-B018-45E9-B0B0-06260CCAD030}"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63985D0-B018-45E9-B0B0-06260CCAD03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63985D0-B018-45E9-B0B0-06260CCAD030}"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63985D0-B018-45E9-B0B0-06260CCAD030}"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63985D0-B018-45E9-B0B0-06260CCAD030}"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63985D0-B018-45E9-B0B0-06260CCAD03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63985D0-B018-45E9-B0B0-06260CCAD03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3985D0-B018-45E9-B0B0-06260CCAD030}"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B0970D0-D218-4A98-9B54-1EAFD0FE6F58}" type="datetimeFigureOut">
              <a:rPr lang="ru-RU" smtClean="0"/>
              <a:pPr/>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3985D0-B018-45E9-B0B0-06260CCAD03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B0970D0-D218-4A98-9B54-1EAFD0FE6F58}" type="datetimeFigureOut">
              <a:rPr lang="ru-RU" smtClean="0"/>
              <a:pPr/>
              <a:t>17.10.2019</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63985D0-B018-45E9-B0B0-06260CCAD03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i="1" dirty="0" smtClean="0">
                <a:latin typeface="Constantia" pitchFamily="18" charset="0"/>
              </a:rPr>
              <a:t>МАТЕРИАЛҒА ЖҰМСАЛАТЫН ШЫҒЫНДАР</a:t>
            </a:r>
            <a:r>
              <a:rPr lang="ru-RU" i="1" dirty="0" smtClean="0">
                <a:latin typeface="Constantia" pitchFamily="18" charset="0"/>
              </a:rPr>
              <a:t/>
            </a:r>
            <a:br>
              <a:rPr lang="ru-RU" i="1" dirty="0" smtClean="0">
                <a:latin typeface="Constantia" pitchFamily="18" charset="0"/>
              </a:rPr>
            </a:br>
            <a:endParaRPr lang="ru-RU" i="1" dirty="0">
              <a:latin typeface="Constantia" pitchFamily="18" charset="0"/>
            </a:endParaRPr>
          </a:p>
        </p:txBody>
      </p:sp>
      <p:sp>
        <p:nvSpPr>
          <p:cNvPr id="3" name="Подзаголовок 2"/>
          <p:cNvSpPr>
            <a:spLocks noGrp="1"/>
          </p:cNvSpPr>
          <p:nvPr>
            <p:ph type="subTitle" idx="1"/>
          </p:nvPr>
        </p:nvSpPr>
        <p:spPr/>
        <p:txBody>
          <a:bodyPr>
            <a:normAutofit/>
          </a:bodyPr>
          <a:lstStyle/>
          <a:p>
            <a:r>
              <a:rPr lang="kk-KZ" sz="3600" i="1" dirty="0" smtClean="0">
                <a:latin typeface="Times New Roman" pitchFamily="18" charset="0"/>
                <a:cs typeface="Times New Roman" pitchFamily="18" charset="0"/>
              </a:rPr>
              <a:t>ТАҚЫРЫП 6</a:t>
            </a:r>
            <a:endParaRPr lang="ru-RU" sz="3600" i="1" dirty="0">
              <a:latin typeface="Times New Roman" pitchFamily="18" charset="0"/>
              <a:cs typeface="Times New Roman" pitchFamily="18" charset="0"/>
            </a:endParaRPr>
          </a:p>
        </p:txBody>
      </p:sp>
      <p:pic>
        <p:nvPicPr>
          <p:cNvPr id="20481" name="Picture 1" descr="D:\Documents and Settings\Admin\Мои документы\Downloads\Слайд\Расходы-Налоги-и-Долг-4001.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427984" y="2492896"/>
            <a:ext cx="5394345" cy="269717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r>
              <a:rPr lang="en-US" i="1" dirty="0" smtClean="0">
                <a:latin typeface="Times New Roman" pitchFamily="18" charset="0"/>
                <a:cs typeface="Times New Roman" pitchFamily="18" charset="0"/>
              </a:rPr>
              <a:t>C</a:t>
            </a:r>
            <a:r>
              <a:rPr lang="kk-KZ" i="1" dirty="0" smtClean="0">
                <a:latin typeface="Times New Roman" pitchFamily="18" charset="0"/>
                <a:cs typeface="Times New Roman" pitchFamily="18" charset="0"/>
              </a:rPr>
              <a:t>туденттерге материалға жұмсалатын негізгі және қосымша шығындар туралы, отынға кететін шығындардың құрамы, құрылымы, оларды есепке алу жайлы дәріс беру</a:t>
            </a:r>
            <a:endParaRPr lang="ru-RU" i="1" dirty="0" smtClean="0">
              <a:latin typeface="Times New Roman" pitchFamily="18" charset="0"/>
              <a:cs typeface="Times New Roman" pitchFamily="18" charset="0"/>
            </a:endParaRPr>
          </a:p>
          <a:p>
            <a:endParaRPr lang="ru-RU" i="1" dirty="0">
              <a:latin typeface="Times New Roman" pitchFamily="18" charset="0"/>
              <a:cs typeface="Times New Roman" pitchFamily="18" charset="0"/>
            </a:endParaRPr>
          </a:p>
        </p:txBody>
      </p:sp>
      <p:sp>
        <p:nvSpPr>
          <p:cNvPr id="2" name="Заголовок 1"/>
          <p:cNvSpPr>
            <a:spLocks noGrp="1"/>
          </p:cNvSpPr>
          <p:nvPr>
            <p:ph type="title"/>
          </p:nvPr>
        </p:nvSpPr>
        <p:spPr/>
        <p:txBody>
          <a:bodyPr/>
          <a:lstStyle/>
          <a:p>
            <a:r>
              <a:rPr lang="kk-KZ" b="1" i="1" dirty="0" smtClean="0">
                <a:latin typeface="Constantia" pitchFamily="18" charset="0"/>
              </a:rPr>
              <a:t>Лекция мақсаты:</a:t>
            </a:r>
            <a:endParaRPr lang="ru-RU" i="1" dirty="0">
              <a:latin typeface="Constantia" pitchFamily="18" charset="0"/>
            </a:endParaRPr>
          </a:p>
        </p:txBody>
      </p:sp>
      <p:pic>
        <p:nvPicPr>
          <p:cNvPr id="7169" name="Picture 1" descr="D:\Documents and Settings\Admin\Мои документы\Downloads\Слайд\f9_170_.jpg"/>
          <p:cNvPicPr>
            <a:picLocks noChangeAspect="1" noChangeArrowheads="1"/>
          </p:cNvPicPr>
          <p:nvPr/>
        </p:nvPicPr>
        <p:blipFill>
          <a:blip r:embed="rId2">
            <a:clrChange>
              <a:clrFrom>
                <a:srgbClr val="FEFEFE"/>
              </a:clrFrom>
              <a:clrTo>
                <a:srgbClr val="FEFEFE">
                  <a:alpha val="0"/>
                </a:srgbClr>
              </a:clrTo>
            </a:clrChange>
          </a:blip>
          <a:srcRect r="2632" b="6923"/>
          <a:stretch>
            <a:fillRect/>
          </a:stretch>
        </p:blipFill>
        <p:spPr bwMode="auto">
          <a:xfrm>
            <a:off x="6429388" y="4071942"/>
            <a:ext cx="2643206" cy="221457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3410" y="2420888"/>
            <a:ext cx="7408333" cy="3450696"/>
          </a:xfrm>
        </p:spPr>
        <p:txBody>
          <a:bodyPr/>
          <a:lstStyle/>
          <a:p>
            <a:pPr lvl="1"/>
            <a:r>
              <a:rPr lang="kk-KZ" sz="2400" dirty="0" smtClean="0">
                <a:latin typeface="Times New Roman" pitchFamily="18" charset="0"/>
                <a:cs typeface="Times New Roman" pitchFamily="18" charset="0"/>
              </a:rPr>
              <a:t>Сатушылар нарығынан сатыпалушылар нарығына дейінгі шығындар.</a:t>
            </a:r>
            <a:endParaRPr lang="ru-RU" sz="1800" dirty="0" smtClean="0">
              <a:latin typeface="Times New Roman" pitchFamily="18" charset="0"/>
              <a:cs typeface="Times New Roman" pitchFamily="18" charset="0"/>
            </a:endParaRPr>
          </a:p>
          <a:p>
            <a:pPr lvl="1"/>
            <a:r>
              <a:rPr lang="kk-KZ" sz="2400" dirty="0" smtClean="0">
                <a:latin typeface="Times New Roman" pitchFamily="18" charset="0"/>
                <a:cs typeface="Times New Roman" pitchFamily="18" charset="0"/>
              </a:rPr>
              <a:t>Айналым шығындарын есептеу қағидасы.</a:t>
            </a:r>
            <a:endParaRPr lang="ru-RU" sz="1800"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
        <p:nvSpPr>
          <p:cNvPr id="2" name="Заголовок 1"/>
          <p:cNvSpPr>
            <a:spLocks noGrp="1"/>
          </p:cNvSpPr>
          <p:nvPr>
            <p:ph type="title"/>
          </p:nvPr>
        </p:nvSpPr>
        <p:spPr/>
        <p:txBody>
          <a:bodyPr>
            <a:normAutofit/>
          </a:bodyPr>
          <a:lstStyle/>
          <a:p>
            <a:r>
              <a:rPr lang="kk-KZ" b="1" i="1" dirty="0" smtClean="0">
                <a:latin typeface="Constantia" pitchFamily="18" charset="0"/>
              </a:rPr>
              <a:t>Лекция сұрақтары:</a:t>
            </a:r>
            <a:endParaRPr lang="ru-RU" i="1" dirty="0">
              <a:latin typeface="Constantia" pitchFamily="18" charset="0"/>
            </a:endParaRPr>
          </a:p>
        </p:txBody>
      </p:sp>
      <p:pic>
        <p:nvPicPr>
          <p:cNvPr id="6145" name="Picture 1" descr="D:\Documents and Settings\Admin\Мои документы\Downloads\Слайд\vopros_otvet.jpg"/>
          <p:cNvPicPr>
            <a:picLocks noChangeAspect="1" noChangeArrowheads="1"/>
          </p:cNvPicPr>
          <p:nvPr/>
        </p:nvPicPr>
        <p:blipFill>
          <a:blip r:embed="rId2"/>
          <a:srcRect/>
          <a:stretch>
            <a:fillRect/>
          </a:stretch>
        </p:blipFill>
        <p:spPr bwMode="auto">
          <a:xfrm>
            <a:off x="6277582" y="3429000"/>
            <a:ext cx="2271110" cy="25955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3568" y="2564904"/>
            <a:ext cx="7740848" cy="3921299"/>
          </a:xfrm>
        </p:spPr>
        <p:txBody>
          <a:bodyPr>
            <a:normAutofit fontScale="92500" lnSpcReduction="10000"/>
          </a:bodyPr>
          <a:lstStyle/>
          <a:p>
            <a:r>
              <a:rPr lang="kk-KZ" i="1" dirty="0" smtClean="0">
                <a:latin typeface="Times New Roman" pitchFamily="18" charset="0"/>
                <a:cs typeface="Times New Roman" pitchFamily="18" charset="0"/>
              </a:rPr>
              <a:t>Өндірістің алға қойған мәселесі болып білім тәжірибелерді, еібек, машина, құрал– жабдықтар, энергия басқа да ресурстарды пайдалана отырып адмдардың мұқтаждықтарына сай белгілі бір материалдық игіліктерді құру. Өндіріс сатысы өткізу сатысымен толықтырылады.Сатушылардың қызметі сатыпалушыларды іздеу және материалдық игіліктерді тарату жолдармен таңдаумен шектеледі. Өндірушілер өз өнімдерін тікелей емес делдалдар – сауда ұйымдары арқылы жеткізеді. Сондықтан тұтынушылардың қажеттіліктерін зерттеу мен қатар делдалдарды іздеу жолдарымен қарастырылуы қажет.</a:t>
            </a:r>
            <a:endParaRPr lang="ru-RU" i="1" dirty="0" smtClean="0">
              <a:latin typeface="Times New Roman" pitchFamily="18" charset="0"/>
              <a:cs typeface="Times New Roman" pitchFamily="18" charset="0"/>
            </a:endParaRPr>
          </a:p>
          <a:p>
            <a:endParaRPr lang="ru-RU" i="1" dirty="0">
              <a:latin typeface="Times New Roman" pitchFamily="18" charset="0"/>
              <a:cs typeface="Times New Roman" pitchFamily="18" charset="0"/>
            </a:endParaRPr>
          </a:p>
        </p:txBody>
      </p:sp>
      <p:sp>
        <p:nvSpPr>
          <p:cNvPr id="2" name="Заголовок 1"/>
          <p:cNvSpPr>
            <a:spLocks noGrp="1"/>
          </p:cNvSpPr>
          <p:nvPr>
            <p:ph type="title"/>
          </p:nvPr>
        </p:nvSpPr>
        <p:spPr>
          <a:xfrm>
            <a:off x="251520" y="476672"/>
            <a:ext cx="8712968" cy="1252728"/>
          </a:xfrm>
        </p:spPr>
        <p:txBody>
          <a:bodyPr>
            <a:normAutofit fontScale="90000"/>
          </a:bodyPr>
          <a:lstStyle/>
          <a:p>
            <a:pPr algn="r"/>
            <a:r>
              <a:rPr lang="kk-KZ" b="1" dirty="0" smtClean="0">
                <a:latin typeface="Times New Roman" pitchFamily="18" charset="0"/>
                <a:cs typeface="Times New Roman" pitchFamily="18" charset="0"/>
              </a:rPr>
              <a:t>Сатушылар нарығынан сатыпалушылар нарығына дейінгі </a:t>
            </a:r>
            <a:r>
              <a:rPr lang="en-US"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шығындар</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4054106107"/>
              </p:ext>
            </p:extLst>
          </p:nvPr>
        </p:nvGraphicFramePr>
        <p:xfrm>
          <a:off x="395536" y="2780928"/>
          <a:ext cx="8352928" cy="3888432"/>
        </p:xfrm>
        <a:graphic>
          <a:graphicData uri="http://schemas.openxmlformats.org/drawingml/2006/table">
            <a:tbl>
              <a:tblPr/>
              <a:tblGrid>
                <a:gridCol w="2278072"/>
                <a:gridCol w="2578439"/>
                <a:gridCol w="3496417"/>
              </a:tblGrid>
              <a:tr h="566582">
                <a:tc>
                  <a:txBody>
                    <a:bodyPr/>
                    <a:lstStyle/>
                    <a:p>
                      <a:pPr>
                        <a:lnSpc>
                          <a:spcPct val="115000"/>
                        </a:lnSpc>
                        <a:spcAft>
                          <a:spcPts val="0"/>
                        </a:spcAft>
                      </a:pPr>
                      <a:r>
                        <a:rPr lang="kk-KZ" sz="1400" dirty="0">
                          <a:latin typeface="Times New Roman"/>
                          <a:ea typeface="Times New Roman"/>
                          <a:cs typeface="Times New Roman"/>
                        </a:rPr>
                        <a:t>Критерийлер</a:t>
                      </a:r>
                      <a:endParaRPr lang="ru-RU"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latin typeface="Times New Roman"/>
                          <a:ea typeface="Times New Roman"/>
                          <a:cs typeface="Times New Roman"/>
                        </a:rPr>
                        <a:t>Сатушылар нарығы</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latin typeface="Times New Roman"/>
                          <a:ea typeface="Times New Roman"/>
                          <a:cs typeface="Times New Roman"/>
                        </a:rPr>
                        <a:t>Сатыпалушылар нарығы</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9043">
                <a:tc>
                  <a:txBody>
                    <a:bodyPr/>
                    <a:lstStyle/>
                    <a:p>
                      <a:pPr>
                        <a:lnSpc>
                          <a:spcPct val="115000"/>
                        </a:lnSpc>
                        <a:spcAft>
                          <a:spcPts val="0"/>
                        </a:spcAft>
                      </a:pPr>
                      <a:r>
                        <a:rPr lang="kk-KZ" sz="1400">
                          <a:latin typeface="Times New Roman"/>
                          <a:ea typeface="Times New Roman"/>
                          <a:cs typeface="Times New Roman"/>
                        </a:rPr>
                        <a:t>Экономикалық өсім сатысы</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latin typeface="Times New Roman"/>
                          <a:ea typeface="Times New Roman"/>
                          <a:cs typeface="Times New Roman"/>
                        </a:rPr>
                        <a:t>Ресурстардың  жетіспеушілігі</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latin typeface="Times New Roman"/>
                          <a:ea typeface="Times New Roman"/>
                          <a:cs typeface="Times New Roman"/>
                        </a:rPr>
                        <a:t>Ресурстардың  артықшылығы</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1123">
                <a:tc>
                  <a:txBody>
                    <a:bodyPr/>
                    <a:lstStyle/>
                    <a:p>
                      <a:pPr indent="68580">
                        <a:lnSpc>
                          <a:spcPct val="115000"/>
                        </a:lnSpc>
                        <a:spcAft>
                          <a:spcPts val="0"/>
                        </a:spcAft>
                      </a:pPr>
                      <a:r>
                        <a:rPr lang="kk-KZ" sz="1400" dirty="0">
                          <a:latin typeface="Times New Roman"/>
                          <a:ea typeface="Times New Roman"/>
                          <a:cs typeface="Times New Roman"/>
                        </a:rPr>
                        <a:t>Д мен</a:t>
                      </a:r>
                      <a:r>
                        <a:rPr lang="en-US" sz="1400" dirty="0">
                          <a:latin typeface="Times New Roman"/>
                          <a:ea typeface="Times New Roman"/>
                          <a:cs typeface="Times New Roman"/>
                        </a:rPr>
                        <a:t> S</a:t>
                      </a:r>
                      <a:r>
                        <a:rPr lang="kk-KZ" sz="1400" dirty="0">
                          <a:latin typeface="Times New Roman"/>
                          <a:ea typeface="Times New Roman"/>
                          <a:cs typeface="Times New Roman"/>
                        </a:rPr>
                        <a:t>  арақатынасы</a:t>
                      </a:r>
                      <a:endParaRPr lang="ru-RU"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latin typeface="Times New Roman"/>
                          <a:ea typeface="Times New Roman"/>
                          <a:cs typeface="Times New Roman"/>
                        </a:rPr>
                        <a:t>Д мен S тен  көп  сатып  алушылар,сатушыларға қарағанда  белсендірек</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latin typeface="Times New Roman"/>
                          <a:ea typeface="Times New Roman"/>
                          <a:cs typeface="Times New Roman"/>
                        </a:rPr>
                        <a:t>Сатыпалушылар нарығында S, Д-тан көп  сатышулар сатыпалушыларға  қарағанда  белсендірек </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0561">
                <a:tc>
                  <a:txBody>
                    <a:bodyPr/>
                    <a:lstStyle/>
                    <a:p>
                      <a:pPr>
                        <a:lnSpc>
                          <a:spcPct val="115000"/>
                        </a:lnSpc>
                        <a:spcAft>
                          <a:spcPts val="0"/>
                        </a:spcAft>
                      </a:pPr>
                      <a:r>
                        <a:rPr lang="kk-KZ" sz="1400">
                          <a:latin typeface="Times New Roman"/>
                          <a:ea typeface="Times New Roman"/>
                          <a:cs typeface="Times New Roman"/>
                        </a:rPr>
                        <a:t>К</a:t>
                      </a:r>
                      <a:r>
                        <a:rPr lang="en-US" sz="1400">
                          <a:latin typeface="Times New Roman"/>
                          <a:ea typeface="Times New Roman"/>
                          <a:cs typeface="Times New Roman"/>
                        </a:rPr>
                        <a:t>\</a:t>
                      </a:r>
                      <a:r>
                        <a:rPr lang="kk-KZ" sz="1400">
                          <a:latin typeface="Times New Roman"/>
                          <a:ea typeface="Times New Roman"/>
                          <a:cs typeface="Times New Roman"/>
                        </a:rPr>
                        <a:t>О  қызметіндегі  проблемалық  сала</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latin typeface="Times New Roman"/>
                          <a:ea typeface="Times New Roman"/>
                          <a:cs typeface="Times New Roman"/>
                        </a:rPr>
                        <a:t>Жабдықтау  және өндіріс</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latin typeface="Times New Roman"/>
                          <a:ea typeface="Times New Roman"/>
                          <a:cs typeface="Times New Roman"/>
                        </a:rPr>
                        <a:t>Өткізу </a:t>
                      </a:r>
                      <a:endParaRPr lang="ru-RU"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1123">
                <a:tc>
                  <a:txBody>
                    <a:bodyPr/>
                    <a:lstStyle/>
                    <a:p>
                      <a:pPr>
                        <a:lnSpc>
                          <a:spcPct val="115000"/>
                        </a:lnSpc>
                        <a:spcAft>
                          <a:spcPts val="0"/>
                        </a:spcAft>
                      </a:pPr>
                      <a:r>
                        <a:rPr lang="kk-KZ" sz="1400" dirty="0">
                          <a:latin typeface="Times New Roman"/>
                          <a:ea typeface="Times New Roman"/>
                          <a:cs typeface="Times New Roman"/>
                        </a:rPr>
                        <a:t>К\О басымдылық қызығушылықтары</a:t>
                      </a:r>
                      <a:endParaRPr lang="ru-RU"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latin typeface="Times New Roman"/>
                          <a:ea typeface="Times New Roman"/>
                          <a:cs typeface="Times New Roman"/>
                        </a:rPr>
                        <a:t>Жабдықтау  мен өндірістік қуаттың  мүмкіндіктерін  ұтымды  пайдалану</a:t>
                      </a:r>
                      <a:endParaRPr lang="ru-RU"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latin typeface="Times New Roman"/>
                          <a:ea typeface="Times New Roman"/>
                          <a:cs typeface="Times New Roman"/>
                        </a:rPr>
                        <a:t>Д ынталандыру  және  к\о шығарған  тауарлар  үшін тұтынушылық мұқтаждықтарды  қалыптастыру</a:t>
                      </a:r>
                      <a:endParaRPr lang="ru-RU"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Заголовок 1"/>
          <p:cNvSpPr>
            <a:spLocks noGrp="1"/>
          </p:cNvSpPr>
          <p:nvPr>
            <p:ph type="title"/>
          </p:nvPr>
        </p:nvSpPr>
        <p:spPr>
          <a:xfrm>
            <a:off x="251520" y="548680"/>
            <a:ext cx="8686800" cy="936104"/>
          </a:xfrm>
        </p:spPr>
        <p:txBody>
          <a:bodyPr>
            <a:noAutofit/>
          </a:bodyPr>
          <a:lstStyle/>
          <a:p>
            <a:pPr algn="r"/>
            <a:r>
              <a:rPr lang="kk-KZ" sz="3600" b="1" i="1" dirty="0" smtClean="0">
                <a:latin typeface="Times New Roman" pitchFamily="18" charset="0"/>
                <a:cs typeface="Times New Roman" pitchFamily="18" charset="0"/>
              </a:rPr>
              <a:t>Сатушылар мен сатыпалушылардың нарығының салыстырмалы сипаттамалары</a:t>
            </a:r>
            <a:endParaRPr lang="ru-RU" sz="3600" b="1" i="1"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1844824"/>
            <a:ext cx="7920879" cy="4281339"/>
          </a:xfrm>
        </p:spPr>
        <p:txBody>
          <a:bodyPr>
            <a:normAutofit lnSpcReduction="10000"/>
          </a:bodyPr>
          <a:lstStyle/>
          <a:p>
            <a:r>
              <a:rPr lang="kk-KZ" dirty="0" smtClean="0">
                <a:latin typeface="Times New Roman" pitchFamily="18" charset="0"/>
                <a:cs typeface="Times New Roman" pitchFamily="18" charset="0"/>
              </a:rPr>
              <a:t>Жетіспеушілік  шығындарының  деңгейі бойынша  бағаның  өнім өндірісіне  тікелей  байланысы  орын  алады.  Бағаны  құрудың  негізі  болып «шығындар +» үлгісі болып  саналады. Өзіндік  құн  негізінде  баға  белгілеу  мына  жүие  бойынша қалыптасады:</a:t>
            </a:r>
          </a:p>
          <a:p>
            <a:pPr algn="ctr">
              <a:buNone/>
            </a:pPr>
            <a:r>
              <a:rPr lang="kk-KZ" dirty="0" smtClean="0">
                <a:latin typeface="Times New Roman" pitchFamily="18" charset="0"/>
                <a:cs typeface="Times New Roman" pitchFamily="18" charset="0"/>
              </a:rPr>
              <a:t>      </a:t>
            </a:r>
            <a:r>
              <a:rPr lang="kk-KZ" b="1" i="1" u="sng" dirty="0" smtClean="0">
                <a:latin typeface="Times New Roman" pitchFamily="18" charset="0"/>
                <a:cs typeface="Times New Roman" pitchFamily="18" charset="0"/>
              </a:rPr>
              <a:t>өнім&gt; өзіндік  құн&gt; баға&gt; сатыпалушылар</a:t>
            </a:r>
          </a:p>
          <a:p>
            <a:pPr>
              <a:buNone/>
            </a:pPr>
            <a:r>
              <a:rPr lang="kk-KZ" dirty="0" smtClean="0">
                <a:latin typeface="Times New Roman" pitchFamily="18" charset="0"/>
                <a:cs typeface="Times New Roman" pitchFamily="18" charset="0"/>
              </a:rPr>
              <a:t>	Өндіріс  нарығында  бұл  баға  қою  схемасы  өмір сүруге  қа</a:t>
            </a:r>
            <a:r>
              <a:rPr lang="ru-RU" dirty="0" err="1" smtClean="0">
                <a:latin typeface="Times New Roman" pitchFamily="18" charset="0"/>
                <a:cs typeface="Times New Roman" pitchFamily="18" charset="0"/>
              </a:rPr>
              <a:t>бі</a:t>
            </a:r>
            <a:r>
              <a:rPr lang="kk-KZ" dirty="0" smtClean="0">
                <a:latin typeface="Times New Roman" pitchFamily="18" charset="0"/>
                <a:cs typeface="Times New Roman" pitchFamily="18" charset="0"/>
              </a:rPr>
              <a:t>летті б.е.</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Баға  фирма  үшін  нарықтағы  бәсекелік  қабілеттілікті  сақтауға  мүмкіндік  беретін  өндіріс  шығындарының  мүмкіндік  денгейін  анықтайды.</a:t>
            </a:r>
            <a:endParaRPr lang="ru-RU" dirty="0">
              <a:latin typeface="Times New Roman" pitchFamily="18" charset="0"/>
              <a:cs typeface="Times New Roman" pitchFamily="18" charset="0"/>
            </a:endParaRPr>
          </a:p>
        </p:txBody>
      </p:sp>
      <p:sp>
        <p:nvSpPr>
          <p:cNvPr id="2" name="Заголовок 1"/>
          <p:cNvSpPr>
            <a:spLocks noGrp="1"/>
          </p:cNvSpPr>
          <p:nvPr>
            <p:ph type="title"/>
          </p:nvPr>
        </p:nvSpPr>
        <p:spPr/>
        <p:txBody>
          <a:bodyPr/>
          <a:lstStyle/>
          <a:p>
            <a:endParaRPr lang="ru-RU"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219200"/>
            <a:ext cx="8643998" cy="4937760"/>
          </a:xfrm>
        </p:spPr>
        <p:txBody>
          <a:bodyPr>
            <a:normAutofit/>
          </a:bodyPr>
          <a:lstStyle/>
          <a:p>
            <a:r>
              <a:rPr lang="kk-KZ" dirty="0" smtClean="0">
                <a:latin typeface="Times New Roman" pitchFamily="18" charset="0"/>
                <a:cs typeface="Times New Roman" pitchFamily="18" charset="0"/>
              </a:rPr>
              <a:t>Өндіріс  шығындары   нарықтағы  тауарлар  ұсынысы  арқылы  бағаға  әсер  етеді. Тұтынушылар  қандайда  бір тауар  өндіру қажеттілігін  анықтайды,  сонымен  қатар қандай  бағамен  немесе  қандай  мөлшерде өндірушілер нарыққа   тауарларды  жіберуге  келісетінді  өндірістік шығындармен  анық.  Нарықтық  бағаның  төмендеуі  ұсыныс  көлемінің  томендеуіне  әкеліп   соғады. Өндірістік  нарығына,  сатыпалушылар  нарығына  өту  кезінде  тауарларға  баға  қою   процессі  және  оның  өнімінің өзіндік   құнындағы  орнына  былайша  өзгереді: </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Сатыпалушылар&gt;баға&gt; өзіндік  құн&gt; өнім(</a:t>
            </a:r>
            <a:r>
              <a:rPr lang="kk-KZ" dirty="0" smtClean="0">
                <a:latin typeface="Times New Roman" pitchFamily="18" charset="0"/>
                <a:cs typeface="Times New Roman" pitchFamily="18" charset="0"/>
              </a:rPr>
              <a:t>жұмыс қызметі)</a:t>
            </a:r>
            <a:endParaRPr lang="ru-RU" dirty="0">
              <a:latin typeface="Times New Roman" pitchFamily="18" charset="0"/>
              <a:cs typeface="Times New Roman" pitchFamily="18" charset="0"/>
            </a:endParaRPr>
          </a:p>
        </p:txBody>
      </p:sp>
      <p:sp>
        <p:nvSpPr>
          <p:cNvPr id="2" name="Заголовок 1"/>
          <p:cNvSpPr>
            <a:spLocks noGrp="1"/>
          </p:cNvSpPr>
          <p:nvPr>
            <p:ph type="title"/>
          </p:nvPr>
        </p:nvSpPr>
        <p:spPr/>
        <p:txBody>
          <a:bodyPr/>
          <a:lstStyle/>
          <a:p>
            <a:endParaRPr lang="ru-RU"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Documents and Settings\Admin\Мои документы\Downloads\Слайд\1326264492-prev.jpg"/>
          <p:cNvPicPr>
            <a:picLocks noChangeAspect="1" noChangeArrowheads="1"/>
          </p:cNvPicPr>
          <p:nvPr/>
        </p:nvPicPr>
        <p:blipFill>
          <a:blip r:embed="rId2"/>
          <a:srcRect r="14999" b="13333"/>
          <a:stretch>
            <a:fillRect/>
          </a:stretch>
        </p:blipFill>
        <p:spPr bwMode="auto">
          <a:xfrm>
            <a:off x="6500826" y="4500585"/>
            <a:ext cx="2428892" cy="1857373"/>
          </a:xfrm>
          <a:prstGeom prst="rect">
            <a:avLst/>
          </a:prstGeom>
          <a:noFill/>
        </p:spPr>
      </p:pic>
      <p:sp>
        <p:nvSpPr>
          <p:cNvPr id="6" name="Заголовок 5"/>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sz="half" idx="2"/>
            <p:extLst>
              <p:ext uri="{D42A27DB-BD31-4B8C-83A1-F6EECF244321}">
                <p14:modId xmlns:p14="http://schemas.microsoft.com/office/powerpoint/2010/main" val="2722044144"/>
              </p:ext>
            </p:extLst>
          </p:nvPr>
        </p:nvGraphicFramePr>
        <p:xfrm>
          <a:off x="1259632" y="620688"/>
          <a:ext cx="6955706" cy="2665436"/>
        </p:xfrm>
        <a:graphic>
          <a:graphicData uri="http://schemas.openxmlformats.org/drawingml/2006/table">
            <a:tbl>
              <a:tblPr/>
              <a:tblGrid>
                <a:gridCol w="3438195"/>
                <a:gridCol w="3517511"/>
              </a:tblGrid>
              <a:tr h="2665436">
                <a:tc>
                  <a:txBody>
                    <a:bodyPr/>
                    <a:lstStyle/>
                    <a:p>
                      <a:pPr algn="just">
                        <a:lnSpc>
                          <a:spcPct val="115000"/>
                        </a:lnSpc>
                        <a:spcAft>
                          <a:spcPts val="0"/>
                        </a:spcAft>
                      </a:pPr>
                      <a:r>
                        <a:rPr lang="kk-KZ" sz="1600" dirty="0">
                          <a:solidFill>
                            <a:sysClr val="windowText" lastClr="000000"/>
                          </a:solidFill>
                          <a:latin typeface="Times New Roman" pitchFamily="18" charset="0"/>
                          <a:ea typeface="Times New Roman"/>
                          <a:cs typeface="Times New Roman" pitchFamily="18" charset="0"/>
                        </a:rPr>
                        <a:t>Сатуға  бақылау  жасау  жөніндегі </a:t>
                      </a:r>
                      <a:r>
                        <a:rPr lang="kk-KZ" sz="1600" dirty="0" smtClean="0">
                          <a:solidFill>
                            <a:sysClr val="windowText" lastClr="000000"/>
                          </a:solidFill>
                          <a:latin typeface="Times New Roman" pitchFamily="18" charset="0"/>
                          <a:ea typeface="Times New Roman"/>
                          <a:cs typeface="Times New Roman" pitchFamily="18" charset="0"/>
                        </a:rPr>
                        <a:t> менеджер</a:t>
                      </a:r>
                      <a:endParaRPr lang="ru-RU" sz="1600" dirty="0">
                        <a:solidFill>
                          <a:sysClr val="windowText" lastClr="000000"/>
                        </a:solidFill>
                        <a:latin typeface="Times New Roman" pitchFamily="18" charset="0"/>
                        <a:ea typeface="Times New Roman"/>
                        <a:cs typeface="Times New Roman" pitchFamily="18" charset="0"/>
                      </a:endParaRPr>
                    </a:p>
                    <a:p>
                      <a:pPr algn="just">
                        <a:lnSpc>
                          <a:spcPct val="115000"/>
                        </a:lnSpc>
                        <a:spcAft>
                          <a:spcPts val="0"/>
                        </a:spcAft>
                      </a:pPr>
                      <a:r>
                        <a:rPr lang="kk-KZ" sz="1600" dirty="0">
                          <a:solidFill>
                            <a:sysClr val="windowText" lastClr="000000"/>
                          </a:solidFill>
                          <a:latin typeface="Times New Roman" pitchFamily="18" charset="0"/>
                          <a:ea typeface="Times New Roman"/>
                          <a:cs typeface="Times New Roman" pitchFamily="18" charset="0"/>
                        </a:rPr>
                        <a:t>А өнімін  сату   жөніндегі   менеджер</a:t>
                      </a:r>
                      <a:endParaRPr lang="ru-RU" sz="1600" dirty="0">
                        <a:solidFill>
                          <a:sysClr val="windowText" lastClr="000000"/>
                        </a:solidFill>
                        <a:latin typeface="Times New Roman" pitchFamily="18" charset="0"/>
                        <a:ea typeface="Times New Roman"/>
                        <a:cs typeface="Times New Roman" pitchFamily="18" charset="0"/>
                      </a:endParaRPr>
                    </a:p>
                    <a:p>
                      <a:pPr algn="just">
                        <a:lnSpc>
                          <a:spcPct val="115000"/>
                        </a:lnSpc>
                        <a:spcAft>
                          <a:spcPts val="0"/>
                        </a:spcAft>
                      </a:pPr>
                      <a:r>
                        <a:rPr lang="kk-KZ" sz="1600" dirty="0">
                          <a:solidFill>
                            <a:sysClr val="windowText" lastClr="000000"/>
                          </a:solidFill>
                          <a:latin typeface="Times New Roman" pitchFamily="18" charset="0"/>
                          <a:ea typeface="Times New Roman"/>
                          <a:cs typeface="Times New Roman" pitchFamily="18" charset="0"/>
                        </a:rPr>
                        <a:t>Аудандар бойынша  өнімді сату  бойынша  менеджер </a:t>
                      </a:r>
                      <a:endParaRPr lang="ru-RU" sz="1600" dirty="0">
                        <a:solidFill>
                          <a:sysClr val="windowText" lastClr="000000"/>
                        </a:solidFill>
                        <a:latin typeface="Times New Roman" pitchFamily="18" charset="0"/>
                        <a:ea typeface="Times New Roman"/>
                        <a:cs typeface="Times New Roman" pitchFamily="18" charset="0"/>
                      </a:endParaRPr>
                    </a:p>
                  </a:txBody>
                  <a:tcPr marL="45624" marR="45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kk-KZ" sz="1600" dirty="0">
                          <a:solidFill>
                            <a:sysClr val="windowText" lastClr="000000"/>
                          </a:solidFill>
                          <a:latin typeface="Times New Roman" pitchFamily="18" charset="0"/>
                          <a:ea typeface="Times New Roman"/>
                          <a:cs typeface="Times New Roman" pitchFamily="18" charset="0"/>
                        </a:rPr>
                        <a:t>Баға  қою   жөніндегі менеджер</a:t>
                      </a:r>
                      <a:endParaRPr lang="ru-RU" sz="1600" dirty="0">
                        <a:solidFill>
                          <a:sysClr val="windowText" lastClr="000000"/>
                        </a:solidFill>
                        <a:latin typeface="Times New Roman" pitchFamily="18" charset="0"/>
                        <a:ea typeface="Times New Roman"/>
                        <a:cs typeface="Times New Roman" pitchFamily="18" charset="0"/>
                      </a:endParaRPr>
                    </a:p>
                    <a:p>
                      <a:pPr algn="just">
                        <a:lnSpc>
                          <a:spcPct val="115000"/>
                        </a:lnSpc>
                        <a:spcAft>
                          <a:spcPts val="0"/>
                        </a:spcAft>
                      </a:pPr>
                      <a:r>
                        <a:rPr lang="kk-KZ" sz="1600" dirty="0" smtClean="0">
                          <a:solidFill>
                            <a:sysClr val="windowText" lastClr="000000"/>
                          </a:solidFill>
                          <a:latin typeface="Times New Roman" pitchFamily="18" charset="0"/>
                          <a:ea typeface="Times New Roman"/>
                          <a:cs typeface="Times New Roman" pitchFamily="18" charset="0"/>
                        </a:rPr>
                        <a:t>Б </a:t>
                      </a:r>
                      <a:r>
                        <a:rPr lang="kk-KZ" sz="1600" dirty="0">
                          <a:solidFill>
                            <a:sysClr val="windowText" lastClr="000000"/>
                          </a:solidFill>
                          <a:latin typeface="Times New Roman" pitchFamily="18" charset="0"/>
                          <a:ea typeface="Times New Roman"/>
                          <a:cs typeface="Times New Roman" pitchFamily="18" charset="0"/>
                        </a:rPr>
                        <a:t>өнімін  сату   бойынша  менеджер</a:t>
                      </a:r>
                      <a:endParaRPr lang="ru-RU" sz="1600" dirty="0">
                        <a:solidFill>
                          <a:sysClr val="windowText" lastClr="000000"/>
                        </a:solidFill>
                        <a:latin typeface="Times New Roman" pitchFamily="18" charset="0"/>
                        <a:ea typeface="Times New Roman"/>
                        <a:cs typeface="Times New Roman" pitchFamily="18" charset="0"/>
                      </a:endParaRPr>
                    </a:p>
                  </a:txBody>
                  <a:tcPr marL="45624" marR="456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Содержимое 8"/>
          <p:cNvSpPr>
            <a:spLocks noGrp="1"/>
          </p:cNvSpPr>
          <p:nvPr>
            <p:ph sz="quarter" idx="4"/>
          </p:nvPr>
        </p:nvSpPr>
        <p:spPr>
          <a:xfrm>
            <a:off x="814390" y="3429000"/>
            <a:ext cx="7901014" cy="2243134"/>
          </a:xfrm>
        </p:spPr>
        <p:txBody>
          <a:bodyPr>
            <a:normAutofit/>
          </a:bodyPr>
          <a:lstStyle/>
          <a:p>
            <a:r>
              <a:rPr lang="kk-KZ" dirty="0" smtClean="0">
                <a:latin typeface="Times New Roman" pitchFamily="18" charset="0"/>
                <a:cs typeface="Times New Roman" pitchFamily="18" charset="0"/>
              </a:rPr>
              <a:t>Баға  белгілеудің  мақсаты  бұл  ұзақ  мерзім  кезеңде  пайданы  жоғарлататын  к\о  нарықтағы   үлесі  мен  пайданың  үлесімділігін  анықтау.</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Өнімді   өткізуді  басқару   құрылымы  келесі  суретте  көрсетілген.</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Өнімді   өткізу   бойынша   бас  директордың  орынбасары.</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одержимое 7"/>
          <p:cNvSpPr>
            <a:spLocks noGrp="1"/>
          </p:cNvSpPr>
          <p:nvPr>
            <p:ph idx="1"/>
          </p:nvPr>
        </p:nvSpPr>
        <p:spPr>
          <a:xfrm>
            <a:off x="323529" y="2636912"/>
            <a:ext cx="8568952" cy="3489251"/>
          </a:xfrm>
        </p:spPr>
        <p:txBody>
          <a:bodyPr>
            <a:normAutofit lnSpcReduction="10000"/>
          </a:bodyPr>
          <a:lstStyle/>
          <a:p>
            <a:r>
              <a:rPr lang="kk-KZ" i="1" dirty="0" smtClean="0">
                <a:latin typeface="Times New Roman" pitchFamily="18" charset="0"/>
                <a:cs typeface="Times New Roman" pitchFamily="18" charset="0"/>
              </a:rPr>
              <a:t>Әкімшілік  басқарушының  персонал  және  оның  қарамағындағы  қызметтшілердің  іс-әрекетінен  кететін   шығындар   тұрақты  және  айнымалы  болады.</a:t>
            </a:r>
            <a:endParaRPr lang="ru-RU" i="1" dirty="0" smtClean="0">
              <a:latin typeface="Times New Roman" pitchFamily="18" charset="0"/>
              <a:cs typeface="Times New Roman" pitchFamily="18" charset="0"/>
            </a:endParaRPr>
          </a:p>
          <a:p>
            <a:r>
              <a:rPr lang="kk-KZ" i="1" dirty="0" smtClean="0">
                <a:latin typeface="Times New Roman" pitchFamily="18" charset="0"/>
                <a:cs typeface="Times New Roman" pitchFamily="18" charset="0"/>
              </a:rPr>
              <a:t>  Мысалы: тұрақты  шығ-а,жарнама,әкімшілік  басқарушылық  персоналдардың  еңбекақысы  және дайын  өнім  қоймасын  ұстау  шығ-ы және  т.б.</a:t>
            </a:r>
            <a:endParaRPr lang="ru-RU" i="1" dirty="0" smtClean="0">
              <a:latin typeface="Times New Roman" pitchFamily="18" charset="0"/>
              <a:cs typeface="Times New Roman" pitchFamily="18" charset="0"/>
            </a:endParaRPr>
          </a:p>
          <a:p>
            <a:r>
              <a:rPr lang="kk-KZ" i="1" dirty="0" smtClean="0">
                <a:latin typeface="Times New Roman" pitchFamily="18" charset="0"/>
                <a:cs typeface="Times New Roman" pitchFamily="18" charset="0"/>
              </a:rPr>
              <a:t>   Айнымалы  шығ-а  қораптау, өткізілген өнімдердің V байланысты, еңбекақы  шығ-а  және  көлік  тасымалдау  шығ-а  және  т.б.</a:t>
            </a:r>
            <a:endParaRPr lang="ru-RU" i="1" dirty="0">
              <a:latin typeface="Times New Roman" pitchFamily="18" charset="0"/>
              <a:cs typeface="Times New Roman" pitchFamily="18" charset="0"/>
            </a:endParaRPr>
          </a:p>
        </p:txBody>
      </p:sp>
      <p:sp>
        <p:nvSpPr>
          <p:cNvPr id="7" name="Заголовок 6"/>
          <p:cNvSpPr>
            <a:spLocks noGrp="1"/>
          </p:cNvSpPr>
          <p:nvPr>
            <p:ph type="title"/>
          </p:nvPr>
        </p:nvSpPr>
        <p:spPr/>
        <p:txBody>
          <a:bodyPr>
            <a:normAutofit fontScale="90000"/>
          </a:bodyPr>
          <a:lstStyle/>
          <a:p>
            <a:r>
              <a:rPr lang="kk-KZ" b="1" i="1" dirty="0" smtClean="0">
                <a:latin typeface="Times New Roman" pitchFamily="18" charset="0"/>
                <a:cs typeface="Times New Roman" pitchFamily="18" charset="0"/>
              </a:rPr>
              <a:t>Айналым шығындарын есептеу қағидасы</a:t>
            </a:r>
            <a:endParaRPr lang="ru-RU" i="1"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2348880"/>
            <a:ext cx="8424935" cy="4248472"/>
          </a:xfrm>
        </p:spPr>
        <p:txBody>
          <a:bodyPr>
            <a:normAutofit fontScale="77500" lnSpcReduction="20000"/>
          </a:bodyPr>
          <a:lstStyle/>
          <a:p>
            <a:r>
              <a:rPr lang="kk-KZ" dirty="0" smtClean="0">
                <a:latin typeface="Times New Roman" pitchFamily="18" charset="0"/>
                <a:cs typeface="Times New Roman" pitchFamily="18" charset="0"/>
              </a:rPr>
              <a:t>1.Зерттеуге  жататын  қызмет  түрін анықтау(  дайын өнімді  жөнелту, жарнама, маркетинг, логистика, компьютерлік  өңдеу, кеңес  берушілік  қызмет-р  және  есеп  беру.</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 Әр  қызмет  түріне шығ-ы  тасымалдаушыларды  таңдау(мыс: тапсырыс  беру  үшін  қабылданған  тапсырыстар  саны, бұл  қызмет  түріне  жұмсалған  шығымдар  тұрақты  болу  керек)</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3. Әр  қызмет  түріне  кететін  шығындарды  анықтау.</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4.Әр   қызмет  түрлері  бойынша   операцияға  кететін  шығындарды  анықтау.  Мыс: тапсырыстарды  толтыруға  дайындауға кететін  жалпы  шығындар  15млн. ақша  бірлігін  құрайды, барлығы 100000  тапсырыс бұдан  бір  операцияны  орындауға  кететін  шығындар  150 ақша  бірлігін  құрайды.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5. Әрбір  өнім  бойынша   өнім  өткізуге   кететін  шығындар  сапасын   анықтау. Ол әрбір   қызмет  түрлері  бойынша әрбір   операцияға   кететін  шығындар  шамасына лөбейту  жолымен  анықтайды.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Мыс:ды  өткізу  кезінде 10 тапсырысқа  құжаттарды  толтыру қажет   деп   есептейік,  әрбір  бірлікке  кететін шығындар 150  ақша  бірлігін   құрайды</a:t>
            </a:r>
            <a:endParaRPr lang="ru-RU" dirty="0">
              <a:latin typeface="Times New Roman" pitchFamily="18" charset="0"/>
              <a:cs typeface="Times New Roman" pitchFamily="18" charset="0"/>
            </a:endParaRPr>
          </a:p>
        </p:txBody>
      </p:sp>
      <p:sp>
        <p:nvSpPr>
          <p:cNvPr id="2" name="Заголовок 1"/>
          <p:cNvSpPr>
            <a:spLocks noGrp="1"/>
          </p:cNvSpPr>
          <p:nvPr>
            <p:ph type="title"/>
          </p:nvPr>
        </p:nvSpPr>
        <p:spPr>
          <a:xfrm>
            <a:off x="457200" y="448080"/>
            <a:ext cx="8229600" cy="1252728"/>
          </a:xfrm>
        </p:spPr>
        <p:txBody>
          <a:bodyPr>
            <a:noAutofit/>
          </a:bodyPr>
          <a:lstStyle/>
          <a:p>
            <a:r>
              <a:rPr lang="kk-KZ" sz="3600" i="1" dirty="0" smtClean="0">
                <a:latin typeface="Times New Roman" pitchFamily="18" charset="0"/>
                <a:cs typeface="Times New Roman" pitchFamily="18" charset="0"/>
              </a:rPr>
              <a:t>АВС  шығ-а бағалау  жүйесі   дайындау  кезеңде  мына  төмендегілерді  анықтау  қажет: </a:t>
            </a:r>
            <a:endParaRPr lang="ru-RU" sz="3600" i="1"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9" y="2492896"/>
            <a:ext cx="8568952" cy="3633267"/>
          </a:xfrm>
        </p:spPr>
        <p:txBody>
          <a:bodyPr/>
          <a:lstStyle/>
          <a:p>
            <a:r>
              <a:rPr lang="kk-KZ" i="1" dirty="0" smtClean="0">
                <a:latin typeface="Times New Roman" pitchFamily="18" charset="0"/>
                <a:cs typeface="Times New Roman" pitchFamily="18" charset="0"/>
              </a:rPr>
              <a:t>АВС   жүйесін   енгізу  өнімді  өткізу  қызметтерінің   еңбекақысын  ұйымдастырумен  айналысатын  құрылымдық   бөлімдердің   тиімділігін  бағалау  бойынша   іс-шараларды  құру  үшін   қажетті   ақпараттарды  алуды   қамтамасыз   етеді.  Бұл  әдіс  әрбір  шығарылған  өнім  түрлері  бойынша  жасырын  шығындар  мен  жасырын  табыстарды   анықтауға   мүмкіндік   береді.</a:t>
            </a:r>
            <a:endParaRPr lang="ru-RU" i="1" dirty="0">
              <a:latin typeface="Times New Roman" pitchFamily="18" charset="0"/>
              <a:cs typeface="Times New Roman" pitchFamily="18" charset="0"/>
            </a:endParaRPr>
          </a:p>
        </p:txBody>
      </p:sp>
      <p:sp>
        <p:nvSpPr>
          <p:cNvPr id="2" name="Заголовок 1"/>
          <p:cNvSpPr>
            <a:spLocks noGrp="1"/>
          </p:cNvSpPr>
          <p:nvPr>
            <p:ph type="title"/>
          </p:nvPr>
        </p:nvSpPr>
        <p:spPr/>
        <p:txBody>
          <a:bodyPr/>
          <a:lstStyle/>
          <a:p>
            <a:endParaRPr lang="ru-RU"/>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22</TotalTime>
  <Words>611</Words>
  <Application>Microsoft Office PowerPoint</Application>
  <PresentationFormat>Экран (4:3)</PresentationFormat>
  <Paragraphs>51</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Волна</vt:lpstr>
      <vt:lpstr>МАТЕРИАЛҒА ЖҰМСАЛАТЫН ШЫҒЫНДАР </vt:lpstr>
      <vt:lpstr>Лекция мақсаты:</vt:lpstr>
      <vt:lpstr>Лекция сұрақтары:</vt:lpstr>
      <vt:lpstr>Сатушылар нарығынан сатыпалушылар нарығына дейінгі        шығындар</vt:lpstr>
      <vt:lpstr>Сатушылар мен сатыпалушылардың нарығының салыстырмалы сипаттамалары</vt:lpstr>
      <vt:lpstr>Презентация PowerPoint</vt:lpstr>
      <vt:lpstr>Презентация PowerPoint</vt:lpstr>
      <vt:lpstr>Презентация PowerPoint</vt:lpstr>
      <vt:lpstr>Айналым шығындарын есептеу қағидасы</vt:lpstr>
      <vt:lpstr>АВС  шығ-а бағалау  жүйесі   дайындау  кезеңде  мына  төмендегілерді  анықтау  қажет: </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МАТЕРИАЛҒА ЖҰМСАЛАТЫН ШЫҒЫНДАР </dc:title>
  <dc:creator>Admin</dc:creator>
  <cp:lastModifiedBy>Асем Сагидолдина</cp:lastModifiedBy>
  <cp:revision>6</cp:revision>
  <dcterms:created xsi:type="dcterms:W3CDTF">2015-12-22T21:48:29Z</dcterms:created>
  <dcterms:modified xsi:type="dcterms:W3CDTF">2019-10-17T07:48:25Z</dcterms:modified>
</cp:coreProperties>
</file>