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1" r:id="rId2"/>
    <p:sldId id="276" r:id="rId3"/>
    <p:sldId id="260" r:id="rId4"/>
    <p:sldId id="274" r:id="rId5"/>
    <p:sldId id="278" r:id="rId6"/>
    <p:sldId id="268" r:id="rId7"/>
    <p:sldId id="267" r:id="rId8"/>
    <p:sldId id="269" r:id="rId9"/>
    <p:sldId id="270" r:id="rId10"/>
    <p:sldId id="271" r:id="rId11"/>
    <p:sldId id="263" r:id="rId12"/>
    <p:sldId id="275" r:id="rId13"/>
    <p:sldId id="279" r:id="rId14"/>
    <p:sldId id="280" r:id="rId15"/>
    <p:sldId id="282" r:id="rId16"/>
    <p:sldId id="286" r:id="rId17"/>
    <p:sldId id="283" r:id="rId18"/>
    <p:sldId id="284" r:id="rId19"/>
    <p:sldId id="285" r:id="rId20"/>
    <p:sldId id="288" r:id="rId21"/>
    <p:sldId id="287" r:id="rId22"/>
    <p:sldId id="290" r:id="rId23"/>
    <p:sldId id="291" r:id="rId24"/>
    <p:sldId id="293" r:id="rId25"/>
    <p:sldId id="295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D11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797" y="22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292D86B-4821-4FF3-8227-8CE3C304DADA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812DBC1-DFE3-4A5C-8339-68EE0E4D5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5324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43C934D-83CE-4AA0-8B78-53EB9CBC71DE}" type="slidenum">
              <a:rPr lang="ru-RU" sz="1200">
                <a:latin typeface="+mn-lt"/>
                <a:cs typeface="+mn-cs"/>
              </a:rPr>
              <a:pPr algn="r">
                <a:defRPr/>
              </a:pPr>
              <a:t>12</a:t>
            </a:fld>
            <a:endParaRPr lang="ru-RU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9E1AB-9B4D-4FB3-8CA1-0D2BEAB9AA84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8B340-218E-468D-8F3B-674B14939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AC759-92CE-42A8-9479-B00660378824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69EF4-26E6-4275-B659-59D729A2E9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A6F08-02F8-4ABA-BFF7-F5467D31A14E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FEB83-0268-4504-BE57-11CB62AB6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E9B33-0BE9-483E-AAC9-F3A1A754E9EA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16B3B-D353-4906-A255-2FB5E1D7C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6FA6D-EA9C-4ED5-B4A1-93933817C00F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37E6E-0191-4A44-9376-BFC140039A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B3A07-9706-46F7-9023-BDE017AECE3B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DDD19-8F70-4379-8C56-FC670EEB54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FC439-15D0-488E-AAFE-B6EC8593DE57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0F141-FECF-4C6E-A924-4EE3D1DDC3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327A5-F537-40A2-B3F9-D9C6BDBD2EBE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E8767-C192-47BE-A82B-980F78005D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09980-4622-4309-A972-7FDE1B84A879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8A68C-B05C-49B1-9CB5-DF9237AE63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12D12-93DB-4D37-AFA6-14A0E0D73A0B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14257-2A5B-4D6B-80BE-B7AFA5B75B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документ 8"/>
          <p:cNvSpPr/>
          <p:nvPr userDrawn="1"/>
        </p:nvSpPr>
        <p:spPr>
          <a:xfrm rot="10800000">
            <a:off x="0" y="0"/>
            <a:ext cx="9144000" cy="685800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8BAFCC-474D-4CC2-99D0-E698296AF54C}" type="datetimeFigureOut">
              <a:rPr lang="ru-RU"/>
              <a:pPr>
                <a:defRPr/>
              </a:pPr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C53B31-8786-4A0D-94F2-DD126E83CB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>
                <a:solidFill>
                  <a:srgbClr val="A6A6A6"/>
                </a:solidFill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pic>
        <p:nvPicPr>
          <p:cNvPr id="1031" name="Рисунок 7" descr="1.png"/>
          <p:cNvPicPr>
            <a:picLocks noChangeAspect="1"/>
          </p:cNvPicPr>
          <p:nvPr userDrawn="1"/>
        </p:nvPicPr>
        <p:blipFill>
          <a:blip r:embed="rId12"/>
          <a:srcRect r="4976"/>
          <a:stretch>
            <a:fillRect/>
          </a:stretch>
        </p:blipFill>
        <p:spPr bwMode="auto">
          <a:xfrm>
            <a:off x="0" y="4076700"/>
            <a:ext cx="9144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 userDrawn="1"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shkolu.ru/" TargetMode="External"/><Relationship Id="rId2" Type="http://schemas.openxmlformats.org/officeDocument/2006/relationships/hyperlink" Target="http://suyazova.my1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4"/>
          <p:cNvSpPr>
            <a:spLocks noChangeArrowheads="1"/>
          </p:cNvSpPr>
          <p:nvPr/>
        </p:nvSpPr>
        <p:spPr bwMode="auto">
          <a:xfrm>
            <a:off x="250825" y="981075"/>
            <a:ext cx="871378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i="1">
                <a:solidFill>
                  <a:srgbClr val="FF0000"/>
                </a:solidFill>
              </a:rPr>
              <a:t>ЭЛЕКТИВНЫЙ КУРС</a:t>
            </a:r>
          </a:p>
          <a:p>
            <a:r>
              <a:rPr lang="ru-RU" sz="4000" b="1" i="1">
                <a:solidFill>
                  <a:srgbClr val="FF0000"/>
                </a:solidFill>
              </a:rPr>
              <a:t>      «КУЛЬТУРА РЕЧИ –   </a:t>
            </a:r>
          </a:p>
          <a:p>
            <a:r>
              <a:rPr lang="ru-RU" sz="4000" b="1" i="1">
                <a:solidFill>
                  <a:srgbClr val="FF0000"/>
                </a:solidFill>
              </a:rPr>
              <a:t>                      ОТРАЖЕНИЕ ДУШИ»</a:t>
            </a:r>
          </a:p>
        </p:txBody>
      </p:sp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3687763" y="3305175"/>
            <a:ext cx="51323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D1149"/>
                </a:solidFill>
              </a:rPr>
              <a:t>И.А.Суязова, </a:t>
            </a:r>
          </a:p>
          <a:p>
            <a:r>
              <a:rPr lang="ru-RU" sz="2400" b="1">
                <a:solidFill>
                  <a:srgbClr val="FD1149"/>
                </a:solidFill>
              </a:rPr>
              <a:t>учитель русского языка  МКОУ «Каменская СОШ № 1 с УИОП»</a:t>
            </a:r>
          </a:p>
          <a:p>
            <a:r>
              <a:rPr lang="ru-RU" sz="2400" b="1">
                <a:solidFill>
                  <a:srgbClr val="FD1149"/>
                </a:solidFill>
              </a:rPr>
              <a:t>Воронежской области</a:t>
            </a:r>
          </a:p>
        </p:txBody>
      </p:sp>
    </p:spTree>
    <p:custDataLst>
      <p:tags r:id="rId1"/>
    </p:custDataLst>
  </p:cSld>
  <p:clrMapOvr>
    <a:masterClrMapping/>
  </p:clrMapOvr>
  <p:transition spd="slow" advTm="2000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08050"/>
            <a:ext cx="8507413" cy="51752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sz="2400" b="1" smtClean="0">
                <a:solidFill>
                  <a:schemeClr val="folHlink"/>
                </a:solidFill>
                <a:latin typeface="Arial" charset="0"/>
              </a:rPr>
              <a:t>ТЕМА ЗАНЯТИЯ:</a:t>
            </a:r>
            <a:r>
              <a:rPr lang="ru-RU" sz="2400" b="1" i="1" smtClean="0">
                <a:solidFill>
                  <a:srgbClr val="FD1149"/>
                </a:solidFill>
                <a:latin typeface="Arial" charset="0"/>
              </a:rPr>
              <a:t> </a:t>
            </a:r>
          </a:p>
          <a:p>
            <a:pPr>
              <a:lnSpc>
                <a:spcPct val="110000"/>
              </a:lnSpc>
              <a:buFont typeface="Arial" charset="0"/>
              <a:buNone/>
            </a:pPr>
            <a:r>
              <a:rPr lang="ru-RU" sz="2400" b="1" i="1" smtClean="0"/>
              <a:t>   </a:t>
            </a:r>
            <a:r>
              <a:rPr lang="ru-RU" b="1" i="1" smtClean="0">
                <a:solidFill>
                  <a:srgbClr val="FD1149"/>
                </a:solidFill>
              </a:rPr>
              <a:t>ХАРАКТЕРИСТИКА ПОНЯТИЯ «КУЛЬТУРА РЕЧИ». ПРОБЛЕМА РЕЧИ. ПРОЦЕССЫ, ХАРАКТЕРИЗУЮЩИЕ РЕЧЬ.</a:t>
            </a:r>
            <a:r>
              <a:rPr lang="ru-RU" b="1" smtClean="0">
                <a:solidFill>
                  <a:srgbClr val="FD1149"/>
                </a:solidFill>
              </a:rPr>
              <a:t> </a:t>
            </a:r>
            <a:endParaRPr lang="ru-RU" b="1" i="1" smtClean="0">
              <a:solidFill>
                <a:srgbClr val="FD1149"/>
              </a:solidFill>
              <a:latin typeface="Arial" charset="0"/>
            </a:endParaRPr>
          </a:p>
          <a:p>
            <a:pPr algn="r">
              <a:buFont typeface="Arial" charset="0"/>
              <a:buNone/>
            </a:pPr>
            <a:r>
              <a:rPr lang="ru-RU" sz="2800" b="1" i="1" smtClean="0">
                <a:solidFill>
                  <a:schemeClr val="folHlink"/>
                </a:solidFill>
              </a:rPr>
              <a:t>Заговори, чтобы я тебя увидел. </a:t>
            </a:r>
          </a:p>
          <a:p>
            <a:pPr algn="r">
              <a:buFont typeface="Arial" charset="0"/>
              <a:buNone/>
            </a:pPr>
            <a:r>
              <a:rPr lang="ru-RU" sz="2800" b="1" i="1" smtClean="0">
                <a:solidFill>
                  <a:schemeClr val="folHlink"/>
                </a:solidFill>
              </a:rPr>
              <a:t>Сократ</a:t>
            </a:r>
          </a:p>
        </p:txBody>
      </p:sp>
      <p:sp>
        <p:nvSpPr>
          <p:cNvPr id="14338" name="Text Box 3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FD1149"/>
                </a:solidFill>
                <a:latin typeface="Arial" charset="0"/>
                <a:cs typeface="Arial" charset="0"/>
              </a:rPr>
              <a:t>ЗАНЯТИЕ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800" b="1" i="1">
                <a:solidFill>
                  <a:srgbClr val="990099"/>
                </a:solidFill>
                <a:latin typeface="Calibri" pitchFamily="34" charset="0"/>
              </a:rPr>
              <a:t>Что такое культура речи?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95288" y="1557338"/>
            <a:ext cx="8569325" cy="467995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600" b="1" i="1" smtClean="0">
                <a:solidFill>
                  <a:srgbClr val="FD1149"/>
                </a:solidFill>
                <a:latin typeface="Book Antiqua" pitchFamily="18" charset="0"/>
              </a:rPr>
              <a:t>КУЛЬТУРА РЕЧИ</a:t>
            </a:r>
            <a:r>
              <a:rPr lang="ru-RU" sz="4400" i="1" smtClean="0">
                <a:solidFill>
                  <a:srgbClr val="8064A2"/>
                </a:solidFill>
                <a:latin typeface="Book Antiqua" pitchFamily="18" charset="0"/>
              </a:rPr>
              <a:t> </a:t>
            </a:r>
            <a:r>
              <a:rPr lang="ru-RU" sz="3600" i="1" smtClean="0"/>
              <a:t>– </a:t>
            </a:r>
            <a:r>
              <a:rPr lang="ru-RU" sz="2800" b="1" i="1" smtClean="0">
                <a:latin typeface="Arial" charset="0"/>
              </a:rPr>
              <a:t>прикладной раздел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b="1" i="1" smtClean="0">
                <a:latin typeface="Arial" charset="0"/>
              </a:rPr>
              <a:t>языкознания, в котором рассматриваются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b="1" i="1" smtClean="0">
                <a:latin typeface="Arial" charset="0"/>
              </a:rPr>
              <a:t>два </a:t>
            </a:r>
            <a:r>
              <a:rPr lang="ru-RU" sz="2800" b="1" smtClean="0">
                <a:latin typeface="Arial" charset="0"/>
              </a:rPr>
              <a:t> вопроса: </a:t>
            </a:r>
            <a:endParaRPr lang="ru-RU" sz="2800" b="1" i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000" i="1" smtClean="0"/>
              <a:t>   </a:t>
            </a:r>
            <a:r>
              <a:rPr lang="ru-RU" sz="3600" b="1" i="1" smtClean="0">
                <a:solidFill>
                  <a:srgbClr val="FD1149"/>
                </a:solidFill>
              </a:rPr>
              <a:t>КАК ГОВОРИТЬ ПРАВИЛЬНО?</a:t>
            </a:r>
            <a:r>
              <a:rPr lang="ru-RU" sz="3600" b="1" i="1" smtClean="0">
                <a:solidFill>
                  <a:srgbClr val="FD1149"/>
                </a:solidFill>
                <a:latin typeface="Arial" charset="0"/>
              </a:rPr>
              <a:t> </a:t>
            </a:r>
            <a:r>
              <a:rPr lang="ru-RU" sz="2800" b="1" smtClean="0">
                <a:latin typeface="Arial" charset="0"/>
              </a:rPr>
              <a:t>(соблюдение норм литературного языка)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600" b="1" i="1" smtClean="0">
                <a:solidFill>
                  <a:srgbClr val="FD1149"/>
                </a:solidFill>
              </a:rPr>
              <a:t>                             и</a:t>
            </a:r>
            <a:endParaRPr lang="ru-RU" sz="3600" b="1" i="1" smtClean="0">
              <a:solidFill>
                <a:srgbClr val="FD1149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600" b="1" i="1" smtClean="0">
                <a:solidFill>
                  <a:srgbClr val="FD1149"/>
                </a:solidFill>
              </a:rPr>
              <a:t>КАК  ГОВОРИТЬ ХОРОШО? </a:t>
            </a:r>
            <a:r>
              <a:rPr lang="ru-RU" sz="2800" b="1" smtClean="0">
                <a:latin typeface="Arial" charset="0"/>
              </a:rPr>
              <a:t>(умение правильно строить высказывание)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28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/>
      <p:bldP spid="308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250825" y="981075"/>
            <a:ext cx="8893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FD1149"/>
                </a:solidFill>
              </a:rPr>
              <a:t>Культура речи включает три аспекта:</a:t>
            </a:r>
          </a:p>
        </p:txBody>
      </p:sp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755650" y="1844675"/>
            <a:ext cx="61023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/>
              <a:t>нормативный; </a:t>
            </a:r>
          </a:p>
          <a:p>
            <a:r>
              <a:rPr lang="ru-RU" sz="4000" b="1"/>
              <a:t>коммуникативный; </a:t>
            </a:r>
          </a:p>
          <a:p>
            <a:r>
              <a:rPr lang="ru-RU" sz="4000" b="1"/>
              <a:t>этический.</a:t>
            </a:r>
          </a:p>
        </p:txBody>
      </p:sp>
    </p:spTree>
    <p:custDataLst>
      <p:tags r:id="rId1"/>
    </p:custDataLst>
  </p:cSld>
  <p:clrMapOvr>
    <a:masterClrMapping/>
  </p:clrMapOvr>
  <p:transition advClick="0" advTm="14624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0009-003-KHoroshaja-rech-dolzhna-byt-pravilnoj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750" y="908050"/>
            <a:ext cx="7812088" cy="574675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179388" y="279400"/>
            <a:ext cx="86407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D1149"/>
                </a:solidFill>
              </a:rPr>
              <a:t>ПРИЗНАКИ ХОРОШЕЙ И ГРАМОТНОЙ РЕЧИ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600" b="1" smtClean="0">
                <a:solidFill>
                  <a:srgbClr val="FD1149"/>
                </a:solidFill>
                <a:latin typeface="Arial" charset="0"/>
              </a:rPr>
              <a:t>ПРОБЛЕМЫ ЯЗЫКА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00200"/>
            <a:ext cx="91440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600" b="1" smtClean="0"/>
              <a:t>обеднение языка как средства общения, </a:t>
            </a:r>
          </a:p>
          <a:p>
            <a:r>
              <a:rPr lang="ru-RU" sz="3600" b="1" smtClean="0"/>
              <a:t>проблема языка в его реализации, </a:t>
            </a:r>
          </a:p>
          <a:p>
            <a:r>
              <a:rPr lang="ru-RU" sz="3600" b="1" smtClean="0"/>
              <a:t>речевая культура.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36613"/>
            <a:ext cx="8229600" cy="581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Процессы, характеризующие  языка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6868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 typeface="Arial" charset="0"/>
              <a:buAutoNum type="arabicPeriod"/>
            </a:pPr>
            <a:r>
              <a:rPr lang="ru-RU" sz="3600" b="1" smtClean="0">
                <a:latin typeface="Arial" charset="0"/>
              </a:rPr>
              <a:t>Демократизация языка.</a:t>
            </a:r>
          </a:p>
          <a:p>
            <a:pPr marL="609600" indent="-609600">
              <a:buFont typeface="Arial" charset="0"/>
              <a:buAutoNum type="arabicPeriod"/>
            </a:pPr>
            <a:r>
              <a:rPr lang="ru-RU" sz="3600" b="1" smtClean="0">
                <a:latin typeface="Arial" charset="0"/>
              </a:rPr>
              <a:t>Процесс </a:t>
            </a:r>
            <a:r>
              <a:rPr lang="ru-RU" sz="3600" b="1" i="1" smtClean="0">
                <a:latin typeface="Arial" charset="0"/>
              </a:rPr>
              <a:t>либерализации</a:t>
            </a:r>
            <a:r>
              <a:rPr lang="ru-RU" sz="3600" b="1" smtClean="0">
                <a:latin typeface="Arial" charset="0"/>
              </a:rPr>
              <a:t>, точнее,</a:t>
            </a:r>
          </a:p>
          <a:p>
            <a:pPr marL="609600" indent="-609600">
              <a:buFont typeface="Arial" charset="0"/>
              <a:buNone/>
            </a:pPr>
            <a:r>
              <a:rPr lang="ru-RU" sz="3600" b="1" i="1" smtClean="0">
                <a:latin typeface="Arial" charset="0"/>
              </a:rPr>
              <a:t>вульгаризации</a:t>
            </a:r>
            <a:r>
              <a:rPr lang="ru-RU" sz="3600" b="1" smtClean="0"/>
              <a:t>.</a:t>
            </a:r>
          </a:p>
          <a:p>
            <a:pPr marL="609600" indent="-609600">
              <a:buFont typeface="Arial" charset="0"/>
              <a:buAutoNum type="arabicPeriod"/>
            </a:pPr>
            <a:r>
              <a:rPr lang="ru-RU" sz="3600" b="1" smtClean="0"/>
              <a:t>«Иностранизация» русского языка.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507412" cy="9080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800" b="1" smtClean="0">
                <a:solidFill>
                  <a:srgbClr val="FD1149"/>
                </a:solidFill>
              </a:rPr>
              <a:t>Задание 1: </a:t>
            </a:r>
            <a:r>
              <a:rPr lang="ru-RU" sz="2400" b="1" smtClean="0">
                <a:solidFill>
                  <a:srgbClr val="FD1149"/>
                </a:solidFill>
              </a:rPr>
              <a:t>прочитайте рекламу, помещенную в газете «Ва-банк по-ростовски». Переведите её на «нормальный» язык.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908050"/>
            <a:ext cx="8893175" cy="5545138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Могульные мотыги и махаси! Максим двигает немеренно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прибамбасов для флэта и конторы. Сканируйте: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1. Видаки, ящики, «мыльницы» и всякая такая тема;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2. Вся компьютерная подоплека;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3. Солнечные чичи;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4. Кислотные движения для кухни;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5. Тара;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6. Пленка и фольга;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7. Мигульные койки;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8. Тематичные фонари.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Имеются наши темы. Качество — просто вышак!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Прайсы — душевные! Манируйте сюда! Нас от вас плющит и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400" b="1" smtClean="0"/>
              <a:t>колбасит одновременно!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274638"/>
            <a:ext cx="8507412" cy="4905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600" b="1" smtClean="0">
                <a:solidFill>
                  <a:srgbClr val="FD1149"/>
                </a:solidFill>
              </a:rPr>
              <a:t>Перевод на «нормальный» русский язык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908050"/>
            <a:ext cx="8229600" cy="5616575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Дамы и господа! Торговый дом МАКСИМ предлагает Вашему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вниманию широкий выбор товаров для дома и офиса: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1. Аудио-, видео-, бытовая и фототехника;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2. Компьютерная и оргтехника;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3. Солнцезащитные очки;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4. Бытовая химия (средства для посудомоечных машин,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стиральные порошки - универсальные, детские,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гипоаллергенные);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5. Посуда;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6. Фольга и пленка;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7. Мягкая мебель;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8. Осветительные приборы.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В продаже - товары отечественного производства. Качество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европейское. Цены доступные. Приходите в торговый дом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«МАКСИМ». Мы всегда рады вам!»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36613"/>
            <a:ext cx="8229600" cy="581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600" b="1" smtClean="0">
                <a:solidFill>
                  <a:srgbClr val="FD1149"/>
                </a:solidFill>
              </a:rPr>
              <a:t>Задание 2: дебаты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b="1" smtClean="0"/>
              <a:t>Культурный человек может пользоваться</a:t>
            </a:r>
          </a:p>
          <a:p>
            <a:pPr>
              <a:buFont typeface="Arial" charset="0"/>
              <a:buNone/>
            </a:pPr>
            <a:r>
              <a:rPr lang="ru-RU" b="1" smtClean="0"/>
              <a:t>вульгаризмами (ДА/НЕТ).</a:t>
            </a:r>
          </a:p>
          <a:p>
            <a:pPr>
              <a:buFont typeface="Arial" charset="0"/>
              <a:buNone/>
            </a:pPr>
            <a:r>
              <a:rPr lang="ru-RU" b="1" smtClean="0"/>
              <a:t>Речь – характеристика человека (ДА/НЕТ).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3541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l" eaLnBrk="1" hangingPunct="1"/>
            <a:r>
              <a:rPr lang="ru-RU" sz="2800" b="1" smtClean="0">
                <a:solidFill>
                  <a:srgbClr val="FD1149"/>
                </a:solidFill>
                <a:latin typeface="Times New Roman" pitchFamily="18" charset="0"/>
              </a:rPr>
              <a:t>Задание 1.</a:t>
            </a:r>
            <a:r>
              <a:rPr lang="ru-RU" sz="2800" b="1" smtClean="0">
                <a:latin typeface="Times New Roman" pitchFamily="18" charset="0"/>
              </a:rPr>
              <a:t> Ответьте на вопрос «Что характерно для грамотной и культурной речи?»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68313" y="1773238"/>
            <a:ext cx="3886200" cy="3344862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2800" b="1" smtClean="0"/>
              <a:t>правильность речи</a:t>
            </a:r>
            <a:r>
              <a:rPr lang="ru-RU" sz="2800" smtClean="0"/>
              <a:t> </a:t>
            </a:r>
          </a:p>
          <a:p>
            <a:pPr eaLnBrk="1" hangingPunct="1"/>
            <a:r>
              <a:rPr lang="ru-RU" sz="2800" b="1" smtClean="0"/>
              <a:t>чистота</a:t>
            </a:r>
            <a:r>
              <a:rPr lang="ru-RU" sz="2800" smtClean="0"/>
              <a:t> </a:t>
            </a:r>
          </a:p>
          <a:p>
            <a:pPr eaLnBrk="1" hangingPunct="1"/>
            <a:r>
              <a:rPr lang="ru-RU" sz="2800" b="1" smtClean="0"/>
              <a:t>богатство</a:t>
            </a:r>
            <a:r>
              <a:rPr lang="ru-RU" sz="2800" smtClean="0"/>
              <a:t> </a:t>
            </a:r>
          </a:p>
          <a:p>
            <a:pPr eaLnBrk="1" hangingPunct="1"/>
            <a:r>
              <a:rPr lang="ru-RU" sz="2800" b="1" smtClean="0"/>
              <a:t>точность</a:t>
            </a:r>
            <a:r>
              <a:rPr lang="ru-RU" sz="2800" smtClean="0"/>
              <a:t> 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648200" y="1773238"/>
            <a:ext cx="3886200" cy="3311525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2800" b="1" smtClean="0"/>
              <a:t>логичность</a:t>
            </a:r>
            <a:r>
              <a:rPr lang="ru-RU" sz="2800" smtClean="0"/>
              <a:t> </a:t>
            </a:r>
          </a:p>
          <a:p>
            <a:pPr eaLnBrk="1" hangingPunct="1"/>
            <a:r>
              <a:rPr lang="ru-RU" sz="2800" b="1" smtClean="0"/>
              <a:t>уместность</a:t>
            </a:r>
            <a:r>
              <a:rPr lang="ru-RU" sz="2800" smtClean="0"/>
              <a:t> </a:t>
            </a:r>
          </a:p>
          <a:p>
            <a:pPr eaLnBrk="1" hangingPunct="1"/>
            <a:r>
              <a:rPr lang="ru-RU" sz="2800" b="1" smtClean="0"/>
              <a:t>выразительность</a:t>
            </a:r>
            <a:r>
              <a:rPr lang="ru-RU" sz="2800" smtClean="0"/>
              <a:t> </a:t>
            </a:r>
          </a:p>
          <a:p>
            <a:pPr eaLnBrk="1" hangingPunct="1"/>
            <a:r>
              <a:rPr lang="ru-RU" sz="2800" b="1" smtClean="0"/>
              <a:t>ясность</a:t>
            </a:r>
            <a:r>
              <a:rPr lang="ru-RU" sz="2800" smtClean="0"/>
              <a:t> </a:t>
            </a:r>
          </a:p>
          <a:p>
            <a:pPr eaLnBrk="1" hangingPunct="1"/>
            <a:endParaRPr lang="ru-RU" sz="2800" smtClean="0"/>
          </a:p>
        </p:txBody>
      </p:sp>
    </p:spTree>
    <p:custDataLst>
      <p:tags r:id="rId1"/>
    </p:custDataLst>
  </p:cSld>
  <p:clrMapOvr>
    <a:masterClrMapping/>
  </p:clrMapOvr>
  <p:transition advClick="0" advTm="1382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946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1000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build="p" animBg="1"/>
      <p:bldP spid="19460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2"/>
          <p:cNvSpPr txBox="1">
            <a:spLocks noChangeArrowheads="1"/>
          </p:cNvSpPr>
          <p:nvPr/>
        </p:nvSpPr>
        <p:spPr bwMode="auto">
          <a:xfrm>
            <a:off x="395288" y="333375"/>
            <a:ext cx="84248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D1149"/>
                </a:solidFill>
              </a:rPr>
              <a:t>Правила «культуры речи»</a:t>
            </a:r>
          </a:p>
        </p:txBody>
      </p:sp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395288" y="1412875"/>
            <a:ext cx="8208962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 b="1"/>
              <a:t>Старайтесь говорить правильно, не употребляя в речи грубых выражений.</a:t>
            </a:r>
          </a:p>
          <a:p>
            <a:pPr marL="342900" indent="-342900">
              <a:buFontTx/>
              <a:buAutoNum type="arabicPeriod"/>
            </a:pPr>
            <a:r>
              <a:rPr lang="ru-RU" sz="2400" b="1"/>
              <a:t>Говорите только о том, что знаете. Помните, что «говорить, не думая», все равно что «стрелять, не целясь».</a:t>
            </a:r>
          </a:p>
          <a:p>
            <a:pPr marL="342900" indent="-342900">
              <a:buFontTx/>
              <a:buAutoNum type="arabicPeriod"/>
            </a:pPr>
            <a:r>
              <a:rPr lang="ru-RU" sz="2400" b="1"/>
              <a:t>Не спешите высказывать свои мысли.</a:t>
            </a:r>
          </a:p>
          <a:p>
            <a:pPr marL="342900" indent="-342900">
              <a:buFontTx/>
              <a:buAutoNum type="arabicPeriod"/>
            </a:pPr>
            <a:r>
              <a:rPr lang="ru-RU" sz="2400" b="1"/>
              <a:t>Не будьте многословны. Подбирайте в беседе те слова, которые лучше всего выражают вашу мысль.</a:t>
            </a:r>
          </a:p>
          <a:p>
            <a:pPr marL="342900" indent="-342900">
              <a:buFontTx/>
              <a:buAutoNum type="arabicPeriod"/>
            </a:pPr>
            <a:r>
              <a:rPr lang="ru-RU" sz="2400" b="1"/>
              <a:t>При разговоре не размахивайте руками. Мысль надо выражать словами, а не жестами.</a:t>
            </a:r>
          </a:p>
          <a:p>
            <a:pPr marL="342900" indent="-342900">
              <a:buFontTx/>
              <a:buAutoNum type="arabicPeriod"/>
            </a:pPr>
            <a:r>
              <a:rPr lang="ru-RU" sz="2400" b="1"/>
              <a:t>Не говорите быстро, не проглатывайте слова.</a:t>
            </a:r>
          </a:p>
          <a:p>
            <a:pPr marL="342900" indent="-342900">
              <a:buFontTx/>
              <a:buAutoNum type="arabicPeriod"/>
            </a:pPr>
            <a:r>
              <a:rPr lang="ru-RU" sz="2400" b="1"/>
              <a:t>Будьте вежливы и тактичны.</a:t>
            </a:r>
          </a:p>
          <a:p>
            <a:pPr marL="342900" indent="-342900"/>
            <a:endParaRPr lang="ru-RU" sz="2400" b="1"/>
          </a:p>
        </p:txBody>
      </p:sp>
    </p:spTree>
    <p:custDataLst>
      <p:tags r:id="rId1"/>
    </p:custDataLst>
  </p:cSld>
  <p:clrMapOvr>
    <a:masterClrMapping/>
  </p:clrMapOvr>
  <p:transition advClick="0" advTm="24907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35375" y="274638"/>
            <a:ext cx="5051425" cy="7778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600" b="1" smtClean="0">
                <a:solidFill>
                  <a:srgbClr val="FD1149"/>
                </a:solidFill>
                <a:latin typeface="Arial" charset="0"/>
              </a:rPr>
              <a:t>ПРАКТИКУМ</a:t>
            </a:r>
          </a:p>
        </p:txBody>
      </p:sp>
      <p:pic>
        <p:nvPicPr>
          <p:cNvPr id="26626" name="Picture 4" descr="THgQUQdk6GygMXOPa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8313" y="0"/>
            <a:ext cx="2374900" cy="3068638"/>
          </a:xfrm>
          <a:noFill/>
          <a:ln>
            <a:miter lim="800000"/>
            <a:headEnd/>
            <a:tailEnd/>
          </a:ln>
        </p:spPr>
      </p:pic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2843213" y="1484313"/>
            <a:ext cx="6300787" cy="11906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Познакомьтесь с высказываниями Д.С.Лихачева о языке.  Почему он называет язык самой большой ценностью народа?  Что говорит автор о связи языка и мышления.</a:t>
            </a:r>
          </a:p>
        </p:txBody>
      </p:sp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179388" y="3141663"/>
            <a:ext cx="8924925" cy="29972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900" b="1" i="1"/>
              <a:t>      Самая большая ценность народа - его язык, на котором он пишет, говорит,  думает. Думает! Это надо понять досконально, во всей многозначности  и многозначительности этого факта. Ведь это значит, что вся  сознательная жизнь человека проходит через родной ему язык. Эмоции,  ощущения только окрашивают то, что мы думаем, или подталкивают мысль в каком-то отношении, но мысли наши все формируются языком.</a:t>
            </a:r>
          </a:p>
          <a:p>
            <a:r>
              <a:rPr lang="ru-RU" sz="1900" b="1" i="1"/>
              <a:t>      В целом следует помнить: нет мысли вне ее выражения в языке и поиску  слова - это, в сущности, мысли. Неточности языка происходят прежде всего  </a:t>
            </a:r>
            <a:r>
              <a:rPr lang="ru-RU" sz="2000" b="1" i="1"/>
              <a:t>от неточности мысли.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639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smtClean="0">
                <a:solidFill>
                  <a:srgbClr val="FD1149"/>
                </a:solidFill>
                <a:latin typeface="Arial" charset="0"/>
              </a:rPr>
              <a:t>НАЙТИ ОШИБКУ НА ФОТОГРАФИИ </a:t>
            </a:r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Определи, какая это ошибка</a:t>
            </a:r>
          </a:p>
        </p:txBody>
      </p:sp>
      <p:pic>
        <p:nvPicPr>
          <p:cNvPr id="27650" name="Picture 4" descr="1350038184_x_5cc42c6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550" y="1196975"/>
            <a:ext cx="7127875" cy="5345113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639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НАЙДИТЕ ОШИБКУ НА ФОТОГРАФИИ. Определите, какая это ошибка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28675" name="Picture 5" descr="pic6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808163"/>
            <a:ext cx="7056437" cy="504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639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НАЙДИТЕ ОШИБКУ НА ФОТОГРАФИИ. Определите, какая это ошибка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32038"/>
            <a:ext cx="8229600" cy="4525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29699" name="Picture 5" descr="PR201301171532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84313"/>
            <a:ext cx="8472487" cy="476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639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НАЙДИТЕ ОШИБКУ НА ФОТОГРАФИИ. Определите, какая это ошибка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30723" name="Picture 6" descr="b9fa0c11524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295400"/>
            <a:ext cx="741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639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НАЙДИТЕ ОШИБКУ НА ФОТОГРАФИИ. Определите, какая это ошибка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31747" name="Picture 5" descr="5167b09d-4a8e-cb14-4a8e-cb1b0cb1cfb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530350"/>
            <a:ext cx="7993063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639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НАЙДИТЕ ОШИБКУ НА ФОТОГРАФИИ. Определите, какая это ошибка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32771" name="Picture 5" descr="18871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439863"/>
            <a:ext cx="7224713" cy="541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639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НАЙДИТЕ ОШИБКУ НА ФОТОГРАФИИ. Определите, какая это ошибка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33795" name="Picture 5" descr="68738513-musor_v_les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655763"/>
            <a:ext cx="6937375" cy="520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14400" y="260350"/>
            <a:ext cx="8229600" cy="6397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НАЙДИТЕ ОШИБКУ НА ФОТОГРАФИИ. Определите, какая это ошибка</a:t>
            </a:r>
          </a:p>
        </p:txBody>
      </p:sp>
      <p:pic>
        <p:nvPicPr>
          <p:cNvPr id="34818" name="Picture 6" descr="lenski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341438"/>
            <a:ext cx="7367587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14400" y="260350"/>
            <a:ext cx="8229600" cy="6397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НАЙДИТЕ ОШИБКУ НА ФОТОГРАФИИ. Определите, какая это ошибка</a:t>
            </a:r>
          </a:p>
        </p:txBody>
      </p:sp>
      <p:pic>
        <p:nvPicPr>
          <p:cNvPr id="35842" name="Picture 4" descr="b5cc2eb13fb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703388"/>
            <a:ext cx="8496300" cy="515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14400" y="260350"/>
            <a:ext cx="8229600" cy="6397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3200" b="1" smtClean="0">
                <a:solidFill>
                  <a:srgbClr val="FD1149"/>
                </a:solidFill>
                <a:latin typeface="Arial" charset="0"/>
              </a:rPr>
              <a:t>НАЙДИТЕ ОШИБКУ НА ФОТОГРАФИИ. Определите, какая это ошибка</a:t>
            </a:r>
          </a:p>
        </p:txBody>
      </p:sp>
      <p:pic>
        <p:nvPicPr>
          <p:cNvPr id="36866" name="Picture 5" descr="17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363663"/>
            <a:ext cx="6867525" cy="549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b="1" smtClean="0">
                <a:solidFill>
                  <a:srgbClr val="FD1149"/>
                </a:solidFill>
              </a:rPr>
              <a:t>ПРИГЛАШАЮ В ГОСТИ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8313" y="1196975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3600" smtClean="0"/>
              <a:t>Мой сайт </a:t>
            </a:r>
            <a:r>
              <a:rPr lang="ru-RU" sz="3600" smtClean="0">
                <a:hlinkClick r:id="rId2"/>
              </a:rPr>
              <a:t>http://suyazova.my1.ru/</a:t>
            </a:r>
            <a:endParaRPr lang="ru-RU" sz="3600" smtClean="0">
              <a:latin typeface="Arial" charset="0"/>
            </a:endParaRPr>
          </a:p>
          <a:p>
            <a:pPr>
              <a:buFont typeface="Arial" charset="0"/>
              <a:buNone/>
            </a:pPr>
            <a:endParaRPr lang="ru-RU" sz="3600" smtClean="0"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en-US" sz="3600" smtClean="0">
                <a:hlinkClick r:id="rId3"/>
              </a:rPr>
              <a:t>www.proshkolu.ru</a:t>
            </a:r>
            <a:r>
              <a:rPr lang="ru-RU" sz="3600" smtClean="0"/>
              <a:t> Ирина Анатольевна</a:t>
            </a:r>
          </a:p>
          <a:p>
            <a:pPr>
              <a:buFont typeface="Arial" charset="0"/>
              <a:buNone/>
            </a:pPr>
            <a:r>
              <a:rPr lang="ru-RU" sz="3600" smtClean="0"/>
              <a:t>Суязова – личная страница</a:t>
            </a:r>
          </a:p>
        </p:txBody>
      </p:sp>
      <p:pic>
        <p:nvPicPr>
          <p:cNvPr id="37891" name="Picture 5" descr="6d42a757922e2a888cf5aad43f3dd4e7_m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3716338"/>
            <a:ext cx="3671888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3" name="Группа 1"/>
          <p:cNvGrpSpPr>
            <a:grpSpLocks/>
          </p:cNvGrpSpPr>
          <p:nvPr/>
        </p:nvGrpSpPr>
        <p:grpSpPr bwMode="auto">
          <a:xfrm>
            <a:off x="539750" y="476250"/>
            <a:ext cx="7993063" cy="4384675"/>
            <a:chOff x="539552" y="260648"/>
            <a:chExt cx="7992888" cy="548149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539552" y="260648"/>
              <a:ext cx="7992888" cy="38461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ru-RU" sz="2000"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sz="2800" b="1">
                  <a:latin typeface="Monotype Corsiva" pitchFamily="66" charset="0"/>
                </a:rPr>
                <a:t>источник шаблона: </a:t>
              </a:r>
            </a:p>
            <a:p>
              <a:pPr algn="ctr">
                <a:defRPr/>
              </a:pPr>
              <a:endParaRPr lang="ru-RU" sz="2800" b="1"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>
                <a:defRPr/>
              </a:pPr>
              <a:r>
                <a: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>
                <a:defRPr/>
              </a:pPr>
              <a:r>
                <a: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>
                <a:defRPr/>
              </a:pPr>
              <a:r>
                <a: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Искитимского района</a:t>
              </a:r>
            </a:p>
            <a:p>
              <a:pPr algn="ctr">
                <a:defRPr/>
              </a:pPr>
              <a:r>
                <a: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sz="2400">
                <a:solidFill>
                  <a:srgbClr val="FF0000"/>
                </a:solidFill>
              </a:endParaRPr>
            </a:p>
          </p:txBody>
        </p:sp>
        <p:sp>
          <p:nvSpPr>
            <p:cNvPr id="38915" name="Прямоугольник 3"/>
            <p:cNvSpPr>
              <a:spLocks noChangeArrowheads="1"/>
            </p:cNvSpPr>
            <p:nvPr/>
          </p:nvSpPr>
          <p:spPr bwMode="auto">
            <a:xfrm>
              <a:off x="2700092" y="4559312"/>
              <a:ext cx="3628946" cy="1182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800" b="1">
                  <a:latin typeface="Monotype Corsiva" pitchFamily="66" charset="0"/>
                </a:rPr>
                <a:t>Сайт </a:t>
              </a:r>
              <a:r>
                <a:rPr lang="en-US" sz="2800" b="1">
                  <a:latin typeface="Monotype Corsiva" pitchFamily="66" charset="0"/>
                  <a:hlinkClick r:id="rId2"/>
                </a:rPr>
                <a:t>http://linda6035.ucoz.ru/</a:t>
              </a:r>
              <a:r>
                <a:rPr lang="ru-RU" sz="2400" b="1">
                  <a:latin typeface="Monotype Corsiva" pitchFamily="66" charset="0"/>
                </a:rPr>
                <a:t>    </a:t>
              </a:r>
              <a:r>
                <a:rPr lang="ru-RU" sz="2400" b="1" i="1">
                  <a:latin typeface="Monotype Corsiva" pitchFamily="66" charset="0"/>
                </a:rPr>
                <a:t>  </a:t>
              </a:r>
              <a:endParaRPr lang="ru-RU" sz="2400" b="1"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.3|2.7|2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2|0.2|0.1|0.1|0.1|0.2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.9|1.7|2.4|1.8|2.2|1.8|1.6|1.1|1.2|1|1|1.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783</Words>
  <Application>Microsoft Office PowerPoint</Application>
  <PresentationFormat>Экран (4:3)</PresentationFormat>
  <Paragraphs>114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ЗАНЯТИЕ 1</vt:lpstr>
      <vt:lpstr>Презентация PowerPoint</vt:lpstr>
      <vt:lpstr>Презентация PowerPoint</vt:lpstr>
      <vt:lpstr>Презентация PowerPoint</vt:lpstr>
      <vt:lpstr>ПРОБЛЕМЫ ЯЗЫКА</vt:lpstr>
      <vt:lpstr>Процессы, характеризующие  языка</vt:lpstr>
      <vt:lpstr>Задание 1: прочитайте рекламу, помещенную в газете «Ва-банк по-ростовски». Переведите её на «нормальный» язык.</vt:lpstr>
      <vt:lpstr>Перевод на «нормальный» русский язык</vt:lpstr>
      <vt:lpstr>Задание 2: дебаты</vt:lpstr>
      <vt:lpstr>Задание 1. Ответьте на вопрос «Что характерно для грамотной и культурной речи?»</vt:lpstr>
      <vt:lpstr>Презентация PowerPoint</vt:lpstr>
      <vt:lpstr>ПРАКТИКУМ</vt:lpstr>
      <vt:lpstr>НАЙТИ ОШИБКУ НА ФОТОГРАФИИ Определи, какая это ошибка</vt:lpstr>
      <vt:lpstr>НАЙДИТЕ ОШИБКУ НА ФОТОГРАФИИ. Определите, какая это ошибка</vt:lpstr>
      <vt:lpstr>НАЙДИТЕ ОШИБКУ НА ФОТОГРАФИИ. Определите, какая это ошибка</vt:lpstr>
      <vt:lpstr>НАЙДИТЕ ОШИБКУ НА ФОТОГРАФИИ. Определите, какая это ошибка</vt:lpstr>
      <vt:lpstr>НАЙДИТЕ ОШИБКУ НА ФОТОГРАФИИ. Определите, какая это ошибка</vt:lpstr>
      <vt:lpstr>НАЙДИТЕ ОШИБКУ НА ФОТОГРАФИИ. Определите, какая это ошибка</vt:lpstr>
      <vt:lpstr>НАЙДИТЕ ОШИБКУ НА ФОТОГРАФИИ. Определите, какая это ошибка</vt:lpstr>
      <vt:lpstr>НАЙДИТЕ ОШИБКУ НА ФОТОГРАФИИ. Определите, какая это ошибка</vt:lpstr>
      <vt:lpstr>НАЙДИТЕ ОШИБКУ НА ФОТОГРАФИИ. Определите, какая это ошибка</vt:lpstr>
      <vt:lpstr>НАЙДИТЕ ОШИБКУ НА ФОТОГРАФИИ. Определите, какая это ошибка</vt:lpstr>
      <vt:lpstr>ПРИГЛАШАЮ В ГОСТИ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Windows User</cp:lastModifiedBy>
  <cp:revision>65</cp:revision>
  <dcterms:created xsi:type="dcterms:W3CDTF">2013-08-25T16:28:30Z</dcterms:created>
  <dcterms:modified xsi:type="dcterms:W3CDTF">2016-03-13T08:12:28Z</dcterms:modified>
</cp:coreProperties>
</file>