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docProps/custom.xml" ContentType="application/vnd.openxmlformats-officedocument.custom-properties+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Default Extension="bin" ContentType="application/vnd.ms-office.legacyDiagramTex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89.xml" ContentType="application/vnd.openxmlformats-officedocument.presentationml.slide+xml"/>
  <Override PartName="/ppt/legacyDocTextInfo.bin" ContentType="application/vnd.ms-office.legacyDocTextInfo"/>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Layouts/slideLayout15.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 id="2147483681" r:id="rId2"/>
  </p:sldMasterIdLst>
  <p:sldIdLst>
    <p:sldId id="256" r:id="rId3"/>
    <p:sldId id="257" r:id="rId4"/>
    <p:sldId id="273" r:id="rId5"/>
    <p:sldId id="274" r:id="rId6"/>
    <p:sldId id="275" r:id="rId7"/>
    <p:sldId id="276" r:id="rId8"/>
    <p:sldId id="277" r:id="rId9"/>
    <p:sldId id="335" r:id="rId10"/>
    <p:sldId id="279" r:id="rId11"/>
    <p:sldId id="258" r:id="rId12"/>
    <p:sldId id="280" r:id="rId13"/>
    <p:sldId id="281" r:id="rId14"/>
    <p:sldId id="282" r:id="rId15"/>
    <p:sldId id="283" r:id="rId16"/>
    <p:sldId id="284" r:id="rId17"/>
    <p:sldId id="285" r:id="rId18"/>
    <p:sldId id="286" r:id="rId19"/>
    <p:sldId id="287" r:id="rId20"/>
    <p:sldId id="288" r:id="rId21"/>
    <p:sldId id="289" r:id="rId22"/>
    <p:sldId id="290" r:id="rId23"/>
    <p:sldId id="333" r:id="rId24"/>
    <p:sldId id="331" r:id="rId25"/>
    <p:sldId id="332" r:id="rId26"/>
    <p:sldId id="291" r:id="rId27"/>
    <p:sldId id="259" r:id="rId28"/>
    <p:sldId id="292" r:id="rId29"/>
    <p:sldId id="293" r:id="rId30"/>
    <p:sldId id="294" r:id="rId31"/>
    <p:sldId id="295" r:id="rId32"/>
    <p:sldId id="260" r:id="rId33"/>
    <p:sldId id="296" r:id="rId34"/>
    <p:sldId id="297" r:id="rId35"/>
    <p:sldId id="261" r:id="rId36"/>
    <p:sldId id="298" r:id="rId37"/>
    <p:sldId id="299" r:id="rId38"/>
    <p:sldId id="300" r:id="rId39"/>
    <p:sldId id="301" r:id="rId40"/>
    <p:sldId id="302" r:id="rId41"/>
    <p:sldId id="303" r:id="rId42"/>
    <p:sldId id="304" r:id="rId43"/>
    <p:sldId id="305" r:id="rId44"/>
    <p:sldId id="262" r:id="rId45"/>
    <p:sldId id="306" r:id="rId46"/>
    <p:sldId id="307" r:id="rId47"/>
    <p:sldId id="308" r:id="rId48"/>
    <p:sldId id="309" r:id="rId49"/>
    <p:sldId id="263" r:id="rId50"/>
    <p:sldId id="310" r:id="rId51"/>
    <p:sldId id="311" r:id="rId52"/>
    <p:sldId id="312" r:id="rId53"/>
    <p:sldId id="264" r:id="rId54"/>
    <p:sldId id="265" r:id="rId55"/>
    <p:sldId id="314" r:id="rId56"/>
    <p:sldId id="315" r:id="rId57"/>
    <p:sldId id="266" r:id="rId58"/>
    <p:sldId id="336" r:id="rId59"/>
    <p:sldId id="337" r:id="rId60"/>
    <p:sldId id="338" r:id="rId61"/>
    <p:sldId id="267" r:id="rId62"/>
    <p:sldId id="339" r:id="rId63"/>
    <p:sldId id="340" r:id="rId64"/>
    <p:sldId id="341" r:id="rId65"/>
    <p:sldId id="342" r:id="rId66"/>
    <p:sldId id="343" r:id="rId67"/>
    <p:sldId id="268" r:id="rId68"/>
    <p:sldId id="316" r:id="rId69"/>
    <p:sldId id="344" r:id="rId70"/>
    <p:sldId id="345" r:id="rId71"/>
    <p:sldId id="317" r:id="rId72"/>
    <p:sldId id="269" r:id="rId73"/>
    <p:sldId id="346" r:id="rId74"/>
    <p:sldId id="347" r:id="rId75"/>
    <p:sldId id="270" r:id="rId76"/>
    <p:sldId id="318" r:id="rId77"/>
    <p:sldId id="348" r:id="rId78"/>
    <p:sldId id="320" r:id="rId79"/>
    <p:sldId id="321" r:id="rId80"/>
    <p:sldId id="322" r:id="rId81"/>
    <p:sldId id="323" r:id="rId82"/>
    <p:sldId id="324" r:id="rId83"/>
    <p:sldId id="325" r:id="rId84"/>
    <p:sldId id="326" r:id="rId85"/>
    <p:sldId id="327" r:id="rId86"/>
    <p:sldId id="328" r:id="rId87"/>
    <p:sldId id="271" r:id="rId88"/>
    <p:sldId id="349" r:id="rId89"/>
    <p:sldId id="329" r:id="rId90"/>
    <p:sldId id="272" r:id="rId91"/>
    <p:sldId id="350" r:id="rId92"/>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Garamond" pitchFamily="18" charset="0"/>
        <a:ea typeface="+mn-ea"/>
        <a:cs typeface="+mn-cs"/>
      </a:defRPr>
    </a:lvl1pPr>
    <a:lvl2pPr marL="457200" algn="l" rtl="0" fontAlgn="base">
      <a:spcBef>
        <a:spcPct val="0"/>
      </a:spcBef>
      <a:spcAft>
        <a:spcPct val="0"/>
      </a:spcAft>
      <a:defRPr kern="1200">
        <a:solidFill>
          <a:schemeClr val="tx1"/>
        </a:solidFill>
        <a:latin typeface="Garamond" pitchFamily="18" charset="0"/>
        <a:ea typeface="+mn-ea"/>
        <a:cs typeface="+mn-cs"/>
      </a:defRPr>
    </a:lvl2pPr>
    <a:lvl3pPr marL="914400" algn="l" rtl="0" fontAlgn="base">
      <a:spcBef>
        <a:spcPct val="0"/>
      </a:spcBef>
      <a:spcAft>
        <a:spcPct val="0"/>
      </a:spcAft>
      <a:defRPr kern="1200">
        <a:solidFill>
          <a:schemeClr val="tx1"/>
        </a:solidFill>
        <a:latin typeface="Garamond" pitchFamily="18" charset="0"/>
        <a:ea typeface="+mn-ea"/>
        <a:cs typeface="+mn-cs"/>
      </a:defRPr>
    </a:lvl3pPr>
    <a:lvl4pPr marL="1371600" algn="l" rtl="0" fontAlgn="base">
      <a:spcBef>
        <a:spcPct val="0"/>
      </a:spcBef>
      <a:spcAft>
        <a:spcPct val="0"/>
      </a:spcAft>
      <a:defRPr kern="1200">
        <a:solidFill>
          <a:schemeClr val="tx1"/>
        </a:solidFill>
        <a:latin typeface="Garamond" pitchFamily="18" charset="0"/>
        <a:ea typeface="+mn-ea"/>
        <a:cs typeface="+mn-cs"/>
      </a:defRPr>
    </a:lvl4pPr>
    <a:lvl5pPr marL="1828800" algn="l" rtl="0" fontAlgn="base">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80" autoAdjust="0"/>
    <p:restoredTop sz="86410" autoAdjust="0"/>
  </p:normalViewPr>
  <p:slideViewPr>
    <p:cSldViewPr>
      <p:cViewPr>
        <p:scale>
          <a:sx n="84" d="100"/>
          <a:sy n="84" d="100"/>
        </p:scale>
        <p:origin x="-72" y="6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microsoft.com/office/2006/relationships/legacyDocTextInfo" Target="legacyDocTextInfo.bin"/><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drawings/_rels/vmlDrawing1.vml.rels><?xml version="1.0" encoding="UTF-8" standalone="yes"?>
<Relationships xmlns="http://schemas.openxmlformats.org/package/2006/relationships"><Relationship Id="rId3" Type="http://schemas.microsoft.com/office/2006/relationships/legacyDiagramText" Target="legacyDiagramText3.bin"/><Relationship Id="rId2" Type="http://schemas.microsoft.com/office/2006/relationships/legacyDiagramText" Target="legacyDiagramText2.bin"/><Relationship Id="rId1" Type="http://schemas.microsoft.com/office/2006/relationships/legacyDiagramText" Target="legacyDiagramText1.bin"/></Relationships>
</file>

<file path=ppt/drawings/_rels/vmlDrawing2.vml.rels><?xml version="1.0" encoding="UTF-8" standalone="yes"?>
<Relationships xmlns="http://schemas.openxmlformats.org/package/2006/relationships"><Relationship Id="rId3" Type="http://schemas.microsoft.com/office/2006/relationships/legacyDiagramText" Target="legacyDiagramText6.bin"/><Relationship Id="rId2" Type="http://schemas.microsoft.com/office/2006/relationships/legacyDiagramText" Target="legacyDiagramText5.bin"/><Relationship Id="rId1" Type="http://schemas.microsoft.com/office/2006/relationships/legacyDiagramText" Target="legacyDiagramText4.bin"/><Relationship Id="rId4" Type="http://schemas.microsoft.com/office/2006/relationships/legacyDiagramText" Target="legacyDiagramText7.bin"/></Relationships>
</file>

<file path=ppt/drawings/_rels/vmlDrawing3.vml.rels><?xml version="1.0" encoding="UTF-8" standalone="yes"?>
<Relationships xmlns="http://schemas.openxmlformats.org/package/2006/relationships"><Relationship Id="rId3" Type="http://schemas.microsoft.com/office/2006/relationships/legacyDiagramText" Target="legacyDiagramText10.bin"/><Relationship Id="rId7" Type="http://schemas.microsoft.com/office/2006/relationships/legacyDiagramText" Target="legacyDiagramText14.bin"/><Relationship Id="rId2" Type="http://schemas.microsoft.com/office/2006/relationships/legacyDiagramText" Target="legacyDiagramText9.bin"/><Relationship Id="rId1" Type="http://schemas.microsoft.com/office/2006/relationships/legacyDiagramText" Target="legacyDiagramText8.bin"/><Relationship Id="rId6" Type="http://schemas.microsoft.com/office/2006/relationships/legacyDiagramText" Target="legacyDiagramText13.bin"/><Relationship Id="rId5" Type="http://schemas.microsoft.com/office/2006/relationships/legacyDiagramText" Target="legacyDiagramText12.bin"/><Relationship Id="rId4" Type="http://schemas.microsoft.com/office/2006/relationships/legacyDiagramText" Target="legacyDiagramText11.bin"/></Relationships>
</file>

<file path=ppt/drawings/_rels/vmlDrawing4.vml.rels><?xml version="1.0" encoding="UTF-8" standalone="yes"?>
<Relationships xmlns="http://schemas.openxmlformats.org/package/2006/relationships"><Relationship Id="rId3" Type="http://schemas.microsoft.com/office/2006/relationships/legacyDiagramText" Target="legacyDiagramText17.bin"/><Relationship Id="rId2" Type="http://schemas.microsoft.com/office/2006/relationships/legacyDiagramText" Target="legacyDiagramText16.bin"/><Relationship Id="rId1" Type="http://schemas.microsoft.com/office/2006/relationships/legacyDiagramText" Target="legacyDiagramText15.bin"/><Relationship Id="rId4" Type="http://schemas.microsoft.com/office/2006/relationships/legacyDiagramText" Target="legacyDiagramText18.bin"/></Relationships>
</file>

<file path=ppt/drawings/_rels/vmlDrawing5.vml.rels><?xml version="1.0" encoding="UTF-8" standalone="yes"?>
<Relationships xmlns="http://schemas.openxmlformats.org/package/2006/relationships"><Relationship Id="rId3" Type="http://schemas.microsoft.com/office/2006/relationships/legacyDiagramText" Target="legacyDiagramText21.bin"/><Relationship Id="rId2" Type="http://schemas.microsoft.com/office/2006/relationships/legacyDiagramText" Target="legacyDiagramText20.bin"/><Relationship Id="rId1" Type="http://schemas.microsoft.com/office/2006/relationships/legacyDiagramText" Target="legacyDiagramText19.bin"/><Relationship Id="rId5" Type="http://schemas.microsoft.com/office/2006/relationships/legacyDiagramText" Target="legacyDiagramText23.bin"/><Relationship Id="rId4" Type="http://schemas.microsoft.com/office/2006/relationships/legacyDiagramText" Target="legacyDiagramText22.bin"/></Relationships>
</file>

<file path=ppt/drawings/_rels/vmlDrawing6.vml.rels><?xml version="1.0" encoding="UTF-8" standalone="yes"?>
<Relationships xmlns="http://schemas.openxmlformats.org/package/2006/relationships"><Relationship Id="rId3" Type="http://schemas.microsoft.com/office/2006/relationships/legacyDiagramText" Target="legacyDiagramText26.bin"/><Relationship Id="rId2" Type="http://schemas.microsoft.com/office/2006/relationships/legacyDiagramText" Target="legacyDiagramText25.bin"/><Relationship Id="rId1" Type="http://schemas.microsoft.com/office/2006/relationships/legacyDiagramText" Target="legacyDiagramText24.bin"/><Relationship Id="rId4" Type="http://schemas.microsoft.com/office/2006/relationships/legacyDiagramText" Target="legacyDiagramText27.bin"/></Relationships>
</file>

<file path=ppt/drawings/_rels/vmlDrawing7.vml.rels><?xml version="1.0" encoding="UTF-8" standalone="yes"?>
<Relationships xmlns="http://schemas.openxmlformats.org/package/2006/relationships"><Relationship Id="rId3" Type="http://schemas.microsoft.com/office/2006/relationships/legacyDiagramText" Target="legacyDiagramText30.bin"/><Relationship Id="rId2" Type="http://schemas.microsoft.com/office/2006/relationships/legacyDiagramText" Target="legacyDiagramText29.bin"/><Relationship Id="rId1" Type="http://schemas.microsoft.com/office/2006/relationships/legacyDiagramText" Target="legacyDiagramText28.bin"/></Relationships>
</file>

<file path=ppt/drawings/_rels/vmlDrawing8.vml.rels><?xml version="1.0" encoding="UTF-8" standalone="yes"?>
<Relationships xmlns="http://schemas.openxmlformats.org/package/2006/relationships"><Relationship Id="rId3" Type="http://schemas.microsoft.com/office/2006/relationships/legacyDiagramText" Target="legacyDiagramText33.bin"/><Relationship Id="rId2" Type="http://schemas.microsoft.com/office/2006/relationships/legacyDiagramText" Target="legacyDiagramText32.bin"/><Relationship Id="rId1" Type="http://schemas.microsoft.com/office/2006/relationships/legacyDiagramText" Target="legacyDiagramText31.bin"/><Relationship Id="rId6" Type="http://schemas.microsoft.com/office/2006/relationships/legacyDiagramText" Target="legacyDiagramText36.bin"/><Relationship Id="rId5" Type="http://schemas.microsoft.com/office/2006/relationships/legacyDiagramText" Target="legacyDiagramText35.bin"/><Relationship Id="rId4" Type="http://schemas.microsoft.com/office/2006/relationships/legacyDiagramText" Target="legacyDiagramText34.bin"/></Relationships>
</file>

<file path=ppt/drawings/_rels/vmlDrawing9.vml.rels><?xml version="1.0" encoding="UTF-8" standalone="yes"?>
<Relationships xmlns="http://schemas.openxmlformats.org/package/2006/relationships"><Relationship Id="rId3" Type="http://schemas.microsoft.com/office/2006/relationships/legacyDiagramText" Target="legacyDiagramText39.bin"/><Relationship Id="rId2" Type="http://schemas.microsoft.com/office/2006/relationships/legacyDiagramText" Target="legacyDiagramText38.bin"/><Relationship Id="rId1" Type="http://schemas.microsoft.com/office/2006/relationships/legacyDiagramText" Target="legacyDiagramText37.bin"/></Relationships>
</file>

<file path=ppt/drawings/_rels/vmlDrawing10.vml.rels><?xml version="1.0" encoding="UTF-8" standalone="yes"?>
<Relationships xmlns="http://schemas.openxmlformats.org/package/2006/relationships"><Relationship Id="rId3" Type="http://schemas.microsoft.com/office/2006/relationships/legacyDiagramText" Target="legacyDiagramText42.bin"/><Relationship Id="rId2" Type="http://schemas.microsoft.com/office/2006/relationships/legacyDiagramText" Target="legacyDiagramText41.bin"/><Relationship Id="rId1" Type="http://schemas.microsoft.com/office/2006/relationships/legacyDiagramText" Target="legacyDiagramText40.bin"/><Relationship Id="rId6" Type="http://schemas.microsoft.com/office/2006/relationships/legacyDiagramText" Target="legacyDiagramText45.bin"/><Relationship Id="rId5" Type="http://schemas.microsoft.com/office/2006/relationships/legacyDiagramText" Target="legacyDiagramText44.bin"/><Relationship Id="rId4" Type="http://schemas.microsoft.com/office/2006/relationships/legacyDiagramText" Target="legacyDiagramText43.bin"/></Relationships>
</file>

<file path=ppt/drawings/_rels/vmlDrawing11.vml.rels><?xml version="1.0" encoding="UTF-8" standalone="yes"?>
<Relationships xmlns="http://schemas.openxmlformats.org/package/2006/relationships"><Relationship Id="rId3" Type="http://schemas.microsoft.com/office/2006/relationships/legacyDiagramText" Target="legacyDiagramText48.bin"/><Relationship Id="rId2" Type="http://schemas.microsoft.com/office/2006/relationships/legacyDiagramText" Target="legacyDiagramText47.bin"/><Relationship Id="rId1" Type="http://schemas.microsoft.com/office/2006/relationships/legacyDiagramText" Target="legacyDiagramText46.bin"/></Relationships>
</file>

<file path=ppt/drawings/_rels/vmlDrawing12.vml.rels><?xml version="1.0" encoding="UTF-8" standalone="yes"?>
<Relationships xmlns="http://schemas.openxmlformats.org/package/2006/relationships"><Relationship Id="rId3" Type="http://schemas.microsoft.com/office/2006/relationships/legacyDiagramText" Target="legacyDiagramText51.bin"/><Relationship Id="rId2" Type="http://schemas.microsoft.com/office/2006/relationships/legacyDiagramText" Target="legacyDiagramText50.bin"/><Relationship Id="rId1" Type="http://schemas.microsoft.com/office/2006/relationships/legacyDiagramText" Target="legacyDiagramText49.bin"/><Relationship Id="rId4" Type="http://schemas.microsoft.com/office/2006/relationships/legacyDiagramText" Target="legacyDiagramText52.bin"/></Relationships>
</file>

<file path=ppt/drawings/_rels/vmlDrawing13.vml.rels><?xml version="1.0" encoding="UTF-8" standalone="yes"?>
<Relationships xmlns="http://schemas.openxmlformats.org/package/2006/relationships"><Relationship Id="rId3" Type="http://schemas.microsoft.com/office/2006/relationships/legacyDiagramText" Target="legacyDiagramText55.bin"/><Relationship Id="rId2" Type="http://schemas.microsoft.com/office/2006/relationships/legacyDiagramText" Target="legacyDiagramText54.bin"/><Relationship Id="rId1" Type="http://schemas.microsoft.com/office/2006/relationships/legacyDiagramText" Target="legacyDiagramText53.bin"/><Relationship Id="rId5" Type="http://schemas.microsoft.com/office/2006/relationships/legacyDiagramText" Target="legacyDiagramText57.bin"/><Relationship Id="rId4" Type="http://schemas.microsoft.com/office/2006/relationships/legacyDiagramText" Target="legacyDiagramText56.bin"/></Relationships>
</file>

<file path=ppt/drawings/_rels/vmlDrawing14.vml.rels><?xml version="1.0" encoding="UTF-8" standalone="yes"?>
<Relationships xmlns="http://schemas.openxmlformats.org/package/2006/relationships"><Relationship Id="rId3" Type="http://schemas.microsoft.com/office/2006/relationships/legacyDiagramText" Target="legacyDiagramText60.bin"/><Relationship Id="rId2" Type="http://schemas.microsoft.com/office/2006/relationships/legacyDiagramText" Target="legacyDiagramText59.bin"/><Relationship Id="rId1" Type="http://schemas.microsoft.com/office/2006/relationships/legacyDiagramText" Target="legacyDiagramText58.bin"/></Relationships>
</file>

<file path=ppt/drawings/_rels/vmlDrawing15.vml.rels><?xml version="1.0" encoding="UTF-8" standalone="yes"?>
<Relationships xmlns="http://schemas.openxmlformats.org/package/2006/relationships"><Relationship Id="rId3" Type="http://schemas.microsoft.com/office/2006/relationships/legacyDiagramText" Target="legacyDiagramText63.bin"/><Relationship Id="rId2" Type="http://schemas.microsoft.com/office/2006/relationships/legacyDiagramText" Target="legacyDiagramText62.bin"/><Relationship Id="rId1" Type="http://schemas.microsoft.com/office/2006/relationships/legacyDiagramText" Target="legacyDiagramText61.bin"/><Relationship Id="rId4" Type="http://schemas.microsoft.com/office/2006/relationships/legacyDiagramText" Target="legacyDiagramText64.bin"/></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6322" name="Group 2"/>
          <p:cNvGrpSpPr>
            <a:grpSpLocks/>
          </p:cNvGrpSpPr>
          <p:nvPr/>
        </p:nvGrpSpPr>
        <p:grpSpPr bwMode="auto">
          <a:xfrm>
            <a:off x="0" y="2438400"/>
            <a:ext cx="9144000" cy="4046538"/>
            <a:chOff x="0" y="1536"/>
            <a:chExt cx="5760" cy="2549"/>
          </a:xfrm>
        </p:grpSpPr>
        <p:sp>
          <p:nvSpPr>
            <p:cNvPr id="56323" name="Rectangle 3"/>
            <p:cNvSpPr>
              <a:spLocks noChangeArrowheads="1"/>
            </p:cNvSpPr>
            <p:nvPr userDrawn="1"/>
          </p:nvSpPr>
          <p:spPr bwMode="hidden">
            <a:xfrm rot="-1424751">
              <a:off x="2121" y="2592"/>
              <a:ext cx="3072" cy="384"/>
            </a:xfrm>
            <a:prstGeom prst="rect">
              <a:avLst/>
            </a:prstGeom>
            <a:gradFill rotWithShape="0">
              <a:gsLst>
                <a:gs pos="0">
                  <a:schemeClr val="bg1">
                    <a:gamma/>
                    <a:shade val="94118"/>
                    <a:invGamma/>
                  </a:schemeClr>
                </a:gs>
                <a:gs pos="50000">
                  <a:schemeClr val="bg1"/>
                </a:gs>
                <a:gs pos="100000">
                  <a:schemeClr val="bg1">
                    <a:gamma/>
                    <a:shade val="94118"/>
                    <a:invGamma/>
                  </a:schemeClr>
                </a:gs>
              </a:gsLst>
              <a:lin ang="18900000" scaled="1"/>
            </a:gradFill>
            <a:ln w="9525">
              <a:noFill/>
              <a:miter lim="800000"/>
              <a:headEnd/>
              <a:tailEnd/>
            </a:ln>
            <a:effectLst/>
          </p:spPr>
          <p:txBody>
            <a:bodyPr wrap="none" anchor="ctr"/>
            <a:lstStyle/>
            <a:p>
              <a:endParaRPr lang="ru-RU"/>
            </a:p>
          </p:txBody>
        </p:sp>
        <p:sp>
          <p:nvSpPr>
            <p:cNvPr id="56324" name="Freeform 4"/>
            <p:cNvSpPr>
              <a:spLocks/>
            </p:cNvSpPr>
            <p:nvPr userDrawn="1"/>
          </p:nvSpPr>
          <p:spPr bwMode="hidden">
            <a:xfrm>
              <a:off x="0" y="2664"/>
              <a:ext cx="2688" cy="1224"/>
            </a:xfrm>
            <a:custGeom>
              <a:avLst/>
              <a:gdLst/>
              <a:ahLst/>
              <a:cxnLst>
                <a:cxn ang="0">
                  <a:pos x="0" y="0"/>
                </a:cxn>
                <a:cxn ang="0">
                  <a:pos x="960" y="552"/>
                </a:cxn>
                <a:cxn ang="0">
                  <a:pos x="1968" y="264"/>
                </a:cxn>
                <a:cxn ang="0">
                  <a:pos x="2028" y="270"/>
                </a:cxn>
                <a:cxn ang="0">
                  <a:pos x="2661" y="528"/>
                </a:cxn>
                <a:cxn ang="0">
                  <a:pos x="2688" y="648"/>
                </a:cxn>
                <a:cxn ang="0">
                  <a:pos x="2304" y="1080"/>
                </a:cxn>
                <a:cxn ang="0">
                  <a:pos x="1584" y="1224"/>
                </a:cxn>
                <a:cxn ang="0">
                  <a:pos x="1296" y="936"/>
                </a:cxn>
                <a:cxn ang="0">
                  <a:pos x="864" y="1032"/>
                </a:cxn>
                <a:cxn ang="0">
                  <a:pos x="0" y="552"/>
                </a:cxn>
                <a:cxn ang="0">
                  <a:pos x="0" y="0"/>
                </a:cxn>
              </a:cxnLst>
              <a:rect l="0" t="0" r="r" b="b"/>
              <a:pathLst>
                <a:path w="2688" h="1224">
                  <a:moveTo>
                    <a:pt x="0" y="0"/>
                  </a:moveTo>
                  <a:lnTo>
                    <a:pt x="960" y="552"/>
                  </a:lnTo>
                  <a:lnTo>
                    <a:pt x="1968" y="264"/>
                  </a:lnTo>
                  <a:lnTo>
                    <a:pt x="2028" y="270"/>
                  </a:lnTo>
                  <a:lnTo>
                    <a:pt x="2661" y="528"/>
                  </a:lnTo>
                  <a:lnTo>
                    <a:pt x="2688" y="648"/>
                  </a:lnTo>
                  <a:lnTo>
                    <a:pt x="2304" y="1080"/>
                  </a:lnTo>
                  <a:lnTo>
                    <a:pt x="1584" y="1224"/>
                  </a:lnTo>
                  <a:lnTo>
                    <a:pt x="1296" y="936"/>
                  </a:lnTo>
                  <a:lnTo>
                    <a:pt x="864" y="1032"/>
                  </a:lnTo>
                  <a:lnTo>
                    <a:pt x="0" y="552"/>
                  </a:lnTo>
                  <a:lnTo>
                    <a:pt x="0" y="0"/>
                  </a:lnTo>
                  <a:close/>
                </a:path>
              </a:pathLst>
            </a:custGeom>
            <a:solidFill>
              <a:schemeClr val="bg2"/>
            </a:solidFill>
            <a:ln w="9525">
              <a:noFill/>
              <a:round/>
              <a:headEnd/>
              <a:tailEnd/>
            </a:ln>
            <a:effectLst/>
          </p:spPr>
          <p:txBody>
            <a:bodyPr/>
            <a:lstStyle/>
            <a:p>
              <a:endParaRPr lang="ru-RU"/>
            </a:p>
          </p:txBody>
        </p:sp>
        <p:sp>
          <p:nvSpPr>
            <p:cNvPr id="56325" name="Freeform 5"/>
            <p:cNvSpPr>
              <a:spLocks/>
            </p:cNvSpPr>
            <p:nvPr userDrawn="1"/>
          </p:nvSpPr>
          <p:spPr bwMode="hidden">
            <a:xfrm>
              <a:off x="3359" y="1536"/>
              <a:ext cx="2401" cy="1232"/>
            </a:xfrm>
            <a:custGeom>
              <a:avLst/>
              <a:gdLst/>
              <a:ahLst/>
              <a:cxnLst>
                <a:cxn ang="0">
                  <a:pos x="2208" y="15"/>
                </a:cxn>
                <a:cxn ang="0">
                  <a:pos x="2088" y="57"/>
                </a:cxn>
                <a:cxn ang="0">
                  <a:pos x="1951" y="99"/>
                </a:cxn>
                <a:cxn ang="0">
                  <a:pos x="1704" y="135"/>
                </a:cxn>
                <a:cxn ang="0">
                  <a:pos x="1314" y="177"/>
                </a:cxn>
                <a:cxn ang="0">
                  <a:pos x="1176" y="189"/>
                </a:cxn>
                <a:cxn ang="0">
                  <a:pos x="1122" y="195"/>
                </a:cxn>
                <a:cxn ang="0">
                  <a:pos x="1075" y="231"/>
                </a:cxn>
                <a:cxn ang="0">
                  <a:pos x="924" y="321"/>
                </a:cxn>
                <a:cxn ang="0">
                  <a:pos x="840" y="369"/>
                </a:cxn>
                <a:cxn ang="0">
                  <a:pos x="630" y="458"/>
                </a:cxn>
                <a:cxn ang="0">
                  <a:pos x="529" y="500"/>
                </a:cxn>
                <a:cxn ang="0">
                  <a:pos x="487" y="542"/>
                </a:cxn>
                <a:cxn ang="0">
                  <a:pos x="457" y="590"/>
                </a:cxn>
                <a:cxn ang="0">
                  <a:pos x="402" y="638"/>
                </a:cxn>
                <a:cxn ang="0">
                  <a:pos x="330" y="758"/>
                </a:cxn>
                <a:cxn ang="0">
                  <a:pos x="312" y="788"/>
                </a:cxn>
                <a:cxn ang="0">
                  <a:pos x="252" y="824"/>
                </a:cxn>
                <a:cxn ang="0">
                  <a:pos x="84" y="926"/>
                </a:cxn>
                <a:cxn ang="0">
                  <a:pos x="0" y="992"/>
                </a:cxn>
                <a:cxn ang="0">
                  <a:pos x="12" y="1040"/>
                </a:cxn>
                <a:cxn ang="0">
                  <a:pos x="132" y="1034"/>
                </a:cxn>
                <a:cxn ang="0">
                  <a:pos x="336" y="980"/>
                </a:cxn>
                <a:cxn ang="0">
                  <a:pos x="529" y="896"/>
                </a:cxn>
                <a:cxn ang="0">
                  <a:pos x="576" y="872"/>
                </a:cxn>
                <a:cxn ang="0">
                  <a:pos x="714" y="848"/>
                </a:cxn>
                <a:cxn ang="0">
                  <a:pos x="966" y="794"/>
                </a:cxn>
                <a:cxn ang="0">
                  <a:pos x="1212" y="782"/>
                </a:cxn>
                <a:cxn ang="0">
                  <a:pos x="1416" y="872"/>
                </a:cxn>
                <a:cxn ang="0">
                  <a:pos x="1464" y="932"/>
                </a:cxn>
                <a:cxn ang="0">
                  <a:pos x="1440" y="992"/>
                </a:cxn>
                <a:cxn ang="0">
                  <a:pos x="1302" y="1040"/>
                </a:cxn>
                <a:cxn ang="0">
                  <a:pos x="1158" y="1100"/>
                </a:cxn>
                <a:cxn ang="0">
                  <a:pos x="1093" y="1148"/>
                </a:cxn>
                <a:cxn ang="0">
                  <a:pos x="1075" y="1208"/>
                </a:cxn>
                <a:cxn ang="0">
                  <a:pos x="1093" y="1232"/>
                </a:cxn>
                <a:cxn ang="0">
                  <a:pos x="1152" y="1226"/>
                </a:cxn>
                <a:cxn ang="0">
                  <a:pos x="1332" y="1208"/>
                </a:cxn>
                <a:cxn ang="0">
                  <a:pos x="1434" y="1184"/>
                </a:cxn>
                <a:cxn ang="0">
                  <a:pos x="1464" y="1172"/>
                </a:cxn>
                <a:cxn ang="0">
                  <a:pos x="1578" y="1130"/>
                </a:cxn>
                <a:cxn ang="0">
                  <a:pos x="1758" y="1064"/>
                </a:cxn>
                <a:cxn ang="0">
                  <a:pos x="1872" y="962"/>
                </a:cxn>
                <a:cxn ang="0">
                  <a:pos x="1986" y="800"/>
                </a:cxn>
                <a:cxn ang="0">
                  <a:pos x="2166" y="650"/>
                </a:cxn>
                <a:cxn ang="0">
                  <a:pos x="2257" y="590"/>
                </a:cxn>
                <a:cxn ang="0">
                  <a:pos x="2400" y="57"/>
                </a:cxn>
              </a:cxnLst>
              <a:rect l="0" t="0" r="r" b="b"/>
              <a:pathLst>
                <a:path w="2401" h="1232">
                  <a:moveTo>
                    <a:pt x="2310" y="3"/>
                  </a:moveTo>
                  <a:lnTo>
                    <a:pt x="2280" y="3"/>
                  </a:lnTo>
                  <a:lnTo>
                    <a:pt x="2208" y="15"/>
                  </a:lnTo>
                  <a:lnTo>
                    <a:pt x="2136" y="27"/>
                  </a:lnTo>
                  <a:lnTo>
                    <a:pt x="2112" y="39"/>
                  </a:lnTo>
                  <a:lnTo>
                    <a:pt x="2088" y="57"/>
                  </a:lnTo>
                  <a:lnTo>
                    <a:pt x="2082" y="63"/>
                  </a:lnTo>
                  <a:lnTo>
                    <a:pt x="2076" y="69"/>
                  </a:lnTo>
                  <a:lnTo>
                    <a:pt x="1951" y="99"/>
                  </a:lnTo>
                  <a:lnTo>
                    <a:pt x="1896" y="111"/>
                  </a:lnTo>
                  <a:lnTo>
                    <a:pt x="1836" y="117"/>
                  </a:lnTo>
                  <a:lnTo>
                    <a:pt x="1704" y="135"/>
                  </a:lnTo>
                  <a:lnTo>
                    <a:pt x="1572" y="153"/>
                  </a:lnTo>
                  <a:lnTo>
                    <a:pt x="1434" y="165"/>
                  </a:lnTo>
                  <a:lnTo>
                    <a:pt x="1314" y="177"/>
                  </a:lnTo>
                  <a:lnTo>
                    <a:pt x="1260" y="183"/>
                  </a:lnTo>
                  <a:lnTo>
                    <a:pt x="1212" y="189"/>
                  </a:lnTo>
                  <a:lnTo>
                    <a:pt x="1176" y="189"/>
                  </a:lnTo>
                  <a:lnTo>
                    <a:pt x="1146" y="195"/>
                  </a:lnTo>
                  <a:lnTo>
                    <a:pt x="1128" y="195"/>
                  </a:lnTo>
                  <a:lnTo>
                    <a:pt x="1122" y="195"/>
                  </a:lnTo>
                  <a:lnTo>
                    <a:pt x="1116" y="201"/>
                  </a:lnTo>
                  <a:lnTo>
                    <a:pt x="1105" y="207"/>
                  </a:lnTo>
                  <a:lnTo>
                    <a:pt x="1075" y="231"/>
                  </a:lnTo>
                  <a:lnTo>
                    <a:pt x="1026" y="261"/>
                  </a:lnTo>
                  <a:lnTo>
                    <a:pt x="972" y="291"/>
                  </a:lnTo>
                  <a:lnTo>
                    <a:pt x="924" y="321"/>
                  </a:lnTo>
                  <a:lnTo>
                    <a:pt x="876" y="345"/>
                  </a:lnTo>
                  <a:lnTo>
                    <a:pt x="846" y="363"/>
                  </a:lnTo>
                  <a:lnTo>
                    <a:pt x="840" y="369"/>
                  </a:lnTo>
                  <a:lnTo>
                    <a:pt x="834" y="369"/>
                  </a:lnTo>
                  <a:lnTo>
                    <a:pt x="732" y="417"/>
                  </a:lnTo>
                  <a:lnTo>
                    <a:pt x="630" y="458"/>
                  </a:lnTo>
                  <a:lnTo>
                    <a:pt x="588" y="476"/>
                  </a:lnTo>
                  <a:lnTo>
                    <a:pt x="552" y="488"/>
                  </a:lnTo>
                  <a:lnTo>
                    <a:pt x="529" y="500"/>
                  </a:lnTo>
                  <a:lnTo>
                    <a:pt x="517" y="506"/>
                  </a:lnTo>
                  <a:lnTo>
                    <a:pt x="499" y="524"/>
                  </a:lnTo>
                  <a:lnTo>
                    <a:pt x="487" y="542"/>
                  </a:lnTo>
                  <a:lnTo>
                    <a:pt x="481" y="560"/>
                  </a:lnTo>
                  <a:lnTo>
                    <a:pt x="481" y="578"/>
                  </a:lnTo>
                  <a:lnTo>
                    <a:pt x="457" y="590"/>
                  </a:lnTo>
                  <a:lnTo>
                    <a:pt x="438" y="596"/>
                  </a:lnTo>
                  <a:lnTo>
                    <a:pt x="420" y="614"/>
                  </a:lnTo>
                  <a:lnTo>
                    <a:pt x="402" y="638"/>
                  </a:lnTo>
                  <a:lnTo>
                    <a:pt x="366" y="698"/>
                  </a:lnTo>
                  <a:lnTo>
                    <a:pt x="348" y="728"/>
                  </a:lnTo>
                  <a:lnTo>
                    <a:pt x="330" y="758"/>
                  </a:lnTo>
                  <a:lnTo>
                    <a:pt x="324" y="776"/>
                  </a:lnTo>
                  <a:lnTo>
                    <a:pt x="318" y="782"/>
                  </a:lnTo>
                  <a:lnTo>
                    <a:pt x="312" y="788"/>
                  </a:lnTo>
                  <a:lnTo>
                    <a:pt x="300" y="794"/>
                  </a:lnTo>
                  <a:lnTo>
                    <a:pt x="282" y="806"/>
                  </a:lnTo>
                  <a:lnTo>
                    <a:pt x="252" y="824"/>
                  </a:lnTo>
                  <a:lnTo>
                    <a:pt x="199" y="854"/>
                  </a:lnTo>
                  <a:lnTo>
                    <a:pt x="151" y="884"/>
                  </a:lnTo>
                  <a:lnTo>
                    <a:pt x="84" y="926"/>
                  </a:lnTo>
                  <a:lnTo>
                    <a:pt x="30" y="962"/>
                  </a:lnTo>
                  <a:lnTo>
                    <a:pt x="12" y="974"/>
                  </a:lnTo>
                  <a:lnTo>
                    <a:pt x="0" y="992"/>
                  </a:lnTo>
                  <a:lnTo>
                    <a:pt x="0" y="1004"/>
                  </a:lnTo>
                  <a:lnTo>
                    <a:pt x="0" y="1022"/>
                  </a:lnTo>
                  <a:lnTo>
                    <a:pt x="12" y="1040"/>
                  </a:lnTo>
                  <a:lnTo>
                    <a:pt x="42" y="1046"/>
                  </a:lnTo>
                  <a:lnTo>
                    <a:pt x="84" y="1046"/>
                  </a:lnTo>
                  <a:lnTo>
                    <a:pt x="132" y="1034"/>
                  </a:lnTo>
                  <a:lnTo>
                    <a:pt x="193" y="1022"/>
                  </a:lnTo>
                  <a:lnTo>
                    <a:pt x="264" y="1004"/>
                  </a:lnTo>
                  <a:lnTo>
                    <a:pt x="336" y="980"/>
                  </a:lnTo>
                  <a:lnTo>
                    <a:pt x="408" y="950"/>
                  </a:lnTo>
                  <a:lnTo>
                    <a:pt x="475" y="920"/>
                  </a:lnTo>
                  <a:lnTo>
                    <a:pt x="529" y="896"/>
                  </a:lnTo>
                  <a:lnTo>
                    <a:pt x="564" y="878"/>
                  </a:lnTo>
                  <a:lnTo>
                    <a:pt x="570" y="872"/>
                  </a:lnTo>
                  <a:lnTo>
                    <a:pt x="576" y="872"/>
                  </a:lnTo>
                  <a:lnTo>
                    <a:pt x="606" y="872"/>
                  </a:lnTo>
                  <a:lnTo>
                    <a:pt x="648" y="866"/>
                  </a:lnTo>
                  <a:lnTo>
                    <a:pt x="714" y="848"/>
                  </a:lnTo>
                  <a:lnTo>
                    <a:pt x="793" y="830"/>
                  </a:lnTo>
                  <a:lnTo>
                    <a:pt x="876" y="812"/>
                  </a:lnTo>
                  <a:lnTo>
                    <a:pt x="966" y="794"/>
                  </a:lnTo>
                  <a:lnTo>
                    <a:pt x="1063" y="782"/>
                  </a:lnTo>
                  <a:lnTo>
                    <a:pt x="1152" y="776"/>
                  </a:lnTo>
                  <a:lnTo>
                    <a:pt x="1212" y="782"/>
                  </a:lnTo>
                  <a:lnTo>
                    <a:pt x="1284" y="806"/>
                  </a:lnTo>
                  <a:lnTo>
                    <a:pt x="1357" y="836"/>
                  </a:lnTo>
                  <a:lnTo>
                    <a:pt x="1416" y="872"/>
                  </a:lnTo>
                  <a:lnTo>
                    <a:pt x="1434" y="890"/>
                  </a:lnTo>
                  <a:lnTo>
                    <a:pt x="1452" y="908"/>
                  </a:lnTo>
                  <a:lnTo>
                    <a:pt x="1464" y="932"/>
                  </a:lnTo>
                  <a:lnTo>
                    <a:pt x="1464" y="950"/>
                  </a:lnTo>
                  <a:lnTo>
                    <a:pt x="1458" y="968"/>
                  </a:lnTo>
                  <a:lnTo>
                    <a:pt x="1440" y="992"/>
                  </a:lnTo>
                  <a:lnTo>
                    <a:pt x="1410" y="1004"/>
                  </a:lnTo>
                  <a:lnTo>
                    <a:pt x="1369" y="1022"/>
                  </a:lnTo>
                  <a:lnTo>
                    <a:pt x="1302" y="1040"/>
                  </a:lnTo>
                  <a:lnTo>
                    <a:pt x="1248" y="1064"/>
                  </a:lnTo>
                  <a:lnTo>
                    <a:pt x="1200" y="1082"/>
                  </a:lnTo>
                  <a:lnTo>
                    <a:pt x="1158" y="1100"/>
                  </a:lnTo>
                  <a:lnTo>
                    <a:pt x="1128" y="1118"/>
                  </a:lnTo>
                  <a:lnTo>
                    <a:pt x="1110" y="1130"/>
                  </a:lnTo>
                  <a:lnTo>
                    <a:pt x="1093" y="1148"/>
                  </a:lnTo>
                  <a:lnTo>
                    <a:pt x="1081" y="1160"/>
                  </a:lnTo>
                  <a:lnTo>
                    <a:pt x="1069" y="1190"/>
                  </a:lnTo>
                  <a:lnTo>
                    <a:pt x="1075" y="1208"/>
                  </a:lnTo>
                  <a:lnTo>
                    <a:pt x="1081" y="1220"/>
                  </a:lnTo>
                  <a:lnTo>
                    <a:pt x="1087" y="1226"/>
                  </a:lnTo>
                  <a:lnTo>
                    <a:pt x="1093" y="1232"/>
                  </a:lnTo>
                  <a:lnTo>
                    <a:pt x="1110" y="1232"/>
                  </a:lnTo>
                  <a:lnTo>
                    <a:pt x="1128" y="1226"/>
                  </a:lnTo>
                  <a:lnTo>
                    <a:pt x="1152" y="1226"/>
                  </a:lnTo>
                  <a:lnTo>
                    <a:pt x="1212" y="1220"/>
                  </a:lnTo>
                  <a:lnTo>
                    <a:pt x="1272" y="1214"/>
                  </a:lnTo>
                  <a:lnTo>
                    <a:pt x="1332" y="1208"/>
                  </a:lnTo>
                  <a:lnTo>
                    <a:pt x="1393" y="1196"/>
                  </a:lnTo>
                  <a:lnTo>
                    <a:pt x="1416" y="1190"/>
                  </a:lnTo>
                  <a:lnTo>
                    <a:pt x="1434" y="1184"/>
                  </a:lnTo>
                  <a:lnTo>
                    <a:pt x="1446" y="1178"/>
                  </a:lnTo>
                  <a:lnTo>
                    <a:pt x="1452" y="1178"/>
                  </a:lnTo>
                  <a:lnTo>
                    <a:pt x="1464" y="1172"/>
                  </a:lnTo>
                  <a:lnTo>
                    <a:pt x="1488" y="1166"/>
                  </a:lnTo>
                  <a:lnTo>
                    <a:pt x="1530" y="1148"/>
                  </a:lnTo>
                  <a:lnTo>
                    <a:pt x="1578" y="1130"/>
                  </a:lnTo>
                  <a:lnTo>
                    <a:pt x="1681" y="1094"/>
                  </a:lnTo>
                  <a:lnTo>
                    <a:pt x="1722" y="1076"/>
                  </a:lnTo>
                  <a:lnTo>
                    <a:pt x="1758" y="1064"/>
                  </a:lnTo>
                  <a:lnTo>
                    <a:pt x="1812" y="1040"/>
                  </a:lnTo>
                  <a:lnTo>
                    <a:pt x="1848" y="1004"/>
                  </a:lnTo>
                  <a:lnTo>
                    <a:pt x="1872" y="962"/>
                  </a:lnTo>
                  <a:lnTo>
                    <a:pt x="1890" y="932"/>
                  </a:lnTo>
                  <a:lnTo>
                    <a:pt x="1932" y="866"/>
                  </a:lnTo>
                  <a:lnTo>
                    <a:pt x="1986" y="800"/>
                  </a:lnTo>
                  <a:lnTo>
                    <a:pt x="2046" y="740"/>
                  </a:lnTo>
                  <a:lnTo>
                    <a:pt x="2112" y="692"/>
                  </a:lnTo>
                  <a:lnTo>
                    <a:pt x="2166" y="650"/>
                  </a:lnTo>
                  <a:lnTo>
                    <a:pt x="2214" y="620"/>
                  </a:lnTo>
                  <a:lnTo>
                    <a:pt x="2244" y="596"/>
                  </a:lnTo>
                  <a:lnTo>
                    <a:pt x="2257" y="590"/>
                  </a:lnTo>
                  <a:lnTo>
                    <a:pt x="2257" y="590"/>
                  </a:lnTo>
                  <a:lnTo>
                    <a:pt x="2400" y="518"/>
                  </a:lnTo>
                  <a:lnTo>
                    <a:pt x="2400" y="57"/>
                  </a:lnTo>
                  <a:lnTo>
                    <a:pt x="2401" y="0"/>
                  </a:lnTo>
                  <a:lnTo>
                    <a:pt x="2310" y="3"/>
                  </a:lnTo>
                  <a:close/>
                </a:path>
              </a:pathLst>
            </a:custGeom>
            <a:solidFill>
              <a:schemeClr val="bg2"/>
            </a:solidFill>
            <a:ln w="9525">
              <a:noFill/>
              <a:round/>
              <a:headEnd/>
              <a:tailEnd/>
            </a:ln>
          </p:spPr>
          <p:txBody>
            <a:bodyPr/>
            <a:lstStyle/>
            <a:p>
              <a:endParaRPr lang="ru-RU"/>
            </a:p>
          </p:txBody>
        </p:sp>
        <p:sp>
          <p:nvSpPr>
            <p:cNvPr id="56326" name="Freeform 6"/>
            <p:cNvSpPr>
              <a:spLocks/>
            </p:cNvSpPr>
            <p:nvPr userDrawn="1"/>
          </p:nvSpPr>
          <p:spPr bwMode="hidden">
            <a:xfrm>
              <a:off x="3792" y="1536"/>
              <a:ext cx="1968" cy="762"/>
            </a:xfrm>
            <a:custGeom>
              <a:avLst/>
              <a:gdLst/>
              <a:ahLst/>
              <a:cxnLst>
                <a:cxn ang="0">
                  <a:pos x="965" y="165"/>
                </a:cxn>
                <a:cxn ang="0">
                  <a:pos x="696" y="200"/>
                </a:cxn>
                <a:cxn ang="0">
                  <a:pos x="693" y="237"/>
                </a:cxn>
                <a:cxn ang="0">
                  <a:pos x="924" y="258"/>
                </a:cxn>
                <a:cxn ang="0">
                  <a:pos x="993" y="267"/>
                </a:cxn>
                <a:cxn ang="0">
                  <a:pos x="681" y="291"/>
                </a:cxn>
                <a:cxn ang="0">
                  <a:pos x="633" y="309"/>
                </a:cxn>
                <a:cxn ang="0">
                  <a:pos x="645" y="336"/>
                </a:cxn>
                <a:cxn ang="0">
                  <a:pos x="672" y="351"/>
                </a:cxn>
                <a:cxn ang="0">
                  <a:pos x="984" y="333"/>
                </a:cxn>
                <a:cxn ang="0">
                  <a:pos x="1080" y="357"/>
                </a:cxn>
                <a:cxn ang="0">
                  <a:pos x="624" y="492"/>
                </a:cxn>
                <a:cxn ang="0">
                  <a:pos x="616" y="536"/>
                </a:cxn>
                <a:cxn ang="0">
                  <a:pos x="8" y="724"/>
                </a:cxn>
                <a:cxn ang="0">
                  <a:pos x="0" y="756"/>
                </a:cxn>
                <a:cxn ang="0">
                  <a:pos x="27" y="762"/>
                </a:cxn>
                <a:cxn ang="0">
                  <a:pos x="664" y="564"/>
                </a:cxn>
                <a:cxn ang="0">
                  <a:pos x="856" y="600"/>
                </a:cxn>
                <a:cxn ang="0">
                  <a:pos x="1158" y="507"/>
                </a:cxn>
                <a:cxn ang="0">
                  <a:pos x="1434" y="465"/>
                </a:cxn>
                <a:cxn ang="0">
                  <a:pos x="1572" y="368"/>
                </a:cxn>
                <a:cxn ang="0">
                  <a:pos x="1712" y="340"/>
                </a:cxn>
                <a:cxn ang="0">
                  <a:pos x="1856" y="328"/>
                </a:cxn>
                <a:cxn ang="0">
                  <a:pos x="1968" y="330"/>
                </a:cxn>
                <a:cxn ang="0">
                  <a:pos x="1968" y="0"/>
                </a:cxn>
                <a:cxn ang="0">
                  <a:pos x="1934" y="3"/>
                </a:cxn>
                <a:cxn ang="0">
                  <a:pos x="1832" y="5"/>
                </a:cxn>
                <a:cxn ang="0">
                  <a:pos x="1682" y="35"/>
                </a:cxn>
                <a:cxn ang="0">
                  <a:pos x="1643" y="72"/>
                </a:cxn>
                <a:cxn ang="0">
                  <a:pos x="1392" y="119"/>
                </a:cxn>
              </a:cxnLst>
              <a:rect l="0" t="0" r="r" b="b"/>
              <a:pathLst>
                <a:path w="1968" h="762">
                  <a:moveTo>
                    <a:pt x="965" y="165"/>
                  </a:moveTo>
                  <a:lnTo>
                    <a:pt x="696" y="200"/>
                  </a:lnTo>
                  <a:lnTo>
                    <a:pt x="693" y="237"/>
                  </a:lnTo>
                  <a:lnTo>
                    <a:pt x="924" y="258"/>
                  </a:lnTo>
                  <a:lnTo>
                    <a:pt x="993" y="267"/>
                  </a:lnTo>
                  <a:lnTo>
                    <a:pt x="681" y="291"/>
                  </a:lnTo>
                  <a:lnTo>
                    <a:pt x="633" y="309"/>
                  </a:lnTo>
                  <a:lnTo>
                    <a:pt x="645" y="336"/>
                  </a:lnTo>
                  <a:lnTo>
                    <a:pt x="672" y="351"/>
                  </a:lnTo>
                  <a:lnTo>
                    <a:pt x="984" y="333"/>
                  </a:lnTo>
                  <a:lnTo>
                    <a:pt x="1080" y="357"/>
                  </a:lnTo>
                  <a:lnTo>
                    <a:pt x="624" y="492"/>
                  </a:lnTo>
                  <a:lnTo>
                    <a:pt x="616" y="536"/>
                  </a:lnTo>
                  <a:lnTo>
                    <a:pt x="8" y="724"/>
                  </a:lnTo>
                  <a:lnTo>
                    <a:pt x="0" y="756"/>
                  </a:lnTo>
                  <a:lnTo>
                    <a:pt x="27" y="762"/>
                  </a:lnTo>
                  <a:lnTo>
                    <a:pt x="664" y="564"/>
                  </a:lnTo>
                  <a:lnTo>
                    <a:pt x="856" y="600"/>
                  </a:lnTo>
                  <a:lnTo>
                    <a:pt x="1158" y="507"/>
                  </a:lnTo>
                  <a:lnTo>
                    <a:pt x="1434" y="465"/>
                  </a:lnTo>
                  <a:lnTo>
                    <a:pt x="1572" y="368"/>
                  </a:lnTo>
                  <a:lnTo>
                    <a:pt x="1712" y="340"/>
                  </a:lnTo>
                  <a:lnTo>
                    <a:pt x="1856" y="328"/>
                  </a:lnTo>
                  <a:lnTo>
                    <a:pt x="1968" y="330"/>
                  </a:lnTo>
                  <a:lnTo>
                    <a:pt x="1968" y="0"/>
                  </a:lnTo>
                  <a:lnTo>
                    <a:pt x="1934" y="3"/>
                  </a:lnTo>
                  <a:lnTo>
                    <a:pt x="1832" y="5"/>
                  </a:lnTo>
                  <a:lnTo>
                    <a:pt x="1682" y="35"/>
                  </a:lnTo>
                  <a:lnTo>
                    <a:pt x="1643" y="72"/>
                  </a:lnTo>
                  <a:lnTo>
                    <a:pt x="1392" y="119"/>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endParaRPr lang="ru-RU"/>
            </a:p>
          </p:txBody>
        </p:sp>
        <p:sp>
          <p:nvSpPr>
            <p:cNvPr id="56327" name="Freeform 7"/>
            <p:cNvSpPr>
              <a:spLocks/>
            </p:cNvSpPr>
            <p:nvPr userDrawn="1"/>
          </p:nvSpPr>
          <p:spPr bwMode="hidden">
            <a:xfrm>
              <a:off x="3599" y="2477"/>
              <a:ext cx="186" cy="120"/>
            </a:xfrm>
            <a:custGeom>
              <a:avLst/>
              <a:gdLst/>
              <a:ahLst/>
              <a:cxnLst>
                <a:cxn ang="0">
                  <a:pos x="185" y="0"/>
                </a:cxn>
                <a:cxn ang="0">
                  <a:pos x="185" y="6"/>
                </a:cxn>
                <a:cxn ang="0">
                  <a:pos x="185" y="18"/>
                </a:cxn>
                <a:cxn ang="0">
                  <a:pos x="185" y="36"/>
                </a:cxn>
                <a:cxn ang="0">
                  <a:pos x="179" y="54"/>
                </a:cxn>
                <a:cxn ang="0">
                  <a:pos x="161" y="72"/>
                </a:cxn>
                <a:cxn ang="0">
                  <a:pos x="137" y="96"/>
                </a:cxn>
                <a:cxn ang="0">
                  <a:pos x="101" y="108"/>
                </a:cxn>
                <a:cxn ang="0">
                  <a:pos x="47" y="120"/>
                </a:cxn>
                <a:cxn ang="0">
                  <a:pos x="29" y="120"/>
                </a:cxn>
                <a:cxn ang="0">
                  <a:pos x="17" y="114"/>
                </a:cxn>
                <a:cxn ang="0">
                  <a:pos x="0" y="96"/>
                </a:cxn>
                <a:cxn ang="0">
                  <a:pos x="0" y="78"/>
                </a:cxn>
                <a:cxn ang="0">
                  <a:pos x="0" y="72"/>
                </a:cxn>
                <a:cxn ang="0">
                  <a:pos x="185" y="0"/>
                </a:cxn>
                <a:cxn ang="0">
                  <a:pos x="185" y="0"/>
                </a:cxn>
              </a:cxnLst>
              <a:rect l="0" t="0" r="r" b="b"/>
              <a:pathLst>
                <a:path w="185" h="120">
                  <a:moveTo>
                    <a:pt x="185" y="0"/>
                  </a:moveTo>
                  <a:lnTo>
                    <a:pt x="185" y="6"/>
                  </a:lnTo>
                  <a:lnTo>
                    <a:pt x="185" y="18"/>
                  </a:lnTo>
                  <a:lnTo>
                    <a:pt x="185" y="36"/>
                  </a:lnTo>
                  <a:lnTo>
                    <a:pt x="179" y="54"/>
                  </a:lnTo>
                  <a:lnTo>
                    <a:pt x="161" y="72"/>
                  </a:lnTo>
                  <a:lnTo>
                    <a:pt x="137" y="96"/>
                  </a:lnTo>
                  <a:lnTo>
                    <a:pt x="101" y="108"/>
                  </a:lnTo>
                  <a:lnTo>
                    <a:pt x="47" y="120"/>
                  </a:lnTo>
                  <a:lnTo>
                    <a:pt x="29" y="120"/>
                  </a:lnTo>
                  <a:lnTo>
                    <a:pt x="17" y="114"/>
                  </a:lnTo>
                  <a:lnTo>
                    <a:pt x="0" y="96"/>
                  </a:lnTo>
                  <a:lnTo>
                    <a:pt x="0" y="78"/>
                  </a:lnTo>
                  <a:lnTo>
                    <a:pt x="0" y="72"/>
                  </a:lnTo>
                  <a:lnTo>
                    <a:pt x="185" y="0"/>
                  </a:lnTo>
                  <a:lnTo>
                    <a:pt x="185" y="0"/>
                  </a:lnTo>
                  <a:close/>
                </a:path>
              </a:pathLst>
            </a:custGeom>
            <a:solidFill>
              <a:schemeClr val="bg1"/>
            </a:solidFill>
            <a:ln w="9525">
              <a:noFill/>
              <a:round/>
              <a:headEnd/>
              <a:tailEnd/>
            </a:ln>
          </p:spPr>
          <p:txBody>
            <a:bodyPr/>
            <a:lstStyle/>
            <a:p>
              <a:endParaRPr lang="ru-RU"/>
            </a:p>
          </p:txBody>
        </p:sp>
        <p:sp>
          <p:nvSpPr>
            <p:cNvPr id="56328" name="Freeform 8"/>
            <p:cNvSpPr>
              <a:spLocks/>
            </p:cNvSpPr>
            <p:nvPr userDrawn="1"/>
          </p:nvSpPr>
          <p:spPr bwMode="hidden">
            <a:xfrm>
              <a:off x="3779" y="2393"/>
              <a:ext cx="185" cy="120"/>
            </a:xfrm>
            <a:custGeom>
              <a:avLst/>
              <a:gdLst/>
              <a:ahLst/>
              <a:cxnLst>
                <a:cxn ang="0">
                  <a:pos x="185" y="0"/>
                </a:cxn>
                <a:cxn ang="0">
                  <a:pos x="185" y="6"/>
                </a:cxn>
                <a:cxn ang="0">
                  <a:pos x="179" y="24"/>
                </a:cxn>
                <a:cxn ang="0">
                  <a:pos x="167" y="42"/>
                </a:cxn>
                <a:cxn ang="0">
                  <a:pos x="149" y="66"/>
                </a:cxn>
                <a:cxn ang="0">
                  <a:pos x="131" y="90"/>
                </a:cxn>
                <a:cxn ang="0">
                  <a:pos x="102" y="108"/>
                </a:cxn>
                <a:cxn ang="0">
                  <a:pos x="66" y="120"/>
                </a:cxn>
                <a:cxn ang="0">
                  <a:pos x="18" y="120"/>
                </a:cxn>
                <a:cxn ang="0">
                  <a:pos x="0" y="60"/>
                </a:cxn>
                <a:cxn ang="0">
                  <a:pos x="185" y="0"/>
                </a:cxn>
                <a:cxn ang="0">
                  <a:pos x="185" y="0"/>
                </a:cxn>
              </a:cxnLst>
              <a:rect l="0" t="0" r="r" b="b"/>
              <a:pathLst>
                <a:path w="185" h="120">
                  <a:moveTo>
                    <a:pt x="185" y="0"/>
                  </a:moveTo>
                  <a:lnTo>
                    <a:pt x="185" y="6"/>
                  </a:lnTo>
                  <a:lnTo>
                    <a:pt x="179" y="24"/>
                  </a:lnTo>
                  <a:lnTo>
                    <a:pt x="167" y="42"/>
                  </a:lnTo>
                  <a:lnTo>
                    <a:pt x="149" y="66"/>
                  </a:lnTo>
                  <a:lnTo>
                    <a:pt x="131" y="90"/>
                  </a:lnTo>
                  <a:lnTo>
                    <a:pt x="102" y="108"/>
                  </a:lnTo>
                  <a:lnTo>
                    <a:pt x="66" y="120"/>
                  </a:lnTo>
                  <a:lnTo>
                    <a:pt x="18" y="120"/>
                  </a:lnTo>
                  <a:lnTo>
                    <a:pt x="0" y="60"/>
                  </a:lnTo>
                  <a:lnTo>
                    <a:pt x="185" y="0"/>
                  </a:lnTo>
                  <a:lnTo>
                    <a:pt x="185" y="0"/>
                  </a:lnTo>
                  <a:close/>
                </a:path>
              </a:pathLst>
            </a:custGeom>
            <a:solidFill>
              <a:schemeClr val="bg1"/>
            </a:solidFill>
            <a:ln w="9525">
              <a:noFill/>
              <a:round/>
              <a:headEnd/>
              <a:tailEnd/>
            </a:ln>
          </p:spPr>
          <p:txBody>
            <a:bodyPr/>
            <a:lstStyle/>
            <a:p>
              <a:endParaRPr lang="ru-RU"/>
            </a:p>
          </p:txBody>
        </p:sp>
        <p:sp>
          <p:nvSpPr>
            <p:cNvPr id="56329" name="Freeform 9"/>
            <p:cNvSpPr>
              <a:spLocks/>
            </p:cNvSpPr>
            <p:nvPr userDrawn="1"/>
          </p:nvSpPr>
          <p:spPr bwMode="hidden">
            <a:xfrm>
              <a:off x="3839" y="1836"/>
              <a:ext cx="528" cy="275"/>
            </a:xfrm>
            <a:custGeom>
              <a:avLst/>
              <a:gdLst/>
              <a:ahLst/>
              <a:cxnLst>
                <a:cxn ang="0">
                  <a:pos x="0" y="275"/>
                </a:cxn>
                <a:cxn ang="0">
                  <a:pos x="0" y="269"/>
                </a:cxn>
                <a:cxn ang="0">
                  <a:pos x="6" y="251"/>
                </a:cxn>
                <a:cxn ang="0">
                  <a:pos x="6" y="239"/>
                </a:cxn>
                <a:cxn ang="0">
                  <a:pos x="12" y="227"/>
                </a:cxn>
                <a:cxn ang="0">
                  <a:pos x="18" y="221"/>
                </a:cxn>
                <a:cxn ang="0">
                  <a:pos x="36" y="215"/>
                </a:cxn>
                <a:cxn ang="0">
                  <a:pos x="77" y="203"/>
                </a:cxn>
                <a:cxn ang="0">
                  <a:pos x="137" y="179"/>
                </a:cxn>
                <a:cxn ang="0">
                  <a:pos x="209" y="143"/>
                </a:cxn>
                <a:cxn ang="0">
                  <a:pos x="251" y="120"/>
                </a:cxn>
                <a:cxn ang="0">
                  <a:pos x="299" y="96"/>
                </a:cxn>
                <a:cxn ang="0">
                  <a:pos x="394" y="48"/>
                </a:cxn>
                <a:cxn ang="0">
                  <a:pos x="442" y="30"/>
                </a:cxn>
                <a:cxn ang="0">
                  <a:pos x="478" y="12"/>
                </a:cxn>
                <a:cxn ang="0">
                  <a:pos x="502" y="6"/>
                </a:cxn>
                <a:cxn ang="0">
                  <a:pos x="520" y="0"/>
                </a:cxn>
                <a:cxn ang="0">
                  <a:pos x="526" y="0"/>
                </a:cxn>
                <a:cxn ang="0">
                  <a:pos x="520" y="6"/>
                </a:cxn>
                <a:cxn ang="0">
                  <a:pos x="508" y="12"/>
                </a:cxn>
                <a:cxn ang="0">
                  <a:pos x="484" y="24"/>
                </a:cxn>
                <a:cxn ang="0">
                  <a:pos x="460" y="42"/>
                </a:cxn>
                <a:cxn ang="0">
                  <a:pos x="436" y="54"/>
                </a:cxn>
                <a:cxn ang="0">
                  <a:pos x="394" y="78"/>
                </a:cxn>
                <a:cxn ang="0">
                  <a:pos x="340" y="108"/>
                </a:cxn>
                <a:cxn ang="0">
                  <a:pos x="275" y="143"/>
                </a:cxn>
                <a:cxn ang="0">
                  <a:pos x="131" y="221"/>
                </a:cxn>
                <a:cxn ang="0">
                  <a:pos x="65" y="251"/>
                </a:cxn>
                <a:cxn ang="0">
                  <a:pos x="0" y="275"/>
                </a:cxn>
                <a:cxn ang="0">
                  <a:pos x="0" y="275"/>
                </a:cxn>
              </a:cxnLst>
              <a:rect l="0" t="0" r="r" b="b"/>
              <a:pathLst>
                <a:path w="526" h="275">
                  <a:moveTo>
                    <a:pt x="0" y="275"/>
                  </a:moveTo>
                  <a:lnTo>
                    <a:pt x="0" y="269"/>
                  </a:lnTo>
                  <a:lnTo>
                    <a:pt x="6" y="251"/>
                  </a:lnTo>
                  <a:lnTo>
                    <a:pt x="6" y="239"/>
                  </a:lnTo>
                  <a:lnTo>
                    <a:pt x="12" y="227"/>
                  </a:lnTo>
                  <a:lnTo>
                    <a:pt x="18" y="221"/>
                  </a:lnTo>
                  <a:lnTo>
                    <a:pt x="36" y="215"/>
                  </a:lnTo>
                  <a:lnTo>
                    <a:pt x="77" y="203"/>
                  </a:lnTo>
                  <a:lnTo>
                    <a:pt x="137" y="179"/>
                  </a:lnTo>
                  <a:lnTo>
                    <a:pt x="209" y="143"/>
                  </a:lnTo>
                  <a:lnTo>
                    <a:pt x="251" y="120"/>
                  </a:lnTo>
                  <a:lnTo>
                    <a:pt x="299" y="96"/>
                  </a:lnTo>
                  <a:lnTo>
                    <a:pt x="394" y="48"/>
                  </a:lnTo>
                  <a:lnTo>
                    <a:pt x="442" y="30"/>
                  </a:lnTo>
                  <a:lnTo>
                    <a:pt x="478" y="12"/>
                  </a:lnTo>
                  <a:lnTo>
                    <a:pt x="502" y="6"/>
                  </a:lnTo>
                  <a:lnTo>
                    <a:pt x="520" y="0"/>
                  </a:lnTo>
                  <a:lnTo>
                    <a:pt x="526" y="0"/>
                  </a:lnTo>
                  <a:lnTo>
                    <a:pt x="520" y="6"/>
                  </a:lnTo>
                  <a:lnTo>
                    <a:pt x="508" y="12"/>
                  </a:lnTo>
                  <a:lnTo>
                    <a:pt x="484" y="24"/>
                  </a:lnTo>
                  <a:lnTo>
                    <a:pt x="460" y="42"/>
                  </a:lnTo>
                  <a:lnTo>
                    <a:pt x="436" y="54"/>
                  </a:lnTo>
                  <a:lnTo>
                    <a:pt x="394" y="78"/>
                  </a:lnTo>
                  <a:lnTo>
                    <a:pt x="340" y="108"/>
                  </a:lnTo>
                  <a:lnTo>
                    <a:pt x="275" y="143"/>
                  </a:lnTo>
                  <a:lnTo>
                    <a:pt x="131" y="221"/>
                  </a:lnTo>
                  <a:lnTo>
                    <a:pt x="65" y="251"/>
                  </a:lnTo>
                  <a:lnTo>
                    <a:pt x="0" y="275"/>
                  </a:lnTo>
                  <a:lnTo>
                    <a:pt x="0" y="275"/>
                  </a:lnTo>
                  <a:close/>
                </a:path>
              </a:pathLst>
            </a:custGeom>
            <a:solidFill>
              <a:schemeClr val="bg1"/>
            </a:solidFill>
            <a:ln w="9525">
              <a:noFill/>
              <a:round/>
              <a:headEnd/>
              <a:tailEnd/>
            </a:ln>
          </p:spPr>
          <p:txBody>
            <a:bodyPr/>
            <a:lstStyle/>
            <a:p>
              <a:endParaRPr lang="ru-RU"/>
            </a:p>
          </p:txBody>
        </p:sp>
        <p:sp>
          <p:nvSpPr>
            <p:cNvPr id="56330" name="Freeform 10"/>
            <p:cNvSpPr>
              <a:spLocks/>
            </p:cNvSpPr>
            <p:nvPr userDrawn="1"/>
          </p:nvSpPr>
          <p:spPr bwMode="hidden">
            <a:xfrm>
              <a:off x="3676" y="2015"/>
              <a:ext cx="721" cy="306"/>
            </a:xfrm>
            <a:custGeom>
              <a:avLst/>
              <a:gdLst/>
              <a:ahLst/>
              <a:cxnLst>
                <a:cxn ang="0">
                  <a:pos x="48" y="216"/>
                </a:cxn>
                <a:cxn ang="0">
                  <a:pos x="30" y="252"/>
                </a:cxn>
                <a:cxn ang="0">
                  <a:pos x="12" y="282"/>
                </a:cxn>
                <a:cxn ang="0">
                  <a:pos x="6" y="300"/>
                </a:cxn>
                <a:cxn ang="0">
                  <a:pos x="0" y="306"/>
                </a:cxn>
                <a:cxn ang="0">
                  <a:pos x="48" y="276"/>
                </a:cxn>
                <a:cxn ang="0">
                  <a:pos x="84" y="252"/>
                </a:cxn>
                <a:cxn ang="0">
                  <a:pos x="108" y="234"/>
                </a:cxn>
                <a:cxn ang="0">
                  <a:pos x="120" y="228"/>
                </a:cxn>
                <a:cxn ang="0">
                  <a:pos x="126" y="228"/>
                </a:cxn>
                <a:cxn ang="0">
                  <a:pos x="144" y="222"/>
                </a:cxn>
                <a:cxn ang="0">
                  <a:pos x="168" y="216"/>
                </a:cxn>
                <a:cxn ang="0">
                  <a:pos x="198" y="204"/>
                </a:cxn>
                <a:cxn ang="0">
                  <a:pos x="275" y="180"/>
                </a:cxn>
                <a:cxn ang="0">
                  <a:pos x="371" y="156"/>
                </a:cxn>
                <a:cxn ang="0">
                  <a:pos x="461" y="126"/>
                </a:cxn>
                <a:cxn ang="0">
                  <a:pos x="544" y="102"/>
                </a:cxn>
                <a:cxn ang="0">
                  <a:pos x="574" y="90"/>
                </a:cxn>
                <a:cxn ang="0">
                  <a:pos x="604" y="84"/>
                </a:cxn>
                <a:cxn ang="0">
                  <a:pos x="622" y="78"/>
                </a:cxn>
                <a:cxn ang="0">
                  <a:pos x="628" y="72"/>
                </a:cxn>
                <a:cxn ang="0">
                  <a:pos x="634" y="66"/>
                </a:cxn>
                <a:cxn ang="0">
                  <a:pos x="652" y="60"/>
                </a:cxn>
                <a:cxn ang="0">
                  <a:pos x="694" y="30"/>
                </a:cxn>
                <a:cxn ang="0">
                  <a:pos x="712" y="18"/>
                </a:cxn>
                <a:cxn ang="0">
                  <a:pos x="718" y="6"/>
                </a:cxn>
                <a:cxn ang="0">
                  <a:pos x="712" y="0"/>
                </a:cxn>
                <a:cxn ang="0">
                  <a:pos x="688" y="0"/>
                </a:cxn>
                <a:cxn ang="0">
                  <a:pos x="628" y="0"/>
                </a:cxn>
                <a:cxn ang="0">
                  <a:pos x="580" y="0"/>
                </a:cxn>
                <a:cxn ang="0">
                  <a:pos x="544" y="0"/>
                </a:cxn>
                <a:cxn ang="0">
                  <a:pos x="514" y="18"/>
                </a:cxn>
                <a:cxn ang="0">
                  <a:pos x="485" y="42"/>
                </a:cxn>
                <a:cxn ang="0">
                  <a:pos x="467" y="54"/>
                </a:cxn>
                <a:cxn ang="0">
                  <a:pos x="449" y="60"/>
                </a:cxn>
                <a:cxn ang="0">
                  <a:pos x="425" y="60"/>
                </a:cxn>
                <a:cxn ang="0">
                  <a:pos x="389" y="66"/>
                </a:cxn>
                <a:cxn ang="0">
                  <a:pos x="347" y="84"/>
                </a:cxn>
                <a:cxn ang="0">
                  <a:pos x="311" y="108"/>
                </a:cxn>
                <a:cxn ang="0">
                  <a:pos x="287" y="126"/>
                </a:cxn>
                <a:cxn ang="0">
                  <a:pos x="275" y="132"/>
                </a:cxn>
                <a:cxn ang="0">
                  <a:pos x="257" y="138"/>
                </a:cxn>
                <a:cxn ang="0">
                  <a:pos x="221" y="138"/>
                </a:cxn>
                <a:cxn ang="0">
                  <a:pos x="186" y="138"/>
                </a:cxn>
                <a:cxn ang="0">
                  <a:pos x="180" y="138"/>
                </a:cxn>
                <a:cxn ang="0">
                  <a:pos x="174" y="138"/>
                </a:cxn>
                <a:cxn ang="0">
                  <a:pos x="114" y="162"/>
                </a:cxn>
                <a:cxn ang="0">
                  <a:pos x="48" y="216"/>
                </a:cxn>
                <a:cxn ang="0">
                  <a:pos x="48" y="216"/>
                </a:cxn>
              </a:cxnLst>
              <a:rect l="0" t="0" r="r" b="b"/>
              <a:pathLst>
                <a:path w="718" h="306">
                  <a:moveTo>
                    <a:pt x="48" y="216"/>
                  </a:moveTo>
                  <a:lnTo>
                    <a:pt x="30" y="252"/>
                  </a:lnTo>
                  <a:lnTo>
                    <a:pt x="12" y="282"/>
                  </a:lnTo>
                  <a:lnTo>
                    <a:pt x="6" y="300"/>
                  </a:lnTo>
                  <a:lnTo>
                    <a:pt x="0" y="306"/>
                  </a:lnTo>
                  <a:lnTo>
                    <a:pt x="48" y="276"/>
                  </a:lnTo>
                  <a:lnTo>
                    <a:pt x="84" y="252"/>
                  </a:lnTo>
                  <a:lnTo>
                    <a:pt x="108" y="234"/>
                  </a:lnTo>
                  <a:lnTo>
                    <a:pt x="120" y="228"/>
                  </a:lnTo>
                  <a:lnTo>
                    <a:pt x="126" y="228"/>
                  </a:lnTo>
                  <a:lnTo>
                    <a:pt x="144" y="222"/>
                  </a:lnTo>
                  <a:lnTo>
                    <a:pt x="168" y="216"/>
                  </a:lnTo>
                  <a:lnTo>
                    <a:pt x="198" y="204"/>
                  </a:lnTo>
                  <a:lnTo>
                    <a:pt x="275" y="180"/>
                  </a:lnTo>
                  <a:lnTo>
                    <a:pt x="371" y="156"/>
                  </a:lnTo>
                  <a:lnTo>
                    <a:pt x="461" y="126"/>
                  </a:lnTo>
                  <a:lnTo>
                    <a:pt x="544" y="102"/>
                  </a:lnTo>
                  <a:lnTo>
                    <a:pt x="574" y="90"/>
                  </a:lnTo>
                  <a:lnTo>
                    <a:pt x="604" y="84"/>
                  </a:lnTo>
                  <a:lnTo>
                    <a:pt x="622" y="78"/>
                  </a:lnTo>
                  <a:lnTo>
                    <a:pt x="628" y="72"/>
                  </a:lnTo>
                  <a:lnTo>
                    <a:pt x="634" y="66"/>
                  </a:lnTo>
                  <a:lnTo>
                    <a:pt x="652" y="60"/>
                  </a:lnTo>
                  <a:lnTo>
                    <a:pt x="694" y="30"/>
                  </a:lnTo>
                  <a:lnTo>
                    <a:pt x="712" y="18"/>
                  </a:lnTo>
                  <a:lnTo>
                    <a:pt x="718" y="6"/>
                  </a:lnTo>
                  <a:lnTo>
                    <a:pt x="712" y="0"/>
                  </a:lnTo>
                  <a:lnTo>
                    <a:pt x="688" y="0"/>
                  </a:lnTo>
                  <a:lnTo>
                    <a:pt x="628" y="0"/>
                  </a:lnTo>
                  <a:lnTo>
                    <a:pt x="580" y="0"/>
                  </a:lnTo>
                  <a:lnTo>
                    <a:pt x="544" y="0"/>
                  </a:lnTo>
                  <a:lnTo>
                    <a:pt x="514" y="18"/>
                  </a:lnTo>
                  <a:lnTo>
                    <a:pt x="485" y="42"/>
                  </a:lnTo>
                  <a:lnTo>
                    <a:pt x="467" y="54"/>
                  </a:lnTo>
                  <a:lnTo>
                    <a:pt x="449" y="60"/>
                  </a:lnTo>
                  <a:lnTo>
                    <a:pt x="425" y="60"/>
                  </a:lnTo>
                  <a:lnTo>
                    <a:pt x="389" y="66"/>
                  </a:lnTo>
                  <a:lnTo>
                    <a:pt x="347" y="84"/>
                  </a:lnTo>
                  <a:lnTo>
                    <a:pt x="311" y="108"/>
                  </a:lnTo>
                  <a:lnTo>
                    <a:pt x="287" y="126"/>
                  </a:lnTo>
                  <a:lnTo>
                    <a:pt x="275" y="132"/>
                  </a:lnTo>
                  <a:lnTo>
                    <a:pt x="257" y="138"/>
                  </a:lnTo>
                  <a:lnTo>
                    <a:pt x="221" y="138"/>
                  </a:lnTo>
                  <a:lnTo>
                    <a:pt x="186" y="138"/>
                  </a:lnTo>
                  <a:lnTo>
                    <a:pt x="180" y="138"/>
                  </a:lnTo>
                  <a:lnTo>
                    <a:pt x="174" y="138"/>
                  </a:lnTo>
                  <a:lnTo>
                    <a:pt x="114" y="162"/>
                  </a:lnTo>
                  <a:lnTo>
                    <a:pt x="48" y="216"/>
                  </a:lnTo>
                  <a:lnTo>
                    <a:pt x="48" y="216"/>
                  </a:lnTo>
                  <a:close/>
                </a:path>
              </a:pathLst>
            </a:custGeom>
            <a:solidFill>
              <a:schemeClr val="bg1"/>
            </a:solidFill>
            <a:ln w="9525">
              <a:noFill/>
              <a:round/>
              <a:headEnd/>
              <a:tailEnd/>
            </a:ln>
          </p:spPr>
          <p:txBody>
            <a:bodyPr/>
            <a:lstStyle/>
            <a:p>
              <a:endParaRPr lang="ru-RU"/>
            </a:p>
          </p:txBody>
        </p:sp>
        <p:sp>
          <p:nvSpPr>
            <p:cNvPr id="56331" name="Freeform 11"/>
            <p:cNvSpPr>
              <a:spLocks/>
            </p:cNvSpPr>
            <p:nvPr userDrawn="1"/>
          </p:nvSpPr>
          <p:spPr bwMode="hidden">
            <a:xfrm>
              <a:off x="3358" y="1890"/>
              <a:ext cx="2400" cy="881"/>
            </a:xfrm>
            <a:custGeom>
              <a:avLst/>
              <a:gdLst/>
              <a:ahLst/>
              <a:cxnLst>
                <a:cxn ang="0">
                  <a:pos x="2231" y="54"/>
                </a:cxn>
                <a:cxn ang="0">
                  <a:pos x="2189" y="54"/>
                </a:cxn>
                <a:cxn ang="0">
                  <a:pos x="2147" y="66"/>
                </a:cxn>
                <a:cxn ang="0">
                  <a:pos x="2021" y="101"/>
                </a:cxn>
                <a:cxn ang="0">
                  <a:pos x="1956" y="119"/>
                </a:cxn>
                <a:cxn ang="0">
                  <a:pos x="1860" y="167"/>
                </a:cxn>
                <a:cxn ang="0">
                  <a:pos x="1836" y="245"/>
                </a:cxn>
                <a:cxn ang="0">
                  <a:pos x="1842" y="305"/>
                </a:cxn>
                <a:cxn ang="0">
                  <a:pos x="1758" y="317"/>
                </a:cxn>
                <a:cxn ang="0">
                  <a:pos x="1597" y="263"/>
                </a:cxn>
                <a:cxn ang="0">
                  <a:pos x="1507" y="257"/>
                </a:cxn>
                <a:cxn ang="0">
                  <a:pos x="1399" y="311"/>
                </a:cxn>
                <a:cxn ang="0">
                  <a:pos x="1334" y="353"/>
                </a:cxn>
                <a:cxn ang="0">
                  <a:pos x="1310" y="359"/>
                </a:cxn>
                <a:cxn ang="0">
                  <a:pos x="1214" y="371"/>
                </a:cxn>
                <a:cxn ang="0">
                  <a:pos x="1160" y="365"/>
                </a:cxn>
                <a:cxn ang="0">
                  <a:pos x="1053" y="371"/>
                </a:cxn>
                <a:cxn ang="0">
                  <a:pos x="957" y="383"/>
                </a:cxn>
                <a:cxn ang="0">
                  <a:pos x="921" y="401"/>
                </a:cxn>
                <a:cxn ang="0">
                  <a:pos x="819" y="419"/>
                </a:cxn>
                <a:cxn ang="0">
                  <a:pos x="778" y="419"/>
                </a:cxn>
                <a:cxn ang="0">
                  <a:pos x="664" y="437"/>
                </a:cxn>
                <a:cxn ang="0">
                  <a:pos x="598" y="473"/>
                </a:cxn>
                <a:cxn ang="0">
                  <a:pos x="503" y="467"/>
                </a:cxn>
                <a:cxn ang="0">
                  <a:pos x="431" y="491"/>
                </a:cxn>
                <a:cxn ang="0">
                  <a:pos x="413" y="539"/>
                </a:cxn>
                <a:cxn ang="0">
                  <a:pos x="347" y="569"/>
                </a:cxn>
                <a:cxn ang="0">
                  <a:pos x="222" y="599"/>
                </a:cxn>
                <a:cxn ang="0">
                  <a:pos x="138" y="647"/>
                </a:cxn>
                <a:cxn ang="0">
                  <a:pos x="108" y="659"/>
                </a:cxn>
                <a:cxn ang="0">
                  <a:pos x="0" y="671"/>
                </a:cxn>
                <a:cxn ang="0">
                  <a:pos x="84" y="695"/>
                </a:cxn>
                <a:cxn ang="0">
                  <a:pos x="263" y="653"/>
                </a:cxn>
                <a:cxn ang="0">
                  <a:pos x="473" y="569"/>
                </a:cxn>
                <a:cxn ang="0">
                  <a:pos x="568" y="521"/>
                </a:cxn>
                <a:cxn ang="0">
                  <a:pos x="646" y="515"/>
                </a:cxn>
                <a:cxn ang="0">
                  <a:pos x="873" y="461"/>
                </a:cxn>
                <a:cxn ang="0">
                  <a:pos x="1148" y="425"/>
                </a:cxn>
                <a:cxn ang="0">
                  <a:pos x="1292" y="461"/>
                </a:cxn>
                <a:cxn ang="0">
                  <a:pos x="1417" y="533"/>
                </a:cxn>
                <a:cxn ang="0">
                  <a:pos x="1435" y="617"/>
                </a:cxn>
                <a:cxn ang="0">
                  <a:pos x="1376" y="653"/>
                </a:cxn>
                <a:cxn ang="0">
                  <a:pos x="1226" y="701"/>
                </a:cxn>
                <a:cxn ang="0">
                  <a:pos x="1112" y="755"/>
                </a:cxn>
                <a:cxn ang="0">
                  <a:pos x="1065" y="809"/>
                </a:cxn>
                <a:cxn ang="0">
                  <a:pos x="1077" y="869"/>
                </a:cxn>
                <a:cxn ang="0">
                  <a:pos x="1106" y="881"/>
                </a:cxn>
                <a:cxn ang="0">
                  <a:pos x="1208" y="869"/>
                </a:cxn>
                <a:cxn ang="0">
                  <a:pos x="1388" y="857"/>
                </a:cxn>
                <a:cxn ang="0">
                  <a:pos x="1441" y="851"/>
                </a:cxn>
                <a:cxn ang="0">
                  <a:pos x="1483" y="833"/>
                </a:cxn>
                <a:cxn ang="0">
                  <a:pos x="1675" y="743"/>
                </a:cxn>
                <a:cxn ang="0">
                  <a:pos x="1806" y="689"/>
                </a:cxn>
                <a:cxn ang="0">
                  <a:pos x="1884" y="581"/>
                </a:cxn>
                <a:cxn ang="0">
                  <a:pos x="2039" y="389"/>
                </a:cxn>
                <a:cxn ang="0">
                  <a:pos x="2207" y="269"/>
                </a:cxn>
                <a:cxn ang="0">
                  <a:pos x="2249" y="239"/>
                </a:cxn>
                <a:cxn ang="0">
                  <a:pos x="2392" y="0"/>
                </a:cxn>
                <a:cxn ang="0">
                  <a:pos x="2302" y="36"/>
                </a:cxn>
              </a:cxnLst>
              <a:rect l="0" t="0" r="r" b="b"/>
              <a:pathLst>
                <a:path w="2392" h="881">
                  <a:moveTo>
                    <a:pt x="2302" y="36"/>
                  </a:moveTo>
                  <a:lnTo>
                    <a:pt x="2266" y="48"/>
                  </a:lnTo>
                  <a:lnTo>
                    <a:pt x="2231" y="54"/>
                  </a:lnTo>
                  <a:lnTo>
                    <a:pt x="2201" y="54"/>
                  </a:lnTo>
                  <a:lnTo>
                    <a:pt x="2195" y="54"/>
                  </a:lnTo>
                  <a:lnTo>
                    <a:pt x="2189" y="54"/>
                  </a:lnTo>
                  <a:lnTo>
                    <a:pt x="2189" y="54"/>
                  </a:lnTo>
                  <a:lnTo>
                    <a:pt x="2177" y="60"/>
                  </a:lnTo>
                  <a:lnTo>
                    <a:pt x="2147" y="66"/>
                  </a:lnTo>
                  <a:lnTo>
                    <a:pt x="2105" y="78"/>
                  </a:lnTo>
                  <a:lnTo>
                    <a:pt x="2057" y="89"/>
                  </a:lnTo>
                  <a:lnTo>
                    <a:pt x="2021" y="101"/>
                  </a:lnTo>
                  <a:lnTo>
                    <a:pt x="1997" y="107"/>
                  </a:lnTo>
                  <a:lnTo>
                    <a:pt x="1973" y="113"/>
                  </a:lnTo>
                  <a:lnTo>
                    <a:pt x="1956" y="119"/>
                  </a:lnTo>
                  <a:lnTo>
                    <a:pt x="1926" y="131"/>
                  </a:lnTo>
                  <a:lnTo>
                    <a:pt x="1896" y="137"/>
                  </a:lnTo>
                  <a:lnTo>
                    <a:pt x="1860" y="167"/>
                  </a:lnTo>
                  <a:lnTo>
                    <a:pt x="1842" y="191"/>
                  </a:lnTo>
                  <a:lnTo>
                    <a:pt x="1836" y="221"/>
                  </a:lnTo>
                  <a:lnTo>
                    <a:pt x="1836" y="245"/>
                  </a:lnTo>
                  <a:lnTo>
                    <a:pt x="1842" y="269"/>
                  </a:lnTo>
                  <a:lnTo>
                    <a:pt x="1842" y="293"/>
                  </a:lnTo>
                  <a:lnTo>
                    <a:pt x="1842" y="305"/>
                  </a:lnTo>
                  <a:lnTo>
                    <a:pt x="1824" y="323"/>
                  </a:lnTo>
                  <a:lnTo>
                    <a:pt x="1794" y="329"/>
                  </a:lnTo>
                  <a:lnTo>
                    <a:pt x="1758" y="317"/>
                  </a:lnTo>
                  <a:lnTo>
                    <a:pt x="1716" y="299"/>
                  </a:lnTo>
                  <a:lnTo>
                    <a:pt x="1657" y="275"/>
                  </a:lnTo>
                  <a:lnTo>
                    <a:pt x="1597" y="263"/>
                  </a:lnTo>
                  <a:lnTo>
                    <a:pt x="1543" y="257"/>
                  </a:lnTo>
                  <a:lnTo>
                    <a:pt x="1519" y="257"/>
                  </a:lnTo>
                  <a:lnTo>
                    <a:pt x="1507" y="257"/>
                  </a:lnTo>
                  <a:lnTo>
                    <a:pt x="1489" y="263"/>
                  </a:lnTo>
                  <a:lnTo>
                    <a:pt x="1459" y="275"/>
                  </a:lnTo>
                  <a:lnTo>
                    <a:pt x="1399" y="311"/>
                  </a:lnTo>
                  <a:lnTo>
                    <a:pt x="1376" y="329"/>
                  </a:lnTo>
                  <a:lnTo>
                    <a:pt x="1352" y="341"/>
                  </a:lnTo>
                  <a:lnTo>
                    <a:pt x="1334" y="353"/>
                  </a:lnTo>
                  <a:lnTo>
                    <a:pt x="1328" y="359"/>
                  </a:lnTo>
                  <a:lnTo>
                    <a:pt x="1322" y="359"/>
                  </a:lnTo>
                  <a:lnTo>
                    <a:pt x="1310" y="359"/>
                  </a:lnTo>
                  <a:lnTo>
                    <a:pt x="1286" y="365"/>
                  </a:lnTo>
                  <a:lnTo>
                    <a:pt x="1262" y="365"/>
                  </a:lnTo>
                  <a:lnTo>
                    <a:pt x="1214" y="371"/>
                  </a:lnTo>
                  <a:lnTo>
                    <a:pt x="1196" y="371"/>
                  </a:lnTo>
                  <a:lnTo>
                    <a:pt x="1178" y="365"/>
                  </a:lnTo>
                  <a:lnTo>
                    <a:pt x="1160" y="365"/>
                  </a:lnTo>
                  <a:lnTo>
                    <a:pt x="1130" y="365"/>
                  </a:lnTo>
                  <a:lnTo>
                    <a:pt x="1095" y="365"/>
                  </a:lnTo>
                  <a:lnTo>
                    <a:pt x="1053" y="371"/>
                  </a:lnTo>
                  <a:lnTo>
                    <a:pt x="1017" y="377"/>
                  </a:lnTo>
                  <a:lnTo>
                    <a:pt x="981" y="377"/>
                  </a:lnTo>
                  <a:lnTo>
                    <a:pt x="957" y="383"/>
                  </a:lnTo>
                  <a:lnTo>
                    <a:pt x="945" y="389"/>
                  </a:lnTo>
                  <a:lnTo>
                    <a:pt x="939" y="395"/>
                  </a:lnTo>
                  <a:lnTo>
                    <a:pt x="921" y="401"/>
                  </a:lnTo>
                  <a:lnTo>
                    <a:pt x="879" y="407"/>
                  </a:lnTo>
                  <a:lnTo>
                    <a:pt x="837" y="419"/>
                  </a:lnTo>
                  <a:lnTo>
                    <a:pt x="819" y="419"/>
                  </a:lnTo>
                  <a:lnTo>
                    <a:pt x="808" y="419"/>
                  </a:lnTo>
                  <a:lnTo>
                    <a:pt x="796" y="419"/>
                  </a:lnTo>
                  <a:lnTo>
                    <a:pt x="778" y="419"/>
                  </a:lnTo>
                  <a:lnTo>
                    <a:pt x="754" y="419"/>
                  </a:lnTo>
                  <a:lnTo>
                    <a:pt x="724" y="425"/>
                  </a:lnTo>
                  <a:lnTo>
                    <a:pt x="664" y="437"/>
                  </a:lnTo>
                  <a:lnTo>
                    <a:pt x="640" y="449"/>
                  </a:lnTo>
                  <a:lnTo>
                    <a:pt x="616" y="461"/>
                  </a:lnTo>
                  <a:lnTo>
                    <a:pt x="598" y="473"/>
                  </a:lnTo>
                  <a:lnTo>
                    <a:pt x="580" y="473"/>
                  </a:lnTo>
                  <a:lnTo>
                    <a:pt x="538" y="473"/>
                  </a:lnTo>
                  <a:lnTo>
                    <a:pt x="503" y="467"/>
                  </a:lnTo>
                  <a:lnTo>
                    <a:pt x="461" y="473"/>
                  </a:lnTo>
                  <a:lnTo>
                    <a:pt x="443" y="479"/>
                  </a:lnTo>
                  <a:lnTo>
                    <a:pt x="431" y="491"/>
                  </a:lnTo>
                  <a:lnTo>
                    <a:pt x="425" y="509"/>
                  </a:lnTo>
                  <a:lnTo>
                    <a:pt x="419" y="533"/>
                  </a:lnTo>
                  <a:lnTo>
                    <a:pt x="413" y="539"/>
                  </a:lnTo>
                  <a:lnTo>
                    <a:pt x="407" y="545"/>
                  </a:lnTo>
                  <a:lnTo>
                    <a:pt x="389" y="551"/>
                  </a:lnTo>
                  <a:lnTo>
                    <a:pt x="347" y="569"/>
                  </a:lnTo>
                  <a:lnTo>
                    <a:pt x="299" y="587"/>
                  </a:lnTo>
                  <a:lnTo>
                    <a:pt x="257" y="593"/>
                  </a:lnTo>
                  <a:lnTo>
                    <a:pt x="222" y="599"/>
                  </a:lnTo>
                  <a:lnTo>
                    <a:pt x="180" y="617"/>
                  </a:lnTo>
                  <a:lnTo>
                    <a:pt x="150" y="641"/>
                  </a:lnTo>
                  <a:lnTo>
                    <a:pt x="138" y="647"/>
                  </a:lnTo>
                  <a:lnTo>
                    <a:pt x="132" y="653"/>
                  </a:lnTo>
                  <a:lnTo>
                    <a:pt x="126" y="659"/>
                  </a:lnTo>
                  <a:lnTo>
                    <a:pt x="108" y="659"/>
                  </a:lnTo>
                  <a:lnTo>
                    <a:pt x="96" y="653"/>
                  </a:lnTo>
                  <a:lnTo>
                    <a:pt x="90" y="653"/>
                  </a:lnTo>
                  <a:lnTo>
                    <a:pt x="0" y="671"/>
                  </a:lnTo>
                  <a:lnTo>
                    <a:pt x="12" y="689"/>
                  </a:lnTo>
                  <a:lnTo>
                    <a:pt x="42" y="695"/>
                  </a:lnTo>
                  <a:lnTo>
                    <a:pt x="84" y="695"/>
                  </a:lnTo>
                  <a:lnTo>
                    <a:pt x="132" y="683"/>
                  </a:lnTo>
                  <a:lnTo>
                    <a:pt x="192" y="671"/>
                  </a:lnTo>
                  <a:lnTo>
                    <a:pt x="263" y="653"/>
                  </a:lnTo>
                  <a:lnTo>
                    <a:pt x="335" y="629"/>
                  </a:lnTo>
                  <a:lnTo>
                    <a:pt x="407" y="599"/>
                  </a:lnTo>
                  <a:lnTo>
                    <a:pt x="473" y="569"/>
                  </a:lnTo>
                  <a:lnTo>
                    <a:pt x="527" y="545"/>
                  </a:lnTo>
                  <a:lnTo>
                    <a:pt x="562" y="527"/>
                  </a:lnTo>
                  <a:lnTo>
                    <a:pt x="568" y="521"/>
                  </a:lnTo>
                  <a:lnTo>
                    <a:pt x="574" y="521"/>
                  </a:lnTo>
                  <a:lnTo>
                    <a:pt x="604" y="521"/>
                  </a:lnTo>
                  <a:lnTo>
                    <a:pt x="646" y="515"/>
                  </a:lnTo>
                  <a:lnTo>
                    <a:pt x="712" y="497"/>
                  </a:lnTo>
                  <a:lnTo>
                    <a:pt x="790" y="479"/>
                  </a:lnTo>
                  <a:lnTo>
                    <a:pt x="873" y="461"/>
                  </a:lnTo>
                  <a:lnTo>
                    <a:pt x="963" y="443"/>
                  </a:lnTo>
                  <a:lnTo>
                    <a:pt x="1059" y="431"/>
                  </a:lnTo>
                  <a:lnTo>
                    <a:pt x="1148" y="425"/>
                  </a:lnTo>
                  <a:lnTo>
                    <a:pt x="1178" y="425"/>
                  </a:lnTo>
                  <a:lnTo>
                    <a:pt x="1214" y="437"/>
                  </a:lnTo>
                  <a:lnTo>
                    <a:pt x="1292" y="461"/>
                  </a:lnTo>
                  <a:lnTo>
                    <a:pt x="1340" y="479"/>
                  </a:lnTo>
                  <a:lnTo>
                    <a:pt x="1382" y="503"/>
                  </a:lnTo>
                  <a:lnTo>
                    <a:pt x="1417" y="533"/>
                  </a:lnTo>
                  <a:lnTo>
                    <a:pt x="1441" y="563"/>
                  </a:lnTo>
                  <a:lnTo>
                    <a:pt x="1447" y="587"/>
                  </a:lnTo>
                  <a:lnTo>
                    <a:pt x="1435" y="617"/>
                  </a:lnTo>
                  <a:lnTo>
                    <a:pt x="1423" y="629"/>
                  </a:lnTo>
                  <a:lnTo>
                    <a:pt x="1405" y="641"/>
                  </a:lnTo>
                  <a:lnTo>
                    <a:pt x="1376" y="653"/>
                  </a:lnTo>
                  <a:lnTo>
                    <a:pt x="1346" y="665"/>
                  </a:lnTo>
                  <a:lnTo>
                    <a:pt x="1280" y="683"/>
                  </a:lnTo>
                  <a:lnTo>
                    <a:pt x="1226" y="701"/>
                  </a:lnTo>
                  <a:lnTo>
                    <a:pt x="1178" y="719"/>
                  </a:lnTo>
                  <a:lnTo>
                    <a:pt x="1142" y="743"/>
                  </a:lnTo>
                  <a:lnTo>
                    <a:pt x="1112" y="755"/>
                  </a:lnTo>
                  <a:lnTo>
                    <a:pt x="1089" y="773"/>
                  </a:lnTo>
                  <a:lnTo>
                    <a:pt x="1077" y="791"/>
                  </a:lnTo>
                  <a:lnTo>
                    <a:pt x="1065" y="809"/>
                  </a:lnTo>
                  <a:lnTo>
                    <a:pt x="1059" y="833"/>
                  </a:lnTo>
                  <a:lnTo>
                    <a:pt x="1065" y="857"/>
                  </a:lnTo>
                  <a:lnTo>
                    <a:pt x="1077" y="869"/>
                  </a:lnTo>
                  <a:lnTo>
                    <a:pt x="1083" y="875"/>
                  </a:lnTo>
                  <a:lnTo>
                    <a:pt x="1089" y="881"/>
                  </a:lnTo>
                  <a:lnTo>
                    <a:pt x="1106" y="881"/>
                  </a:lnTo>
                  <a:lnTo>
                    <a:pt x="1124" y="875"/>
                  </a:lnTo>
                  <a:lnTo>
                    <a:pt x="1148" y="875"/>
                  </a:lnTo>
                  <a:lnTo>
                    <a:pt x="1208" y="869"/>
                  </a:lnTo>
                  <a:lnTo>
                    <a:pt x="1268" y="863"/>
                  </a:lnTo>
                  <a:lnTo>
                    <a:pt x="1328" y="863"/>
                  </a:lnTo>
                  <a:lnTo>
                    <a:pt x="1388" y="857"/>
                  </a:lnTo>
                  <a:lnTo>
                    <a:pt x="1411" y="857"/>
                  </a:lnTo>
                  <a:lnTo>
                    <a:pt x="1429" y="851"/>
                  </a:lnTo>
                  <a:lnTo>
                    <a:pt x="1441" y="851"/>
                  </a:lnTo>
                  <a:lnTo>
                    <a:pt x="1447" y="851"/>
                  </a:lnTo>
                  <a:lnTo>
                    <a:pt x="1459" y="845"/>
                  </a:lnTo>
                  <a:lnTo>
                    <a:pt x="1483" y="833"/>
                  </a:lnTo>
                  <a:lnTo>
                    <a:pt x="1525" y="815"/>
                  </a:lnTo>
                  <a:lnTo>
                    <a:pt x="1573" y="791"/>
                  </a:lnTo>
                  <a:lnTo>
                    <a:pt x="1675" y="743"/>
                  </a:lnTo>
                  <a:lnTo>
                    <a:pt x="1716" y="725"/>
                  </a:lnTo>
                  <a:lnTo>
                    <a:pt x="1752" y="713"/>
                  </a:lnTo>
                  <a:lnTo>
                    <a:pt x="1806" y="689"/>
                  </a:lnTo>
                  <a:lnTo>
                    <a:pt x="1842" y="653"/>
                  </a:lnTo>
                  <a:lnTo>
                    <a:pt x="1866" y="611"/>
                  </a:lnTo>
                  <a:lnTo>
                    <a:pt x="1884" y="581"/>
                  </a:lnTo>
                  <a:lnTo>
                    <a:pt x="1926" y="515"/>
                  </a:lnTo>
                  <a:lnTo>
                    <a:pt x="1979" y="449"/>
                  </a:lnTo>
                  <a:lnTo>
                    <a:pt x="2039" y="389"/>
                  </a:lnTo>
                  <a:lnTo>
                    <a:pt x="2105" y="341"/>
                  </a:lnTo>
                  <a:lnTo>
                    <a:pt x="2159" y="299"/>
                  </a:lnTo>
                  <a:lnTo>
                    <a:pt x="2207" y="269"/>
                  </a:lnTo>
                  <a:lnTo>
                    <a:pt x="2237" y="245"/>
                  </a:lnTo>
                  <a:lnTo>
                    <a:pt x="2249" y="239"/>
                  </a:lnTo>
                  <a:lnTo>
                    <a:pt x="2249" y="239"/>
                  </a:lnTo>
                  <a:lnTo>
                    <a:pt x="2392" y="167"/>
                  </a:lnTo>
                  <a:lnTo>
                    <a:pt x="2392" y="60"/>
                  </a:lnTo>
                  <a:lnTo>
                    <a:pt x="2392" y="0"/>
                  </a:lnTo>
                  <a:lnTo>
                    <a:pt x="2344" y="18"/>
                  </a:lnTo>
                  <a:lnTo>
                    <a:pt x="2302" y="36"/>
                  </a:lnTo>
                  <a:lnTo>
                    <a:pt x="2302" y="36"/>
                  </a:lnTo>
                  <a:close/>
                </a:path>
              </a:pathLst>
            </a:custGeom>
            <a:solidFill>
              <a:schemeClr val="bg1"/>
            </a:solidFill>
            <a:ln w="9525">
              <a:noFill/>
              <a:round/>
              <a:headEnd/>
              <a:tailEnd/>
            </a:ln>
          </p:spPr>
          <p:txBody>
            <a:bodyPr/>
            <a:lstStyle/>
            <a:p>
              <a:endParaRPr lang="ru-RU"/>
            </a:p>
          </p:txBody>
        </p:sp>
        <p:sp>
          <p:nvSpPr>
            <p:cNvPr id="56332" name="Freeform 12"/>
            <p:cNvSpPr>
              <a:spLocks/>
            </p:cNvSpPr>
            <p:nvPr userDrawn="1"/>
          </p:nvSpPr>
          <p:spPr bwMode="hidden">
            <a:xfrm>
              <a:off x="3839" y="1854"/>
              <a:ext cx="577" cy="258"/>
            </a:xfrm>
            <a:custGeom>
              <a:avLst/>
              <a:gdLst/>
              <a:ahLst/>
              <a:cxnLst>
                <a:cxn ang="0">
                  <a:pos x="30" y="245"/>
                </a:cxn>
                <a:cxn ang="0">
                  <a:pos x="18" y="251"/>
                </a:cxn>
                <a:cxn ang="0">
                  <a:pos x="6" y="257"/>
                </a:cxn>
                <a:cxn ang="0">
                  <a:pos x="0" y="257"/>
                </a:cxn>
                <a:cxn ang="0">
                  <a:pos x="305" y="113"/>
                </a:cxn>
                <a:cxn ang="0">
                  <a:pos x="520" y="0"/>
                </a:cxn>
                <a:cxn ang="0">
                  <a:pos x="526" y="6"/>
                </a:cxn>
                <a:cxn ang="0">
                  <a:pos x="544" y="18"/>
                </a:cxn>
                <a:cxn ang="0">
                  <a:pos x="550" y="24"/>
                </a:cxn>
                <a:cxn ang="0">
                  <a:pos x="550" y="36"/>
                </a:cxn>
                <a:cxn ang="0">
                  <a:pos x="544" y="42"/>
                </a:cxn>
                <a:cxn ang="0">
                  <a:pos x="526" y="54"/>
                </a:cxn>
                <a:cxn ang="0">
                  <a:pos x="514" y="60"/>
                </a:cxn>
                <a:cxn ang="0">
                  <a:pos x="502" y="66"/>
                </a:cxn>
                <a:cxn ang="0">
                  <a:pos x="448" y="84"/>
                </a:cxn>
                <a:cxn ang="0">
                  <a:pos x="382" y="113"/>
                </a:cxn>
                <a:cxn ang="0">
                  <a:pos x="305" y="143"/>
                </a:cxn>
                <a:cxn ang="0">
                  <a:pos x="227" y="173"/>
                </a:cxn>
                <a:cxn ang="0">
                  <a:pos x="149" y="203"/>
                </a:cxn>
                <a:cxn ang="0">
                  <a:pos x="83" y="227"/>
                </a:cxn>
                <a:cxn ang="0">
                  <a:pos x="30" y="245"/>
                </a:cxn>
                <a:cxn ang="0">
                  <a:pos x="30" y="245"/>
                </a:cxn>
              </a:cxnLst>
              <a:rect l="0" t="0" r="r" b="b"/>
              <a:pathLst>
                <a:path w="550" h="257">
                  <a:moveTo>
                    <a:pt x="30" y="245"/>
                  </a:moveTo>
                  <a:lnTo>
                    <a:pt x="18" y="251"/>
                  </a:lnTo>
                  <a:lnTo>
                    <a:pt x="6" y="257"/>
                  </a:lnTo>
                  <a:lnTo>
                    <a:pt x="0" y="257"/>
                  </a:lnTo>
                  <a:lnTo>
                    <a:pt x="305" y="113"/>
                  </a:lnTo>
                  <a:lnTo>
                    <a:pt x="520" y="0"/>
                  </a:lnTo>
                  <a:lnTo>
                    <a:pt x="526" y="6"/>
                  </a:lnTo>
                  <a:lnTo>
                    <a:pt x="544" y="18"/>
                  </a:lnTo>
                  <a:lnTo>
                    <a:pt x="550" y="24"/>
                  </a:lnTo>
                  <a:lnTo>
                    <a:pt x="550" y="36"/>
                  </a:lnTo>
                  <a:lnTo>
                    <a:pt x="544" y="42"/>
                  </a:lnTo>
                  <a:lnTo>
                    <a:pt x="526" y="54"/>
                  </a:lnTo>
                  <a:lnTo>
                    <a:pt x="514" y="60"/>
                  </a:lnTo>
                  <a:lnTo>
                    <a:pt x="502" y="66"/>
                  </a:lnTo>
                  <a:lnTo>
                    <a:pt x="448" y="84"/>
                  </a:lnTo>
                  <a:lnTo>
                    <a:pt x="382" y="113"/>
                  </a:lnTo>
                  <a:lnTo>
                    <a:pt x="305" y="143"/>
                  </a:lnTo>
                  <a:lnTo>
                    <a:pt x="227" y="173"/>
                  </a:lnTo>
                  <a:lnTo>
                    <a:pt x="149" y="203"/>
                  </a:lnTo>
                  <a:lnTo>
                    <a:pt x="83" y="227"/>
                  </a:lnTo>
                  <a:lnTo>
                    <a:pt x="30" y="245"/>
                  </a:lnTo>
                  <a:lnTo>
                    <a:pt x="30" y="245"/>
                  </a:lnTo>
                  <a:close/>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endParaRPr lang="ru-RU"/>
            </a:p>
          </p:txBody>
        </p:sp>
        <p:sp>
          <p:nvSpPr>
            <p:cNvPr id="56333" name="Freeform 13"/>
            <p:cNvSpPr>
              <a:spLocks/>
            </p:cNvSpPr>
            <p:nvPr userDrawn="1"/>
          </p:nvSpPr>
          <p:spPr bwMode="hidden">
            <a:xfrm>
              <a:off x="5327" y="1642"/>
              <a:ext cx="5" cy="1"/>
            </a:xfrm>
            <a:custGeom>
              <a:avLst/>
              <a:gdLst/>
              <a:ahLst/>
              <a:cxnLst>
                <a:cxn ang="0">
                  <a:pos x="0" y="0"/>
                </a:cxn>
                <a:cxn ang="0">
                  <a:pos x="5" y="0"/>
                </a:cxn>
                <a:cxn ang="0">
                  <a:pos x="0" y="0"/>
                </a:cxn>
                <a:cxn ang="0">
                  <a:pos x="0" y="0"/>
                </a:cxn>
              </a:cxnLst>
              <a:rect l="0" t="0" r="r" b="b"/>
              <a:pathLst>
                <a:path w="5">
                  <a:moveTo>
                    <a:pt x="0" y="0"/>
                  </a:moveTo>
                  <a:lnTo>
                    <a:pt x="5" y="0"/>
                  </a:lnTo>
                  <a:lnTo>
                    <a:pt x="0" y="0"/>
                  </a:lnTo>
                  <a:lnTo>
                    <a:pt x="0" y="0"/>
                  </a:lnTo>
                  <a:close/>
                </a:path>
              </a:pathLst>
            </a:custGeom>
            <a:solidFill>
              <a:srgbClr val="FED1AD"/>
            </a:solidFill>
            <a:ln w="9525">
              <a:noFill/>
              <a:round/>
              <a:headEnd/>
              <a:tailEnd/>
            </a:ln>
          </p:spPr>
          <p:txBody>
            <a:bodyPr/>
            <a:lstStyle/>
            <a:p>
              <a:endParaRPr lang="ru-RU"/>
            </a:p>
          </p:txBody>
        </p:sp>
        <p:sp>
          <p:nvSpPr>
            <p:cNvPr id="56334" name="Freeform 14"/>
            <p:cNvSpPr>
              <a:spLocks/>
            </p:cNvSpPr>
            <p:nvPr userDrawn="1"/>
          </p:nvSpPr>
          <p:spPr bwMode="hidden">
            <a:xfrm>
              <a:off x="3839" y="1728"/>
              <a:ext cx="716" cy="383"/>
            </a:xfrm>
            <a:custGeom>
              <a:avLst/>
              <a:gdLst/>
              <a:ahLst/>
              <a:cxnLst>
                <a:cxn ang="0">
                  <a:pos x="659" y="6"/>
                </a:cxn>
                <a:cxn ang="0">
                  <a:pos x="588" y="42"/>
                </a:cxn>
                <a:cxn ang="0">
                  <a:pos x="515" y="84"/>
                </a:cxn>
                <a:cxn ang="0">
                  <a:pos x="509" y="90"/>
                </a:cxn>
                <a:cxn ang="0">
                  <a:pos x="485" y="102"/>
                </a:cxn>
                <a:cxn ang="0">
                  <a:pos x="455" y="120"/>
                </a:cxn>
                <a:cxn ang="0">
                  <a:pos x="425" y="138"/>
                </a:cxn>
                <a:cxn ang="0">
                  <a:pos x="371" y="168"/>
                </a:cxn>
                <a:cxn ang="0">
                  <a:pos x="306" y="198"/>
                </a:cxn>
                <a:cxn ang="0">
                  <a:pos x="186" y="251"/>
                </a:cxn>
                <a:cxn ang="0">
                  <a:pos x="131" y="269"/>
                </a:cxn>
                <a:cxn ang="0">
                  <a:pos x="89" y="287"/>
                </a:cxn>
                <a:cxn ang="0">
                  <a:pos x="53" y="305"/>
                </a:cxn>
                <a:cxn ang="0">
                  <a:pos x="36" y="311"/>
                </a:cxn>
                <a:cxn ang="0">
                  <a:pos x="12" y="329"/>
                </a:cxn>
                <a:cxn ang="0">
                  <a:pos x="0" y="353"/>
                </a:cxn>
                <a:cxn ang="0">
                  <a:pos x="0" y="371"/>
                </a:cxn>
                <a:cxn ang="0">
                  <a:pos x="0" y="383"/>
                </a:cxn>
                <a:cxn ang="0">
                  <a:pos x="0" y="383"/>
                </a:cxn>
                <a:cxn ang="0">
                  <a:pos x="12" y="371"/>
                </a:cxn>
                <a:cxn ang="0">
                  <a:pos x="30" y="353"/>
                </a:cxn>
                <a:cxn ang="0">
                  <a:pos x="53" y="335"/>
                </a:cxn>
                <a:cxn ang="0">
                  <a:pos x="77" y="317"/>
                </a:cxn>
                <a:cxn ang="0">
                  <a:pos x="101" y="311"/>
                </a:cxn>
                <a:cxn ang="0">
                  <a:pos x="131" y="299"/>
                </a:cxn>
                <a:cxn ang="0">
                  <a:pos x="204" y="269"/>
                </a:cxn>
                <a:cxn ang="0">
                  <a:pos x="240" y="251"/>
                </a:cxn>
                <a:cxn ang="0">
                  <a:pos x="270" y="239"/>
                </a:cxn>
                <a:cxn ang="0">
                  <a:pos x="294" y="228"/>
                </a:cxn>
                <a:cxn ang="0">
                  <a:pos x="312" y="222"/>
                </a:cxn>
                <a:cxn ang="0">
                  <a:pos x="330" y="210"/>
                </a:cxn>
                <a:cxn ang="0">
                  <a:pos x="365" y="186"/>
                </a:cxn>
                <a:cxn ang="0">
                  <a:pos x="419" y="156"/>
                </a:cxn>
                <a:cxn ang="0">
                  <a:pos x="473" y="120"/>
                </a:cxn>
                <a:cxn ang="0">
                  <a:pos x="527" y="90"/>
                </a:cxn>
                <a:cxn ang="0">
                  <a:pos x="576" y="60"/>
                </a:cxn>
                <a:cxn ang="0">
                  <a:pos x="612" y="42"/>
                </a:cxn>
                <a:cxn ang="0">
                  <a:pos x="629" y="36"/>
                </a:cxn>
                <a:cxn ang="0">
                  <a:pos x="647" y="30"/>
                </a:cxn>
                <a:cxn ang="0">
                  <a:pos x="677" y="18"/>
                </a:cxn>
                <a:cxn ang="0">
                  <a:pos x="701" y="6"/>
                </a:cxn>
                <a:cxn ang="0">
                  <a:pos x="713" y="0"/>
                </a:cxn>
                <a:cxn ang="0">
                  <a:pos x="713" y="0"/>
                </a:cxn>
                <a:cxn ang="0">
                  <a:pos x="659" y="6"/>
                </a:cxn>
                <a:cxn ang="0">
                  <a:pos x="716" y="63"/>
                </a:cxn>
              </a:cxnLst>
              <a:rect l="0" t="0" r="r" b="b"/>
              <a:pathLst>
                <a:path w="716" h="383">
                  <a:moveTo>
                    <a:pt x="659" y="6"/>
                  </a:moveTo>
                  <a:lnTo>
                    <a:pt x="588" y="42"/>
                  </a:lnTo>
                  <a:lnTo>
                    <a:pt x="515" y="84"/>
                  </a:lnTo>
                  <a:lnTo>
                    <a:pt x="509" y="90"/>
                  </a:lnTo>
                  <a:lnTo>
                    <a:pt x="485" y="102"/>
                  </a:lnTo>
                  <a:lnTo>
                    <a:pt x="455" y="120"/>
                  </a:lnTo>
                  <a:lnTo>
                    <a:pt x="425" y="138"/>
                  </a:lnTo>
                  <a:lnTo>
                    <a:pt x="371" y="168"/>
                  </a:lnTo>
                  <a:lnTo>
                    <a:pt x="306" y="198"/>
                  </a:lnTo>
                  <a:lnTo>
                    <a:pt x="186" y="251"/>
                  </a:lnTo>
                  <a:lnTo>
                    <a:pt x="131" y="269"/>
                  </a:lnTo>
                  <a:lnTo>
                    <a:pt x="89" y="287"/>
                  </a:lnTo>
                  <a:lnTo>
                    <a:pt x="53" y="305"/>
                  </a:lnTo>
                  <a:lnTo>
                    <a:pt x="36" y="311"/>
                  </a:lnTo>
                  <a:lnTo>
                    <a:pt x="12" y="329"/>
                  </a:lnTo>
                  <a:lnTo>
                    <a:pt x="0" y="353"/>
                  </a:lnTo>
                  <a:lnTo>
                    <a:pt x="0" y="371"/>
                  </a:lnTo>
                  <a:lnTo>
                    <a:pt x="0" y="383"/>
                  </a:lnTo>
                  <a:lnTo>
                    <a:pt x="0" y="383"/>
                  </a:lnTo>
                  <a:lnTo>
                    <a:pt x="12" y="371"/>
                  </a:lnTo>
                  <a:lnTo>
                    <a:pt x="30" y="353"/>
                  </a:lnTo>
                  <a:lnTo>
                    <a:pt x="53" y="335"/>
                  </a:lnTo>
                  <a:lnTo>
                    <a:pt x="77" y="317"/>
                  </a:lnTo>
                  <a:lnTo>
                    <a:pt x="101" y="311"/>
                  </a:lnTo>
                  <a:lnTo>
                    <a:pt x="131" y="299"/>
                  </a:lnTo>
                  <a:lnTo>
                    <a:pt x="204" y="269"/>
                  </a:lnTo>
                  <a:lnTo>
                    <a:pt x="240" y="251"/>
                  </a:lnTo>
                  <a:lnTo>
                    <a:pt x="270" y="239"/>
                  </a:lnTo>
                  <a:lnTo>
                    <a:pt x="294" y="228"/>
                  </a:lnTo>
                  <a:lnTo>
                    <a:pt x="312" y="222"/>
                  </a:lnTo>
                  <a:lnTo>
                    <a:pt x="330" y="210"/>
                  </a:lnTo>
                  <a:lnTo>
                    <a:pt x="365" y="186"/>
                  </a:lnTo>
                  <a:lnTo>
                    <a:pt x="419" y="156"/>
                  </a:lnTo>
                  <a:lnTo>
                    <a:pt x="473" y="120"/>
                  </a:lnTo>
                  <a:lnTo>
                    <a:pt x="527" y="90"/>
                  </a:lnTo>
                  <a:lnTo>
                    <a:pt x="576" y="60"/>
                  </a:lnTo>
                  <a:lnTo>
                    <a:pt x="612" y="42"/>
                  </a:lnTo>
                  <a:lnTo>
                    <a:pt x="629" y="36"/>
                  </a:lnTo>
                  <a:lnTo>
                    <a:pt x="647" y="30"/>
                  </a:lnTo>
                  <a:lnTo>
                    <a:pt x="677" y="18"/>
                  </a:lnTo>
                  <a:lnTo>
                    <a:pt x="701" y="6"/>
                  </a:lnTo>
                  <a:lnTo>
                    <a:pt x="713" y="0"/>
                  </a:lnTo>
                  <a:lnTo>
                    <a:pt x="713" y="0"/>
                  </a:lnTo>
                  <a:lnTo>
                    <a:pt x="659" y="6"/>
                  </a:lnTo>
                  <a:lnTo>
                    <a:pt x="716" y="63"/>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endParaRPr lang="ru-RU"/>
            </a:p>
          </p:txBody>
        </p:sp>
        <p:sp>
          <p:nvSpPr>
            <p:cNvPr id="56335" name="Freeform 15"/>
            <p:cNvSpPr>
              <a:spLocks/>
            </p:cNvSpPr>
            <p:nvPr userDrawn="1"/>
          </p:nvSpPr>
          <p:spPr bwMode="hidden">
            <a:xfrm>
              <a:off x="3453" y="2271"/>
              <a:ext cx="318" cy="225"/>
            </a:xfrm>
            <a:custGeom>
              <a:avLst/>
              <a:gdLst/>
              <a:ahLst/>
              <a:cxnLst>
                <a:cxn ang="0">
                  <a:pos x="6" y="225"/>
                </a:cxn>
                <a:cxn ang="0">
                  <a:pos x="0" y="195"/>
                </a:cxn>
                <a:cxn ang="0">
                  <a:pos x="315" y="0"/>
                </a:cxn>
                <a:cxn ang="0">
                  <a:pos x="303" y="27"/>
                </a:cxn>
                <a:cxn ang="0">
                  <a:pos x="318" y="42"/>
                </a:cxn>
              </a:cxnLst>
              <a:rect l="0" t="0" r="r" b="b"/>
              <a:pathLst>
                <a:path w="318" h="225">
                  <a:moveTo>
                    <a:pt x="6" y="225"/>
                  </a:moveTo>
                  <a:lnTo>
                    <a:pt x="0" y="195"/>
                  </a:lnTo>
                  <a:lnTo>
                    <a:pt x="315" y="0"/>
                  </a:lnTo>
                  <a:lnTo>
                    <a:pt x="303" y="27"/>
                  </a:lnTo>
                  <a:lnTo>
                    <a:pt x="318" y="42"/>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endParaRPr lang="ru-RU"/>
            </a:p>
          </p:txBody>
        </p:sp>
        <p:sp>
          <p:nvSpPr>
            <p:cNvPr id="56336" name="Freeform 16"/>
            <p:cNvSpPr>
              <a:spLocks/>
            </p:cNvSpPr>
            <p:nvPr userDrawn="1"/>
          </p:nvSpPr>
          <p:spPr bwMode="hidden">
            <a:xfrm>
              <a:off x="0" y="2658"/>
              <a:ext cx="2595" cy="933"/>
            </a:xfrm>
            <a:custGeom>
              <a:avLst/>
              <a:gdLst/>
              <a:ahLst/>
              <a:cxnLst>
                <a:cxn ang="0">
                  <a:pos x="1050" y="657"/>
                </a:cxn>
                <a:cxn ang="0">
                  <a:pos x="1581" y="690"/>
                </a:cxn>
                <a:cxn ang="0">
                  <a:pos x="1671" y="723"/>
                </a:cxn>
                <a:cxn ang="0">
                  <a:pos x="1176" y="621"/>
                </a:cxn>
                <a:cxn ang="0">
                  <a:pos x="1854" y="567"/>
                </a:cxn>
                <a:cxn ang="0">
                  <a:pos x="1869" y="612"/>
                </a:cxn>
                <a:cxn ang="0">
                  <a:pos x="2103" y="861"/>
                </a:cxn>
                <a:cxn ang="0">
                  <a:pos x="1883" y="520"/>
                </a:cxn>
                <a:cxn ang="0">
                  <a:pos x="1842" y="490"/>
                </a:cxn>
                <a:cxn ang="0">
                  <a:pos x="1770" y="466"/>
                </a:cxn>
                <a:cxn ang="0">
                  <a:pos x="1740" y="448"/>
                </a:cxn>
                <a:cxn ang="0">
                  <a:pos x="1758" y="436"/>
                </a:cxn>
                <a:cxn ang="0">
                  <a:pos x="1830" y="430"/>
                </a:cxn>
                <a:cxn ang="0">
                  <a:pos x="1877" y="424"/>
                </a:cxn>
                <a:cxn ang="0">
                  <a:pos x="1955" y="394"/>
                </a:cxn>
                <a:cxn ang="0">
                  <a:pos x="2052" y="396"/>
                </a:cxn>
                <a:cxn ang="0">
                  <a:pos x="2253" y="732"/>
                </a:cxn>
                <a:cxn ang="0">
                  <a:pos x="2415" y="933"/>
                </a:cxn>
                <a:cxn ang="0">
                  <a:pos x="2397" y="828"/>
                </a:cxn>
                <a:cxn ang="0">
                  <a:pos x="2088" y="400"/>
                </a:cxn>
                <a:cxn ang="0">
                  <a:pos x="2046" y="346"/>
                </a:cxn>
                <a:cxn ang="0">
                  <a:pos x="1997" y="304"/>
                </a:cxn>
                <a:cxn ang="0">
                  <a:pos x="1967" y="286"/>
                </a:cxn>
                <a:cxn ang="0">
                  <a:pos x="1973" y="286"/>
                </a:cxn>
                <a:cxn ang="0">
                  <a:pos x="2009" y="286"/>
                </a:cxn>
                <a:cxn ang="0">
                  <a:pos x="2082" y="322"/>
                </a:cxn>
                <a:cxn ang="0">
                  <a:pos x="2199" y="384"/>
                </a:cxn>
                <a:cxn ang="0">
                  <a:pos x="2394" y="448"/>
                </a:cxn>
                <a:cxn ang="0">
                  <a:pos x="2595" y="516"/>
                </a:cxn>
                <a:cxn ang="0">
                  <a:pos x="2388" y="424"/>
                </a:cxn>
                <a:cxn ang="0">
                  <a:pos x="2219" y="340"/>
                </a:cxn>
                <a:cxn ang="0">
                  <a:pos x="2052" y="280"/>
                </a:cxn>
                <a:cxn ang="0">
                  <a:pos x="1955" y="262"/>
                </a:cxn>
                <a:cxn ang="0">
                  <a:pos x="1877" y="274"/>
                </a:cxn>
                <a:cxn ang="0">
                  <a:pos x="1752" y="274"/>
                </a:cxn>
                <a:cxn ang="0">
                  <a:pos x="1661" y="292"/>
                </a:cxn>
                <a:cxn ang="0">
                  <a:pos x="1607" y="316"/>
                </a:cxn>
                <a:cxn ang="0">
                  <a:pos x="1589" y="322"/>
                </a:cxn>
                <a:cxn ang="0">
                  <a:pos x="1409" y="358"/>
                </a:cxn>
                <a:cxn ang="0">
                  <a:pos x="1152" y="442"/>
                </a:cxn>
                <a:cxn ang="0">
                  <a:pos x="966" y="460"/>
                </a:cxn>
                <a:cxn ang="0">
                  <a:pos x="870" y="442"/>
                </a:cxn>
                <a:cxn ang="0">
                  <a:pos x="828" y="430"/>
                </a:cxn>
                <a:cxn ang="0">
                  <a:pos x="743" y="388"/>
                </a:cxn>
                <a:cxn ang="0">
                  <a:pos x="636" y="334"/>
                </a:cxn>
                <a:cxn ang="0">
                  <a:pos x="467" y="256"/>
                </a:cxn>
                <a:cxn ang="0">
                  <a:pos x="0" y="0"/>
                </a:cxn>
                <a:cxn ang="0">
                  <a:pos x="585" y="390"/>
                </a:cxn>
                <a:cxn ang="0">
                  <a:pos x="849" y="543"/>
                </a:cxn>
                <a:cxn ang="0">
                  <a:pos x="897" y="621"/>
                </a:cxn>
              </a:cxnLst>
              <a:rect l="0" t="0" r="r" b="b"/>
              <a:pathLst>
                <a:path w="2595" h="933">
                  <a:moveTo>
                    <a:pt x="981" y="675"/>
                  </a:moveTo>
                  <a:lnTo>
                    <a:pt x="1050" y="657"/>
                  </a:lnTo>
                  <a:lnTo>
                    <a:pt x="1143" y="651"/>
                  </a:lnTo>
                  <a:lnTo>
                    <a:pt x="1581" y="690"/>
                  </a:lnTo>
                  <a:lnTo>
                    <a:pt x="1623" y="738"/>
                  </a:lnTo>
                  <a:lnTo>
                    <a:pt x="1671" y="723"/>
                  </a:lnTo>
                  <a:lnTo>
                    <a:pt x="1656" y="675"/>
                  </a:lnTo>
                  <a:lnTo>
                    <a:pt x="1176" y="621"/>
                  </a:lnTo>
                  <a:lnTo>
                    <a:pt x="1797" y="534"/>
                  </a:lnTo>
                  <a:lnTo>
                    <a:pt x="1854" y="567"/>
                  </a:lnTo>
                  <a:lnTo>
                    <a:pt x="1881" y="585"/>
                  </a:lnTo>
                  <a:lnTo>
                    <a:pt x="1869" y="612"/>
                  </a:lnTo>
                  <a:lnTo>
                    <a:pt x="1995" y="852"/>
                  </a:lnTo>
                  <a:lnTo>
                    <a:pt x="2103" y="861"/>
                  </a:lnTo>
                  <a:lnTo>
                    <a:pt x="1889" y="538"/>
                  </a:lnTo>
                  <a:lnTo>
                    <a:pt x="1883" y="520"/>
                  </a:lnTo>
                  <a:lnTo>
                    <a:pt x="1872" y="508"/>
                  </a:lnTo>
                  <a:lnTo>
                    <a:pt x="1842" y="490"/>
                  </a:lnTo>
                  <a:lnTo>
                    <a:pt x="1806" y="478"/>
                  </a:lnTo>
                  <a:lnTo>
                    <a:pt x="1770" y="466"/>
                  </a:lnTo>
                  <a:lnTo>
                    <a:pt x="1752" y="454"/>
                  </a:lnTo>
                  <a:lnTo>
                    <a:pt x="1740" y="448"/>
                  </a:lnTo>
                  <a:lnTo>
                    <a:pt x="1746" y="436"/>
                  </a:lnTo>
                  <a:lnTo>
                    <a:pt x="1758" y="436"/>
                  </a:lnTo>
                  <a:lnTo>
                    <a:pt x="1782" y="430"/>
                  </a:lnTo>
                  <a:lnTo>
                    <a:pt x="1830" y="430"/>
                  </a:lnTo>
                  <a:lnTo>
                    <a:pt x="1854" y="430"/>
                  </a:lnTo>
                  <a:lnTo>
                    <a:pt x="1877" y="424"/>
                  </a:lnTo>
                  <a:lnTo>
                    <a:pt x="1925" y="400"/>
                  </a:lnTo>
                  <a:lnTo>
                    <a:pt x="1955" y="394"/>
                  </a:lnTo>
                  <a:lnTo>
                    <a:pt x="1979" y="394"/>
                  </a:lnTo>
                  <a:lnTo>
                    <a:pt x="2052" y="396"/>
                  </a:lnTo>
                  <a:lnTo>
                    <a:pt x="2046" y="456"/>
                  </a:lnTo>
                  <a:lnTo>
                    <a:pt x="2253" y="732"/>
                  </a:lnTo>
                  <a:lnTo>
                    <a:pt x="2334" y="816"/>
                  </a:lnTo>
                  <a:lnTo>
                    <a:pt x="2415" y="933"/>
                  </a:lnTo>
                  <a:lnTo>
                    <a:pt x="2430" y="909"/>
                  </a:lnTo>
                  <a:lnTo>
                    <a:pt x="2397" y="828"/>
                  </a:lnTo>
                  <a:lnTo>
                    <a:pt x="2094" y="412"/>
                  </a:lnTo>
                  <a:lnTo>
                    <a:pt x="2088" y="400"/>
                  </a:lnTo>
                  <a:lnTo>
                    <a:pt x="2076" y="376"/>
                  </a:lnTo>
                  <a:lnTo>
                    <a:pt x="2046" y="346"/>
                  </a:lnTo>
                  <a:lnTo>
                    <a:pt x="2015" y="322"/>
                  </a:lnTo>
                  <a:lnTo>
                    <a:pt x="1997" y="304"/>
                  </a:lnTo>
                  <a:lnTo>
                    <a:pt x="1979" y="292"/>
                  </a:lnTo>
                  <a:lnTo>
                    <a:pt x="1967" y="286"/>
                  </a:lnTo>
                  <a:lnTo>
                    <a:pt x="1967" y="286"/>
                  </a:lnTo>
                  <a:lnTo>
                    <a:pt x="1973" y="286"/>
                  </a:lnTo>
                  <a:lnTo>
                    <a:pt x="1985" y="286"/>
                  </a:lnTo>
                  <a:lnTo>
                    <a:pt x="2009" y="286"/>
                  </a:lnTo>
                  <a:lnTo>
                    <a:pt x="2040" y="298"/>
                  </a:lnTo>
                  <a:lnTo>
                    <a:pt x="2082" y="322"/>
                  </a:lnTo>
                  <a:lnTo>
                    <a:pt x="2124" y="348"/>
                  </a:lnTo>
                  <a:lnTo>
                    <a:pt x="2199" y="384"/>
                  </a:lnTo>
                  <a:lnTo>
                    <a:pt x="2325" y="426"/>
                  </a:lnTo>
                  <a:lnTo>
                    <a:pt x="2394" y="448"/>
                  </a:lnTo>
                  <a:lnTo>
                    <a:pt x="2523" y="522"/>
                  </a:lnTo>
                  <a:lnTo>
                    <a:pt x="2595" y="516"/>
                  </a:lnTo>
                  <a:lnTo>
                    <a:pt x="2442" y="454"/>
                  </a:lnTo>
                  <a:lnTo>
                    <a:pt x="2388" y="424"/>
                  </a:lnTo>
                  <a:lnTo>
                    <a:pt x="2327" y="388"/>
                  </a:lnTo>
                  <a:lnTo>
                    <a:pt x="2219" y="340"/>
                  </a:lnTo>
                  <a:lnTo>
                    <a:pt x="2106" y="292"/>
                  </a:lnTo>
                  <a:lnTo>
                    <a:pt x="2052" y="280"/>
                  </a:lnTo>
                  <a:lnTo>
                    <a:pt x="2003" y="268"/>
                  </a:lnTo>
                  <a:lnTo>
                    <a:pt x="1955" y="262"/>
                  </a:lnTo>
                  <a:lnTo>
                    <a:pt x="1919" y="268"/>
                  </a:lnTo>
                  <a:lnTo>
                    <a:pt x="1877" y="274"/>
                  </a:lnTo>
                  <a:lnTo>
                    <a:pt x="1812" y="274"/>
                  </a:lnTo>
                  <a:lnTo>
                    <a:pt x="1752" y="274"/>
                  </a:lnTo>
                  <a:lnTo>
                    <a:pt x="1703" y="286"/>
                  </a:lnTo>
                  <a:lnTo>
                    <a:pt x="1661" y="292"/>
                  </a:lnTo>
                  <a:lnTo>
                    <a:pt x="1631" y="304"/>
                  </a:lnTo>
                  <a:lnTo>
                    <a:pt x="1607" y="316"/>
                  </a:lnTo>
                  <a:lnTo>
                    <a:pt x="1595" y="322"/>
                  </a:lnTo>
                  <a:lnTo>
                    <a:pt x="1589" y="322"/>
                  </a:lnTo>
                  <a:lnTo>
                    <a:pt x="1500" y="334"/>
                  </a:lnTo>
                  <a:lnTo>
                    <a:pt x="1409" y="358"/>
                  </a:lnTo>
                  <a:lnTo>
                    <a:pt x="1236" y="418"/>
                  </a:lnTo>
                  <a:lnTo>
                    <a:pt x="1152" y="442"/>
                  </a:lnTo>
                  <a:lnTo>
                    <a:pt x="1061" y="460"/>
                  </a:lnTo>
                  <a:lnTo>
                    <a:pt x="966" y="460"/>
                  </a:lnTo>
                  <a:lnTo>
                    <a:pt x="918" y="454"/>
                  </a:lnTo>
                  <a:lnTo>
                    <a:pt x="870" y="442"/>
                  </a:lnTo>
                  <a:lnTo>
                    <a:pt x="858" y="436"/>
                  </a:lnTo>
                  <a:lnTo>
                    <a:pt x="828" y="430"/>
                  </a:lnTo>
                  <a:lnTo>
                    <a:pt x="791" y="412"/>
                  </a:lnTo>
                  <a:lnTo>
                    <a:pt x="743" y="388"/>
                  </a:lnTo>
                  <a:lnTo>
                    <a:pt x="690" y="364"/>
                  </a:lnTo>
                  <a:lnTo>
                    <a:pt x="636" y="334"/>
                  </a:lnTo>
                  <a:lnTo>
                    <a:pt x="515" y="280"/>
                  </a:lnTo>
                  <a:lnTo>
                    <a:pt x="467" y="256"/>
                  </a:lnTo>
                  <a:lnTo>
                    <a:pt x="443" y="244"/>
                  </a:lnTo>
                  <a:lnTo>
                    <a:pt x="0" y="0"/>
                  </a:lnTo>
                  <a:lnTo>
                    <a:pt x="123" y="120"/>
                  </a:lnTo>
                  <a:lnTo>
                    <a:pt x="585" y="390"/>
                  </a:lnTo>
                  <a:lnTo>
                    <a:pt x="708" y="462"/>
                  </a:lnTo>
                  <a:lnTo>
                    <a:pt x="849" y="543"/>
                  </a:lnTo>
                  <a:lnTo>
                    <a:pt x="882" y="564"/>
                  </a:lnTo>
                  <a:lnTo>
                    <a:pt x="897" y="621"/>
                  </a:lnTo>
                  <a:lnTo>
                    <a:pt x="981" y="675"/>
                  </a:lnTo>
                  <a:close/>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endParaRPr lang="ru-RU"/>
            </a:p>
          </p:txBody>
        </p:sp>
        <p:sp>
          <p:nvSpPr>
            <p:cNvPr id="56337" name="Freeform 17"/>
            <p:cNvSpPr>
              <a:spLocks/>
            </p:cNvSpPr>
            <p:nvPr userDrawn="1"/>
          </p:nvSpPr>
          <p:spPr bwMode="hidden">
            <a:xfrm>
              <a:off x="0" y="2994"/>
              <a:ext cx="2723" cy="1091"/>
            </a:xfrm>
            <a:custGeom>
              <a:avLst/>
              <a:gdLst/>
              <a:ahLst/>
              <a:cxnLst>
                <a:cxn ang="0">
                  <a:pos x="2370" y="72"/>
                </a:cxn>
                <a:cxn ang="0">
                  <a:pos x="2597" y="198"/>
                </a:cxn>
                <a:cxn ang="0">
                  <a:pos x="2639" y="276"/>
                </a:cxn>
                <a:cxn ang="0">
                  <a:pos x="2453" y="264"/>
                </a:cxn>
                <a:cxn ang="0">
                  <a:pos x="2297" y="204"/>
                </a:cxn>
                <a:cxn ang="0">
                  <a:pos x="2112" y="66"/>
                </a:cxn>
                <a:cxn ang="0">
                  <a:pos x="2088" y="72"/>
                </a:cxn>
                <a:cxn ang="0">
                  <a:pos x="2106" y="114"/>
                </a:cxn>
                <a:cxn ang="0">
                  <a:pos x="2412" y="552"/>
                </a:cxn>
                <a:cxn ang="0">
                  <a:pos x="2279" y="564"/>
                </a:cxn>
                <a:cxn ang="0">
                  <a:pos x="2189" y="492"/>
                </a:cxn>
                <a:cxn ang="0">
                  <a:pos x="2058" y="330"/>
                </a:cxn>
                <a:cxn ang="0">
                  <a:pos x="1991" y="234"/>
                </a:cxn>
                <a:cxn ang="0">
                  <a:pos x="1949" y="174"/>
                </a:cxn>
                <a:cxn ang="0">
                  <a:pos x="1824" y="132"/>
                </a:cxn>
                <a:cxn ang="0">
                  <a:pos x="1794" y="144"/>
                </a:cxn>
                <a:cxn ang="0">
                  <a:pos x="1895" y="222"/>
                </a:cxn>
                <a:cxn ang="0">
                  <a:pos x="1943" y="366"/>
                </a:cxn>
                <a:cxn ang="0">
                  <a:pos x="2064" y="630"/>
                </a:cxn>
                <a:cxn ang="0">
                  <a:pos x="2052" y="695"/>
                </a:cxn>
                <a:cxn ang="0">
                  <a:pos x="1955" y="683"/>
                </a:cxn>
                <a:cxn ang="0">
                  <a:pos x="1913" y="636"/>
                </a:cxn>
                <a:cxn ang="0">
                  <a:pos x="1703" y="312"/>
                </a:cxn>
                <a:cxn ang="0">
                  <a:pos x="1637" y="276"/>
                </a:cxn>
                <a:cxn ang="0">
                  <a:pos x="1643" y="318"/>
                </a:cxn>
                <a:cxn ang="0">
                  <a:pos x="1673" y="408"/>
                </a:cxn>
                <a:cxn ang="0">
                  <a:pos x="1716" y="779"/>
                </a:cxn>
                <a:cxn ang="0">
                  <a:pos x="1691" y="737"/>
                </a:cxn>
                <a:cxn ang="0">
                  <a:pos x="1613" y="582"/>
                </a:cxn>
                <a:cxn ang="0">
                  <a:pos x="1494" y="480"/>
                </a:cxn>
                <a:cxn ang="0">
                  <a:pos x="1248" y="528"/>
                </a:cxn>
                <a:cxn ang="0">
                  <a:pos x="996" y="630"/>
                </a:cxn>
                <a:cxn ang="0">
                  <a:pos x="714" y="534"/>
                </a:cxn>
                <a:cxn ang="0">
                  <a:pos x="198" y="288"/>
                </a:cxn>
                <a:cxn ang="0">
                  <a:pos x="0" y="460"/>
                </a:cxn>
                <a:cxn ang="0">
                  <a:pos x="288" y="570"/>
                </a:cxn>
                <a:cxn ang="0">
                  <a:pos x="461" y="654"/>
                </a:cxn>
                <a:cxn ang="0">
                  <a:pos x="725" y="755"/>
                </a:cxn>
                <a:cxn ang="0">
                  <a:pos x="966" y="791"/>
                </a:cxn>
                <a:cxn ang="0">
                  <a:pos x="1176" y="779"/>
                </a:cxn>
                <a:cxn ang="0">
                  <a:pos x="1278" y="791"/>
                </a:cxn>
                <a:cxn ang="0">
                  <a:pos x="1404" y="845"/>
                </a:cxn>
                <a:cxn ang="0">
                  <a:pos x="1416" y="887"/>
                </a:cxn>
                <a:cxn ang="0">
                  <a:pos x="1361" y="923"/>
                </a:cxn>
                <a:cxn ang="0">
                  <a:pos x="1385" y="1007"/>
                </a:cxn>
                <a:cxn ang="0">
                  <a:pos x="1494" y="1085"/>
                </a:cxn>
                <a:cxn ang="0">
                  <a:pos x="1697" y="1043"/>
                </a:cxn>
                <a:cxn ang="0">
                  <a:pos x="1812" y="989"/>
                </a:cxn>
                <a:cxn ang="0">
                  <a:pos x="1973" y="917"/>
                </a:cxn>
                <a:cxn ang="0">
                  <a:pos x="2201" y="899"/>
                </a:cxn>
                <a:cxn ang="0">
                  <a:pos x="2364" y="863"/>
                </a:cxn>
                <a:cxn ang="0">
                  <a:pos x="2400" y="743"/>
                </a:cxn>
                <a:cxn ang="0">
                  <a:pos x="2471" y="701"/>
                </a:cxn>
                <a:cxn ang="0">
                  <a:pos x="2621" y="504"/>
                </a:cxn>
                <a:cxn ang="0">
                  <a:pos x="2693" y="374"/>
                </a:cxn>
              </a:cxnLst>
              <a:rect l="0" t="0" r="r" b="b"/>
              <a:pathLst>
                <a:path w="2723" h="1091">
                  <a:moveTo>
                    <a:pt x="2723" y="299"/>
                  </a:moveTo>
                  <a:lnTo>
                    <a:pt x="2715" y="240"/>
                  </a:lnTo>
                  <a:lnTo>
                    <a:pt x="2656" y="195"/>
                  </a:lnTo>
                  <a:lnTo>
                    <a:pt x="2370" y="72"/>
                  </a:lnTo>
                  <a:lnTo>
                    <a:pt x="2303" y="54"/>
                  </a:lnTo>
                  <a:lnTo>
                    <a:pt x="2585" y="186"/>
                  </a:lnTo>
                  <a:lnTo>
                    <a:pt x="2591" y="192"/>
                  </a:lnTo>
                  <a:lnTo>
                    <a:pt x="2597" y="198"/>
                  </a:lnTo>
                  <a:lnTo>
                    <a:pt x="2621" y="228"/>
                  </a:lnTo>
                  <a:lnTo>
                    <a:pt x="2639" y="258"/>
                  </a:lnTo>
                  <a:lnTo>
                    <a:pt x="2646" y="270"/>
                  </a:lnTo>
                  <a:lnTo>
                    <a:pt x="2639" y="276"/>
                  </a:lnTo>
                  <a:lnTo>
                    <a:pt x="2603" y="282"/>
                  </a:lnTo>
                  <a:lnTo>
                    <a:pt x="2555" y="282"/>
                  </a:lnTo>
                  <a:lnTo>
                    <a:pt x="2507" y="276"/>
                  </a:lnTo>
                  <a:lnTo>
                    <a:pt x="2453" y="264"/>
                  </a:lnTo>
                  <a:lnTo>
                    <a:pt x="2394" y="246"/>
                  </a:lnTo>
                  <a:lnTo>
                    <a:pt x="2340" y="222"/>
                  </a:lnTo>
                  <a:lnTo>
                    <a:pt x="2321" y="216"/>
                  </a:lnTo>
                  <a:lnTo>
                    <a:pt x="2297" y="204"/>
                  </a:lnTo>
                  <a:lnTo>
                    <a:pt x="2171" y="126"/>
                  </a:lnTo>
                  <a:lnTo>
                    <a:pt x="2165" y="120"/>
                  </a:lnTo>
                  <a:lnTo>
                    <a:pt x="2154" y="102"/>
                  </a:lnTo>
                  <a:lnTo>
                    <a:pt x="2112" y="66"/>
                  </a:lnTo>
                  <a:lnTo>
                    <a:pt x="2064" y="24"/>
                  </a:lnTo>
                  <a:lnTo>
                    <a:pt x="2046" y="6"/>
                  </a:lnTo>
                  <a:lnTo>
                    <a:pt x="2034" y="0"/>
                  </a:lnTo>
                  <a:lnTo>
                    <a:pt x="2088" y="72"/>
                  </a:lnTo>
                  <a:lnTo>
                    <a:pt x="2106" y="108"/>
                  </a:lnTo>
                  <a:lnTo>
                    <a:pt x="2106" y="108"/>
                  </a:lnTo>
                  <a:lnTo>
                    <a:pt x="2106" y="108"/>
                  </a:lnTo>
                  <a:lnTo>
                    <a:pt x="2106" y="114"/>
                  </a:lnTo>
                  <a:lnTo>
                    <a:pt x="2112" y="114"/>
                  </a:lnTo>
                  <a:lnTo>
                    <a:pt x="2406" y="516"/>
                  </a:lnTo>
                  <a:lnTo>
                    <a:pt x="2412" y="534"/>
                  </a:lnTo>
                  <a:lnTo>
                    <a:pt x="2412" y="552"/>
                  </a:lnTo>
                  <a:lnTo>
                    <a:pt x="2394" y="576"/>
                  </a:lnTo>
                  <a:lnTo>
                    <a:pt x="2364" y="588"/>
                  </a:lnTo>
                  <a:lnTo>
                    <a:pt x="2321" y="588"/>
                  </a:lnTo>
                  <a:lnTo>
                    <a:pt x="2279" y="564"/>
                  </a:lnTo>
                  <a:lnTo>
                    <a:pt x="2237" y="534"/>
                  </a:lnTo>
                  <a:lnTo>
                    <a:pt x="2201" y="504"/>
                  </a:lnTo>
                  <a:lnTo>
                    <a:pt x="2195" y="498"/>
                  </a:lnTo>
                  <a:lnTo>
                    <a:pt x="2189" y="492"/>
                  </a:lnTo>
                  <a:lnTo>
                    <a:pt x="2171" y="462"/>
                  </a:lnTo>
                  <a:lnTo>
                    <a:pt x="2142" y="420"/>
                  </a:lnTo>
                  <a:lnTo>
                    <a:pt x="2100" y="378"/>
                  </a:lnTo>
                  <a:lnTo>
                    <a:pt x="2058" y="330"/>
                  </a:lnTo>
                  <a:lnTo>
                    <a:pt x="2040" y="318"/>
                  </a:lnTo>
                  <a:lnTo>
                    <a:pt x="2028" y="300"/>
                  </a:lnTo>
                  <a:lnTo>
                    <a:pt x="2009" y="264"/>
                  </a:lnTo>
                  <a:lnTo>
                    <a:pt x="1991" y="234"/>
                  </a:lnTo>
                  <a:lnTo>
                    <a:pt x="1985" y="210"/>
                  </a:lnTo>
                  <a:lnTo>
                    <a:pt x="1973" y="192"/>
                  </a:lnTo>
                  <a:lnTo>
                    <a:pt x="1967" y="180"/>
                  </a:lnTo>
                  <a:lnTo>
                    <a:pt x="1949" y="174"/>
                  </a:lnTo>
                  <a:lnTo>
                    <a:pt x="1907" y="156"/>
                  </a:lnTo>
                  <a:lnTo>
                    <a:pt x="1860" y="138"/>
                  </a:lnTo>
                  <a:lnTo>
                    <a:pt x="1836" y="132"/>
                  </a:lnTo>
                  <a:lnTo>
                    <a:pt x="1824" y="132"/>
                  </a:lnTo>
                  <a:lnTo>
                    <a:pt x="1806" y="132"/>
                  </a:lnTo>
                  <a:lnTo>
                    <a:pt x="1800" y="138"/>
                  </a:lnTo>
                  <a:lnTo>
                    <a:pt x="1794" y="144"/>
                  </a:lnTo>
                  <a:lnTo>
                    <a:pt x="1794" y="144"/>
                  </a:lnTo>
                  <a:lnTo>
                    <a:pt x="1842" y="156"/>
                  </a:lnTo>
                  <a:lnTo>
                    <a:pt x="1872" y="180"/>
                  </a:lnTo>
                  <a:lnTo>
                    <a:pt x="1889" y="204"/>
                  </a:lnTo>
                  <a:lnTo>
                    <a:pt x="1895" y="222"/>
                  </a:lnTo>
                  <a:lnTo>
                    <a:pt x="1889" y="240"/>
                  </a:lnTo>
                  <a:lnTo>
                    <a:pt x="1901" y="270"/>
                  </a:lnTo>
                  <a:lnTo>
                    <a:pt x="1919" y="318"/>
                  </a:lnTo>
                  <a:lnTo>
                    <a:pt x="1943" y="366"/>
                  </a:lnTo>
                  <a:lnTo>
                    <a:pt x="1991" y="480"/>
                  </a:lnTo>
                  <a:lnTo>
                    <a:pt x="2021" y="534"/>
                  </a:lnTo>
                  <a:lnTo>
                    <a:pt x="2040" y="582"/>
                  </a:lnTo>
                  <a:lnTo>
                    <a:pt x="2064" y="630"/>
                  </a:lnTo>
                  <a:lnTo>
                    <a:pt x="2076" y="666"/>
                  </a:lnTo>
                  <a:lnTo>
                    <a:pt x="2082" y="683"/>
                  </a:lnTo>
                  <a:lnTo>
                    <a:pt x="2070" y="695"/>
                  </a:lnTo>
                  <a:lnTo>
                    <a:pt x="2052" y="695"/>
                  </a:lnTo>
                  <a:lnTo>
                    <a:pt x="2021" y="695"/>
                  </a:lnTo>
                  <a:lnTo>
                    <a:pt x="1997" y="695"/>
                  </a:lnTo>
                  <a:lnTo>
                    <a:pt x="1973" y="689"/>
                  </a:lnTo>
                  <a:lnTo>
                    <a:pt x="1955" y="683"/>
                  </a:lnTo>
                  <a:lnTo>
                    <a:pt x="1949" y="683"/>
                  </a:lnTo>
                  <a:lnTo>
                    <a:pt x="1949" y="677"/>
                  </a:lnTo>
                  <a:lnTo>
                    <a:pt x="1943" y="672"/>
                  </a:lnTo>
                  <a:lnTo>
                    <a:pt x="1913" y="636"/>
                  </a:lnTo>
                  <a:lnTo>
                    <a:pt x="1806" y="324"/>
                  </a:lnTo>
                  <a:lnTo>
                    <a:pt x="1776" y="330"/>
                  </a:lnTo>
                  <a:lnTo>
                    <a:pt x="1746" y="330"/>
                  </a:lnTo>
                  <a:lnTo>
                    <a:pt x="1703" y="312"/>
                  </a:lnTo>
                  <a:lnTo>
                    <a:pt x="1673" y="288"/>
                  </a:lnTo>
                  <a:lnTo>
                    <a:pt x="1667" y="276"/>
                  </a:lnTo>
                  <a:lnTo>
                    <a:pt x="1655" y="270"/>
                  </a:lnTo>
                  <a:lnTo>
                    <a:pt x="1637" y="276"/>
                  </a:lnTo>
                  <a:lnTo>
                    <a:pt x="1631" y="288"/>
                  </a:lnTo>
                  <a:lnTo>
                    <a:pt x="1625" y="306"/>
                  </a:lnTo>
                  <a:lnTo>
                    <a:pt x="1625" y="312"/>
                  </a:lnTo>
                  <a:lnTo>
                    <a:pt x="1643" y="318"/>
                  </a:lnTo>
                  <a:lnTo>
                    <a:pt x="1655" y="336"/>
                  </a:lnTo>
                  <a:lnTo>
                    <a:pt x="1667" y="366"/>
                  </a:lnTo>
                  <a:lnTo>
                    <a:pt x="1673" y="402"/>
                  </a:lnTo>
                  <a:lnTo>
                    <a:pt x="1673" y="408"/>
                  </a:lnTo>
                  <a:lnTo>
                    <a:pt x="1673" y="414"/>
                  </a:lnTo>
                  <a:lnTo>
                    <a:pt x="1716" y="761"/>
                  </a:lnTo>
                  <a:lnTo>
                    <a:pt x="1716" y="773"/>
                  </a:lnTo>
                  <a:lnTo>
                    <a:pt x="1716" y="779"/>
                  </a:lnTo>
                  <a:lnTo>
                    <a:pt x="1709" y="773"/>
                  </a:lnTo>
                  <a:lnTo>
                    <a:pt x="1703" y="755"/>
                  </a:lnTo>
                  <a:lnTo>
                    <a:pt x="1697" y="749"/>
                  </a:lnTo>
                  <a:lnTo>
                    <a:pt x="1691" y="737"/>
                  </a:lnTo>
                  <a:lnTo>
                    <a:pt x="1679" y="713"/>
                  </a:lnTo>
                  <a:lnTo>
                    <a:pt x="1661" y="672"/>
                  </a:lnTo>
                  <a:lnTo>
                    <a:pt x="1643" y="630"/>
                  </a:lnTo>
                  <a:lnTo>
                    <a:pt x="1613" y="582"/>
                  </a:lnTo>
                  <a:lnTo>
                    <a:pt x="1589" y="540"/>
                  </a:lnTo>
                  <a:lnTo>
                    <a:pt x="1560" y="510"/>
                  </a:lnTo>
                  <a:lnTo>
                    <a:pt x="1536" y="492"/>
                  </a:lnTo>
                  <a:lnTo>
                    <a:pt x="1494" y="480"/>
                  </a:lnTo>
                  <a:lnTo>
                    <a:pt x="1446" y="480"/>
                  </a:lnTo>
                  <a:lnTo>
                    <a:pt x="1397" y="486"/>
                  </a:lnTo>
                  <a:lnTo>
                    <a:pt x="1349" y="498"/>
                  </a:lnTo>
                  <a:lnTo>
                    <a:pt x="1248" y="528"/>
                  </a:lnTo>
                  <a:lnTo>
                    <a:pt x="1158" y="570"/>
                  </a:lnTo>
                  <a:lnTo>
                    <a:pt x="1104" y="600"/>
                  </a:lnTo>
                  <a:lnTo>
                    <a:pt x="1037" y="624"/>
                  </a:lnTo>
                  <a:lnTo>
                    <a:pt x="996" y="630"/>
                  </a:lnTo>
                  <a:lnTo>
                    <a:pt x="948" y="630"/>
                  </a:lnTo>
                  <a:lnTo>
                    <a:pt x="900" y="618"/>
                  </a:lnTo>
                  <a:lnTo>
                    <a:pt x="840" y="588"/>
                  </a:lnTo>
                  <a:lnTo>
                    <a:pt x="714" y="534"/>
                  </a:lnTo>
                  <a:lnTo>
                    <a:pt x="582" y="474"/>
                  </a:lnTo>
                  <a:lnTo>
                    <a:pt x="443" y="408"/>
                  </a:lnTo>
                  <a:lnTo>
                    <a:pt x="318" y="348"/>
                  </a:lnTo>
                  <a:lnTo>
                    <a:pt x="198" y="288"/>
                  </a:lnTo>
                  <a:lnTo>
                    <a:pt x="149" y="264"/>
                  </a:lnTo>
                  <a:lnTo>
                    <a:pt x="102" y="240"/>
                  </a:lnTo>
                  <a:lnTo>
                    <a:pt x="0" y="187"/>
                  </a:lnTo>
                  <a:lnTo>
                    <a:pt x="0" y="460"/>
                  </a:lnTo>
                  <a:lnTo>
                    <a:pt x="36" y="474"/>
                  </a:lnTo>
                  <a:lnTo>
                    <a:pt x="149" y="516"/>
                  </a:lnTo>
                  <a:lnTo>
                    <a:pt x="216" y="540"/>
                  </a:lnTo>
                  <a:lnTo>
                    <a:pt x="288" y="570"/>
                  </a:lnTo>
                  <a:lnTo>
                    <a:pt x="348" y="594"/>
                  </a:lnTo>
                  <a:lnTo>
                    <a:pt x="396" y="618"/>
                  </a:lnTo>
                  <a:lnTo>
                    <a:pt x="432" y="636"/>
                  </a:lnTo>
                  <a:lnTo>
                    <a:pt x="461" y="654"/>
                  </a:lnTo>
                  <a:lnTo>
                    <a:pt x="504" y="672"/>
                  </a:lnTo>
                  <a:lnTo>
                    <a:pt x="588" y="707"/>
                  </a:lnTo>
                  <a:lnTo>
                    <a:pt x="684" y="743"/>
                  </a:lnTo>
                  <a:lnTo>
                    <a:pt x="725" y="755"/>
                  </a:lnTo>
                  <a:lnTo>
                    <a:pt x="761" y="767"/>
                  </a:lnTo>
                  <a:lnTo>
                    <a:pt x="828" y="779"/>
                  </a:lnTo>
                  <a:lnTo>
                    <a:pt x="894" y="785"/>
                  </a:lnTo>
                  <a:lnTo>
                    <a:pt x="966" y="791"/>
                  </a:lnTo>
                  <a:lnTo>
                    <a:pt x="1031" y="791"/>
                  </a:lnTo>
                  <a:lnTo>
                    <a:pt x="1092" y="785"/>
                  </a:lnTo>
                  <a:lnTo>
                    <a:pt x="1146" y="785"/>
                  </a:lnTo>
                  <a:lnTo>
                    <a:pt x="1176" y="779"/>
                  </a:lnTo>
                  <a:lnTo>
                    <a:pt x="1188" y="779"/>
                  </a:lnTo>
                  <a:lnTo>
                    <a:pt x="1188" y="779"/>
                  </a:lnTo>
                  <a:lnTo>
                    <a:pt x="1236" y="785"/>
                  </a:lnTo>
                  <a:lnTo>
                    <a:pt x="1278" y="791"/>
                  </a:lnTo>
                  <a:lnTo>
                    <a:pt x="1307" y="803"/>
                  </a:lnTo>
                  <a:lnTo>
                    <a:pt x="1337" y="809"/>
                  </a:lnTo>
                  <a:lnTo>
                    <a:pt x="1379" y="827"/>
                  </a:lnTo>
                  <a:lnTo>
                    <a:pt x="1404" y="845"/>
                  </a:lnTo>
                  <a:lnTo>
                    <a:pt x="1416" y="863"/>
                  </a:lnTo>
                  <a:lnTo>
                    <a:pt x="1416" y="875"/>
                  </a:lnTo>
                  <a:lnTo>
                    <a:pt x="1416" y="881"/>
                  </a:lnTo>
                  <a:lnTo>
                    <a:pt x="1416" y="887"/>
                  </a:lnTo>
                  <a:lnTo>
                    <a:pt x="1410" y="887"/>
                  </a:lnTo>
                  <a:lnTo>
                    <a:pt x="1397" y="893"/>
                  </a:lnTo>
                  <a:lnTo>
                    <a:pt x="1379" y="905"/>
                  </a:lnTo>
                  <a:lnTo>
                    <a:pt x="1361" y="923"/>
                  </a:lnTo>
                  <a:lnTo>
                    <a:pt x="1355" y="941"/>
                  </a:lnTo>
                  <a:lnTo>
                    <a:pt x="1361" y="971"/>
                  </a:lnTo>
                  <a:lnTo>
                    <a:pt x="1367" y="989"/>
                  </a:lnTo>
                  <a:lnTo>
                    <a:pt x="1385" y="1007"/>
                  </a:lnTo>
                  <a:lnTo>
                    <a:pt x="1404" y="1025"/>
                  </a:lnTo>
                  <a:lnTo>
                    <a:pt x="1434" y="1049"/>
                  </a:lnTo>
                  <a:lnTo>
                    <a:pt x="1464" y="1067"/>
                  </a:lnTo>
                  <a:lnTo>
                    <a:pt x="1494" y="1085"/>
                  </a:lnTo>
                  <a:lnTo>
                    <a:pt x="1554" y="1091"/>
                  </a:lnTo>
                  <a:lnTo>
                    <a:pt x="1607" y="1085"/>
                  </a:lnTo>
                  <a:lnTo>
                    <a:pt x="1661" y="1067"/>
                  </a:lnTo>
                  <a:lnTo>
                    <a:pt x="1697" y="1043"/>
                  </a:lnTo>
                  <a:lnTo>
                    <a:pt x="1734" y="1019"/>
                  </a:lnTo>
                  <a:lnTo>
                    <a:pt x="1752" y="995"/>
                  </a:lnTo>
                  <a:lnTo>
                    <a:pt x="1758" y="989"/>
                  </a:lnTo>
                  <a:lnTo>
                    <a:pt x="1812" y="989"/>
                  </a:lnTo>
                  <a:lnTo>
                    <a:pt x="1860" y="983"/>
                  </a:lnTo>
                  <a:lnTo>
                    <a:pt x="1907" y="965"/>
                  </a:lnTo>
                  <a:lnTo>
                    <a:pt x="1943" y="941"/>
                  </a:lnTo>
                  <a:lnTo>
                    <a:pt x="1973" y="917"/>
                  </a:lnTo>
                  <a:lnTo>
                    <a:pt x="2003" y="899"/>
                  </a:lnTo>
                  <a:lnTo>
                    <a:pt x="2015" y="881"/>
                  </a:lnTo>
                  <a:lnTo>
                    <a:pt x="2021" y="875"/>
                  </a:lnTo>
                  <a:lnTo>
                    <a:pt x="2201" y="899"/>
                  </a:lnTo>
                  <a:lnTo>
                    <a:pt x="2243" y="905"/>
                  </a:lnTo>
                  <a:lnTo>
                    <a:pt x="2273" y="899"/>
                  </a:lnTo>
                  <a:lnTo>
                    <a:pt x="2327" y="887"/>
                  </a:lnTo>
                  <a:lnTo>
                    <a:pt x="2364" y="863"/>
                  </a:lnTo>
                  <a:lnTo>
                    <a:pt x="2388" y="827"/>
                  </a:lnTo>
                  <a:lnTo>
                    <a:pt x="2400" y="797"/>
                  </a:lnTo>
                  <a:lnTo>
                    <a:pt x="2400" y="767"/>
                  </a:lnTo>
                  <a:lnTo>
                    <a:pt x="2400" y="743"/>
                  </a:lnTo>
                  <a:lnTo>
                    <a:pt x="2400" y="737"/>
                  </a:lnTo>
                  <a:lnTo>
                    <a:pt x="2418" y="737"/>
                  </a:lnTo>
                  <a:lnTo>
                    <a:pt x="2436" y="731"/>
                  </a:lnTo>
                  <a:lnTo>
                    <a:pt x="2471" y="701"/>
                  </a:lnTo>
                  <a:lnTo>
                    <a:pt x="2513" y="660"/>
                  </a:lnTo>
                  <a:lnTo>
                    <a:pt x="2555" y="606"/>
                  </a:lnTo>
                  <a:lnTo>
                    <a:pt x="2591" y="552"/>
                  </a:lnTo>
                  <a:lnTo>
                    <a:pt x="2621" y="504"/>
                  </a:lnTo>
                  <a:lnTo>
                    <a:pt x="2639" y="468"/>
                  </a:lnTo>
                  <a:lnTo>
                    <a:pt x="2646" y="462"/>
                  </a:lnTo>
                  <a:lnTo>
                    <a:pt x="2646" y="456"/>
                  </a:lnTo>
                  <a:lnTo>
                    <a:pt x="2693" y="374"/>
                  </a:lnTo>
                  <a:lnTo>
                    <a:pt x="2723" y="299"/>
                  </a:lnTo>
                  <a:close/>
                </a:path>
              </a:pathLst>
            </a:custGeom>
            <a:solidFill>
              <a:schemeClr val="bg1"/>
            </a:solidFill>
            <a:ln w="9525">
              <a:noFill/>
              <a:round/>
              <a:headEnd/>
              <a:tailEnd/>
            </a:ln>
          </p:spPr>
          <p:txBody>
            <a:bodyPr/>
            <a:lstStyle/>
            <a:p>
              <a:endParaRPr lang="ru-RU"/>
            </a:p>
          </p:txBody>
        </p:sp>
      </p:grpSp>
      <p:sp>
        <p:nvSpPr>
          <p:cNvPr id="56338" name="Rectangle 18"/>
          <p:cNvSpPr>
            <a:spLocks noGrp="1" noChangeArrowheads="1"/>
          </p:cNvSpPr>
          <p:nvPr>
            <p:ph type="ctrTitle" sz="quarter"/>
          </p:nvPr>
        </p:nvSpPr>
        <p:spPr>
          <a:xfrm>
            <a:off x="685800" y="1768475"/>
            <a:ext cx="7772400" cy="1736725"/>
          </a:xfrm>
        </p:spPr>
        <p:txBody>
          <a:bodyPr anchor="b"/>
          <a:lstStyle>
            <a:lvl1pPr>
              <a:defRPr sz="5400"/>
            </a:lvl1pPr>
          </a:lstStyle>
          <a:p>
            <a:r>
              <a:rPr lang="ru-RU"/>
              <a:t>Образец заголовка</a:t>
            </a:r>
          </a:p>
        </p:txBody>
      </p:sp>
      <p:sp>
        <p:nvSpPr>
          <p:cNvPr id="56339" name="Rectangle 19"/>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ru-RU"/>
              <a:t>Образец подзаголовка</a:t>
            </a:r>
          </a:p>
        </p:txBody>
      </p:sp>
      <p:sp>
        <p:nvSpPr>
          <p:cNvPr id="56340" name="Rectangle 20"/>
          <p:cNvSpPr>
            <a:spLocks noGrp="1" noChangeArrowheads="1"/>
          </p:cNvSpPr>
          <p:nvPr>
            <p:ph type="dt" sz="quarter" idx="2"/>
          </p:nvPr>
        </p:nvSpPr>
        <p:spPr/>
        <p:txBody>
          <a:bodyPr/>
          <a:lstStyle>
            <a:lvl1pPr>
              <a:defRPr/>
            </a:lvl1pPr>
          </a:lstStyle>
          <a:p>
            <a:endParaRPr lang="ru-RU"/>
          </a:p>
        </p:txBody>
      </p:sp>
      <p:sp>
        <p:nvSpPr>
          <p:cNvPr id="56341" name="Rectangle 21"/>
          <p:cNvSpPr>
            <a:spLocks noGrp="1" noChangeArrowheads="1"/>
          </p:cNvSpPr>
          <p:nvPr>
            <p:ph type="ftr" sz="quarter" idx="3"/>
          </p:nvPr>
        </p:nvSpPr>
        <p:spPr/>
        <p:txBody>
          <a:bodyPr/>
          <a:lstStyle>
            <a:lvl1pPr>
              <a:defRPr/>
            </a:lvl1pPr>
          </a:lstStyle>
          <a:p>
            <a:endParaRPr lang="ru-RU"/>
          </a:p>
        </p:txBody>
      </p:sp>
      <p:sp>
        <p:nvSpPr>
          <p:cNvPr id="56342" name="Rectangle 22"/>
          <p:cNvSpPr>
            <a:spLocks noGrp="1" noChangeArrowheads="1"/>
          </p:cNvSpPr>
          <p:nvPr>
            <p:ph type="sldNum" sz="quarter" idx="4"/>
          </p:nvPr>
        </p:nvSpPr>
        <p:spPr/>
        <p:txBody>
          <a:bodyPr/>
          <a:lstStyle>
            <a:lvl1pPr>
              <a:defRPr/>
            </a:lvl1pPr>
          </a:lstStyle>
          <a:p>
            <a:fld id="{4494504E-ABC2-410F-9F6C-A187F6C02331}" type="slidenum">
              <a:rPr lang="ru-RU"/>
              <a:pPr/>
              <a:t>‹#›</a:t>
            </a:fld>
            <a:endParaRPr lang="ru-RU"/>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A694B0B6-F4EF-4208-8F35-F24CD83215D4}" type="slidenum">
              <a:rPr lang="ru-RU"/>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ru-R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3BFE8DE9-80BA-4EFF-8A6F-7788A1BF13DE}" type="slidenum">
              <a:rPr lang="ru-RU"/>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Content Placeholder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Content Placeholder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23DC8D16-4DFD-48C1-84F1-776638104E5E}" type="slidenum">
              <a:rPr lang="ru-RU"/>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ru-R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7" name="Date Placeholder 6"/>
          <p:cNvSpPr>
            <a:spLocks noGrp="1"/>
          </p:cNvSpPr>
          <p:nvPr>
            <p:ph type="dt" sz="half" idx="10"/>
          </p:nvPr>
        </p:nvSpPr>
        <p:spPr/>
        <p:txBody>
          <a:bodyPr/>
          <a:lstStyle>
            <a:lvl1pPr>
              <a:defRPr/>
            </a:lvl1pPr>
          </a:lstStyle>
          <a:p>
            <a:endParaRPr lang="ru-RU"/>
          </a:p>
        </p:txBody>
      </p:sp>
      <p:sp>
        <p:nvSpPr>
          <p:cNvPr id="8" name="Footer Placeholder 7"/>
          <p:cNvSpPr>
            <a:spLocks noGrp="1"/>
          </p:cNvSpPr>
          <p:nvPr>
            <p:ph type="ftr" sz="quarter" idx="11"/>
          </p:nvPr>
        </p:nvSpPr>
        <p:spPr/>
        <p:txBody>
          <a:bodyPr/>
          <a:lstStyle>
            <a:lvl1pPr>
              <a:defRPr/>
            </a:lvl1pPr>
          </a:lstStyle>
          <a:p>
            <a:endParaRPr lang="ru-RU"/>
          </a:p>
        </p:txBody>
      </p:sp>
      <p:sp>
        <p:nvSpPr>
          <p:cNvPr id="9" name="Slide Number Placeholder 8"/>
          <p:cNvSpPr>
            <a:spLocks noGrp="1"/>
          </p:cNvSpPr>
          <p:nvPr>
            <p:ph type="sldNum" sz="quarter" idx="12"/>
          </p:nvPr>
        </p:nvSpPr>
        <p:spPr/>
        <p:txBody>
          <a:bodyPr/>
          <a:lstStyle>
            <a:lvl1pPr>
              <a:defRPr/>
            </a:lvl1pPr>
          </a:lstStyle>
          <a:p>
            <a:fld id="{0BB5A313-999D-4BC6-A338-C64A5F7B03DF}" type="slidenum">
              <a:rPr lang="ru-RU"/>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Date Placeholder 2"/>
          <p:cNvSpPr>
            <a:spLocks noGrp="1"/>
          </p:cNvSpPr>
          <p:nvPr>
            <p:ph type="dt" sz="half" idx="10"/>
          </p:nvPr>
        </p:nvSpPr>
        <p:spPr/>
        <p:txBody>
          <a:bodyPr/>
          <a:lstStyle>
            <a:lvl1pPr>
              <a:defRPr/>
            </a:lvl1pPr>
          </a:lstStyle>
          <a:p>
            <a:endParaRPr lang="ru-RU"/>
          </a:p>
        </p:txBody>
      </p:sp>
      <p:sp>
        <p:nvSpPr>
          <p:cNvPr id="4" name="Footer Placeholder 3"/>
          <p:cNvSpPr>
            <a:spLocks noGrp="1"/>
          </p:cNvSpPr>
          <p:nvPr>
            <p:ph type="ftr" sz="quarter" idx="11"/>
          </p:nvPr>
        </p:nvSpPr>
        <p:spPr/>
        <p:txBody>
          <a:bodyPr/>
          <a:lstStyle>
            <a:lvl1pPr>
              <a:defRPr/>
            </a:lvl1pPr>
          </a:lstStyle>
          <a:p>
            <a:endParaRPr lang="ru-RU"/>
          </a:p>
        </p:txBody>
      </p:sp>
      <p:sp>
        <p:nvSpPr>
          <p:cNvPr id="5" name="Slide Number Placeholder 4"/>
          <p:cNvSpPr>
            <a:spLocks noGrp="1"/>
          </p:cNvSpPr>
          <p:nvPr>
            <p:ph type="sldNum" sz="quarter" idx="12"/>
          </p:nvPr>
        </p:nvSpPr>
        <p:spPr/>
        <p:txBody>
          <a:bodyPr/>
          <a:lstStyle>
            <a:lvl1pPr>
              <a:defRPr/>
            </a:lvl1pPr>
          </a:lstStyle>
          <a:p>
            <a:fld id="{6DE745E6-AB01-4391-86F6-6D8B2BFF2D9E}" type="slidenum">
              <a:rPr lang="ru-RU"/>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ru-RU"/>
          </a:p>
        </p:txBody>
      </p:sp>
      <p:sp>
        <p:nvSpPr>
          <p:cNvPr id="3" name="Footer Placeholder 2"/>
          <p:cNvSpPr>
            <a:spLocks noGrp="1"/>
          </p:cNvSpPr>
          <p:nvPr>
            <p:ph type="ftr" sz="quarter" idx="11"/>
          </p:nvPr>
        </p:nvSpPr>
        <p:spPr/>
        <p:txBody>
          <a:bodyPr/>
          <a:lstStyle>
            <a:lvl1pPr>
              <a:defRPr/>
            </a:lvl1pPr>
          </a:lstStyle>
          <a:p>
            <a:endParaRPr lang="ru-RU"/>
          </a:p>
        </p:txBody>
      </p:sp>
      <p:sp>
        <p:nvSpPr>
          <p:cNvPr id="4" name="Slide Number Placeholder 3"/>
          <p:cNvSpPr>
            <a:spLocks noGrp="1"/>
          </p:cNvSpPr>
          <p:nvPr>
            <p:ph type="sldNum" sz="quarter" idx="12"/>
          </p:nvPr>
        </p:nvSpPr>
        <p:spPr/>
        <p:txBody>
          <a:bodyPr/>
          <a:lstStyle>
            <a:lvl1pPr>
              <a:defRPr/>
            </a:lvl1pPr>
          </a:lstStyle>
          <a:p>
            <a:fld id="{473010D0-0C10-41AD-B169-A9946A97D39E}" type="slidenum">
              <a:rPr lang="ru-RU"/>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ru-R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FF0B340D-23B9-453D-A0CB-4808F02B31E0}" type="slidenum">
              <a:rPr lang="ru-RU"/>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ru-R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DC24430E-0CBE-479D-B938-7936A1BEA0C7}" type="slidenum">
              <a:rPr lang="ru-RU"/>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3A13D4BE-D73C-435E-91AD-FE84E79ABFF4}" type="slidenum">
              <a:rPr lang="ru-RU"/>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21362"/>
          </a:xfrm>
        </p:spPr>
        <p:txBody>
          <a:bodyPr vert="eaVert"/>
          <a:lstStyle/>
          <a:p>
            <a:r>
              <a:rPr lang="en-US" smtClean="0"/>
              <a:t>Click to edit Master title style</a:t>
            </a:r>
            <a:endParaRPr lang="ru-RU"/>
          </a:p>
        </p:txBody>
      </p:sp>
      <p:sp>
        <p:nvSpPr>
          <p:cNvPr id="3" name="Vertical Text Placeholder 2"/>
          <p:cNvSpPr>
            <a:spLocks noGrp="1"/>
          </p:cNvSpPr>
          <p:nvPr>
            <p:ph type="body" orient="vert" idx="1"/>
          </p:nvPr>
        </p:nvSpPr>
        <p:spPr>
          <a:xfrm>
            <a:off x="457200" y="274638"/>
            <a:ext cx="6019800" cy="5821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D6C87FE5-EA0D-4636-B718-585624350572}" type="slidenum">
              <a:rPr lang="ru-RU"/>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ru-RU"/>
          </a:p>
        </p:txBody>
      </p:sp>
      <p:sp>
        <p:nvSpPr>
          <p:cNvPr id="3" name="Text Placeholder 2"/>
          <p:cNvSpPr>
            <a:spLocks noGrp="1"/>
          </p:cNvSpPr>
          <p:nvPr>
            <p:ph type="body" sz="half" idx="1"/>
          </p:nvPr>
        </p:nvSpPr>
        <p:spPr>
          <a:xfrm>
            <a:off x="457200" y="1600200"/>
            <a:ext cx="40386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Content Placeholder 3"/>
          <p:cNvSpPr>
            <a:spLocks noGrp="1"/>
          </p:cNvSpPr>
          <p:nvPr>
            <p:ph sz="half" idx="2"/>
          </p:nvPr>
        </p:nvSpPr>
        <p:spPr>
          <a:xfrm>
            <a:off x="4648200" y="1600200"/>
            <a:ext cx="40386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5" name="Date Placeholder 4"/>
          <p:cNvSpPr>
            <a:spLocks noGrp="1"/>
          </p:cNvSpPr>
          <p:nvPr>
            <p:ph type="dt" sz="half" idx="10"/>
          </p:nvPr>
        </p:nvSpPr>
        <p:spPr>
          <a:xfrm>
            <a:off x="457200" y="6248400"/>
            <a:ext cx="2133600" cy="457200"/>
          </a:xfrm>
        </p:spPr>
        <p:txBody>
          <a:bodyPr/>
          <a:lstStyle>
            <a:lvl1pPr>
              <a:defRPr/>
            </a:lvl1pPr>
          </a:lstStyle>
          <a:p>
            <a:endParaRPr lang="ru-RU"/>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ru-RU"/>
          </a:p>
        </p:txBody>
      </p:sp>
      <p:sp>
        <p:nvSpPr>
          <p:cNvPr id="7" name="Slide Number Placeholder 6"/>
          <p:cNvSpPr>
            <a:spLocks noGrp="1"/>
          </p:cNvSpPr>
          <p:nvPr>
            <p:ph type="sldNum" sz="quarter" idx="12"/>
          </p:nvPr>
        </p:nvSpPr>
        <p:spPr>
          <a:xfrm>
            <a:off x="6553200" y="6248400"/>
            <a:ext cx="2133600" cy="457200"/>
          </a:xfrm>
        </p:spPr>
        <p:txBody>
          <a:bodyPr/>
          <a:lstStyle>
            <a:lvl1pPr>
              <a:defRPr/>
            </a:lvl1pPr>
          </a:lstStyle>
          <a:p>
            <a:fld id="{898ADB36-742B-4331-A88C-7CF3AAAE790B}" type="slidenum">
              <a:rPr lang="ru-RU"/>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ru-RU"/>
          </a:p>
        </p:txBody>
      </p:sp>
      <p:sp>
        <p:nvSpPr>
          <p:cNvPr id="3" name="SmartArt Placeholder 2"/>
          <p:cNvSpPr>
            <a:spLocks noGrp="1"/>
          </p:cNvSpPr>
          <p:nvPr>
            <p:ph type="dgm" idx="1"/>
          </p:nvPr>
        </p:nvSpPr>
        <p:spPr>
          <a:xfrm>
            <a:off x="457200" y="1600200"/>
            <a:ext cx="8229600" cy="4495800"/>
          </a:xfrm>
        </p:spPr>
        <p:txBody>
          <a:bodyPr/>
          <a:lstStyle/>
          <a:p>
            <a:endParaRPr lang="ru-RU"/>
          </a:p>
        </p:txBody>
      </p:sp>
      <p:sp>
        <p:nvSpPr>
          <p:cNvPr id="4" name="Date Placeholder 3"/>
          <p:cNvSpPr>
            <a:spLocks noGrp="1"/>
          </p:cNvSpPr>
          <p:nvPr>
            <p:ph type="dt" sz="half" idx="10"/>
          </p:nvPr>
        </p:nvSpPr>
        <p:spPr>
          <a:xfrm>
            <a:off x="457200" y="6248400"/>
            <a:ext cx="2133600" cy="457200"/>
          </a:xfrm>
        </p:spPr>
        <p:txBody>
          <a:bodyPr/>
          <a:lstStyle>
            <a:lvl1pPr>
              <a:defRPr/>
            </a:lvl1pPr>
          </a:lstStyle>
          <a:p>
            <a:endParaRPr lang="ru-RU"/>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ru-RU"/>
          </a:p>
        </p:txBody>
      </p:sp>
      <p:sp>
        <p:nvSpPr>
          <p:cNvPr id="6" name="Slide Number Placeholder 5"/>
          <p:cNvSpPr>
            <a:spLocks noGrp="1"/>
          </p:cNvSpPr>
          <p:nvPr>
            <p:ph type="sldNum" sz="quarter" idx="12"/>
          </p:nvPr>
        </p:nvSpPr>
        <p:spPr>
          <a:xfrm>
            <a:off x="6553200" y="6248400"/>
            <a:ext cx="2133600" cy="457200"/>
          </a:xfrm>
        </p:spPr>
        <p:txBody>
          <a:bodyPr/>
          <a:lstStyle>
            <a:lvl1pPr>
              <a:defRPr/>
            </a:lvl1pPr>
          </a:lstStyle>
          <a:p>
            <a:fld id="{0A0C97F3-07C4-4572-94AA-AF31850EB01D}" type="slidenum">
              <a:rPr lang="ru-RU"/>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7586" name="Group 2"/>
          <p:cNvGrpSpPr>
            <a:grpSpLocks/>
          </p:cNvGrpSpPr>
          <p:nvPr/>
        </p:nvGrpSpPr>
        <p:grpSpPr bwMode="auto">
          <a:xfrm>
            <a:off x="0" y="0"/>
            <a:ext cx="9142413" cy="6856413"/>
            <a:chOff x="0" y="0"/>
            <a:chExt cx="5759" cy="4319"/>
          </a:xfrm>
        </p:grpSpPr>
        <p:sp>
          <p:nvSpPr>
            <p:cNvPr id="67587" name="Freeform 3"/>
            <p:cNvSpPr>
              <a:spLocks/>
            </p:cNvSpPr>
            <p:nvPr/>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endParaRPr lang="ru-RU"/>
            </a:p>
          </p:txBody>
        </p:sp>
        <p:grpSp>
          <p:nvGrpSpPr>
            <p:cNvPr id="67588" name="Group 4"/>
            <p:cNvGrpSpPr>
              <a:grpSpLocks/>
            </p:cNvGrpSpPr>
            <p:nvPr userDrawn="1"/>
          </p:nvGrpSpPr>
          <p:grpSpPr bwMode="auto">
            <a:xfrm>
              <a:off x="0" y="0"/>
              <a:ext cx="5759" cy="4319"/>
              <a:chOff x="0" y="0"/>
              <a:chExt cx="5759" cy="4319"/>
            </a:xfrm>
          </p:grpSpPr>
          <p:sp>
            <p:nvSpPr>
              <p:cNvPr id="67589" name="Freeform 5"/>
              <p:cNvSpPr>
                <a:spLocks/>
              </p:cNvSpPr>
              <p:nvPr/>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ru-RU"/>
              </a:p>
            </p:txBody>
          </p:sp>
          <p:sp>
            <p:nvSpPr>
              <p:cNvPr id="67590" name="Freeform 6"/>
              <p:cNvSpPr>
                <a:spLocks/>
              </p:cNvSpPr>
              <p:nvPr/>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endParaRPr lang="ru-RU"/>
              </a:p>
            </p:txBody>
          </p:sp>
          <p:sp>
            <p:nvSpPr>
              <p:cNvPr id="67591" name="Freeform 7"/>
              <p:cNvSpPr>
                <a:spLocks/>
              </p:cNvSpPr>
              <p:nvPr/>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endParaRPr lang="ru-RU"/>
              </a:p>
            </p:txBody>
          </p:sp>
          <p:sp>
            <p:nvSpPr>
              <p:cNvPr id="67592" name="Freeform 8"/>
              <p:cNvSpPr>
                <a:spLocks/>
              </p:cNvSpPr>
              <p:nvPr/>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endParaRPr lang="ru-RU"/>
              </a:p>
            </p:txBody>
          </p:sp>
          <p:sp>
            <p:nvSpPr>
              <p:cNvPr id="67593" name="Freeform 9"/>
              <p:cNvSpPr>
                <a:spLocks/>
              </p:cNvSpPr>
              <p:nvPr/>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endParaRPr lang="ru-RU"/>
              </a:p>
            </p:txBody>
          </p:sp>
          <p:sp>
            <p:nvSpPr>
              <p:cNvPr id="67594" name="Freeform 10"/>
              <p:cNvSpPr>
                <a:spLocks/>
              </p:cNvSpPr>
              <p:nvPr/>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endParaRPr lang="ru-RU"/>
              </a:p>
            </p:txBody>
          </p:sp>
          <p:sp>
            <p:nvSpPr>
              <p:cNvPr id="67595" name="Freeform 11"/>
              <p:cNvSpPr>
                <a:spLocks/>
              </p:cNvSpPr>
              <p:nvPr/>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endParaRPr lang="ru-RU"/>
              </a:p>
            </p:txBody>
          </p:sp>
          <p:sp>
            <p:nvSpPr>
              <p:cNvPr id="67596" name="Freeform 12"/>
              <p:cNvSpPr>
                <a:spLocks/>
              </p:cNvSpPr>
              <p:nvPr/>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endParaRPr lang="ru-RU"/>
              </a:p>
            </p:txBody>
          </p:sp>
          <p:sp>
            <p:nvSpPr>
              <p:cNvPr id="67597" name="Freeform 13"/>
              <p:cNvSpPr>
                <a:spLocks/>
              </p:cNvSpPr>
              <p:nvPr/>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endParaRPr lang="ru-RU"/>
              </a:p>
            </p:txBody>
          </p:sp>
          <p:sp>
            <p:nvSpPr>
              <p:cNvPr id="67598" name="Freeform 14"/>
              <p:cNvSpPr>
                <a:spLocks/>
              </p:cNvSpPr>
              <p:nvPr/>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ru-RU"/>
              </a:p>
            </p:txBody>
          </p:sp>
          <p:sp>
            <p:nvSpPr>
              <p:cNvPr id="67599" name="Freeform 15"/>
              <p:cNvSpPr>
                <a:spLocks/>
              </p:cNvSpPr>
              <p:nvPr/>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67600" name="Freeform 16"/>
              <p:cNvSpPr>
                <a:spLocks/>
              </p:cNvSpPr>
              <p:nvPr/>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67601" name="Freeform 17"/>
              <p:cNvSpPr>
                <a:spLocks/>
              </p:cNvSpPr>
              <p:nvPr/>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67602" name="Freeform 18"/>
              <p:cNvSpPr>
                <a:spLocks/>
              </p:cNvSpPr>
              <p:nvPr/>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67603" name="Freeform 19"/>
              <p:cNvSpPr>
                <a:spLocks/>
              </p:cNvSpPr>
              <p:nvPr/>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67604" name="Freeform 20"/>
              <p:cNvSpPr>
                <a:spLocks/>
              </p:cNvSpPr>
              <p:nvPr/>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67605" name="Freeform 21"/>
              <p:cNvSpPr>
                <a:spLocks/>
              </p:cNvSpPr>
              <p:nvPr/>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67606" name="Freeform 22"/>
              <p:cNvSpPr>
                <a:spLocks/>
              </p:cNvSpPr>
              <p:nvPr/>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endParaRPr lang="ru-RU"/>
              </a:p>
            </p:txBody>
          </p:sp>
          <p:sp>
            <p:nvSpPr>
              <p:cNvPr id="67607" name="Freeform 23"/>
              <p:cNvSpPr>
                <a:spLocks/>
              </p:cNvSpPr>
              <p:nvPr/>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endParaRPr lang="ru-RU"/>
              </a:p>
            </p:txBody>
          </p:sp>
          <p:sp>
            <p:nvSpPr>
              <p:cNvPr id="67608" name="Freeform 24"/>
              <p:cNvSpPr>
                <a:spLocks/>
              </p:cNvSpPr>
              <p:nvPr/>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endParaRPr lang="ru-RU"/>
              </a:p>
            </p:txBody>
          </p:sp>
          <p:sp>
            <p:nvSpPr>
              <p:cNvPr id="67609" name="Freeform 25"/>
              <p:cNvSpPr>
                <a:spLocks/>
              </p:cNvSpPr>
              <p:nvPr/>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endParaRPr lang="ru-RU"/>
              </a:p>
            </p:txBody>
          </p:sp>
          <p:sp>
            <p:nvSpPr>
              <p:cNvPr id="67610" name="Freeform 26"/>
              <p:cNvSpPr>
                <a:spLocks/>
              </p:cNvSpPr>
              <p:nvPr/>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67611" name="Freeform 27"/>
              <p:cNvSpPr>
                <a:spLocks/>
              </p:cNvSpPr>
              <p:nvPr/>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ru-RU"/>
              </a:p>
            </p:txBody>
          </p:sp>
          <p:sp>
            <p:nvSpPr>
              <p:cNvPr id="67612" name="Freeform 28"/>
              <p:cNvSpPr>
                <a:spLocks/>
              </p:cNvSpPr>
              <p:nvPr/>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ru-RU"/>
              </a:p>
            </p:txBody>
          </p:sp>
          <p:sp>
            <p:nvSpPr>
              <p:cNvPr id="67613" name="Freeform 29"/>
              <p:cNvSpPr>
                <a:spLocks/>
              </p:cNvSpPr>
              <p:nvPr/>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ru-RU"/>
              </a:p>
            </p:txBody>
          </p:sp>
          <p:grpSp>
            <p:nvGrpSpPr>
              <p:cNvPr id="67614" name="Group 30"/>
              <p:cNvGrpSpPr>
                <a:grpSpLocks/>
              </p:cNvGrpSpPr>
              <p:nvPr/>
            </p:nvGrpSpPr>
            <p:grpSpPr bwMode="auto">
              <a:xfrm>
                <a:off x="0" y="0"/>
                <a:ext cx="5758" cy="1045"/>
                <a:chOff x="0" y="0"/>
                <a:chExt cx="5758" cy="1045"/>
              </a:xfrm>
            </p:grpSpPr>
            <p:sp>
              <p:nvSpPr>
                <p:cNvPr id="67615"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67616"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67617"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67618"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67619"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67620"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67621"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67622"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67623"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67624"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67625"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67626"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67627"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67628"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67629"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grpSp>
          <p:grpSp>
            <p:nvGrpSpPr>
              <p:cNvPr id="67630" name="Group 46"/>
              <p:cNvGrpSpPr>
                <a:grpSpLocks/>
              </p:cNvGrpSpPr>
              <p:nvPr/>
            </p:nvGrpSpPr>
            <p:grpSpPr bwMode="auto">
              <a:xfrm>
                <a:off x="0" y="558"/>
                <a:ext cx="5758" cy="487"/>
                <a:chOff x="0" y="558"/>
                <a:chExt cx="5758" cy="487"/>
              </a:xfrm>
            </p:grpSpPr>
            <p:sp>
              <p:nvSpPr>
                <p:cNvPr id="67631" name="Freeform 47"/>
                <p:cNvSpPr>
                  <a:spLocks/>
                </p:cNvSpPr>
                <p:nvPr/>
              </p:nvSpPr>
              <p:spPr bwMode="hidden">
                <a:xfrm>
                  <a:off x="0" y="618"/>
                  <a:ext cx="306" cy="427"/>
                </a:xfrm>
                <a:custGeom>
                  <a:avLst/>
                  <a:gdLst/>
                  <a:ahLst/>
                  <a:cxnLst>
                    <a:cxn ang="0">
                      <a:pos x="281" y="426"/>
                    </a:cxn>
                    <a:cxn ang="0">
                      <a:pos x="305" y="426"/>
                    </a:cxn>
                    <a:cxn ang="0">
                      <a:pos x="0" y="0"/>
                    </a:cxn>
                    <a:cxn ang="0">
                      <a:pos x="0" y="66"/>
                    </a:cxn>
                    <a:cxn ang="0">
                      <a:pos x="251" y="426"/>
                    </a:cxn>
                    <a:cxn ang="0">
                      <a:pos x="281" y="426"/>
                    </a:cxn>
                    <a:cxn ang="0">
                      <a:pos x="281" y="426"/>
                    </a:cxn>
                  </a:cxnLst>
                  <a:rect l="0" t="0" r="r" b="b"/>
                  <a:pathLst>
                    <a:path w="305" h="426">
                      <a:moveTo>
                        <a:pt x="281" y="426"/>
                      </a:moveTo>
                      <a:lnTo>
                        <a:pt x="305" y="426"/>
                      </a:lnTo>
                      <a:lnTo>
                        <a:pt x="0" y="0"/>
                      </a:lnTo>
                      <a:lnTo>
                        <a:pt x="0" y="66"/>
                      </a:lnTo>
                      <a:lnTo>
                        <a:pt x="251" y="426"/>
                      </a:lnTo>
                      <a:lnTo>
                        <a:pt x="281" y="426"/>
                      </a:lnTo>
                      <a:lnTo>
                        <a:pt x="281" y="426"/>
                      </a:lnTo>
                      <a:close/>
                    </a:path>
                  </a:pathLst>
                </a:custGeom>
                <a:solidFill>
                  <a:schemeClr val="accent2"/>
                </a:solidFill>
                <a:ln w="9525">
                  <a:noFill/>
                  <a:round/>
                  <a:headEnd/>
                  <a:tailEnd/>
                </a:ln>
              </p:spPr>
              <p:txBody>
                <a:bodyPr/>
                <a:lstStyle/>
                <a:p>
                  <a:endParaRPr lang="ru-RU"/>
                </a:p>
              </p:txBody>
            </p:sp>
            <p:sp>
              <p:nvSpPr>
                <p:cNvPr id="67632" name="Freeform 48"/>
                <p:cNvSpPr>
                  <a:spLocks/>
                </p:cNvSpPr>
                <p:nvPr/>
              </p:nvSpPr>
              <p:spPr bwMode="hidden">
                <a:xfrm>
                  <a:off x="5410" y="558"/>
                  <a:ext cx="348" cy="487"/>
                </a:xfrm>
                <a:custGeom>
                  <a:avLst/>
                  <a:gdLst/>
                  <a:ahLst/>
                  <a:cxnLst>
                    <a:cxn ang="0">
                      <a:pos x="24" y="486"/>
                    </a:cxn>
                    <a:cxn ang="0">
                      <a:pos x="48" y="486"/>
                    </a:cxn>
                    <a:cxn ang="0">
                      <a:pos x="347" y="72"/>
                    </a:cxn>
                    <a:cxn ang="0">
                      <a:pos x="347" y="0"/>
                    </a:cxn>
                    <a:cxn ang="0">
                      <a:pos x="0" y="486"/>
                    </a:cxn>
                    <a:cxn ang="0">
                      <a:pos x="24" y="486"/>
                    </a:cxn>
                    <a:cxn ang="0">
                      <a:pos x="24" y="486"/>
                    </a:cxn>
                  </a:cxnLst>
                  <a:rect l="0" t="0" r="r" b="b"/>
                  <a:pathLst>
                    <a:path w="347" h="486">
                      <a:moveTo>
                        <a:pt x="24" y="486"/>
                      </a:moveTo>
                      <a:lnTo>
                        <a:pt x="48" y="486"/>
                      </a:lnTo>
                      <a:lnTo>
                        <a:pt x="347" y="72"/>
                      </a:lnTo>
                      <a:lnTo>
                        <a:pt x="347" y="0"/>
                      </a:lnTo>
                      <a:lnTo>
                        <a:pt x="0" y="486"/>
                      </a:lnTo>
                      <a:lnTo>
                        <a:pt x="24" y="486"/>
                      </a:lnTo>
                      <a:lnTo>
                        <a:pt x="24" y="486"/>
                      </a:lnTo>
                      <a:close/>
                    </a:path>
                  </a:pathLst>
                </a:custGeom>
                <a:solidFill>
                  <a:schemeClr val="accent2"/>
                </a:solidFill>
                <a:ln w="9525">
                  <a:noFill/>
                  <a:round/>
                  <a:headEnd/>
                  <a:tailEnd/>
                </a:ln>
              </p:spPr>
              <p:txBody>
                <a:bodyPr/>
                <a:lstStyle/>
                <a:p>
                  <a:endParaRPr lang="ru-RU"/>
                </a:p>
              </p:txBody>
            </p:sp>
          </p:grpSp>
          <p:grpSp>
            <p:nvGrpSpPr>
              <p:cNvPr id="67633" name="Group 49"/>
              <p:cNvGrpSpPr>
                <a:grpSpLocks/>
              </p:cNvGrpSpPr>
              <p:nvPr/>
            </p:nvGrpSpPr>
            <p:grpSpPr bwMode="auto">
              <a:xfrm>
                <a:off x="264" y="1039"/>
                <a:ext cx="5200" cy="3280"/>
                <a:chOff x="264" y="1039"/>
                <a:chExt cx="5200" cy="3280"/>
              </a:xfrm>
            </p:grpSpPr>
            <p:sp>
              <p:nvSpPr>
                <p:cNvPr id="67634"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67635"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67636"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67637"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67638"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67639"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67640"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67641"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67642"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grpSp>
          <p:sp>
            <p:nvSpPr>
              <p:cNvPr id="67643" name="Freeform 59"/>
              <p:cNvSpPr>
                <a:spLocks/>
              </p:cNvSpPr>
              <p:nvPr/>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67644" name="Freeform 60"/>
              <p:cNvSpPr>
                <a:spLocks/>
              </p:cNvSpPr>
              <p:nvPr/>
            </p:nvSpPr>
            <p:spPr bwMode="hidden">
              <a:xfrm>
                <a:off x="0" y="1039"/>
                <a:ext cx="948" cy="1676"/>
              </a:xfrm>
              <a:custGeom>
                <a:avLst/>
                <a:gdLst/>
                <a:ahLst/>
                <a:cxnLst>
                  <a:cxn ang="0">
                    <a:pos x="930" y="0"/>
                  </a:cxn>
                  <a:cxn ang="0">
                    <a:pos x="906" y="0"/>
                  </a:cxn>
                  <a:cxn ang="0">
                    <a:pos x="0" y="1593"/>
                  </a:cxn>
                  <a:cxn ang="0">
                    <a:pos x="0" y="1676"/>
                  </a:cxn>
                  <a:cxn ang="0">
                    <a:pos x="948" y="5"/>
                  </a:cxn>
                  <a:cxn ang="0">
                    <a:pos x="930" y="0"/>
                  </a:cxn>
                  <a:cxn ang="0">
                    <a:pos x="930" y="0"/>
                  </a:cxn>
                </a:cxnLst>
                <a:rect l="0" t="0" r="r" b="b"/>
                <a:pathLst>
                  <a:path w="948" h="1676">
                    <a:moveTo>
                      <a:pt x="930" y="0"/>
                    </a:moveTo>
                    <a:lnTo>
                      <a:pt x="906" y="0"/>
                    </a:lnTo>
                    <a:lnTo>
                      <a:pt x="0" y="1593"/>
                    </a:lnTo>
                    <a:lnTo>
                      <a:pt x="0" y="1676"/>
                    </a:lnTo>
                    <a:lnTo>
                      <a:pt x="948" y="5"/>
                    </a:lnTo>
                    <a:lnTo>
                      <a:pt x="930" y="0"/>
                    </a:lnTo>
                    <a:lnTo>
                      <a:pt x="930" y="0"/>
                    </a:lnTo>
                    <a:close/>
                  </a:path>
                </a:pathLst>
              </a:custGeom>
              <a:solidFill>
                <a:schemeClr val="accent2"/>
              </a:solidFill>
              <a:ln w="9525">
                <a:noFill/>
                <a:round/>
                <a:headEnd/>
                <a:tailEnd/>
              </a:ln>
            </p:spPr>
            <p:txBody>
              <a:bodyPr/>
              <a:lstStyle/>
              <a:p>
                <a:endParaRPr lang="ru-RU"/>
              </a:p>
            </p:txBody>
          </p:sp>
          <p:sp>
            <p:nvSpPr>
              <p:cNvPr id="67645" name="Freeform 61"/>
              <p:cNvSpPr>
                <a:spLocks/>
              </p:cNvSpPr>
              <p:nvPr/>
            </p:nvSpPr>
            <p:spPr bwMode="hidden">
              <a:xfrm>
                <a:off x="0" y="1039"/>
                <a:ext cx="629" cy="937"/>
              </a:xfrm>
              <a:custGeom>
                <a:avLst/>
                <a:gdLst/>
                <a:ahLst/>
                <a:cxnLst>
                  <a:cxn ang="0">
                    <a:pos x="606" y="0"/>
                  </a:cxn>
                  <a:cxn ang="0">
                    <a:pos x="582" y="0"/>
                  </a:cxn>
                  <a:cxn ang="0">
                    <a:pos x="0" y="871"/>
                  </a:cxn>
                  <a:cxn ang="0">
                    <a:pos x="0" y="937"/>
                  </a:cxn>
                  <a:cxn ang="0">
                    <a:pos x="629" y="4"/>
                  </a:cxn>
                  <a:cxn ang="0">
                    <a:pos x="606" y="0"/>
                  </a:cxn>
                  <a:cxn ang="0">
                    <a:pos x="606" y="0"/>
                  </a:cxn>
                </a:cxnLst>
                <a:rect l="0" t="0" r="r" b="b"/>
                <a:pathLst>
                  <a:path w="629" h="937">
                    <a:moveTo>
                      <a:pt x="606" y="0"/>
                    </a:moveTo>
                    <a:lnTo>
                      <a:pt x="582" y="0"/>
                    </a:lnTo>
                    <a:lnTo>
                      <a:pt x="0" y="871"/>
                    </a:lnTo>
                    <a:lnTo>
                      <a:pt x="0" y="937"/>
                    </a:lnTo>
                    <a:lnTo>
                      <a:pt x="629" y="4"/>
                    </a:lnTo>
                    <a:lnTo>
                      <a:pt x="606" y="0"/>
                    </a:lnTo>
                    <a:lnTo>
                      <a:pt x="606" y="0"/>
                    </a:lnTo>
                    <a:close/>
                  </a:path>
                </a:pathLst>
              </a:custGeom>
              <a:solidFill>
                <a:schemeClr val="accent2"/>
              </a:solidFill>
              <a:ln w="9525">
                <a:noFill/>
                <a:round/>
                <a:headEnd/>
                <a:tailEnd/>
              </a:ln>
            </p:spPr>
            <p:txBody>
              <a:bodyPr/>
              <a:lstStyle/>
              <a:p>
                <a:endParaRPr lang="ru-RU"/>
              </a:p>
            </p:txBody>
          </p:sp>
          <p:sp>
            <p:nvSpPr>
              <p:cNvPr id="67646" name="Freeform 62"/>
              <p:cNvSpPr>
                <a:spLocks/>
              </p:cNvSpPr>
              <p:nvPr/>
            </p:nvSpPr>
            <p:spPr bwMode="hidden">
              <a:xfrm>
                <a:off x="0" y="1039"/>
                <a:ext cx="305" cy="427"/>
              </a:xfrm>
              <a:custGeom>
                <a:avLst/>
                <a:gdLst/>
                <a:ahLst/>
                <a:cxnLst>
                  <a:cxn ang="0">
                    <a:pos x="282" y="0"/>
                  </a:cxn>
                  <a:cxn ang="0">
                    <a:pos x="252" y="0"/>
                  </a:cxn>
                  <a:cxn ang="0">
                    <a:pos x="0" y="361"/>
                  </a:cxn>
                  <a:cxn ang="0">
                    <a:pos x="0" y="427"/>
                  </a:cxn>
                  <a:cxn ang="0">
                    <a:pos x="305" y="5"/>
                  </a:cxn>
                  <a:cxn ang="0">
                    <a:pos x="282" y="0"/>
                  </a:cxn>
                  <a:cxn ang="0">
                    <a:pos x="282" y="0"/>
                  </a:cxn>
                </a:cxnLst>
                <a:rect l="0" t="0" r="r" b="b"/>
                <a:pathLst>
                  <a:path w="305" h="427">
                    <a:moveTo>
                      <a:pt x="282" y="0"/>
                    </a:moveTo>
                    <a:lnTo>
                      <a:pt x="252" y="0"/>
                    </a:lnTo>
                    <a:lnTo>
                      <a:pt x="0" y="361"/>
                    </a:lnTo>
                    <a:lnTo>
                      <a:pt x="0" y="427"/>
                    </a:lnTo>
                    <a:lnTo>
                      <a:pt x="305" y="5"/>
                    </a:lnTo>
                    <a:lnTo>
                      <a:pt x="282" y="0"/>
                    </a:lnTo>
                    <a:lnTo>
                      <a:pt x="282" y="0"/>
                    </a:lnTo>
                    <a:close/>
                  </a:path>
                </a:pathLst>
              </a:custGeom>
              <a:solidFill>
                <a:schemeClr val="accent2"/>
              </a:solidFill>
              <a:ln w="9525">
                <a:noFill/>
                <a:round/>
                <a:headEnd/>
                <a:tailEnd/>
              </a:ln>
            </p:spPr>
            <p:txBody>
              <a:bodyPr/>
              <a:lstStyle/>
              <a:p>
                <a:endParaRPr lang="ru-RU"/>
              </a:p>
            </p:txBody>
          </p:sp>
          <p:sp>
            <p:nvSpPr>
              <p:cNvPr id="67647" name="Freeform 63"/>
              <p:cNvSpPr>
                <a:spLocks/>
              </p:cNvSpPr>
              <p:nvPr/>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67648" name="Freeform 64"/>
              <p:cNvSpPr>
                <a:spLocks/>
              </p:cNvSpPr>
              <p:nvPr/>
            </p:nvSpPr>
            <p:spPr bwMode="hidden">
              <a:xfrm>
                <a:off x="4770" y="1039"/>
                <a:ext cx="988" cy="1730"/>
              </a:xfrm>
              <a:custGeom>
                <a:avLst/>
                <a:gdLst/>
                <a:ahLst/>
                <a:cxnLst>
                  <a:cxn ang="0">
                    <a:pos x="16" y="0"/>
                  </a:cxn>
                  <a:cxn ang="0">
                    <a:pos x="0" y="7"/>
                  </a:cxn>
                  <a:cxn ang="0">
                    <a:pos x="988" y="1730"/>
                  </a:cxn>
                  <a:cxn ang="0">
                    <a:pos x="988" y="1653"/>
                  </a:cxn>
                  <a:cxn ang="0">
                    <a:pos x="40" y="0"/>
                  </a:cxn>
                  <a:cxn ang="0">
                    <a:pos x="16" y="0"/>
                  </a:cxn>
                  <a:cxn ang="0">
                    <a:pos x="16" y="0"/>
                  </a:cxn>
                </a:cxnLst>
                <a:rect l="0" t="0" r="r" b="b"/>
                <a:pathLst>
                  <a:path w="988" h="1730">
                    <a:moveTo>
                      <a:pt x="16" y="0"/>
                    </a:moveTo>
                    <a:lnTo>
                      <a:pt x="0" y="7"/>
                    </a:lnTo>
                    <a:lnTo>
                      <a:pt x="988" y="1730"/>
                    </a:lnTo>
                    <a:lnTo>
                      <a:pt x="988" y="1653"/>
                    </a:lnTo>
                    <a:lnTo>
                      <a:pt x="40" y="0"/>
                    </a:lnTo>
                    <a:lnTo>
                      <a:pt x="16" y="0"/>
                    </a:lnTo>
                    <a:lnTo>
                      <a:pt x="16" y="0"/>
                    </a:lnTo>
                    <a:close/>
                  </a:path>
                </a:pathLst>
              </a:custGeom>
              <a:solidFill>
                <a:schemeClr val="accent2"/>
              </a:solidFill>
              <a:ln w="9525">
                <a:noFill/>
                <a:round/>
                <a:headEnd/>
                <a:tailEnd/>
              </a:ln>
            </p:spPr>
            <p:txBody>
              <a:bodyPr/>
              <a:lstStyle/>
              <a:p>
                <a:endParaRPr lang="ru-RU"/>
              </a:p>
            </p:txBody>
          </p:sp>
          <p:sp>
            <p:nvSpPr>
              <p:cNvPr id="67649" name="Freeform 65"/>
              <p:cNvSpPr>
                <a:spLocks/>
              </p:cNvSpPr>
              <p:nvPr/>
            </p:nvSpPr>
            <p:spPr bwMode="hidden">
              <a:xfrm>
                <a:off x="5088" y="1039"/>
                <a:ext cx="670" cy="997"/>
              </a:xfrm>
              <a:custGeom>
                <a:avLst/>
                <a:gdLst/>
                <a:ahLst/>
                <a:cxnLst>
                  <a:cxn ang="0">
                    <a:pos x="22" y="0"/>
                  </a:cxn>
                  <a:cxn ang="0">
                    <a:pos x="0" y="4"/>
                  </a:cxn>
                  <a:cxn ang="0">
                    <a:pos x="670" y="997"/>
                  </a:cxn>
                  <a:cxn ang="0">
                    <a:pos x="670" y="925"/>
                  </a:cxn>
                  <a:cxn ang="0">
                    <a:pos x="46" y="0"/>
                  </a:cxn>
                  <a:cxn ang="0">
                    <a:pos x="22" y="0"/>
                  </a:cxn>
                  <a:cxn ang="0">
                    <a:pos x="22" y="0"/>
                  </a:cxn>
                </a:cxnLst>
                <a:rect l="0" t="0" r="r" b="b"/>
                <a:pathLst>
                  <a:path w="670" h="997">
                    <a:moveTo>
                      <a:pt x="22" y="0"/>
                    </a:moveTo>
                    <a:lnTo>
                      <a:pt x="0" y="4"/>
                    </a:lnTo>
                    <a:lnTo>
                      <a:pt x="670" y="997"/>
                    </a:lnTo>
                    <a:lnTo>
                      <a:pt x="670" y="925"/>
                    </a:lnTo>
                    <a:lnTo>
                      <a:pt x="46" y="0"/>
                    </a:lnTo>
                    <a:lnTo>
                      <a:pt x="22" y="0"/>
                    </a:lnTo>
                    <a:lnTo>
                      <a:pt x="22" y="0"/>
                    </a:lnTo>
                    <a:close/>
                  </a:path>
                </a:pathLst>
              </a:custGeom>
              <a:solidFill>
                <a:schemeClr val="accent2"/>
              </a:solidFill>
              <a:ln w="9525">
                <a:noFill/>
                <a:round/>
                <a:headEnd/>
                <a:tailEnd/>
              </a:ln>
            </p:spPr>
            <p:txBody>
              <a:bodyPr/>
              <a:lstStyle/>
              <a:p>
                <a:endParaRPr lang="ru-RU"/>
              </a:p>
            </p:txBody>
          </p:sp>
          <p:sp>
            <p:nvSpPr>
              <p:cNvPr id="67650" name="Freeform 66"/>
              <p:cNvSpPr>
                <a:spLocks/>
              </p:cNvSpPr>
              <p:nvPr/>
            </p:nvSpPr>
            <p:spPr bwMode="hidden">
              <a:xfrm>
                <a:off x="5412" y="1039"/>
                <a:ext cx="346" cy="487"/>
              </a:xfrm>
              <a:custGeom>
                <a:avLst/>
                <a:gdLst/>
                <a:ahLst/>
                <a:cxnLst>
                  <a:cxn ang="0">
                    <a:pos x="22" y="0"/>
                  </a:cxn>
                  <a:cxn ang="0">
                    <a:pos x="0" y="7"/>
                  </a:cxn>
                  <a:cxn ang="0">
                    <a:pos x="346" y="487"/>
                  </a:cxn>
                  <a:cxn ang="0">
                    <a:pos x="346" y="415"/>
                  </a:cxn>
                  <a:cxn ang="0">
                    <a:pos x="46" y="0"/>
                  </a:cxn>
                  <a:cxn ang="0">
                    <a:pos x="22" y="0"/>
                  </a:cxn>
                  <a:cxn ang="0">
                    <a:pos x="22" y="0"/>
                  </a:cxn>
                </a:cxnLst>
                <a:rect l="0" t="0" r="r" b="b"/>
                <a:pathLst>
                  <a:path w="346" h="487">
                    <a:moveTo>
                      <a:pt x="22" y="0"/>
                    </a:moveTo>
                    <a:lnTo>
                      <a:pt x="0" y="7"/>
                    </a:lnTo>
                    <a:lnTo>
                      <a:pt x="346" y="487"/>
                    </a:lnTo>
                    <a:lnTo>
                      <a:pt x="346" y="415"/>
                    </a:lnTo>
                    <a:lnTo>
                      <a:pt x="46" y="0"/>
                    </a:lnTo>
                    <a:lnTo>
                      <a:pt x="22" y="0"/>
                    </a:lnTo>
                    <a:lnTo>
                      <a:pt x="22" y="0"/>
                    </a:lnTo>
                    <a:close/>
                  </a:path>
                </a:pathLst>
              </a:custGeom>
              <a:solidFill>
                <a:schemeClr val="accent2"/>
              </a:solidFill>
              <a:ln w="9525">
                <a:noFill/>
                <a:round/>
                <a:headEnd/>
                <a:tailEnd/>
              </a:ln>
            </p:spPr>
            <p:txBody>
              <a:bodyPr/>
              <a:lstStyle/>
              <a:p>
                <a:endParaRPr lang="ru-RU"/>
              </a:p>
            </p:txBody>
          </p:sp>
        </p:grpSp>
      </p:grpSp>
      <p:sp>
        <p:nvSpPr>
          <p:cNvPr id="67651" name="Rectangle 67"/>
          <p:cNvSpPr>
            <a:spLocks noGrp="1" noChangeArrowheads="1"/>
          </p:cNvSpPr>
          <p:nvPr>
            <p:ph type="ctrTitle" sz="quarter"/>
          </p:nvPr>
        </p:nvSpPr>
        <p:spPr>
          <a:xfrm>
            <a:off x="455613" y="1920875"/>
            <a:ext cx="8226425" cy="1736725"/>
          </a:xfrm>
        </p:spPr>
        <p:txBody>
          <a:bodyPr anchor="b"/>
          <a:lstStyle>
            <a:lvl1pPr>
              <a:defRPr sz="5400"/>
            </a:lvl1pPr>
          </a:lstStyle>
          <a:p>
            <a:r>
              <a:rPr lang="ru-RU"/>
              <a:t>Образец заголовка</a:t>
            </a:r>
          </a:p>
        </p:txBody>
      </p:sp>
      <p:sp>
        <p:nvSpPr>
          <p:cNvPr id="67652" name="Rectangle 68"/>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ru-RU"/>
              <a:t>Образец подзаголовка</a:t>
            </a:r>
          </a:p>
        </p:txBody>
      </p:sp>
      <p:sp>
        <p:nvSpPr>
          <p:cNvPr id="67653" name="Rectangle 69"/>
          <p:cNvSpPr>
            <a:spLocks noGrp="1" noChangeArrowheads="1"/>
          </p:cNvSpPr>
          <p:nvPr>
            <p:ph type="dt" sz="quarter" idx="2"/>
          </p:nvPr>
        </p:nvSpPr>
        <p:spPr/>
        <p:txBody>
          <a:bodyPr/>
          <a:lstStyle>
            <a:lvl1pPr>
              <a:defRPr/>
            </a:lvl1pPr>
          </a:lstStyle>
          <a:p>
            <a:endParaRPr lang="ru-RU"/>
          </a:p>
        </p:txBody>
      </p:sp>
      <p:sp>
        <p:nvSpPr>
          <p:cNvPr id="67654" name="Rectangle 70"/>
          <p:cNvSpPr>
            <a:spLocks noGrp="1" noChangeArrowheads="1"/>
          </p:cNvSpPr>
          <p:nvPr>
            <p:ph type="ftr" sz="quarter" idx="3"/>
          </p:nvPr>
        </p:nvSpPr>
        <p:spPr/>
        <p:txBody>
          <a:bodyPr/>
          <a:lstStyle>
            <a:lvl1pPr>
              <a:defRPr/>
            </a:lvl1pPr>
          </a:lstStyle>
          <a:p>
            <a:endParaRPr lang="ru-RU"/>
          </a:p>
        </p:txBody>
      </p:sp>
      <p:sp>
        <p:nvSpPr>
          <p:cNvPr id="67655" name="Rectangle 71"/>
          <p:cNvSpPr>
            <a:spLocks noGrp="1" noChangeArrowheads="1"/>
          </p:cNvSpPr>
          <p:nvPr>
            <p:ph type="sldNum" sz="quarter" idx="4"/>
          </p:nvPr>
        </p:nvSpPr>
        <p:spPr/>
        <p:txBody>
          <a:bodyPr/>
          <a:lstStyle>
            <a:lvl1pPr>
              <a:defRPr/>
            </a:lvl1pPr>
          </a:lstStyle>
          <a:p>
            <a:fld id="{6CA0D360-7597-43CC-85B9-43B512BF1193}" type="slidenum">
              <a:rPr lang="ru-RU"/>
              <a:pPr/>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D003B9A8-7012-404D-8EC5-6DF4BA743BE5}" type="slidenum">
              <a:rPr lang="ru-RU"/>
              <a:pPr/>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ru-R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43B09FC0-9985-48FE-B991-6CD446D97AD3}" type="slidenum">
              <a:rPr lang="ru-RU"/>
              <a:pPr/>
              <a:t>‹#›</a:t>
            </a:fld>
            <a:endParaRPr 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Content Placeholder 2"/>
          <p:cNvSpPr>
            <a:spLocks noGrp="1"/>
          </p:cNvSpPr>
          <p:nvPr>
            <p:ph sz="half" idx="1"/>
          </p:nvPr>
        </p:nvSpPr>
        <p:spPr>
          <a:xfrm>
            <a:off x="455613" y="1598613"/>
            <a:ext cx="4037012"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Content Placeholder 3"/>
          <p:cNvSpPr>
            <a:spLocks noGrp="1"/>
          </p:cNvSpPr>
          <p:nvPr>
            <p:ph sz="half" idx="2"/>
          </p:nvPr>
        </p:nvSpPr>
        <p:spPr>
          <a:xfrm>
            <a:off x="4645025" y="1598613"/>
            <a:ext cx="4037013"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854276B9-786B-45FF-AC47-ACA7F5D7519F}" type="slidenum">
              <a:rPr lang="ru-RU"/>
              <a:pPr/>
              <a:t>‹#›</a:t>
            </a:fld>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ru-R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7" name="Date Placeholder 6"/>
          <p:cNvSpPr>
            <a:spLocks noGrp="1"/>
          </p:cNvSpPr>
          <p:nvPr>
            <p:ph type="dt" sz="half" idx="10"/>
          </p:nvPr>
        </p:nvSpPr>
        <p:spPr/>
        <p:txBody>
          <a:bodyPr/>
          <a:lstStyle>
            <a:lvl1pPr>
              <a:defRPr/>
            </a:lvl1pPr>
          </a:lstStyle>
          <a:p>
            <a:endParaRPr lang="ru-RU"/>
          </a:p>
        </p:txBody>
      </p:sp>
      <p:sp>
        <p:nvSpPr>
          <p:cNvPr id="8" name="Footer Placeholder 7"/>
          <p:cNvSpPr>
            <a:spLocks noGrp="1"/>
          </p:cNvSpPr>
          <p:nvPr>
            <p:ph type="ftr" sz="quarter" idx="11"/>
          </p:nvPr>
        </p:nvSpPr>
        <p:spPr/>
        <p:txBody>
          <a:bodyPr/>
          <a:lstStyle>
            <a:lvl1pPr>
              <a:defRPr/>
            </a:lvl1pPr>
          </a:lstStyle>
          <a:p>
            <a:endParaRPr lang="ru-RU"/>
          </a:p>
        </p:txBody>
      </p:sp>
      <p:sp>
        <p:nvSpPr>
          <p:cNvPr id="9" name="Slide Number Placeholder 8"/>
          <p:cNvSpPr>
            <a:spLocks noGrp="1"/>
          </p:cNvSpPr>
          <p:nvPr>
            <p:ph type="sldNum" sz="quarter" idx="12"/>
          </p:nvPr>
        </p:nvSpPr>
        <p:spPr/>
        <p:txBody>
          <a:bodyPr/>
          <a:lstStyle>
            <a:lvl1pPr>
              <a:defRPr/>
            </a:lvl1pPr>
          </a:lstStyle>
          <a:p>
            <a:fld id="{DD3D2ECA-EF0D-40D9-94EC-B7A389499793}" type="slidenum">
              <a:rPr lang="ru-RU"/>
              <a:pPr/>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Date Placeholder 2"/>
          <p:cNvSpPr>
            <a:spLocks noGrp="1"/>
          </p:cNvSpPr>
          <p:nvPr>
            <p:ph type="dt" sz="half" idx="10"/>
          </p:nvPr>
        </p:nvSpPr>
        <p:spPr/>
        <p:txBody>
          <a:bodyPr/>
          <a:lstStyle>
            <a:lvl1pPr>
              <a:defRPr/>
            </a:lvl1pPr>
          </a:lstStyle>
          <a:p>
            <a:endParaRPr lang="ru-RU"/>
          </a:p>
        </p:txBody>
      </p:sp>
      <p:sp>
        <p:nvSpPr>
          <p:cNvPr id="4" name="Footer Placeholder 3"/>
          <p:cNvSpPr>
            <a:spLocks noGrp="1"/>
          </p:cNvSpPr>
          <p:nvPr>
            <p:ph type="ftr" sz="quarter" idx="11"/>
          </p:nvPr>
        </p:nvSpPr>
        <p:spPr/>
        <p:txBody>
          <a:bodyPr/>
          <a:lstStyle>
            <a:lvl1pPr>
              <a:defRPr/>
            </a:lvl1pPr>
          </a:lstStyle>
          <a:p>
            <a:endParaRPr lang="ru-RU"/>
          </a:p>
        </p:txBody>
      </p:sp>
      <p:sp>
        <p:nvSpPr>
          <p:cNvPr id="5" name="Slide Number Placeholder 4"/>
          <p:cNvSpPr>
            <a:spLocks noGrp="1"/>
          </p:cNvSpPr>
          <p:nvPr>
            <p:ph type="sldNum" sz="quarter" idx="12"/>
          </p:nvPr>
        </p:nvSpPr>
        <p:spPr/>
        <p:txBody>
          <a:bodyPr/>
          <a:lstStyle>
            <a:lvl1pPr>
              <a:defRPr/>
            </a:lvl1pPr>
          </a:lstStyle>
          <a:p>
            <a:fld id="{8E9A68EE-5AFA-4594-A19E-BCC98A283D6A}" type="slidenum">
              <a:rPr lang="ru-RU"/>
              <a:pPr/>
              <a:t>‹#›</a:t>
            </a:fld>
            <a:endParaRPr lang="ru-R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ru-RU"/>
          </a:p>
        </p:txBody>
      </p:sp>
      <p:sp>
        <p:nvSpPr>
          <p:cNvPr id="3" name="Footer Placeholder 2"/>
          <p:cNvSpPr>
            <a:spLocks noGrp="1"/>
          </p:cNvSpPr>
          <p:nvPr>
            <p:ph type="ftr" sz="quarter" idx="11"/>
          </p:nvPr>
        </p:nvSpPr>
        <p:spPr/>
        <p:txBody>
          <a:bodyPr/>
          <a:lstStyle>
            <a:lvl1pPr>
              <a:defRPr/>
            </a:lvl1pPr>
          </a:lstStyle>
          <a:p>
            <a:endParaRPr lang="ru-RU"/>
          </a:p>
        </p:txBody>
      </p:sp>
      <p:sp>
        <p:nvSpPr>
          <p:cNvPr id="4" name="Slide Number Placeholder 3"/>
          <p:cNvSpPr>
            <a:spLocks noGrp="1"/>
          </p:cNvSpPr>
          <p:nvPr>
            <p:ph type="sldNum" sz="quarter" idx="12"/>
          </p:nvPr>
        </p:nvSpPr>
        <p:spPr/>
        <p:txBody>
          <a:bodyPr/>
          <a:lstStyle>
            <a:lvl1pPr>
              <a:defRPr/>
            </a:lvl1pPr>
          </a:lstStyle>
          <a:p>
            <a:fld id="{8BAC911A-17A7-4DA6-8F85-399D889B59BB}" type="slidenum">
              <a:rPr lang="ru-RU"/>
              <a:pPr/>
              <a:t>‹#›</a:t>
            </a:fld>
            <a:endParaRPr lang="ru-R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ru-R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CDC3B704-C8B9-4BA0-94AD-2E5C9AEC9461}" type="slidenum">
              <a:rPr lang="ru-RU"/>
              <a:pPr/>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ru-R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B5DE47A3-613A-459F-BC4B-4E69DB5DA2B7}" type="slidenum">
              <a:rPr lang="ru-RU"/>
              <a:pPr/>
              <a:t>‹#›</a:t>
            </a:fld>
            <a:endParaRPr lang="ru-RU"/>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2BB21446-35F4-4B6B-B8D3-BB3D8532FDA5}" type="slidenum">
              <a:rPr lang="ru-RU"/>
              <a:pPr/>
              <a:t>‹#›</a:t>
            </a:fld>
            <a:endParaRPr lang="ru-RU"/>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6225" y="273050"/>
            <a:ext cx="2055813" cy="5822950"/>
          </a:xfrm>
        </p:spPr>
        <p:txBody>
          <a:bodyPr vert="eaVert"/>
          <a:lstStyle/>
          <a:p>
            <a:r>
              <a:rPr lang="en-US" smtClean="0"/>
              <a:t>Click to edit Master title style</a:t>
            </a:r>
            <a:endParaRPr lang="ru-RU"/>
          </a:p>
        </p:txBody>
      </p:sp>
      <p:sp>
        <p:nvSpPr>
          <p:cNvPr id="3" name="Vertical Text Placeholder 2"/>
          <p:cNvSpPr>
            <a:spLocks noGrp="1"/>
          </p:cNvSpPr>
          <p:nvPr>
            <p:ph type="body" orient="vert" idx="1"/>
          </p:nvPr>
        </p:nvSpPr>
        <p:spPr>
          <a:xfrm>
            <a:off x="455613" y="273050"/>
            <a:ext cx="6018212" cy="58229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701C63D7-0EBC-422D-961D-B3A20AFB2948}" type="slidenum">
              <a:rPr lang="ru-RU"/>
              <a:pPr/>
              <a:t>‹#›</a:t>
            </a:fld>
            <a:endParaRPr lang="ru-RU"/>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5613" y="273050"/>
            <a:ext cx="8226425" cy="1143000"/>
          </a:xfrm>
        </p:spPr>
        <p:txBody>
          <a:bodyPr/>
          <a:lstStyle/>
          <a:p>
            <a:r>
              <a:rPr lang="en-US" smtClean="0"/>
              <a:t>Click to edit Master title style</a:t>
            </a:r>
            <a:endParaRPr lang="ru-RU"/>
          </a:p>
        </p:txBody>
      </p:sp>
      <p:sp>
        <p:nvSpPr>
          <p:cNvPr id="3" name="SmartArt Placeholder 2"/>
          <p:cNvSpPr>
            <a:spLocks noGrp="1"/>
          </p:cNvSpPr>
          <p:nvPr>
            <p:ph type="dgm" idx="1"/>
          </p:nvPr>
        </p:nvSpPr>
        <p:spPr>
          <a:xfrm>
            <a:off x="455613" y="1598613"/>
            <a:ext cx="8226425" cy="4497387"/>
          </a:xfrm>
        </p:spPr>
        <p:txBody>
          <a:bodyPr/>
          <a:lstStyle/>
          <a:p>
            <a:endParaRPr lang="ru-RU"/>
          </a:p>
        </p:txBody>
      </p:sp>
      <p:sp>
        <p:nvSpPr>
          <p:cNvPr id="4" name="Date Placeholder 3"/>
          <p:cNvSpPr>
            <a:spLocks noGrp="1"/>
          </p:cNvSpPr>
          <p:nvPr>
            <p:ph type="dt" sz="half" idx="10"/>
          </p:nvPr>
        </p:nvSpPr>
        <p:spPr>
          <a:xfrm>
            <a:off x="455613" y="6242050"/>
            <a:ext cx="2130425" cy="474663"/>
          </a:xfrm>
        </p:spPr>
        <p:txBody>
          <a:bodyPr/>
          <a:lstStyle>
            <a:lvl1pPr>
              <a:defRPr/>
            </a:lvl1pPr>
          </a:lstStyle>
          <a:p>
            <a:endParaRPr lang="ru-RU"/>
          </a:p>
        </p:txBody>
      </p:sp>
      <p:sp>
        <p:nvSpPr>
          <p:cNvPr id="5" name="Footer Placeholder 4"/>
          <p:cNvSpPr>
            <a:spLocks noGrp="1"/>
          </p:cNvSpPr>
          <p:nvPr>
            <p:ph type="ftr" sz="quarter" idx="11"/>
          </p:nvPr>
        </p:nvSpPr>
        <p:spPr>
          <a:xfrm>
            <a:off x="3124200" y="6242050"/>
            <a:ext cx="2895600" cy="474663"/>
          </a:xfrm>
        </p:spPr>
        <p:txBody>
          <a:bodyPr/>
          <a:lstStyle>
            <a:lvl1pPr>
              <a:defRPr/>
            </a:lvl1pPr>
          </a:lstStyle>
          <a:p>
            <a:endParaRPr lang="ru-RU"/>
          </a:p>
        </p:txBody>
      </p:sp>
      <p:sp>
        <p:nvSpPr>
          <p:cNvPr id="6" name="Slide Number Placeholder 5"/>
          <p:cNvSpPr>
            <a:spLocks noGrp="1"/>
          </p:cNvSpPr>
          <p:nvPr>
            <p:ph type="sldNum" sz="quarter" idx="12"/>
          </p:nvPr>
        </p:nvSpPr>
        <p:spPr>
          <a:xfrm>
            <a:off x="6553200" y="6242050"/>
            <a:ext cx="2130425" cy="474663"/>
          </a:xfrm>
        </p:spPr>
        <p:txBody>
          <a:bodyPr/>
          <a:lstStyle>
            <a:lvl1pPr>
              <a:defRPr/>
            </a:lvl1pPr>
          </a:lstStyle>
          <a:p>
            <a:fld id="{C9F39AFE-BF9C-4DCC-82DA-42C103EF4EF1}"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dkHorz">
          <a:fgClr>
            <a:schemeClr val="bg2"/>
          </a:fgClr>
          <a:bgClr>
            <a:schemeClr val="bg1"/>
          </a:bgClr>
        </a:pattFill>
        <a:effectLst/>
      </p:bgPr>
    </p:bg>
    <p:spTree>
      <p:nvGrpSpPr>
        <p:cNvPr id="1" name=""/>
        <p:cNvGrpSpPr/>
        <p:nvPr/>
      </p:nvGrpSpPr>
      <p:grpSpPr>
        <a:xfrm>
          <a:off x="0" y="0"/>
          <a:ext cx="0" cy="0"/>
          <a:chOff x="0" y="0"/>
          <a:chExt cx="0" cy="0"/>
        </a:xfrm>
      </p:grpSpPr>
      <p:grpSp>
        <p:nvGrpSpPr>
          <p:cNvPr id="55298" name="Group 2"/>
          <p:cNvGrpSpPr>
            <a:grpSpLocks/>
          </p:cNvGrpSpPr>
          <p:nvPr/>
        </p:nvGrpSpPr>
        <p:grpSpPr bwMode="auto">
          <a:xfrm>
            <a:off x="0" y="2438400"/>
            <a:ext cx="9144000" cy="4046538"/>
            <a:chOff x="0" y="1536"/>
            <a:chExt cx="5760" cy="2549"/>
          </a:xfrm>
        </p:grpSpPr>
        <p:sp>
          <p:nvSpPr>
            <p:cNvPr id="55299" name="Rectangle 3"/>
            <p:cNvSpPr>
              <a:spLocks noChangeArrowheads="1"/>
            </p:cNvSpPr>
            <p:nvPr userDrawn="1"/>
          </p:nvSpPr>
          <p:spPr bwMode="hidden">
            <a:xfrm rot="-1424751">
              <a:off x="2121" y="2592"/>
              <a:ext cx="3072" cy="384"/>
            </a:xfrm>
            <a:prstGeom prst="rect">
              <a:avLst/>
            </a:prstGeom>
            <a:gradFill rotWithShape="0">
              <a:gsLst>
                <a:gs pos="0">
                  <a:schemeClr val="bg1">
                    <a:gamma/>
                    <a:shade val="94118"/>
                    <a:invGamma/>
                  </a:schemeClr>
                </a:gs>
                <a:gs pos="50000">
                  <a:schemeClr val="bg1"/>
                </a:gs>
                <a:gs pos="100000">
                  <a:schemeClr val="bg1">
                    <a:gamma/>
                    <a:shade val="94118"/>
                    <a:invGamma/>
                  </a:schemeClr>
                </a:gs>
              </a:gsLst>
              <a:lin ang="18900000" scaled="1"/>
            </a:gradFill>
            <a:ln w="9525">
              <a:noFill/>
              <a:miter lim="800000"/>
              <a:headEnd/>
              <a:tailEnd/>
            </a:ln>
            <a:effectLst/>
          </p:spPr>
          <p:txBody>
            <a:bodyPr wrap="none" anchor="ctr"/>
            <a:lstStyle/>
            <a:p>
              <a:endParaRPr lang="ru-RU"/>
            </a:p>
          </p:txBody>
        </p:sp>
        <p:sp>
          <p:nvSpPr>
            <p:cNvPr id="55300" name="Freeform 4"/>
            <p:cNvSpPr>
              <a:spLocks/>
            </p:cNvSpPr>
            <p:nvPr userDrawn="1"/>
          </p:nvSpPr>
          <p:spPr bwMode="hidden">
            <a:xfrm>
              <a:off x="0" y="2664"/>
              <a:ext cx="2688" cy="1224"/>
            </a:xfrm>
            <a:custGeom>
              <a:avLst/>
              <a:gdLst/>
              <a:ahLst/>
              <a:cxnLst>
                <a:cxn ang="0">
                  <a:pos x="0" y="0"/>
                </a:cxn>
                <a:cxn ang="0">
                  <a:pos x="960" y="552"/>
                </a:cxn>
                <a:cxn ang="0">
                  <a:pos x="1968" y="264"/>
                </a:cxn>
                <a:cxn ang="0">
                  <a:pos x="2028" y="270"/>
                </a:cxn>
                <a:cxn ang="0">
                  <a:pos x="2661" y="528"/>
                </a:cxn>
                <a:cxn ang="0">
                  <a:pos x="2688" y="648"/>
                </a:cxn>
                <a:cxn ang="0">
                  <a:pos x="2304" y="1080"/>
                </a:cxn>
                <a:cxn ang="0">
                  <a:pos x="1584" y="1224"/>
                </a:cxn>
                <a:cxn ang="0">
                  <a:pos x="1296" y="936"/>
                </a:cxn>
                <a:cxn ang="0">
                  <a:pos x="864" y="1032"/>
                </a:cxn>
                <a:cxn ang="0">
                  <a:pos x="0" y="552"/>
                </a:cxn>
                <a:cxn ang="0">
                  <a:pos x="0" y="0"/>
                </a:cxn>
              </a:cxnLst>
              <a:rect l="0" t="0" r="r" b="b"/>
              <a:pathLst>
                <a:path w="2688" h="1224">
                  <a:moveTo>
                    <a:pt x="0" y="0"/>
                  </a:moveTo>
                  <a:lnTo>
                    <a:pt x="960" y="552"/>
                  </a:lnTo>
                  <a:lnTo>
                    <a:pt x="1968" y="264"/>
                  </a:lnTo>
                  <a:lnTo>
                    <a:pt x="2028" y="270"/>
                  </a:lnTo>
                  <a:lnTo>
                    <a:pt x="2661" y="528"/>
                  </a:lnTo>
                  <a:lnTo>
                    <a:pt x="2688" y="648"/>
                  </a:lnTo>
                  <a:lnTo>
                    <a:pt x="2304" y="1080"/>
                  </a:lnTo>
                  <a:lnTo>
                    <a:pt x="1584" y="1224"/>
                  </a:lnTo>
                  <a:lnTo>
                    <a:pt x="1296" y="936"/>
                  </a:lnTo>
                  <a:lnTo>
                    <a:pt x="864" y="1032"/>
                  </a:lnTo>
                  <a:lnTo>
                    <a:pt x="0" y="552"/>
                  </a:lnTo>
                  <a:lnTo>
                    <a:pt x="0" y="0"/>
                  </a:lnTo>
                  <a:close/>
                </a:path>
              </a:pathLst>
            </a:custGeom>
            <a:solidFill>
              <a:schemeClr val="bg2"/>
            </a:solidFill>
            <a:ln w="9525">
              <a:noFill/>
              <a:round/>
              <a:headEnd/>
              <a:tailEnd/>
            </a:ln>
            <a:effectLst/>
          </p:spPr>
          <p:txBody>
            <a:bodyPr/>
            <a:lstStyle/>
            <a:p>
              <a:endParaRPr lang="ru-RU"/>
            </a:p>
          </p:txBody>
        </p:sp>
        <p:sp>
          <p:nvSpPr>
            <p:cNvPr id="55301" name="Freeform 5"/>
            <p:cNvSpPr>
              <a:spLocks/>
            </p:cNvSpPr>
            <p:nvPr userDrawn="1"/>
          </p:nvSpPr>
          <p:spPr bwMode="hidden">
            <a:xfrm>
              <a:off x="3359" y="1536"/>
              <a:ext cx="2401" cy="1232"/>
            </a:xfrm>
            <a:custGeom>
              <a:avLst/>
              <a:gdLst/>
              <a:ahLst/>
              <a:cxnLst>
                <a:cxn ang="0">
                  <a:pos x="2208" y="15"/>
                </a:cxn>
                <a:cxn ang="0">
                  <a:pos x="2088" y="57"/>
                </a:cxn>
                <a:cxn ang="0">
                  <a:pos x="1951" y="99"/>
                </a:cxn>
                <a:cxn ang="0">
                  <a:pos x="1704" y="135"/>
                </a:cxn>
                <a:cxn ang="0">
                  <a:pos x="1314" y="177"/>
                </a:cxn>
                <a:cxn ang="0">
                  <a:pos x="1176" y="189"/>
                </a:cxn>
                <a:cxn ang="0">
                  <a:pos x="1122" y="195"/>
                </a:cxn>
                <a:cxn ang="0">
                  <a:pos x="1075" y="231"/>
                </a:cxn>
                <a:cxn ang="0">
                  <a:pos x="924" y="321"/>
                </a:cxn>
                <a:cxn ang="0">
                  <a:pos x="840" y="369"/>
                </a:cxn>
                <a:cxn ang="0">
                  <a:pos x="630" y="458"/>
                </a:cxn>
                <a:cxn ang="0">
                  <a:pos x="529" y="500"/>
                </a:cxn>
                <a:cxn ang="0">
                  <a:pos x="487" y="542"/>
                </a:cxn>
                <a:cxn ang="0">
                  <a:pos x="457" y="590"/>
                </a:cxn>
                <a:cxn ang="0">
                  <a:pos x="402" y="638"/>
                </a:cxn>
                <a:cxn ang="0">
                  <a:pos x="330" y="758"/>
                </a:cxn>
                <a:cxn ang="0">
                  <a:pos x="312" y="788"/>
                </a:cxn>
                <a:cxn ang="0">
                  <a:pos x="252" y="824"/>
                </a:cxn>
                <a:cxn ang="0">
                  <a:pos x="84" y="926"/>
                </a:cxn>
                <a:cxn ang="0">
                  <a:pos x="0" y="992"/>
                </a:cxn>
                <a:cxn ang="0">
                  <a:pos x="12" y="1040"/>
                </a:cxn>
                <a:cxn ang="0">
                  <a:pos x="132" y="1034"/>
                </a:cxn>
                <a:cxn ang="0">
                  <a:pos x="336" y="980"/>
                </a:cxn>
                <a:cxn ang="0">
                  <a:pos x="529" y="896"/>
                </a:cxn>
                <a:cxn ang="0">
                  <a:pos x="576" y="872"/>
                </a:cxn>
                <a:cxn ang="0">
                  <a:pos x="714" y="848"/>
                </a:cxn>
                <a:cxn ang="0">
                  <a:pos x="966" y="794"/>
                </a:cxn>
                <a:cxn ang="0">
                  <a:pos x="1212" y="782"/>
                </a:cxn>
                <a:cxn ang="0">
                  <a:pos x="1416" y="872"/>
                </a:cxn>
                <a:cxn ang="0">
                  <a:pos x="1464" y="932"/>
                </a:cxn>
                <a:cxn ang="0">
                  <a:pos x="1440" y="992"/>
                </a:cxn>
                <a:cxn ang="0">
                  <a:pos x="1302" y="1040"/>
                </a:cxn>
                <a:cxn ang="0">
                  <a:pos x="1158" y="1100"/>
                </a:cxn>
                <a:cxn ang="0">
                  <a:pos x="1093" y="1148"/>
                </a:cxn>
                <a:cxn ang="0">
                  <a:pos x="1075" y="1208"/>
                </a:cxn>
                <a:cxn ang="0">
                  <a:pos x="1093" y="1232"/>
                </a:cxn>
                <a:cxn ang="0">
                  <a:pos x="1152" y="1226"/>
                </a:cxn>
                <a:cxn ang="0">
                  <a:pos x="1332" y="1208"/>
                </a:cxn>
                <a:cxn ang="0">
                  <a:pos x="1434" y="1184"/>
                </a:cxn>
                <a:cxn ang="0">
                  <a:pos x="1464" y="1172"/>
                </a:cxn>
                <a:cxn ang="0">
                  <a:pos x="1578" y="1130"/>
                </a:cxn>
                <a:cxn ang="0">
                  <a:pos x="1758" y="1064"/>
                </a:cxn>
                <a:cxn ang="0">
                  <a:pos x="1872" y="962"/>
                </a:cxn>
                <a:cxn ang="0">
                  <a:pos x="1986" y="800"/>
                </a:cxn>
                <a:cxn ang="0">
                  <a:pos x="2166" y="650"/>
                </a:cxn>
                <a:cxn ang="0">
                  <a:pos x="2257" y="590"/>
                </a:cxn>
                <a:cxn ang="0">
                  <a:pos x="2400" y="57"/>
                </a:cxn>
              </a:cxnLst>
              <a:rect l="0" t="0" r="r" b="b"/>
              <a:pathLst>
                <a:path w="2401" h="1232">
                  <a:moveTo>
                    <a:pt x="2310" y="3"/>
                  </a:moveTo>
                  <a:lnTo>
                    <a:pt x="2280" y="3"/>
                  </a:lnTo>
                  <a:lnTo>
                    <a:pt x="2208" y="15"/>
                  </a:lnTo>
                  <a:lnTo>
                    <a:pt x="2136" y="27"/>
                  </a:lnTo>
                  <a:lnTo>
                    <a:pt x="2112" y="39"/>
                  </a:lnTo>
                  <a:lnTo>
                    <a:pt x="2088" y="57"/>
                  </a:lnTo>
                  <a:lnTo>
                    <a:pt x="2082" y="63"/>
                  </a:lnTo>
                  <a:lnTo>
                    <a:pt x="2076" y="69"/>
                  </a:lnTo>
                  <a:lnTo>
                    <a:pt x="1951" y="99"/>
                  </a:lnTo>
                  <a:lnTo>
                    <a:pt x="1896" y="111"/>
                  </a:lnTo>
                  <a:lnTo>
                    <a:pt x="1836" y="117"/>
                  </a:lnTo>
                  <a:lnTo>
                    <a:pt x="1704" y="135"/>
                  </a:lnTo>
                  <a:lnTo>
                    <a:pt x="1572" y="153"/>
                  </a:lnTo>
                  <a:lnTo>
                    <a:pt x="1434" y="165"/>
                  </a:lnTo>
                  <a:lnTo>
                    <a:pt x="1314" y="177"/>
                  </a:lnTo>
                  <a:lnTo>
                    <a:pt x="1260" y="183"/>
                  </a:lnTo>
                  <a:lnTo>
                    <a:pt x="1212" y="189"/>
                  </a:lnTo>
                  <a:lnTo>
                    <a:pt x="1176" y="189"/>
                  </a:lnTo>
                  <a:lnTo>
                    <a:pt x="1146" y="195"/>
                  </a:lnTo>
                  <a:lnTo>
                    <a:pt x="1128" y="195"/>
                  </a:lnTo>
                  <a:lnTo>
                    <a:pt x="1122" y="195"/>
                  </a:lnTo>
                  <a:lnTo>
                    <a:pt x="1116" y="201"/>
                  </a:lnTo>
                  <a:lnTo>
                    <a:pt x="1105" y="207"/>
                  </a:lnTo>
                  <a:lnTo>
                    <a:pt x="1075" y="231"/>
                  </a:lnTo>
                  <a:lnTo>
                    <a:pt x="1026" y="261"/>
                  </a:lnTo>
                  <a:lnTo>
                    <a:pt x="972" y="291"/>
                  </a:lnTo>
                  <a:lnTo>
                    <a:pt x="924" y="321"/>
                  </a:lnTo>
                  <a:lnTo>
                    <a:pt x="876" y="345"/>
                  </a:lnTo>
                  <a:lnTo>
                    <a:pt x="846" y="363"/>
                  </a:lnTo>
                  <a:lnTo>
                    <a:pt x="840" y="369"/>
                  </a:lnTo>
                  <a:lnTo>
                    <a:pt x="834" y="369"/>
                  </a:lnTo>
                  <a:lnTo>
                    <a:pt x="732" y="417"/>
                  </a:lnTo>
                  <a:lnTo>
                    <a:pt x="630" y="458"/>
                  </a:lnTo>
                  <a:lnTo>
                    <a:pt x="588" y="476"/>
                  </a:lnTo>
                  <a:lnTo>
                    <a:pt x="552" y="488"/>
                  </a:lnTo>
                  <a:lnTo>
                    <a:pt x="529" y="500"/>
                  </a:lnTo>
                  <a:lnTo>
                    <a:pt x="517" y="506"/>
                  </a:lnTo>
                  <a:lnTo>
                    <a:pt x="499" y="524"/>
                  </a:lnTo>
                  <a:lnTo>
                    <a:pt x="487" y="542"/>
                  </a:lnTo>
                  <a:lnTo>
                    <a:pt x="481" y="560"/>
                  </a:lnTo>
                  <a:lnTo>
                    <a:pt x="481" y="578"/>
                  </a:lnTo>
                  <a:lnTo>
                    <a:pt x="457" y="590"/>
                  </a:lnTo>
                  <a:lnTo>
                    <a:pt x="438" y="596"/>
                  </a:lnTo>
                  <a:lnTo>
                    <a:pt x="420" y="614"/>
                  </a:lnTo>
                  <a:lnTo>
                    <a:pt x="402" y="638"/>
                  </a:lnTo>
                  <a:lnTo>
                    <a:pt x="366" y="698"/>
                  </a:lnTo>
                  <a:lnTo>
                    <a:pt x="348" y="728"/>
                  </a:lnTo>
                  <a:lnTo>
                    <a:pt x="330" y="758"/>
                  </a:lnTo>
                  <a:lnTo>
                    <a:pt x="324" y="776"/>
                  </a:lnTo>
                  <a:lnTo>
                    <a:pt x="318" y="782"/>
                  </a:lnTo>
                  <a:lnTo>
                    <a:pt x="312" y="788"/>
                  </a:lnTo>
                  <a:lnTo>
                    <a:pt x="300" y="794"/>
                  </a:lnTo>
                  <a:lnTo>
                    <a:pt x="282" y="806"/>
                  </a:lnTo>
                  <a:lnTo>
                    <a:pt x="252" y="824"/>
                  </a:lnTo>
                  <a:lnTo>
                    <a:pt x="199" y="854"/>
                  </a:lnTo>
                  <a:lnTo>
                    <a:pt x="151" y="884"/>
                  </a:lnTo>
                  <a:lnTo>
                    <a:pt x="84" y="926"/>
                  </a:lnTo>
                  <a:lnTo>
                    <a:pt x="30" y="962"/>
                  </a:lnTo>
                  <a:lnTo>
                    <a:pt x="12" y="974"/>
                  </a:lnTo>
                  <a:lnTo>
                    <a:pt x="0" y="992"/>
                  </a:lnTo>
                  <a:lnTo>
                    <a:pt x="0" y="1004"/>
                  </a:lnTo>
                  <a:lnTo>
                    <a:pt x="0" y="1022"/>
                  </a:lnTo>
                  <a:lnTo>
                    <a:pt x="12" y="1040"/>
                  </a:lnTo>
                  <a:lnTo>
                    <a:pt x="42" y="1046"/>
                  </a:lnTo>
                  <a:lnTo>
                    <a:pt x="84" y="1046"/>
                  </a:lnTo>
                  <a:lnTo>
                    <a:pt x="132" y="1034"/>
                  </a:lnTo>
                  <a:lnTo>
                    <a:pt x="193" y="1022"/>
                  </a:lnTo>
                  <a:lnTo>
                    <a:pt x="264" y="1004"/>
                  </a:lnTo>
                  <a:lnTo>
                    <a:pt x="336" y="980"/>
                  </a:lnTo>
                  <a:lnTo>
                    <a:pt x="408" y="950"/>
                  </a:lnTo>
                  <a:lnTo>
                    <a:pt x="475" y="920"/>
                  </a:lnTo>
                  <a:lnTo>
                    <a:pt x="529" y="896"/>
                  </a:lnTo>
                  <a:lnTo>
                    <a:pt x="564" y="878"/>
                  </a:lnTo>
                  <a:lnTo>
                    <a:pt x="570" y="872"/>
                  </a:lnTo>
                  <a:lnTo>
                    <a:pt x="576" y="872"/>
                  </a:lnTo>
                  <a:lnTo>
                    <a:pt x="606" y="872"/>
                  </a:lnTo>
                  <a:lnTo>
                    <a:pt x="648" y="866"/>
                  </a:lnTo>
                  <a:lnTo>
                    <a:pt x="714" y="848"/>
                  </a:lnTo>
                  <a:lnTo>
                    <a:pt x="793" y="830"/>
                  </a:lnTo>
                  <a:lnTo>
                    <a:pt x="876" y="812"/>
                  </a:lnTo>
                  <a:lnTo>
                    <a:pt x="966" y="794"/>
                  </a:lnTo>
                  <a:lnTo>
                    <a:pt x="1063" y="782"/>
                  </a:lnTo>
                  <a:lnTo>
                    <a:pt x="1152" y="776"/>
                  </a:lnTo>
                  <a:lnTo>
                    <a:pt x="1212" y="782"/>
                  </a:lnTo>
                  <a:lnTo>
                    <a:pt x="1284" y="806"/>
                  </a:lnTo>
                  <a:lnTo>
                    <a:pt x="1357" y="836"/>
                  </a:lnTo>
                  <a:lnTo>
                    <a:pt x="1416" y="872"/>
                  </a:lnTo>
                  <a:lnTo>
                    <a:pt x="1434" y="890"/>
                  </a:lnTo>
                  <a:lnTo>
                    <a:pt x="1452" y="908"/>
                  </a:lnTo>
                  <a:lnTo>
                    <a:pt x="1464" y="932"/>
                  </a:lnTo>
                  <a:lnTo>
                    <a:pt x="1464" y="950"/>
                  </a:lnTo>
                  <a:lnTo>
                    <a:pt x="1458" y="968"/>
                  </a:lnTo>
                  <a:lnTo>
                    <a:pt x="1440" y="992"/>
                  </a:lnTo>
                  <a:lnTo>
                    <a:pt x="1410" y="1004"/>
                  </a:lnTo>
                  <a:lnTo>
                    <a:pt x="1369" y="1022"/>
                  </a:lnTo>
                  <a:lnTo>
                    <a:pt x="1302" y="1040"/>
                  </a:lnTo>
                  <a:lnTo>
                    <a:pt x="1248" y="1064"/>
                  </a:lnTo>
                  <a:lnTo>
                    <a:pt x="1200" y="1082"/>
                  </a:lnTo>
                  <a:lnTo>
                    <a:pt x="1158" y="1100"/>
                  </a:lnTo>
                  <a:lnTo>
                    <a:pt x="1128" y="1118"/>
                  </a:lnTo>
                  <a:lnTo>
                    <a:pt x="1110" y="1130"/>
                  </a:lnTo>
                  <a:lnTo>
                    <a:pt x="1093" y="1148"/>
                  </a:lnTo>
                  <a:lnTo>
                    <a:pt x="1081" y="1160"/>
                  </a:lnTo>
                  <a:lnTo>
                    <a:pt x="1069" y="1190"/>
                  </a:lnTo>
                  <a:lnTo>
                    <a:pt x="1075" y="1208"/>
                  </a:lnTo>
                  <a:lnTo>
                    <a:pt x="1081" y="1220"/>
                  </a:lnTo>
                  <a:lnTo>
                    <a:pt x="1087" y="1226"/>
                  </a:lnTo>
                  <a:lnTo>
                    <a:pt x="1093" y="1232"/>
                  </a:lnTo>
                  <a:lnTo>
                    <a:pt x="1110" y="1232"/>
                  </a:lnTo>
                  <a:lnTo>
                    <a:pt x="1128" y="1226"/>
                  </a:lnTo>
                  <a:lnTo>
                    <a:pt x="1152" y="1226"/>
                  </a:lnTo>
                  <a:lnTo>
                    <a:pt x="1212" y="1220"/>
                  </a:lnTo>
                  <a:lnTo>
                    <a:pt x="1272" y="1214"/>
                  </a:lnTo>
                  <a:lnTo>
                    <a:pt x="1332" y="1208"/>
                  </a:lnTo>
                  <a:lnTo>
                    <a:pt x="1393" y="1196"/>
                  </a:lnTo>
                  <a:lnTo>
                    <a:pt x="1416" y="1190"/>
                  </a:lnTo>
                  <a:lnTo>
                    <a:pt x="1434" y="1184"/>
                  </a:lnTo>
                  <a:lnTo>
                    <a:pt x="1446" y="1178"/>
                  </a:lnTo>
                  <a:lnTo>
                    <a:pt x="1452" y="1178"/>
                  </a:lnTo>
                  <a:lnTo>
                    <a:pt x="1464" y="1172"/>
                  </a:lnTo>
                  <a:lnTo>
                    <a:pt x="1488" y="1166"/>
                  </a:lnTo>
                  <a:lnTo>
                    <a:pt x="1530" y="1148"/>
                  </a:lnTo>
                  <a:lnTo>
                    <a:pt x="1578" y="1130"/>
                  </a:lnTo>
                  <a:lnTo>
                    <a:pt x="1681" y="1094"/>
                  </a:lnTo>
                  <a:lnTo>
                    <a:pt x="1722" y="1076"/>
                  </a:lnTo>
                  <a:lnTo>
                    <a:pt x="1758" y="1064"/>
                  </a:lnTo>
                  <a:lnTo>
                    <a:pt x="1812" y="1040"/>
                  </a:lnTo>
                  <a:lnTo>
                    <a:pt x="1848" y="1004"/>
                  </a:lnTo>
                  <a:lnTo>
                    <a:pt x="1872" y="962"/>
                  </a:lnTo>
                  <a:lnTo>
                    <a:pt x="1890" y="932"/>
                  </a:lnTo>
                  <a:lnTo>
                    <a:pt x="1932" y="866"/>
                  </a:lnTo>
                  <a:lnTo>
                    <a:pt x="1986" y="800"/>
                  </a:lnTo>
                  <a:lnTo>
                    <a:pt x="2046" y="740"/>
                  </a:lnTo>
                  <a:lnTo>
                    <a:pt x="2112" y="692"/>
                  </a:lnTo>
                  <a:lnTo>
                    <a:pt x="2166" y="650"/>
                  </a:lnTo>
                  <a:lnTo>
                    <a:pt x="2214" y="620"/>
                  </a:lnTo>
                  <a:lnTo>
                    <a:pt x="2244" y="596"/>
                  </a:lnTo>
                  <a:lnTo>
                    <a:pt x="2257" y="590"/>
                  </a:lnTo>
                  <a:lnTo>
                    <a:pt x="2257" y="590"/>
                  </a:lnTo>
                  <a:lnTo>
                    <a:pt x="2400" y="518"/>
                  </a:lnTo>
                  <a:lnTo>
                    <a:pt x="2400" y="57"/>
                  </a:lnTo>
                  <a:lnTo>
                    <a:pt x="2401" y="0"/>
                  </a:lnTo>
                  <a:lnTo>
                    <a:pt x="2310" y="3"/>
                  </a:lnTo>
                  <a:close/>
                </a:path>
              </a:pathLst>
            </a:custGeom>
            <a:solidFill>
              <a:schemeClr val="bg2"/>
            </a:solidFill>
            <a:ln w="9525">
              <a:noFill/>
              <a:round/>
              <a:headEnd/>
              <a:tailEnd/>
            </a:ln>
          </p:spPr>
          <p:txBody>
            <a:bodyPr/>
            <a:lstStyle/>
            <a:p>
              <a:endParaRPr lang="ru-RU"/>
            </a:p>
          </p:txBody>
        </p:sp>
        <p:sp>
          <p:nvSpPr>
            <p:cNvPr id="55302" name="Freeform 6"/>
            <p:cNvSpPr>
              <a:spLocks/>
            </p:cNvSpPr>
            <p:nvPr userDrawn="1"/>
          </p:nvSpPr>
          <p:spPr bwMode="hidden">
            <a:xfrm>
              <a:off x="3792" y="1536"/>
              <a:ext cx="1968" cy="762"/>
            </a:xfrm>
            <a:custGeom>
              <a:avLst/>
              <a:gdLst/>
              <a:ahLst/>
              <a:cxnLst>
                <a:cxn ang="0">
                  <a:pos x="965" y="165"/>
                </a:cxn>
                <a:cxn ang="0">
                  <a:pos x="696" y="200"/>
                </a:cxn>
                <a:cxn ang="0">
                  <a:pos x="693" y="237"/>
                </a:cxn>
                <a:cxn ang="0">
                  <a:pos x="924" y="258"/>
                </a:cxn>
                <a:cxn ang="0">
                  <a:pos x="993" y="267"/>
                </a:cxn>
                <a:cxn ang="0">
                  <a:pos x="681" y="291"/>
                </a:cxn>
                <a:cxn ang="0">
                  <a:pos x="633" y="309"/>
                </a:cxn>
                <a:cxn ang="0">
                  <a:pos x="645" y="336"/>
                </a:cxn>
                <a:cxn ang="0">
                  <a:pos x="672" y="351"/>
                </a:cxn>
                <a:cxn ang="0">
                  <a:pos x="984" y="333"/>
                </a:cxn>
                <a:cxn ang="0">
                  <a:pos x="1080" y="357"/>
                </a:cxn>
                <a:cxn ang="0">
                  <a:pos x="624" y="492"/>
                </a:cxn>
                <a:cxn ang="0">
                  <a:pos x="616" y="536"/>
                </a:cxn>
                <a:cxn ang="0">
                  <a:pos x="8" y="724"/>
                </a:cxn>
                <a:cxn ang="0">
                  <a:pos x="0" y="756"/>
                </a:cxn>
                <a:cxn ang="0">
                  <a:pos x="27" y="762"/>
                </a:cxn>
                <a:cxn ang="0">
                  <a:pos x="664" y="564"/>
                </a:cxn>
                <a:cxn ang="0">
                  <a:pos x="856" y="600"/>
                </a:cxn>
                <a:cxn ang="0">
                  <a:pos x="1158" y="507"/>
                </a:cxn>
                <a:cxn ang="0">
                  <a:pos x="1434" y="465"/>
                </a:cxn>
                <a:cxn ang="0">
                  <a:pos x="1572" y="368"/>
                </a:cxn>
                <a:cxn ang="0">
                  <a:pos x="1712" y="340"/>
                </a:cxn>
                <a:cxn ang="0">
                  <a:pos x="1856" y="328"/>
                </a:cxn>
                <a:cxn ang="0">
                  <a:pos x="1968" y="330"/>
                </a:cxn>
                <a:cxn ang="0">
                  <a:pos x="1968" y="0"/>
                </a:cxn>
                <a:cxn ang="0">
                  <a:pos x="1934" y="3"/>
                </a:cxn>
                <a:cxn ang="0">
                  <a:pos x="1832" y="5"/>
                </a:cxn>
                <a:cxn ang="0">
                  <a:pos x="1682" y="35"/>
                </a:cxn>
                <a:cxn ang="0">
                  <a:pos x="1643" y="72"/>
                </a:cxn>
                <a:cxn ang="0">
                  <a:pos x="1392" y="119"/>
                </a:cxn>
              </a:cxnLst>
              <a:rect l="0" t="0" r="r" b="b"/>
              <a:pathLst>
                <a:path w="1968" h="762">
                  <a:moveTo>
                    <a:pt x="965" y="165"/>
                  </a:moveTo>
                  <a:lnTo>
                    <a:pt x="696" y="200"/>
                  </a:lnTo>
                  <a:lnTo>
                    <a:pt x="693" y="237"/>
                  </a:lnTo>
                  <a:lnTo>
                    <a:pt x="924" y="258"/>
                  </a:lnTo>
                  <a:lnTo>
                    <a:pt x="993" y="267"/>
                  </a:lnTo>
                  <a:lnTo>
                    <a:pt x="681" y="291"/>
                  </a:lnTo>
                  <a:lnTo>
                    <a:pt x="633" y="309"/>
                  </a:lnTo>
                  <a:lnTo>
                    <a:pt x="645" y="336"/>
                  </a:lnTo>
                  <a:lnTo>
                    <a:pt x="672" y="351"/>
                  </a:lnTo>
                  <a:lnTo>
                    <a:pt x="984" y="333"/>
                  </a:lnTo>
                  <a:lnTo>
                    <a:pt x="1080" y="357"/>
                  </a:lnTo>
                  <a:lnTo>
                    <a:pt x="624" y="492"/>
                  </a:lnTo>
                  <a:lnTo>
                    <a:pt x="616" y="536"/>
                  </a:lnTo>
                  <a:lnTo>
                    <a:pt x="8" y="724"/>
                  </a:lnTo>
                  <a:lnTo>
                    <a:pt x="0" y="756"/>
                  </a:lnTo>
                  <a:lnTo>
                    <a:pt x="27" y="762"/>
                  </a:lnTo>
                  <a:lnTo>
                    <a:pt x="664" y="564"/>
                  </a:lnTo>
                  <a:lnTo>
                    <a:pt x="856" y="600"/>
                  </a:lnTo>
                  <a:lnTo>
                    <a:pt x="1158" y="507"/>
                  </a:lnTo>
                  <a:lnTo>
                    <a:pt x="1434" y="465"/>
                  </a:lnTo>
                  <a:lnTo>
                    <a:pt x="1572" y="368"/>
                  </a:lnTo>
                  <a:lnTo>
                    <a:pt x="1712" y="340"/>
                  </a:lnTo>
                  <a:lnTo>
                    <a:pt x="1856" y="328"/>
                  </a:lnTo>
                  <a:lnTo>
                    <a:pt x="1968" y="330"/>
                  </a:lnTo>
                  <a:lnTo>
                    <a:pt x="1968" y="0"/>
                  </a:lnTo>
                  <a:lnTo>
                    <a:pt x="1934" y="3"/>
                  </a:lnTo>
                  <a:lnTo>
                    <a:pt x="1832" y="5"/>
                  </a:lnTo>
                  <a:lnTo>
                    <a:pt x="1682" y="35"/>
                  </a:lnTo>
                  <a:lnTo>
                    <a:pt x="1643" y="72"/>
                  </a:lnTo>
                  <a:lnTo>
                    <a:pt x="1392" y="119"/>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endParaRPr lang="ru-RU"/>
            </a:p>
          </p:txBody>
        </p:sp>
        <p:sp>
          <p:nvSpPr>
            <p:cNvPr id="55303" name="Freeform 7"/>
            <p:cNvSpPr>
              <a:spLocks/>
            </p:cNvSpPr>
            <p:nvPr userDrawn="1"/>
          </p:nvSpPr>
          <p:spPr bwMode="hidden">
            <a:xfrm>
              <a:off x="3599" y="2477"/>
              <a:ext cx="186" cy="120"/>
            </a:xfrm>
            <a:custGeom>
              <a:avLst/>
              <a:gdLst/>
              <a:ahLst/>
              <a:cxnLst>
                <a:cxn ang="0">
                  <a:pos x="185" y="0"/>
                </a:cxn>
                <a:cxn ang="0">
                  <a:pos x="185" y="6"/>
                </a:cxn>
                <a:cxn ang="0">
                  <a:pos x="185" y="18"/>
                </a:cxn>
                <a:cxn ang="0">
                  <a:pos x="185" y="36"/>
                </a:cxn>
                <a:cxn ang="0">
                  <a:pos x="179" y="54"/>
                </a:cxn>
                <a:cxn ang="0">
                  <a:pos x="161" y="72"/>
                </a:cxn>
                <a:cxn ang="0">
                  <a:pos x="137" y="96"/>
                </a:cxn>
                <a:cxn ang="0">
                  <a:pos x="101" y="108"/>
                </a:cxn>
                <a:cxn ang="0">
                  <a:pos x="47" y="120"/>
                </a:cxn>
                <a:cxn ang="0">
                  <a:pos x="29" y="120"/>
                </a:cxn>
                <a:cxn ang="0">
                  <a:pos x="17" y="114"/>
                </a:cxn>
                <a:cxn ang="0">
                  <a:pos x="0" y="96"/>
                </a:cxn>
                <a:cxn ang="0">
                  <a:pos x="0" y="78"/>
                </a:cxn>
                <a:cxn ang="0">
                  <a:pos x="0" y="72"/>
                </a:cxn>
                <a:cxn ang="0">
                  <a:pos x="185" y="0"/>
                </a:cxn>
                <a:cxn ang="0">
                  <a:pos x="185" y="0"/>
                </a:cxn>
              </a:cxnLst>
              <a:rect l="0" t="0" r="r" b="b"/>
              <a:pathLst>
                <a:path w="185" h="120">
                  <a:moveTo>
                    <a:pt x="185" y="0"/>
                  </a:moveTo>
                  <a:lnTo>
                    <a:pt x="185" y="6"/>
                  </a:lnTo>
                  <a:lnTo>
                    <a:pt x="185" y="18"/>
                  </a:lnTo>
                  <a:lnTo>
                    <a:pt x="185" y="36"/>
                  </a:lnTo>
                  <a:lnTo>
                    <a:pt x="179" y="54"/>
                  </a:lnTo>
                  <a:lnTo>
                    <a:pt x="161" y="72"/>
                  </a:lnTo>
                  <a:lnTo>
                    <a:pt x="137" y="96"/>
                  </a:lnTo>
                  <a:lnTo>
                    <a:pt x="101" y="108"/>
                  </a:lnTo>
                  <a:lnTo>
                    <a:pt x="47" y="120"/>
                  </a:lnTo>
                  <a:lnTo>
                    <a:pt x="29" y="120"/>
                  </a:lnTo>
                  <a:lnTo>
                    <a:pt x="17" y="114"/>
                  </a:lnTo>
                  <a:lnTo>
                    <a:pt x="0" y="96"/>
                  </a:lnTo>
                  <a:lnTo>
                    <a:pt x="0" y="78"/>
                  </a:lnTo>
                  <a:lnTo>
                    <a:pt x="0" y="72"/>
                  </a:lnTo>
                  <a:lnTo>
                    <a:pt x="185" y="0"/>
                  </a:lnTo>
                  <a:lnTo>
                    <a:pt x="185" y="0"/>
                  </a:lnTo>
                  <a:close/>
                </a:path>
              </a:pathLst>
            </a:custGeom>
            <a:solidFill>
              <a:schemeClr val="bg1"/>
            </a:solidFill>
            <a:ln w="9525">
              <a:noFill/>
              <a:round/>
              <a:headEnd/>
              <a:tailEnd/>
            </a:ln>
          </p:spPr>
          <p:txBody>
            <a:bodyPr/>
            <a:lstStyle/>
            <a:p>
              <a:endParaRPr lang="ru-RU"/>
            </a:p>
          </p:txBody>
        </p:sp>
        <p:sp>
          <p:nvSpPr>
            <p:cNvPr id="55304" name="Freeform 8"/>
            <p:cNvSpPr>
              <a:spLocks/>
            </p:cNvSpPr>
            <p:nvPr userDrawn="1"/>
          </p:nvSpPr>
          <p:spPr bwMode="hidden">
            <a:xfrm>
              <a:off x="3779" y="2393"/>
              <a:ext cx="185" cy="120"/>
            </a:xfrm>
            <a:custGeom>
              <a:avLst/>
              <a:gdLst/>
              <a:ahLst/>
              <a:cxnLst>
                <a:cxn ang="0">
                  <a:pos x="185" y="0"/>
                </a:cxn>
                <a:cxn ang="0">
                  <a:pos x="185" y="6"/>
                </a:cxn>
                <a:cxn ang="0">
                  <a:pos x="179" y="24"/>
                </a:cxn>
                <a:cxn ang="0">
                  <a:pos x="167" y="42"/>
                </a:cxn>
                <a:cxn ang="0">
                  <a:pos x="149" y="66"/>
                </a:cxn>
                <a:cxn ang="0">
                  <a:pos x="131" y="90"/>
                </a:cxn>
                <a:cxn ang="0">
                  <a:pos x="102" y="108"/>
                </a:cxn>
                <a:cxn ang="0">
                  <a:pos x="66" y="120"/>
                </a:cxn>
                <a:cxn ang="0">
                  <a:pos x="18" y="120"/>
                </a:cxn>
                <a:cxn ang="0">
                  <a:pos x="0" y="60"/>
                </a:cxn>
                <a:cxn ang="0">
                  <a:pos x="185" y="0"/>
                </a:cxn>
                <a:cxn ang="0">
                  <a:pos x="185" y="0"/>
                </a:cxn>
              </a:cxnLst>
              <a:rect l="0" t="0" r="r" b="b"/>
              <a:pathLst>
                <a:path w="185" h="120">
                  <a:moveTo>
                    <a:pt x="185" y="0"/>
                  </a:moveTo>
                  <a:lnTo>
                    <a:pt x="185" y="6"/>
                  </a:lnTo>
                  <a:lnTo>
                    <a:pt x="179" y="24"/>
                  </a:lnTo>
                  <a:lnTo>
                    <a:pt x="167" y="42"/>
                  </a:lnTo>
                  <a:lnTo>
                    <a:pt x="149" y="66"/>
                  </a:lnTo>
                  <a:lnTo>
                    <a:pt x="131" y="90"/>
                  </a:lnTo>
                  <a:lnTo>
                    <a:pt x="102" y="108"/>
                  </a:lnTo>
                  <a:lnTo>
                    <a:pt x="66" y="120"/>
                  </a:lnTo>
                  <a:lnTo>
                    <a:pt x="18" y="120"/>
                  </a:lnTo>
                  <a:lnTo>
                    <a:pt x="0" y="60"/>
                  </a:lnTo>
                  <a:lnTo>
                    <a:pt x="185" y="0"/>
                  </a:lnTo>
                  <a:lnTo>
                    <a:pt x="185" y="0"/>
                  </a:lnTo>
                  <a:close/>
                </a:path>
              </a:pathLst>
            </a:custGeom>
            <a:solidFill>
              <a:schemeClr val="bg1"/>
            </a:solidFill>
            <a:ln w="9525">
              <a:noFill/>
              <a:round/>
              <a:headEnd/>
              <a:tailEnd/>
            </a:ln>
          </p:spPr>
          <p:txBody>
            <a:bodyPr/>
            <a:lstStyle/>
            <a:p>
              <a:endParaRPr lang="ru-RU"/>
            </a:p>
          </p:txBody>
        </p:sp>
        <p:sp>
          <p:nvSpPr>
            <p:cNvPr id="55305" name="Freeform 9"/>
            <p:cNvSpPr>
              <a:spLocks/>
            </p:cNvSpPr>
            <p:nvPr userDrawn="1"/>
          </p:nvSpPr>
          <p:spPr bwMode="hidden">
            <a:xfrm>
              <a:off x="3839" y="1836"/>
              <a:ext cx="528" cy="275"/>
            </a:xfrm>
            <a:custGeom>
              <a:avLst/>
              <a:gdLst/>
              <a:ahLst/>
              <a:cxnLst>
                <a:cxn ang="0">
                  <a:pos x="0" y="275"/>
                </a:cxn>
                <a:cxn ang="0">
                  <a:pos x="0" y="269"/>
                </a:cxn>
                <a:cxn ang="0">
                  <a:pos x="6" y="251"/>
                </a:cxn>
                <a:cxn ang="0">
                  <a:pos x="6" y="239"/>
                </a:cxn>
                <a:cxn ang="0">
                  <a:pos x="12" y="227"/>
                </a:cxn>
                <a:cxn ang="0">
                  <a:pos x="18" y="221"/>
                </a:cxn>
                <a:cxn ang="0">
                  <a:pos x="36" y="215"/>
                </a:cxn>
                <a:cxn ang="0">
                  <a:pos x="77" y="203"/>
                </a:cxn>
                <a:cxn ang="0">
                  <a:pos x="137" y="179"/>
                </a:cxn>
                <a:cxn ang="0">
                  <a:pos x="209" y="143"/>
                </a:cxn>
                <a:cxn ang="0">
                  <a:pos x="251" y="120"/>
                </a:cxn>
                <a:cxn ang="0">
                  <a:pos x="299" y="96"/>
                </a:cxn>
                <a:cxn ang="0">
                  <a:pos x="394" y="48"/>
                </a:cxn>
                <a:cxn ang="0">
                  <a:pos x="442" y="30"/>
                </a:cxn>
                <a:cxn ang="0">
                  <a:pos x="478" y="12"/>
                </a:cxn>
                <a:cxn ang="0">
                  <a:pos x="502" y="6"/>
                </a:cxn>
                <a:cxn ang="0">
                  <a:pos x="520" y="0"/>
                </a:cxn>
                <a:cxn ang="0">
                  <a:pos x="526" y="0"/>
                </a:cxn>
                <a:cxn ang="0">
                  <a:pos x="520" y="6"/>
                </a:cxn>
                <a:cxn ang="0">
                  <a:pos x="508" y="12"/>
                </a:cxn>
                <a:cxn ang="0">
                  <a:pos x="484" y="24"/>
                </a:cxn>
                <a:cxn ang="0">
                  <a:pos x="460" y="42"/>
                </a:cxn>
                <a:cxn ang="0">
                  <a:pos x="436" y="54"/>
                </a:cxn>
                <a:cxn ang="0">
                  <a:pos x="394" y="78"/>
                </a:cxn>
                <a:cxn ang="0">
                  <a:pos x="340" y="108"/>
                </a:cxn>
                <a:cxn ang="0">
                  <a:pos x="275" y="143"/>
                </a:cxn>
                <a:cxn ang="0">
                  <a:pos x="131" y="221"/>
                </a:cxn>
                <a:cxn ang="0">
                  <a:pos x="65" y="251"/>
                </a:cxn>
                <a:cxn ang="0">
                  <a:pos x="0" y="275"/>
                </a:cxn>
                <a:cxn ang="0">
                  <a:pos x="0" y="275"/>
                </a:cxn>
              </a:cxnLst>
              <a:rect l="0" t="0" r="r" b="b"/>
              <a:pathLst>
                <a:path w="526" h="275">
                  <a:moveTo>
                    <a:pt x="0" y="275"/>
                  </a:moveTo>
                  <a:lnTo>
                    <a:pt x="0" y="269"/>
                  </a:lnTo>
                  <a:lnTo>
                    <a:pt x="6" y="251"/>
                  </a:lnTo>
                  <a:lnTo>
                    <a:pt x="6" y="239"/>
                  </a:lnTo>
                  <a:lnTo>
                    <a:pt x="12" y="227"/>
                  </a:lnTo>
                  <a:lnTo>
                    <a:pt x="18" y="221"/>
                  </a:lnTo>
                  <a:lnTo>
                    <a:pt x="36" y="215"/>
                  </a:lnTo>
                  <a:lnTo>
                    <a:pt x="77" y="203"/>
                  </a:lnTo>
                  <a:lnTo>
                    <a:pt x="137" y="179"/>
                  </a:lnTo>
                  <a:lnTo>
                    <a:pt x="209" y="143"/>
                  </a:lnTo>
                  <a:lnTo>
                    <a:pt x="251" y="120"/>
                  </a:lnTo>
                  <a:lnTo>
                    <a:pt x="299" y="96"/>
                  </a:lnTo>
                  <a:lnTo>
                    <a:pt x="394" y="48"/>
                  </a:lnTo>
                  <a:lnTo>
                    <a:pt x="442" y="30"/>
                  </a:lnTo>
                  <a:lnTo>
                    <a:pt x="478" y="12"/>
                  </a:lnTo>
                  <a:lnTo>
                    <a:pt x="502" y="6"/>
                  </a:lnTo>
                  <a:lnTo>
                    <a:pt x="520" y="0"/>
                  </a:lnTo>
                  <a:lnTo>
                    <a:pt x="526" y="0"/>
                  </a:lnTo>
                  <a:lnTo>
                    <a:pt x="520" y="6"/>
                  </a:lnTo>
                  <a:lnTo>
                    <a:pt x="508" y="12"/>
                  </a:lnTo>
                  <a:lnTo>
                    <a:pt x="484" y="24"/>
                  </a:lnTo>
                  <a:lnTo>
                    <a:pt x="460" y="42"/>
                  </a:lnTo>
                  <a:lnTo>
                    <a:pt x="436" y="54"/>
                  </a:lnTo>
                  <a:lnTo>
                    <a:pt x="394" y="78"/>
                  </a:lnTo>
                  <a:lnTo>
                    <a:pt x="340" y="108"/>
                  </a:lnTo>
                  <a:lnTo>
                    <a:pt x="275" y="143"/>
                  </a:lnTo>
                  <a:lnTo>
                    <a:pt x="131" y="221"/>
                  </a:lnTo>
                  <a:lnTo>
                    <a:pt x="65" y="251"/>
                  </a:lnTo>
                  <a:lnTo>
                    <a:pt x="0" y="275"/>
                  </a:lnTo>
                  <a:lnTo>
                    <a:pt x="0" y="275"/>
                  </a:lnTo>
                  <a:close/>
                </a:path>
              </a:pathLst>
            </a:custGeom>
            <a:solidFill>
              <a:schemeClr val="bg1"/>
            </a:solidFill>
            <a:ln w="9525">
              <a:noFill/>
              <a:round/>
              <a:headEnd/>
              <a:tailEnd/>
            </a:ln>
          </p:spPr>
          <p:txBody>
            <a:bodyPr/>
            <a:lstStyle/>
            <a:p>
              <a:endParaRPr lang="ru-RU"/>
            </a:p>
          </p:txBody>
        </p:sp>
        <p:sp>
          <p:nvSpPr>
            <p:cNvPr id="55306" name="Freeform 10"/>
            <p:cNvSpPr>
              <a:spLocks/>
            </p:cNvSpPr>
            <p:nvPr userDrawn="1"/>
          </p:nvSpPr>
          <p:spPr bwMode="hidden">
            <a:xfrm>
              <a:off x="3676" y="2015"/>
              <a:ext cx="721" cy="306"/>
            </a:xfrm>
            <a:custGeom>
              <a:avLst/>
              <a:gdLst/>
              <a:ahLst/>
              <a:cxnLst>
                <a:cxn ang="0">
                  <a:pos x="48" y="216"/>
                </a:cxn>
                <a:cxn ang="0">
                  <a:pos x="30" y="252"/>
                </a:cxn>
                <a:cxn ang="0">
                  <a:pos x="12" y="282"/>
                </a:cxn>
                <a:cxn ang="0">
                  <a:pos x="6" y="300"/>
                </a:cxn>
                <a:cxn ang="0">
                  <a:pos x="0" y="306"/>
                </a:cxn>
                <a:cxn ang="0">
                  <a:pos x="48" y="276"/>
                </a:cxn>
                <a:cxn ang="0">
                  <a:pos x="84" y="252"/>
                </a:cxn>
                <a:cxn ang="0">
                  <a:pos x="108" y="234"/>
                </a:cxn>
                <a:cxn ang="0">
                  <a:pos x="120" y="228"/>
                </a:cxn>
                <a:cxn ang="0">
                  <a:pos x="126" y="228"/>
                </a:cxn>
                <a:cxn ang="0">
                  <a:pos x="144" y="222"/>
                </a:cxn>
                <a:cxn ang="0">
                  <a:pos x="168" y="216"/>
                </a:cxn>
                <a:cxn ang="0">
                  <a:pos x="198" y="204"/>
                </a:cxn>
                <a:cxn ang="0">
                  <a:pos x="275" y="180"/>
                </a:cxn>
                <a:cxn ang="0">
                  <a:pos x="371" y="156"/>
                </a:cxn>
                <a:cxn ang="0">
                  <a:pos x="461" y="126"/>
                </a:cxn>
                <a:cxn ang="0">
                  <a:pos x="544" y="102"/>
                </a:cxn>
                <a:cxn ang="0">
                  <a:pos x="574" y="90"/>
                </a:cxn>
                <a:cxn ang="0">
                  <a:pos x="604" y="84"/>
                </a:cxn>
                <a:cxn ang="0">
                  <a:pos x="622" y="78"/>
                </a:cxn>
                <a:cxn ang="0">
                  <a:pos x="628" y="72"/>
                </a:cxn>
                <a:cxn ang="0">
                  <a:pos x="634" y="66"/>
                </a:cxn>
                <a:cxn ang="0">
                  <a:pos x="652" y="60"/>
                </a:cxn>
                <a:cxn ang="0">
                  <a:pos x="694" y="30"/>
                </a:cxn>
                <a:cxn ang="0">
                  <a:pos x="712" y="18"/>
                </a:cxn>
                <a:cxn ang="0">
                  <a:pos x="718" y="6"/>
                </a:cxn>
                <a:cxn ang="0">
                  <a:pos x="712" y="0"/>
                </a:cxn>
                <a:cxn ang="0">
                  <a:pos x="688" y="0"/>
                </a:cxn>
                <a:cxn ang="0">
                  <a:pos x="628" y="0"/>
                </a:cxn>
                <a:cxn ang="0">
                  <a:pos x="580" y="0"/>
                </a:cxn>
                <a:cxn ang="0">
                  <a:pos x="544" y="0"/>
                </a:cxn>
                <a:cxn ang="0">
                  <a:pos x="514" y="18"/>
                </a:cxn>
                <a:cxn ang="0">
                  <a:pos x="485" y="42"/>
                </a:cxn>
                <a:cxn ang="0">
                  <a:pos x="467" y="54"/>
                </a:cxn>
                <a:cxn ang="0">
                  <a:pos x="449" y="60"/>
                </a:cxn>
                <a:cxn ang="0">
                  <a:pos x="425" y="60"/>
                </a:cxn>
                <a:cxn ang="0">
                  <a:pos x="389" y="66"/>
                </a:cxn>
                <a:cxn ang="0">
                  <a:pos x="347" y="84"/>
                </a:cxn>
                <a:cxn ang="0">
                  <a:pos x="311" y="108"/>
                </a:cxn>
                <a:cxn ang="0">
                  <a:pos x="287" y="126"/>
                </a:cxn>
                <a:cxn ang="0">
                  <a:pos x="275" y="132"/>
                </a:cxn>
                <a:cxn ang="0">
                  <a:pos x="257" y="138"/>
                </a:cxn>
                <a:cxn ang="0">
                  <a:pos x="221" y="138"/>
                </a:cxn>
                <a:cxn ang="0">
                  <a:pos x="186" y="138"/>
                </a:cxn>
                <a:cxn ang="0">
                  <a:pos x="180" y="138"/>
                </a:cxn>
                <a:cxn ang="0">
                  <a:pos x="174" y="138"/>
                </a:cxn>
                <a:cxn ang="0">
                  <a:pos x="114" y="162"/>
                </a:cxn>
                <a:cxn ang="0">
                  <a:pos x="48" y="216"/>
                </a:cxn>
                <a:cxn ang="0">
                  <a:pos x="48" y="216"/>
                </a:cxn>
              </a:cxnLst>
              <a:rect l="0" t="0" r="r" b="b"/>
              <a:pathLst>
                <a:path w="718" h="306">
                  <a:moveTo>
                    <a:pt x="48" y="216"/>
                  </a:moveTo>
                  <a:lnTo>
                    <a:pt x="30" y="252"/>
                  </a:lnTo>
                  <a:lnTo>
                    <a:pt x="12" y="282"/>
                  </a:lnTo>
                  <a:lnTo>
                    <a:pt x="6" y="300"/>
                  </a:lnTo>
                  <a:lnTo>
                    <a:pt x="0" y="306"/>
                  </a:lnTo>
                  <a:lnTo>
                    <a:pt x="48" y="276"/>
                  </a:lnTo>
                  <a:lnTo>
                    <a:pt x="84" y="252"/>
                  </a:lnTo>
                  <a:lnTo>
                    <a:pt x="108" y="234"/>
                  </a:lnTo>
                  <a:lnTo>
                    <a:pt x="120" y="228"/>
                  </a:lnTo>
                  <a:lnTo>
                    <a:pt x="126" y="228"/>
                  </a:lnTo>
                  <a:lnTo>
                    <a:pt x="144" y="222"/>
                  </a:lnTo>
                  <a:lnTo>
                    <a:pt x="168" y="216"/>
                  </a:lnTo>
                  <a:lnTo>
                    <a:pt x="198" y="204"/>
                  </a:lnTo>
                  <a:lnTo>
                    <a:pt x="275" y="180"/>
                  </a:lnTo>
                  <a:lnTo>
                    <a:pt x="371" y="156"/>
                  </a:lnTo>
                  <a:lnTo>
                    <a:pt x="461" y="126"/>
                  </a:lnTo>
                  <a:lnTo>
                    <a:pt x="544" y="102"/>
                  </a:lnTo>
                  <a:lnTo>
                    <a:pt x="574" y="90"/>
                  </a:lnTo>
                  <a:lnTo>
                    <a:pt x="604" y="84"/>
                  </a:lnTo>
                  <a:lnTo>
                    <a:pt x="622" y="78"/>
                  </a:lnTo>
                  <a:lnTo>
                    <a:pt x="628" y="72"/>
                  </a:lnTo>
                  <a:lnTo>
                    <a:pt x="634" y="66"/>
                  </a:lnTo>
                  <a:lnTo>
                    <a:pt x="652" y="60"/>
                  </a:lnTo>
                  <a:lnTo>
                    <a:pt x="694" y="30"/>
                  </a:lnTo>
                  <a:lnTo>
                    <a:pt x="712" y="18"/>
                  </a:lnTo>
                  <a:lnTo>
                    <a:pt x="718" y="6"/>
                  </a:lnTo>
                  <a:lnTo>
                    <a:pt x="712" y="0"/>
                  </a:lnTo>
                  <a:lnTo>
                    <a:pt x="688" y="0"/>
                  </a:lnTo>
                  <a:lnTo>
                    <a:pt x="628" y="0"/>
                  </a:lnTo>
                  <a:lnTo>
                    <a:pt x="580" y="0"/>
                  </a:lnTo>
                  <a:lnTo>
                    <a:pt x="544" y="0"/>
                  </a:lnTo>
                  <a:lnTo>
                    <a:pt x="514" y="18"/>
                  </a:lnTo>
                  <a:lnTo>
                    <a:pt x="485" y="42"/>
                  </a:lnTo>
                  <a:lnTo>
                    <a:pt x="467" y="54"/>
                  </a:lnTo>
                  <a:lnTo>
                    <a:pt x="449" y="60"/>
                  </a:lnTo>
                  <a:lnTo>
                    <a:pt x="425" y="60"/>
                  </a:lnTo>
                  <a:lnTo>
                    <a:pt x="389" y="66"/>
                  </a:lnTo>
                  <a:lnTo>
                    <a:pt x="347" y="84"/>
                  </a:lnTo>
                  <a:lnTo>
                    <a:pt x="311" y="108"/>
                  </a:lnTo>
                  <a:lnTo>
                    <a:pt x="287" y="126"/>
                  </a:lnTo>
                  <a:lnTo>
                    <a:pt x="275" y="132"/>
                  </a:lnTo>
                  <a:lnTo>
                    <a:pt x="257" y="138"/>
                  </a:lnTo>
                  <a:lnTo>
                    <a:pt x="221" y="138"/>
                  </a:lnTo>
                  <a:lnTo>
                    <a:pt x="186" y="138"/>
                  </a:lnTo>
                  <a:lnTo>
                    <a:pt x="180" y="138"/>
                  </a:lnTo>
                  <a:lnTo>
                    <a:pt x="174" y="138"/>
                  </a:lnTo>
                  <a:lnTo>
                    <a:pt x="114" y="162"/>
                  </a:lnTo>
                  <a:lnTo>
                    <a:pt x="48" y="216"/>
                  </a:lnTo>
                  <a:lnTo>
                    <a:pt x="48" y="216"/>
                  </a:lnTo>
                  <a:close/>
                </a:path>
              </a:pathLst>
            </a:custGeom>
            <a:solidFill>
              <a:schemeClr val="bg1"/>
            </a:solidFill>
            <a:ln w="9525">
              <a:noFill/>
              <a:round/>
              <a:headEnd/>
              <a:tailEnd/>
            </a:ln>
          </p:spPr>
          <p:txBody>
            <a:bodyPr/>
            <a:lstStyle/>
            <a:p>
              <a:endParaRPr lang="ru-RU"/>
            </a:p>
          </p:txBody>
        </p:sp>
        <p:sp>
          <p:nvSpPr>
            <p:cNvPr id="55307" name="Freeform 11"/>
            <p:cNvSpPr>
              <a:spLocks/>
            </p:cNvSpPr>
            <p:nvPr userDrawn="1"/>
          </p:nvSpPr>
          <p:spPr bwMode="hidden">
            <a:xfrm>
              <a:off x="3358" y="1890"/>
              <a:ext cx="2400" cy="881"/>
            </a:xfrm>
            <a:custGeom>
              <a:avLst/>
              <a:gdLst/>
              <a:ahLst/>
              <a:cxnLst>
                <a:cxn ang="0">
                  <a:pos x="2231" y="54"/>
                </a:cxn>
                <a:cxn ang="0">
                  <a:pos x="2189" y="54"/>
                </a:cxn>
                <a:cxn ang="0">
                  <a:pos x="2147" y="66"/>
                </a:cxn>
                <a:cxn ang="0">
                  <a:pos x="2021" y="101"/>
                </a:cxn>
                <a:cxn ang="0">
                  <a:pos x="1956" y="119"/>
                </a:cxn>
                <a:cxn ang="0">
                  <a:pos x="1860" y="167"/>
                </a:cxn>
                <a:cxn ang="0">
                  <a:pos x="1836" y="245"/>
                </a:cxn>
                <a:cxn ang="0">
                  <a:pos x="1842" y="305"/>
                </a:cxn>
                <a:cxn ang="0">
                  <a:pos x="1758" y="317"/>
                </a:cxn>
                <a:cxn ang="0">
                  <a:pos x="1597" y="263"/>
                </a:cxn>
                <a:cxn ang="0">
                  <a:pos x="1507" y="257"/>
                </a:cxn>
                <a:cxn ang="0">
                  <a:pos x="1399" y="311"/>
                </a:cxn>
                <a:cxn ang="0">
                  <a:pos x="1334" y="353"/>
                </a:cxn>
                <a:cxn ang="0">
                  <a:pos x="1310" y="359"/>
                </a:cxn>
                <a:cxn ang="0">
                  <a:pos x="1214" y="371"/>
                </a:cxn>
                <a:cxn ang="0">
                  <a:pos x="1160" y="365"/>
                </a:cxn>
                <a:cxn ang="0">
                  <a:pos x="1053" y="371"/>
                </a:cxn>
                <a:cxn ang="0">
                  <a:pos x="957" y="383"/>
                </a:cxn>
                <a:cxn ang="0">
                  <a:pos x="921" y="401"/>
                </a:cxn>
                <a:cxn ang="0">
                  <a:pos x="819" y="419"/>
                </a:cxn>
                <a:cxn ang="0">
                  <a:pos x="778" y="419"/>
                </a:cxn>
                <a:cxn ang="0">
                  <a:pos x="664" y="437"/>
                </a:cxn>
                <a:cxn ang="0">
                  <a:pos x="598" y="473"/>
                </a:cxn>
                <a:cxn ang="0">
                  <a:pos x="503" y="467"/>
                </a:cxn>
                <a:cxn ang="0">
                  <a:pos x="431" y="491"/>
                </a:cxn>
                <a:cxn ang="0">
                  <a:pos x="413" y="539"/>
                </a:cxn>
                <a:cxn ang="0">
                  <a:pos x="347" y="569"/>
                </a:cxn>
                <a:cxn ang="0">
                  <a:pos x="222" y="599"/>
                </a:cxn>
                <a:cxn ang="0">
                  <a:pos x="138" y="647"/>
                </a:cxn>
                <a:cxn ang="0">
                  <a:pos x="108" y="659"/>
                </a:cxn>
                <a:cxn ang="0">
                  <a:pos x="0" y="671"/>
                </a:cxn>
                <a:cxn ang="0">
                  <a:pos x="84" y="695"/>
                </a:cxn>
                <a:cxn ang="0">
                  <a:pos x="263" y="653"/>
                </a:cxn>
                <a:cxn ang="0">
                  <a:pos x="473" y="569"/>
                </a:cxn>
                <a:cxn ang="0">
                  <a:pos x="568" y="521"/>
                </a:cxn>
                <a:cxn ang="0">
                  <a:pos x="646" y="515"/>
                </a:cxn>
                <a:cxn ang="0">
                  <a:pos x="873" y="461"/>
                </a:cxn>
                <a:cxn ang="0">
                  <a:pos x="1148" y="425"/>
                </a:cxn>
                <a:cxn ang="0">
                  <a:pos x="1292" y="461"/>
                </a:cxn>
                <a:cxn ang="0">
                  <a:pos x="1417" y="533"/>
                </a:cxn>
                <a:cxn ang="0">
                  <a:pos x="1435" y="617"/>
                </a:cxn>
                <a:cxn ang="0">
                  <a:pos x="1376" y="653"/>
                </a:cxn>
                <a:cxn ang="0">
                  <a:pos x="1226" y="701"/>
                </a:cxn>
                <a:cxn ang="0">
                  <a:pos x="1112" y="755"/>
                </a:cxn>
                <a:cxn ang="0">
                  <a:pos x="1065" y="809"/>
                </a:cxn>
                <a:cxn ang="0">
                  <a:pos x="1077" y="869"/>
                </a:cxn>
                <a:cxn ang="0">
                  <a:pos x="1106" y="881"/>
                </a:cxn>
                <a:cxn ang="0">
                  <a:pos x="1208" y="869"/>
                </a:cxn>
                <a:cxn ang="0">
                  <a:pos x="1388" y="857"/>
                </a:cxn>
                <a:cxn ang="0">
                  <a:pos x="1441" y="851"/>
                </a:cxn>
                <a:cxn ang="0">
                  <a:pos x="1483" y="833"/>
                </a:cxn>
                <a:cxn ang="0">
                  <a:pos x="1675" y="743"/>
                </a:cxn>
                <a:cxn ang="0">
                  <a:pos x="1806" y="689"/>
                </a:cxn>
                <a:cxn ang="0">
                  <a:pos x="1884" y="581"/>
                </a:cxn>
                <a:cxn ang="0">
                  <a:pos x="2039" y="389"/>
                </a:cxn>
                <a:cxn ang="0">
                  <a:pos x="2207" y="269"/>
                </a:cxn>
                <a:cxn ang="0">
                  <a:pos x="2249" y="239"/>
                </a:cxn>
                <a:cxn ang="0">
                  <a:pos x="2392" y="0"/>
                </a:cxn>
                <a:cxn ang="0">
                  <a:pos x="2302" y="36"/>
                </a:cxn>
              </a:cxnLst>
              <a:rect l="0" t="0" r="r" b="b"/>
              <a:pathLst>
                <a:path w="2392" h="881">
                  <a:moveTo>
                    <a:pt x="2302" y="36"/>
                  </a:moveTo>
                  <a:lnTo>
                    <a:pt x="2266" y="48"/>
                  </a:lnTo>
                  <a:lnTo>
                    <a:pt x="2231" y="54"/>
                  </a:lnTo>
                  <a:lnTo>
                    <a:pt x="2201" y="54"/>
                  </a:lnTo>
                  <a:lnTo>
                    <a:pt x="2195" y="54"/>
                  </a:lnTo>
                  <a:lnTo>
                    <a:pt x="2189" y="54"/>
                  </a:lnTo>
                  <a:lnTo>
                    <a:pt x="2189" y="54"/>
                  </a:lnTo>
                  <a:lnTo>
                    <a:pt x="2177" y="60"/>
                  </a:lnTo>
                  <a:lnTo>
                    <a:pt x="2147" y="66"/>
                  </a:lnTo>
                  <a:lnTo>
                    <a:pt x="2105" y="78"/>
                  </a:lnTo>
                  <a:lnTo>
                    <a:pt x="2057" y="89"/>
                  </a:lnTo>
                  <a:lnTo>
                    <a:pt x="2021" y="101"/>
                  </a:lnTo>
                  <a:lnTo>
                    <a:pt x="1997" y="107"/>
                  </a:lnTo>
                  <a:lnTo>
                    <a:pt x="1973" y="113"/>
                  </a:lnTo>
                  <a:lnTo>
                    <a:pt x="1956" y="119"/>
                  </a:lnTo>
                  <a:lnTo>
                    <a:pt x="1926" y="131"/>
                  </a:lnTo>
                  <a:lnTo>
                    <a:pt x="1896" y="137"/>
                  </a:lnTo>
                  <a:lnTo>
                    <a:pt x="1860" y="167"/>
                  </a:lnTo>
                  <a:lnTo>
                    <a:pt x="1842" y="191"/>
                  </a:lnTo>
                  <a:lnTo>
                    <a:pt x="1836" y="221"/>
                  </a:lnTo>
                  <a:lnTo>
                    <a:pt x="1836" y="245"/>
                  </a:lnTo>
                  <a:lnTo>
                    <a:pt x="1842" y="269"/>
                  </a:lnTo>
                  <a:lnTo>
                    <a:pt x="1842" y="293"/>
                  </a:lnTo>
                  <a:lnTo>
                    <a:pt x="1842" y="305"/>
                  </a:lnTo>
                  <a:lnTo>
                    <a:pt x="1824" y="323"/>
                  </a:lnTo>
                  <a:lnTo>
                    <a:pt x="1794" y="329"/>
                  </a:lnTo>
                  <a:lnTo>
                    <a:pt x="1758" y="317"/>
                  </a:lnTo>
                  <a:lnTo>
                    <a:pt x="1716" y="299"/>
                  </a:lnTo>
                  <a:lnTo>
                    <a:pt x="1657" y="275"/>
                  </a:lnTo>
                  <a:lnTo>
                    <a:pt x="1597" y="263"/>
                  </a:lnTo>
                  <a:lnTo>
                    <a:pt x="1543" y="257"/>
                  </a:lnTo>
                  <a:lnTo>
                    <a:pt x="1519" y="257"/>
                  </a:lnTo>
                  <a:lnTo>
                    <a:pt x="1507" y="257"/>
                  </a:lnTo>
                  <a:lnTo>
                    <a:pt x="1489" y="263"/>
                  </a:lnTo>
                  <a:lnTo>
                    <a:pt x="1459" y="275"/>
                  </a:lnTo>
                  <a:lnTo>
                    <a:pt x="1399" y="311"/>
                  </a:lnTo>
                  <a:lnTo>
                    <a:pt x="1376" y="329"/>
                  </a:lnTo>
                  <a:lnTo>
                    <a:pt x="1352" y="341"/>
                  </a:lnTo>
                  <a:lnTo>
                    <a:pt x="1334" y="353"/>
                  </a:lnTo>
                  <a:lnTo>
                    <a:pt x="1328" y="359"/>
                  </a:lnTo>
                  <a:lnTo>
                    <a:pt x="1322" y="359"/>
                  </a:lnTo>
                  <a:lnTo>
                    <a:pt x="1310" y="359"/>
                  </a:lnTo>
                  <a:lnTo>
                    <a:pt x="1286" y="365"/>
                  </a:lnTo>
                  <a:lnTo>
                    <a:pt x="1262" y="365"/>
                  </a:lnTo>
                  <a:lnTo>
                    <a:pt x="1214" y="371"/>
                  </a:lnTo>
                  <a:lnTo>
                    <a:pt x="1196" y="371"/>
                  </a:lnTo>
                  <a:lnTo>
                    <a:pt x="1178" y="365"/>
                  </a:lnTo>
                  <a:lnTo>
                    <a:pt x="1160" y="365"/>
                  </a:lnTo>
                  <a:lnTo>
                    <a:pt x="1130" y="365"/>
                  </a:lnTo>
                  <a:lnTo>
                    <a:pt x="1095" y="365"/>
                  </a:lnTo>
                  <a:lnTo>
                    <a:pt x="1053" y="371"/>
                  </a:lnTo>
                  <a:lnTo>
                    <a:pt x="1017" y="377"/>
                  </a:lnTo>
                  <a:lnTo>
                    <a:pt x="981" y="377"/>
                  </a:lnTo>
                  <a:lnTo>
                    <a:pt x="957" y="383"/>
                  </a:lnTo>
                  <a:lnTo>
                    <a:pt x="945" y="389"/>
                  </a:lnTo>
                  <a:lnTo>
                    <a:pt x="939" y="395"/>
                  </a:lnTo>
                  <a:lnTo>
                    <a:pt x="921" y="401"/>
                  </a:lnTo>
                  <a:lnTo>
                    <a:pt x="879" y="407"/>
                  </a:lnTo>
                  <a:lnTo>
                    <a:pt x="837" y="419"/>
                  </a:lnTo>
                  <a:lnTo>
                    <a:pt x="819" y="419"/>
                  </a:lnTo>
                  <a:lnTo>
                    <a:pt x="808" y="419"/>
                  </a:lnTo>
                  <a:lnTo>
                    <a:pt x="796" y="419"/>
                  </a:lnTo>
                  <a:lnTo>
                    <a:pt x="778" y="419"/>
                  </a:lnTo>
                  <a:lnTo>
                    <a:pt x="754" y="419"/>
                  </a:lnTo>
                  <a:lnTo>
                    <a:pt x="724" y="425"/>
                  </a:lnTo>
                  <a:lnTo>
                    <a:pt x="664" y="437"/>
                  </a:lnTo>
                  <a:lnTo>
                    <a:pt x="640" y="449"/>
                  </a:lnTo>
                  <a:lnTo>
                    <a:pt x="616" y="461"/>
                  </a:lnTo>
                  <a:lnTo>
                    <a:pt x="598" y="473"/>
                  </a:lnTo>
                  <a:lnTo>
                    <a:pt x="580" y="473"/>
                  </a:lnTo>
                  <a:lnTo>
                    <a:pt x="538" y="473"/>
                  </a:lnTo>
                  <a:lnTo>
                    <a:pt x="503" y="467"/>
                  </a:lnTo>
                  <a:lnTo>
                    <a:pt x="461" y="473"/>
                  </a:lnTo>
                  <a:lnTo>
                    <a:pt x="443" y="479"/>
                  </a:lnTo>
                  <a:lnTo>
                    <a:pt x="431" y="491"/>
                  </a:lnTo>
                  <a:lnTo>
                    <a:pt x="425" y="509"/>
                  </a:lnTo>
                  <a:lnTo>
                    <a:pt x="419" y="533"/>
                  </a:lnTo>
                  <a:lnTo>
                    <a:pt x="413" y="539"/>
                  </a:lnTo>
                  <a:lnTo>
                    <a:pt x="407" y="545"/>
                  </a:lnTo>
                  <a:lnTo>
                    <a:pt x="389" y="551"/>
                  </a:lnTo>
                  <a:lnTo>
                    <a:pt x="347" y="569"/>
                  </a:lnTo>
                  <a:lnTo>
                    <a:pt x="299" y="587"/>
                  </a:lnTo>
                  <a:lnTo>
                    <a:pt x="257" y="593"/>
                  </a:lnTo>
                  <a:lnTo>
                    <a:pt x="222" y="599"/>
                  </a:lnTo>
                  <a:lnTo>
                    <a:pt x="180" y="617"/>
                  </a:lnTo>
                  <a:lnTo>
                    <a:pt x="150" y="641"/>
                  </a:lnTo>
                  <a:lnTo>
                    <a:pt x="138" y="647"/>
                  </a:lnTo>
                  <a:lnTo>
                    <a:pt x="132" y="653"/>
                  </a:lnTo>
                  <a:lnTo>
                    <a:pt x="126" y="659"/>
                  </a:lnTo>
                  <a:lnTo>
                    <a:pt x="108" y="659"/>
                  </a:lnTo>
                  <a:lnTo>
                    <a:pt x="96" y="653"/>
                  </a:lnTo>
                  <a:lnTo>
                    <a:pt x="90" y="653"/>
                  </a:lnTo>
                  <a:lnTo>
                    <a:pt x="0" y="671"/>
                  </a:lnTo>
                  <a:lnTo>
                    <a:pt x="12" y="689"/>
                  </a:lnTo>
                  <a:lnTo>
                    <a:pt x="42" y="695"/>
                  </a:lnTo>
                  <a:lnTo>
                    <a:pt x="84" y="695"/>
                  </a:lnTo>
                  <a:lnTo>
                    <a:pt x="132" y="683"/>
                  </a:lnTo>
                  <a:lnTo>
                    <a:pt x="192" y="671"/>
                  </a:lnTo>
                  <a:lnTo>
                    <a:pt x="263" y="653"/>
                  </a:lnTo>
                  <a:lnTo>
                    <a:pt x="335" y="629"/>
                  </a:lnTo>
                  <a:lnTo>
                    <a:pt x="407" y="599"/>
                  </a:lnTo>
                  <a:lnTo>
                    <a:pt x="473" y="569"/>
                  </a:lnTo>
                  <a:lnTo>
                    <a:pt x="527" y="545"/>
                  </a:lnTo>
                  <a:lnTo>
                    <a:pt x="562" y="527"/>
                  </a:lnTo>
                  <a:lnTo>
                    <a:pt x="568" y="521"/>
                  </a:lnTo>
                  <a:lnTo>
                    <a:pt x="574" y="521"/>
                  </a:lnTo>
                  <a:lnTo>
                    <a:pt x="604" y="521"/>
                  </a:lnTo>
                  <a:lnTo>
                    <a:pt x="646" y="515"/>
                  </a:lnTo>
                  <a:lnTo>
                    <a:pt x="712" y="497"/>
                  </a:lnTo>
                  <a:lnTo>
                    <a:pt x="790" y="479"/>
                  </a:lnTo>
                  <a:lnTo>
                    <a:pt x="873" y="461"/>
                  </a:lnTo>
                  <a:lnTo>
                    <a:pt x="963" y="443"/>
                  </a:lnTo>
                  <a:lnTo>
                    <a:pt x="1059" y="431"/>
                  </a:lnTo>
                  <a:lnTo>
                    <a:pt x="1148" y="425"/>
                  </a:lnTo>
                  <a:lnTo>
                    <a:pt x="1178" y="425"/>
                  </a:lnTo>
                  <a:lnTo>
                    <a:pt x="1214" y="437"/>
                  </a:lnTo>
                  <a:lnTo>
                    <a:pt x="1292" y="461"/>
                  </a:lnTo>
                  <a:lnTo>
                    <a:pt x="1340" y="479"/>
                  </a:lnTo>
                  <a:lnTo>
                    <a:pt x="1382" y="503"/>
                  </a:lnTo>
                  <a:lnTo>
                    <a:pt x="1417" y="533"/>
                  </a:lnTo>
                  <a:lnTo>
                    <a:pt x="1441" y="563"/>
                  </a:lnTo>
                  <a:lnTo>
                    <a:pt x="1447" y="587"/>
                  </a:lnTo>
                  <a:lnTo>
                    <a:pt x="1435" y="617"/>
                  </a:lnTo>
                  <a:lnTo>
                    <a:pt x="1423" y="629"/>
                  </a:lnTo>
                  <a:lnTo>
                    <a:pt x="1405" y="641"/>
                  </a:lnTo>
                  <a:lnTo>
                    <a:pt x="1376" y="653"/>
                  </a:lnTo>
                  <a:lnTo>
                    <a:pt x="1346" y="665"/>
                  </a:lnTo>
                  <a:lnTo>
                    <a:pt x="1280" y="683"/>
                  </a:lnTo>
                  <a:lnTo>
                    <a:pt x="1226" y="701"/>
                  </a:lnTo>
                  <a:lnTo>
                    <a:pt x="1178" y="719"/>
                  </a:lnTo>
                  <a:lnTo>
                    <a:pt x="1142" y="743"/>
                  </a:lnTo>
                  <a:lnTo>
                    <a:pt x="1112" y="755"/>
                  </a:lnTo>
                  <a:lnTo>
                    <a:pt x="1089" y="773"/>
                  </a:lnTo>
                  <a:lnTo>
                    <a:pt x="1077" y="791"/>
                  </a:lnTo>
                  <a:lnTo>
                    <a:pt x="1065" y="809"/>
                  </a:lnTo>
                  <a:lnTo>
                    <a:pt x="1059" y="833"/>
                  </a:lnTo>
                  <a:lnTo>
                    <a:pt x="1065" y="857"/>
                  </a:lnTo>
                  <a:lnTo>
                    <a:pt x="1077" y="869"/>
                  </a:lnTo>
                  <a:lnTo>
                    <a:pt x="1083" y="875"/>
                  </a:lnTo>
                  <a:lnTo>
                    <a:pt x="1089" y="881"/>
                  </a:lnTo>
                  <a:lnTo>
                    <a:pt x="1106" y="881"/>
                  </a:lnTo>
                  <a:lnTo>
                    <a:pt x="1124" y="875"/>
                  </a:lnTo>
                  <a:lnTo>
                    <a:pt x="1148" y="875"/>
                  </a:lnTo>
                  <a:lnTo>
                    <a:pt x="1208" y="869"/>
                  </a:lnTo>
                  <a:lnTo>
                    <a:pt x="1268" y="863"/>
                  </a:lnTo>
                  <a:lnTo>
                    <a:pt x="1328" y="863"/>
                  </a:lnTo>
                  <a:lnTo>
                    <a:pt x="1388" y="857"/>
                  </a:lnTo>
                  <a:lnTo>
                    <a:pt x="1411" y="857"/>
                  </a:lnTo>
                  <a:lnTo>
                    <a:pt x="1429" y="851"/>
                  </a:lnTo>
                  <a:lnTo>
                    <a:pt x="1441" y="851"/>
                  </a:lnTo>
                  <a:lnTo>
                    <a:pt x="1447" y="851"/>
                  </a:lnTo>
                  <a:lnTo>
                    <a:pt x="1459" y="845"/>
                  </a:lnTo>
                  <a:lnTo>
                    <a:pt x="1483" y="833"/>
                  </a:lnTo>
                  <a:lnTo>
                    <a:pt x="1525" y="815"/>
                  </a:lnTo>
                  <a:lnTo>
                    <a:pt x="1573" y="791"/>
                  </a:lnTo>
                  <a:lnTo>
                    <a:pt x="1675" y="743"/>
                  </a:lnTo>
                  <a:lnTo>
                    <a:pt x="1716" y="725"/>
                  </a:lnTo>
                  <a:lnTo>
                    <a:pt x="1752" y="713"/>
                  </a:lnTo>
                  <a:lnTo>
                    <a:pt x="1806" y="689"/>
                  </a:lnTo>
                  <a:lnTo>
                    <a:pt x="1842" y="653"/>
                  </a:lnTo>
                  <a:lnTo>
                    <a:pt x="1866" y="611"/>
                  </a:lnTo>
                  <a:lnTo>
                    <a:pt x="1884" y="581"/>
                  </a:lnTo>
                  <a:lnTo>
                    <a:pt x="1926" y="515"/>
                  </a:lnTo>
                  <a:lnTo>
                    <a:pt x="1979" y="449"/>
                  </a:lnTo>
                  <a:lnTo>
                    <a:pt x="2039" y="389"/>
                  </a:lnTo>
                  <a:lnTo>
                    <a:pt x="2105" y="341"/>
                  </a:lnTo>
                  <a:lnTo>
                    <a:pt x="2159" y="299"/>
                  </a:lnTo>
                  <a:lnTo>
                    <a:pt x="2207" y="269"/>
                  </a:lnTo>
                  <a:lnTo>
                    <a:pt x="2237" y="245"/>
                  </a:lnTo>
                  <a:lnTo>
                    <a:pt x="2249" y="239"/>
                  </a:lnTo>
                  <a:lnTo>
                    <a:pt x="2249" y="239"/>
                  </a:lnTo>
                  <a:lnTo>
                    <a:pt x="2392" y="167"/>
                  </a:lnTo>
                  <a:lnTo>
                    <a:pt x="2392" y="60"/>
                  </a:lnTo>
                  <a:lnTo>
                    <a:pt x="2392" y="0"/>
                  </a:lnTo>
                  <a:lnTo>
                    <a:pt x="2344" y="18"/>
                  </a:lnTo>
                  <a:lnTo>
                    <a:pt x="2302" y="36"/>
                  </a:lnTo>
                  <a:lnTo>
                    <a:pt x="2302" y="36"/>
                  </a:lnTo>
                  <a:close/>
                </a:path>
              </a:pathLst>
            </a:custGeom>
            <a:solidFill>
              <a:schemeClr val="bg1"/>
            </a:solidFill>
            <a:ln w="9525">
              <a:noFill/>
              <a:round/>
              <a:headEnd/>
              <a:tailEnd/>
            </a:ln>
          </p:spPr>
          <p:txBody>
            <a:bodyPr/>
            <a:lstStyle/>
            <a:p>
              <a:endParaRPr lang="ru-RU"/>
            </a:p>
          </p:txBody>
        </p:sp>
        <p:sp>
          <p:nvSpPr>
            <p:cNvPr id="55308" name="Freeform 12"/>
            <p:cNvSpPr>
              <a:spLocks/>
            </p:cNvSpPr>
            <p:nvPr userDrawn="1"/>
          </p:nvSpPr>
          <p:spPr bwMode="hidden">
            <a:xfrm>
              <a:off x="3839" y="1854"/>
              <a:ext cx="577" cy="258"/>
            </a:xfrm>
            <a:custGeom>
              <a:avLst/>
              <a:gdLst/>
              <a:ahLst/>
              <a:cxnLst>
                <a:cxn ang="0">
                  <a:pos x="30" y="245"/>
                </a:cxn>
                <a:cxn ang="0">
                  <a:pos x="18" y="251"/>
                </a:cxn>
                <a:cxn ang="0">
                  <a:pos x="6" y="257"/>
                </a:cxn>
                <a:cxn ang="0">
                  <a:pos x="0" y="257"/>
                </a:cxn>
                <a:cxn ang="0">
                  <a:pos x="305" y="113"/>
                </a:cxn>
                <a:cxn ang="0">
                  <a:pos x="520" y="0"/>
                </a:cxn>
                <a:cxn ang="0">
                  <a:pos x="526" y="6"/>
                </a:cxn>
                <a:cxn ang="0">
                  <a:pos x="544" y="18"/>
                </a:cxn>
                <a:cxn ang="0">
                  <a:pos x="550" y="24"/>
                </a:cxn>
                <a:cxn ang="0">
                  <a:pos x="550" y="36"/>
                </a:cxn>
                <a:cxn ang="0">
                  <a:pos x="544" y="42"/>
                </a:cxn>
                <a:cxn ang="0">
                  <a:pos x="526" y="54"/>
                </a:cxn>
                <a:cxn ang="0">
                  <a:pos x="514" y="60"/>
                </a:cxn>
                <a:cxn ang="0">
                  <a:pos x="502" y="66"/>
                </a:cxn>
                <a:cxn ang="0">
                  <a:pos x="448" y="84"/>
                </a:cxn>
                <a:cxn ang="0">
                  <a:pos x="382" y="113"/>
                </a:cxn>
                <a:cxn ang="0">
                  <a:pos x="305" y="143"/>
                </a:cxn>
                <a:cxn ang="0">
                  <a:pos x="227" y="173"/>
                </a:cxn>
                <a:cxn ang="0">
                  <a:pos x="149" y="203"/>
                </a:cxn>
                <a:cxn ang="0">
                  <a:pos x="83" y="227"/>
                </a:cxn>
                <a:cxn ang="0">
                  <a:pos x="30" y="245"/>
                </a:cxn>
                <a:cxn ang="0">
                  <a:pos x="30" y="245"/>
                </a:cxn>
              </a:cxnLst>
              <a:rect l="0" t="0" r="r" b="b"/>
              <a:pathLst>
                <a:path w="550" h="257">
                  <a:moveTo>
                    <a:pt x="30" y="245"/>
                  </a:moveTo>
                  <a:lnTo>
                    <a:pt x="18" y="251"/>
                  </a:lnTo>
                  <a:lnTo>
                    <a:pt x="6" y="257"/>
                  </a:lnTo>
                  <a:lnTo>
                    <a:pt x="0" y="257"/>
                  </a:lnTo>
                  <a:lnTo>
                    <a:pt x="305" y="113"/>
                  </a:lnTo>
                  <a:lnTo>
                    <a:pt x="520" y="0"/>
                  </a:lnTo>
                  <a:lnTo>
                    <a:pt x="526" y="6"/>
                  </a:lnTo>
                  <a:lnTo>
                    <a:pt x="544" y="18"/>
                  </a:lnTo>
                  <a:lnTo>
                    <a:pt x="550" y="24"/>
                  </a:lnTo>
                  <a:lnTo>
                    <a:pt x="550" y="36"/>
                  </a:lnTo>
                  <a:lnTo>
                    <a:pt x="544" y="42"/>
                  </a:lnTo>
                  <a:lnTo>
                    <a:pt x="526" y="54"/>
                  </a:lnTo>
                  <a:lnTo>
                    <a:pt x="514" y="60"/>
                  </a:lnTo>
                  <a:lnTo>
                    <a:pt x="502" y="66"/>
                  </a:lnTo>
                  <a:lnTo>
                    <a:pt x="448" y="84"/>
                  </a:lnTo>
                  <a:lnTo>
                    <a:pt x="382" y="113"/>
                  </a:lnTo>
                  <a:lnTo>
                    <a:pt x="305" y="143"/>
                  </a:lnTo>
                  <a:lnTo>
                    <a:pt x="227" y="173"/>
                  </a:lnTo>
                  <a:lnTo>
                    <a:pt x="149" y="203"/>
                  </a:lnTo>
                  <a:lnTo>
                    <a:pt x="83" y="227"/>
                  </a:lnTo>
                  <a:lnTo>
                    <a:pt x="30" y="245"/>
                  </a:lnTo>
                  <a:lnTo>
                    <a:pt x="30" y="245"/>
                  </a:lnTo>
                  <a:close/>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endParaRPr lang="ru-RU"/>
            </a:p>
          </p:txBody>
        </p:sp>
        <p:sp>
          <p:nvSpPr>
            <p:cNvPr id="55309" name="Freeform 13"/>
            <p:cNvSpPr>
              <a:spLocks/>
            </p:cNvSpPr>
            <p:nvPr userDrawn="1"/>
          </p:nvSpPr>
          <p:spPr bwMode="hidden">
            <a:xfrm>
              <a:off x="5327" y="1642"/>
              <a:ext cx="5" cy="1"/>
            </a:xfrm>
            <a:custGeom>
              <a:avLst/>
              <a:gdLst/>
              <a:ahLst/>
              <a:cxnLst>
                <a:cxn ang="0">
                  <a:pos x="0" y="0"/>
                </a:cxn>
                <a:cxn ang="0">
                  <a:pos x="5" y="0"/>
                </a:cxn>
                <a:cxn ang="0">
                  <a:pos x="0" y="0"/>
                </a:cxn>
                <a:cxn ang="0">
                  <a:pos x="0" y="0"/>
                </a:cxn>
              </a:cxnLst>
              <a:rect l="0" t="0" r="r" b="b"/>
              <a:pathLst>
                <a:path w="5">
                  <a:moveTo>
                    <a:pt x="0" y="0"/>
                  </a:moveTo>
                  <a:lnTo>
                    <a:pt x="5" y="0"/>
                  </a:lnTo>
                  <a:lnTo>
                    <a:pt x="0" y="0"/>
                  </a:lnTo>
                  <a:lnTo>
                    <a:pt x="0" y="0"/>
                  </a:lnTo>
                  <a:close/>
                </a:path>
              </a:pathLst>
            </a:custGeom>
            <a:solidFill>
              <a:srgbClr val="FED1AD"/>
            </a:solidFill>
            <a:ln w="9525">
              <a:noFill/>
              <a:round/>
              <a:headEnd/>
              <a:tailEnd/>
            </a:ln>
          </p:spPr>
          <p:txBody>
            <a:bodyPr/>
            <a:lstStyle/>
            <a:p>
              <a:endParaRPr lang="ru-RU"/>
            </a:p>
          </p:txBody>
        </p:sp>
        <p:sp>
          <p:nvSpPr>
            <p:cNvPr id="55310" name="Freeform 14"/>
            <p:cNvSpPr>
              <a:spLocks/>
            </p:cNvSpPr>
            <p:nvPr userDrawn="1"/>
          </p:nvSpPr>
          <p:spPr bwMode="hidden">
            <a:xfrm>
              <a:off x="3839" y="1728"/>
              <a:ext cx="716" cy="383"/>
            </a:xfrm>
            <a:custGeom>
              <a:avLst/>
              <a:gdLst/>
              <a:ahLst/>
              <a:cxnLst>
                <a:cxn ang="0">
                  <a:pos x="659" y="6"/>
                </a:cxn>
                <a:cxn ang="0">
                  <a:pos x="588" y="42"/>
                </a:cxn>
                <a:cxn ang="0">
                  <a:pos x="515" y="84"/>
                </a:cxn>
                <a:cxn ang="0">
                  <a:pos x="509" y="90"/>
                </a:cxn>
                <a:cxn ang="0">
                  <a:pos x="485" y="102"/>
                </a:cxn>
                <a:cxn ang="0">
                  <a:pos x="455" y="120"/>
                </a:cxn>
                <a:cxn ang="0">
                  <a:pos x="425" y="138"/>
                </a:cxn>
                <a:cxn ang="0">
                  <a:pos x="371" y="168"/>
                </a:cxn>
                <a:cxn ang="0">
                  <a:pos x="306" y="198"/>
                </a:cxn>
                <a:cxn ang="0">
                  <a:pos x="186" y="251"/>
                </a:cxn>
                <a:cxn ang="0">
                  <a:pos x="131" y="269"/>
                </a:cxn>
                <a:cxn ang="0">
                  <a:pos x="89" y="287"/>
                </a:cxn>
                <a:cxn ang="0">
                  <a:pos x="53" y="305"/>
                </a:cxn>
                <a:cxn ang="0">
                  <a:pos x="36" y="311"/>
                </a:cxn>
                <a:cxn ang="0">
                  <a:pos x="12" y="329"/>
                </a:cxn>
                <a:cxn ang="0">
                  <a:pos x="0" y="353"/>
                </a:cxn>
                <a:cxn ang="0">
                  <a:pos x="0" y="371"/>
                </a:cxn>
                <a:cxn ang="0">
                  <a:pos x="0" y="383"/>
                </a:cxn>
                <a:cxn ang="0">
                  <a:pos x="0" y="383"/>
                </a:cxn>
                <a:cxn ang="0">
                  <a:pos x="12" y="371"/>
                </a:cxn>
                <a:cxn ang="0">
                  <a:pos x="30" y="353"/>
                </a:cxn>
                <a:cxn ang="0">
                  <a:pos x="53" y="335"/>
                </a:cxn>
                <a:cxn ang="0">
                  <a:pos x="77" y="317"/>
                </a:cxn>
                <a:cxn ang="0">
                  <a:pos x="101" y="311"/>
                </a:cxn>
                <a:cxn ang="0">
                  <a:pos x="131" y="299"/>
                </a:cxn>
                <a:cxn ang="0">
                  <a:pos x="204" y="269"/>
                </a:cxn>
                <a:cxn ang="0">
                  <a:pos x="240" y="251"/>
                </a:cxn>
                <a:cxn ang="0">
                  <a:pos x="270" y="239"/>
                </a:cxn>
                <a:cxn ang="0">
                  <a:pos x="294" y="228"/>
                </a:cxn>
                <a:cxn ang="0">
                  <a:pos x="312" y="222"/>
                </a:cxn>
                <a:cxn ang="0">
                  <a:pos x="330" y="210"/>
                </a:cxn>
                <a:cxn ang="0">
                  <a:pos x="365" y="186"/>
                </a:cxn>
                <a:cxn ang="0">
                  <a:pos x="419" y="156"/>
                </a:cxn>
                <a:cxn ang="0">
                  <a:pos x="473" y="120"/>
                </a:cxn>
                <a:cxn ang="0">
                  <a:pos x="527" y="90"/>
                </a:cxn>
                <a:cxn ang="0">
                  <a:pos x="576" y="60"/>
                </a:cxn>
                <a:cxn ang="0">
                  <a:pos x="612" y="42"/>
                </a:cxn>
                <a:cxn ang="0">
                  <a:pos x="629" y="36"/>
                </a:cxn>
                <a:cxn ang="0">
                  <a:pos x="647" y="30"/>
                </a:cxn>
                <a:cxn ang="0">
                  <a:pos x="677" y="18"/>
                </a:cxn>
                <a:cxn ang="0">
                  <a:pos x="701" y="6"/>
                </a:cxn>
                <a:cxn ang="0">
                  <a:pos x="713" y="0"/>
                </a:cxn>
                <a:cxn ang="0">
                  <a:pos x="713" y="0"/>
                </a:cxn>
                <a:cxn ang="0">
                  <a:pos x="659" y="6"/>
                </a:cxn>
                <a:cxn ang="0">
                  <a:pos x="716" y="63"/>
                </a:cxn>
              </a:cxnLst>
              <a:rect l="0" t="0" r="r" b="b"/>
              <a:pathLst>
                <a:path w="716" h="383">
                  <a:moveTo>
                    <a:pt x="659" y="6"/>
                  </a:moveTo>
                  <a:lnTo>
                    <a:pt x="588" y="42"/>
                  </a:lnTo>
                  <a:lnTo>
                    <a:pt x="515" y="84"/>
                  </a:lnTo>
                  <a:lnTo>
                    <a:pt x="509" y="90"/>
                  </a:lnTo>
                  <a:lnTo>
                    <a:pt x="485" y="102"/>
                  </a:lnTo>
                  <a:lnTo>
                    <a:pt x="455" y="120"/>
                  </a:lnTo>
                  <a:lnTo>
                    <a:pt x="425" y="138"/>
                  </a:lnTo>
                  <a:lnTo>
                    <a:pt x="371" y="168"/>
                  </a:lnTo>
                  <a:lnTo>
                    <a:pt x="306" y="198"/>
                  </a:lnTo>
                  <a:lnTo>
                    <a:pt x="186" y="251"/>
                  </a:lnTo>
                  <a:lnTo>
                    <a:pt x="131" y="269"/>
                  </a:lnTo>
                  <a:lnTo>
                    <a:pt x="89" y="287"/>
                  </a:lnTo>
                  <a:lnTo>
                    <a:pt x="53" y="305"/>
                  </a:lnTo>
                  <a:lnTo>
                    <a:pt x="36" y="311"/>
                  </a:lnTo>
                  <a:lnTo>
                    <a:pt x="12" y="329"/>
                  </a:lnTo>
                  <a:lnTo>
                    <a:pt x="0" y="353"/>
                  </a:lnTo>
                  <a:lnTo>
                    <a:pt x="0" y="371"/>
                  </a:lnTo>
                  <a:lnTo>
                    <a:pt x="0" y="383"/>
                  </a:lnTo>
                  <a:lnTo>
                    <a:pt x="0" y="383"/>
                  </a:lnTo>
                  <a:lnTo>
                    <a:pt x="12" y="371"/>
                  </a:lnTo>
                  <a:lnTo>
                    <a:pt x="30" y="353"/>
                  </a:lnTo>
                  <a:lnTo>
                    <a:pt x="53" y="335"/>
                  </a:lnTo>
                  <a:lnTo>
                    <a:pt x="77" y="317"/>
                  </a:lnTo>
                  <a:lnTo>
                    <a:pt x="101" y="311"/>
                  </a:lnTo>
                  <a:lnTo>
                    <a:pt x="131" y="299"/>
                  </a:lnTo>
                  <a:lnTo>
                    <a:pt x="204" y="269"/>
                  </a:lnTo>
                  <a:lnTo>
                    <a:pt x="240" y="251"/>
                  </a:lnTo>
                  <a:lnTo>
                    <a:pt x="270" y="239"/>
                  </a:lnTo>
                  <a:lnTo>
                    <a:pt x="294" y="228"/>
                  </a:lnTo>
                  <a:lnTo>
                    <a:pt x="312" y="222"/>
                  </a:lnTo>
                  <a:lnTo>
                    <a:pt x="330" y="210"/>
                  </a:lnTo>
                  <a:lnTo>
                    <a:pt x="365" y="186"/>
                  </a:lnTo>
                  <a:lnTo>
                    <a:pt x="419" y="156"/>
                  </a:lnTo>
                  <a:lnTo>
                    <a:pt x="473" y="120"/>
                  </a:lnTo>
                  <a:lnTo>
                    <a:pt x="527" y="90"/>
                  </a:lnTo>
                  <a:lnTo>
                    <a:pt x="576" y="60"/>
                  </a:lnTo>
                  <a:lnTo>
                    <a:pt x="612" y="42"/>
                  </a:lnTo>
                  <a:lnTo>
                    <a:pt x="629" y="36"/>
                  </a:lnTo>
                  <a:lnTo>
                    <a:pt x="647" y="30"/>
                  </a:lnTo>
                  <a:lnTo>
                    <a:pt x="677" y="18"/>
                  </a:lnTo>
                  <a:lnTo>
                    <a:pt x="701" y="6"/>
                  </a:lnTo>
                  <a:lnTo>
                    <a:pt x="713" y="0"/>
                  </a:lnTo>
                  <a:lnTo>
                    <a:pt x="713" y="0"/>
                  </a:lnTo>
                  <a:lnTo>
                    <a:pt x="659" y="6"/>
                  </a:lnTo>
                  <a:lnTo>
                    <a:pt x="716" y="63"/>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endParaRPr lang="ru-RU"/>
            </a:p>
          </p:txBody>
        </p:sp>
        <p:sp>
          <p:nvSpPr>
            <p:cNvPr id="55311" name="Freeform 15"/>
            <p:cNvSpPr>
              <a:spLocks/>
            </p:cNvSpPr>
            <p:nvPr userDrawn="1"/>
          </p:nvSpPr>
          <p:spPr bwMode="hidden">
            <a:xfrm>
              <a:off x="3453" y="2271"/>
              <a:ext cx="318" cy="225"/>
            </a:xfrm>
            <a:custGeom>
              <a:avLst/>
              <a:gdLst/>
              <a:ahLst/>
              <a:cxnLst>
                <a:cxn ang="0">
                  <a:pos x="6" y="225"/>
                </a:cxn>
                <a:cxn ang="0">
                  <a:pos x="0" y="195"/>
                </a:cxn>
                <a:cxn ang="0">
                  <a:pos x="315" y="0"/>
                </a:cxn>
                <a:cxn ang="0">
                  <a:pos x="303" y="27"/>
                </a:cxn>
                <a:cxn ang="0">
                  <a:pos x="318" y="42"/>
                </a:cxn>
              </a:cxnLst>
              <a:rect l="0" t="0" r="r" b="b"/>
              <a:pathLst>
                <a:path w="318" h="225">
                  <a:moveTo>
                    <a:pt x="6" y="225"/>
                  </a:moveTo>
                  <a:lnTo>
                    <a:pt x="0" y="195"/>
                  </a:lnTo>
                  <a:lnTo>
                    <a:pt x="315" y="0"/>
                  </a:lnTo>
                  <a:lnTo>
                    <a:pt x="303" y="27"/>
                  </a:lnTo>
                  <a:lnTo>
                    <a:pt x="318" y="42"/>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endParaRPr lang="ru-RU"/>
            </a:p>
          </p:txBody>
        </p:sp>
        <p:sp>
          <p:nvSpPr>
            <p:cNvPr id="55312" name="Freeform 16"/>
            <p:cNvSpPr>
              <a:spLocks/>
            </p:cNvSpPr>
            <p:nvPr userDrawn="1"/>
          </p:nvSpPr>
          <p:spPr bwMode="hidden">
            <a:xfrm>
              <a:off x="0" y="2658"/>
              <a:ext cx="2595" cy="933"/>
            </a:xfrm>
            <a:custGeom>
              <a:avLst/>
              <a:gdLst/>
              <a:ahLst/>
              <a:cxnLst>
                <a:cxn ang="0">
                  <a:pos x="1050" y="657"/>
                </a:cxn>
                <a:cxn ang="0">
                  <a:pos x="1581" y="690"/>
                </a:cxn>
                <a:cxn ang="0">
                  <a:pos x="1671" y="723"/>
                </a:cxn>
                <a:cxn ang="0">
                  <a:pos x="1176" y="621"/>
                </a:cxn>
                <a:cxn ang="0">
                  <a:pos x="1854" y="567"/>
                </a:cxn>
                <a:cxn ang="0">
                  <a:pos x="1869" y="612"/>
                </a:cxn>
                <a:cxn ang="0">
                  <a:pos x="2103" y="861"/>
                </a:cxn>
                <a:cxn ang="0">
                  <a:pos x="1883" y="520"/>
                </a:cxn>
                <a:cxn ang="0">
                  <a:pos x="1842" y="490"/>
                </a:cxn>
                <a:cxn ang="0">
                  <a:pos x="1770" y="466"/>
                </a:cxn>
                <a:cxn ang="0">
                  <a:pos x="1740" y="448"/>
                </a:cxn>
                <a:cxn ang="0">
                  <a:pos x="1758" y="436"/>
                </a:cxn>
                <a:cxn ang="0">
                  <a:pos x="1830" y="430"/>
                </a:cxn>
                <a:cxn ang="0">
                  <a:pos x="1877" y="424"/>
                </a:cxn>
                <a:cxn ang="0">
                  <a:pos x="1955" y="394"/>
                </a:cxn>
                <a:cxn ang="0">
                  <a:pos x="2052" y="396"/>
                </a:cxn>
                <a:cxn ang="0">
                  <a:pos x="2253" y="732"/>
                </a:cxn>
                <a:cxn ang="0">
                  <a:pos x="2415" y="933"/>
                </a:cxn>
                <a:cxn ang="0">
                  <a:pos x="2397" y="828"/>
                </a:cxn>
                <a:cxn ang="0">
                  <a:pos x="2088" y="400"/>
                </a:cxn>
                <a:cxn ang="0">
                  <a:pos x="2046" y="346"/>
                </a:cxn>
                <a:cxn ang="0">
                  <a:pos x="1997" y="304"/>
                </a:cxn>
                <a:cxn ang="0">
                  <a:pos x="1967" y="286"/>
                </a:cxn>
                <a:cxn ang="0">
                  <a:pos x="1973" y="286"/>
                </a:cxn>
                <a:cxn ang="0">
                  <a:pos x="2009" y="286"/>
                </a:cxn>
                <a:cxn ang="0">
                  <a:pos x="2082" y="322"/>
                </a:cxn>
                <a:cxn ang="0">
                  <a:pos x="2199" y="384"/>
                </a:cxn>
                <a:cxn ang="0">
                  <a:pos x="2394" y="448"/>
                </a:cxn>
                <a:cxn ang="0">
                  <a:pos x="2595" y="516"/>
                </a:cxn>
                <a:cxn ang="0">
                  <a:pos x="2388" y="424"/>
                </a:cxn>
                <a:cxn ang="0">
                  <a:pos x="2219" y="340"/>
                </a:cxn>
                <a:cxn ang="0">
                  <a:pos x="2052" y="280"/>
                </a:cxn>
                <a:cxn ang="0">
                  <a:pos x="1955" y="262"/>
                </a:cxn>
                <a:cxn ang="0">
                  <a:pos x="1877" y="274"/>
                </a:cxn>
                <a:cxn ang="0">
                  <a:pos x="1752" y="274"/>
                </a:cxn>
                <a:cxn ang="0">
                  <a:pos x="1661" y="292"/>
                </a:cxn>
                <a:cxn ang="0">
                  <a:pos x="1607" y="316"/>
                </a:cxn>
                <a:cxn ang="0">
                  <a:pos x="1589" y="322"/>
                </a:cxn>
                <a:cxn ang="0">
                  <a:pos x="1409" y="358"/>
                </a:cxn>
                <a:cxn ang="0">
                  <a:pos x="1152" y="442"/>
                </a:cxn>
                <a:cxn ang="0">
                  <a:pos x="966" y="460"/>
                </a:cxn>
                <a:cxn ang="0">
                  <a:pos x="870" y="442"/>
                </a:cxn>
                <a:cxn ang="0">
                  <a:pos x="828" y="430"/>
                </a:cxn>
                <a:cxn ang="0">
                  <a:pos x="743" y="388"/>
                </a:cxn>
                <a:cxn ang="0">
                  <a:pos x="636" y="334"/>
                </a:cxn>
                <a:cxn ang="0">
                  <a:pos x="467" y="256"/>
                </a:cxn>
                <a:cxn ang="0">
                  <a:pos x="0" y="0"/>
                </a:cxn>
                <a:cxn ang="0">
                  <a:pos x="585" y="390"/>
                </a:cxn>
                <a:cxn ang="0">
                  <a:pos x="849" y="543"/>
                </a:cxn>
                <a:cxn ang="0">
                  <a:pos x="897" y="621"/>
                </a:cxn>
              </a:cxnLst>
              <a:rect l="0" t="0" r="r" b="b"/>
              <a:pathLst>
                <a:path w="2595" h="933">
                  <a:moveTo>
                    <a:pt x="981" y="675"/>
                  </a:moveTo>
                  <a:lnTo>
                    <a:pt x="1050" y="657"/>
                  </a:lnTo>
                  <a:lnTo>
                    <a:pt x="1143" y="651"/>
                  </a:lnTo>
                  <a:lnTo>
                    <a:pt x="1581" y="690"/>
                  </a:lnTo>
                  <a:lnTo>
                    <a:pt x="1623" y="738"/>
                  </a:lnTo>
                  <a:lnTo>
                    <a:pt x="1671" y="723"/>
                  </a:lnTo>
                  <a:lnTo>
                    <a:pt x="1656" y="675"/>
                  </a:lnTo>
                  <a:lnTo>
                    <a:pt x="1176" y="621"/>
                  </a:lnTo>
                  <a:lnTo>
                    <a:pt x="1797" y="534"/>
                  </a:lnTo>
                  <a:lnTo>
                    <a:pt x="1854" y="567"/>
                  </a:lnTo>
                  <a:lnTo>
                    <a:pt x="1881" y="585"/>
                  </a:lnTo>
                  <a:lnTo>
                    <a:pt x="1869" y="612"/>
                  </a:lnTo>
                  <a:lnTo>
                    <a:pt x="1995" y="852"/>
                  </a:lnTo>
                  <a:lnTo>
                    <a:pt x="2103" y="861"/>
                  </a:lnTo>
                  <a:lnTo>
                    <a:pt x="1889" y="538"/>
                  </a:lnTo>
                  <a:lnTo>
                    <a:pt x="1883" y="520"/>
                  </a:lnTo>
                  <a:lnTo>
                    <a:pt x="1872" y="508"/>
                  </a:lnTo>
                  <a:lnTo>
                    <a:pt x="1842" y="490"/>
                  </a:lnTo>
                  <a:lnTo>
                    <a:pt x="1806" y="478"/>
                  </a:lnTo>
                  <a:lnTo>
                    <a:pt x="1770" y="466"/>
                  </a:lnTo>
                  <a:lnTo>
                    <a:pt x="1752" y="454"/>
                  </a:lnTo>
                  <a:lnTo>
                    <a:pt x="1740" y="448"/>
                  </a:lnTo>
                  <a:lnTo>
                    <a:pt x="1746" y="436"/>
                  </a:lnTo>
                  <a:lnTo>
                    <a:pt x="1758" y="436"/>
                  </a:lnTo>
                  <a:lnTo>
                    <a:pt x="1782" y="430"/>
                  </a:lnTo>
                  <a:lnTo>
                    <a:pt x="1830" y="430"/>
                  </a:lnTo>
                  <a:lnTo>
                    <a:pt x="1854" y="430"/>
                  </a:lnTo>
                  <a:lnTo>
                    <a:pt x="1877" y="424"/>
                  </a:lnTo>
                  <a:lnTo>
                    <a:pt x="1925" y="400"/>
                  </a:lnTo>
                  <a:lnTo>
                    <a:pt x="1955" y="394"/>
                  </a:lnTo>
                  <a:lnTo>
                    <a:pt x="1979" y="394"/>
                  </a:lnTo>
                  <a:lnTo>
                    <a:pt x="2052" y="396"/>
                  </a:lnTo>
                  <a:lnTo>
                    <a:pt x="2046" y="456"/>
                  </a:lnTo>
                  <a:lnTo>
                    <a:pt x="2253" y="732"/>
                  </a:lnTo>
                  <a:lnTo>
                    <a:pt x="2334" y="816"/>
                  </a:lnTo>
                  <a:lnTo>
                    <a:pt x="2415" y="933"/>
                  </a:lnTo>
                  <a:lnTo>
                    <a:pt x="2430" y="909"/>
                  </a:lnTo>
                  <a:lnTo>
                    <a:pt x="2397" y="828"/>
                  </a:lnTo>
                  <a:lnTo>
                    <a:pt x="2094" y="412"/>
                  </a:lnTo>
                  <a:lnTo>
                    <a:pt x="2088" y="400"/>
                  </a:lnTo>
                  <a:lnTo>
                    <a:pt x="2076" y="376"/>
                  </a:lnTo>
                  <a:lnTo>
                    <a:pt x="2046" y="346"/>
                  </a:lnTo>
                  <a:lnTo>
                    <a:pt x="2015" y="322"/>
                  </a:lnTo>
                  <a:lnTo>
                    <a:pt x="1997" y="304"/>
                  </a:lnTo>
                  <a:lnTo>
                    <a:pt x="1979" y="292"/>
                  </a:lnTo>
                  <a:lnTo>
                    <a:pt x="1967" y="286"/>
                  </a:lnTo>
                  <a:lnTo>
                    <a:pt x="1967" y="286"/>
                  </a:lnTo>
                  <a:lnTo>
                    <a:pt x="1973" y="286"/>
                  </a:lnTo>
                  <a:lnTo>
                    <a:pt x="1985" y="286"/>
                  </a:lnTo>
                  <a:lnTo>
                    <a:pt x="2009" y="286"/>
                  </a:lnTo>
                  <a:lnTo>
                    <a:pt x="2040" y="298"/>
                  </a:lnTo>
                  <a:lnTo>
                    <a:pt x="2082" y="322"/>
                  </a:lnTo>
                  <a:lnTo>
                    <a:pt x="2124" y="348"/>
                  </a:lnTo>
                  <a:lnTo>
                    <a:pt x="2199" y="384"/>
                  </a:lnTo>
                  <a:lnTo>
                    <a:pt x="2325" y="426"/>
                  </a:lnTo>
                  <a:lnTo>
                    <a:pt x="2394" y="448"/>
                  </a:lnTo>
                  <a:lnTo>
                    <a:pt x="2523" y="522"/>
                  </a:lnTo>
                  <a:lnTo>
                    <a:pt x="2595" y="516"/>
                  </a:lnTo>
                  <a:lnTo>
                    <a:pt x="2442" y="454"/>
                  </a:lnTo>
                  <a:lnTo>
                    <a:pt x="2388" y="424"/>
                  </a:lnTo>
                  <a:lnTo>
                    <a:pt x="2327" y="388"/>
                  </a:lnTo>
                  <a:lnTo>
                    <a:pt x="2219" y="340"/>
                  </a:lnTo>
                  <a:lnTo>
                    <a:pt x="2106" y="292"/>
                  </a:lnTo>
                  <a:lnTo>
                    <a:pt x="2052" y="280"/>
                  </a:lnTo>
                  <a:lnTo>
                    <a:pt x="2003" y="268"/>
                  </a:lnTo>
                  <a:lnTo>
                    <a:pt x="1955" y="262"/>
                  </a:lnTo>
                  <a:lnTo>
                    <a:pt x="1919" y="268"/>
                  </a:lnTo>
                  <a:lnTo>
                    <a:pt x="1877" y="274"/>
                  </a:lnTo>
                  <a:lnTo>
                    <a:pt x="1812" y="274"/>
                  </a:lnTo>
                  <a:lnTo>
                    <a:pt x="1752" y="274"/>
                  </a:lnTo>
                  <a:lnTo>
                    <a:pt x="1703" y="286"/>
                  </a:lnTo>
                  <a:lnTo>
                    <a:pt x="1661" y="292"/>
                  </a:lnTo>
                  <a:lnTo>
                    <a:pt x="1631" y="304"/>
                  </a:lnTo>
                  <a:lnTo>
                    <a:pt x="1607" y="316"/>
                  </a:lnTo>
                  <a:lnTo>
                    <a:pt x="1595" y="322"/>
                  </a:lnTo>
                  <a:lnTo>
                    <a:pt x="1589" y="322"/>
                  </a:lnTo>
                  <a:lnTo>
                    <a:pt x="1500" y="334"/>
                  </a:lnTo>
                  <a:lnTo>
                    <a:pt x="1409" y="358"/>
                  </a:lnTo>
                  <a:lnTo>
                    <a:pt x="1236" y="418"/>
                  </a:lnTo>
                  <a:lnTo>
                    <a:pt x="1152" y="442"/>
                  </a:lnTo>
                  <a:lnTo>
                    <a:pt x="1061" y="460"/>
                  </a:lnTo>
                  <a:lnTo>
                    <a:pt x="966" y="460"/>
                  </a:lnTo>
                  <a:lnTo>
                    <a:pt x="918" y="454"/>
                  </a:lnTo>
                  <a:lnTo>
                    <a:pt x="870" y="442"/>
                  </a:lnTo>
                  <a:lnTo>
                    <a:pt x="858" y="436"/>
                  </a:lnTo>
                  <a:lnTo>
                    <a:pt x="828" y="430"/>
                  </a:lnTo>
                  <a:lnTo>
                    <a:pt x="791" y="412"/>
                  </a:lnTo>
                  <a:lnTo>
                    <a:pt x="743" y="388"/>
                  </a:lnTo>
                  <a:lnTo>
                    <a:pt x="690" y="364"/>
                  </a:lnTo>
                  <a:lnTo>
                    <a:pt x="636" y="334"/>
                  </a:lnTo>
                  <a:lnTo>
                    <a:pt x="515" y="280"/>
                  </a:lnTo>
                  <a:lnTo>
                    <a:pt x="467" y="256"/>
                  </a:lnTo>
                  <a:lnTo>
                    <a:pt x="443" y="244"/>
                  </a:lnTo>
                  <a:lnTo>
                    <a:pt x="0" y="0"/>
                  </a:lnTo>
                  <a:lnTo>
                    <a:pt x="123" y="120"/>
                  </a:lnTo>
                  <a:lnTo>
                    <a:pt x="585" y="390"/>
                  </a:lnTo>
                  <a:lnTo>
                    <a:pt x="708" y="462"/>
                  </a:lnTo>
                  <a:lnTo>
                    <a:pt x="849" y="543"/>
                  </a:lnTo>
                  <a:lnTo>
                    <a:pt x="882" y="564"/>
                  </a:lnTo>
                  <a:lnTo>
                    <a:pt x="897" y="621"/>
                  </a:lnTo>
                  <a:lnTo>
                    <a:pt x="981" y="675"/>
                  </a:lnTo>
                  <a:close/>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endParaRPr lang="ru-RU"/>
            </a:p>
          </p:txBody>
        </p:sp>
        <p:sp>
          <p:nvSpPr>
            <p:cNvPr id="55313" name="Freeform 17"/>
            <p:cNvSpPr>
              <a:spLocks/>
            </p:cNvSpPr>
            <p:nvPr userDrawn="1"/>
          </p:nvSpPr>
          <p:spPr bwMode="hidden">
            <a:xfrm>
              <a:off x="0" y="2994"/>
              <a:ext cx="2723" cy="1091"/>
            </a:xfrm>
            <a:custGeom>
              <a:avLst/>
              <a:gdLst/>
              <a:ahLst/>
              <a:cxnLst>
                <a:cxn ang="0">
                  <a:pos x="2370" y="72"/>
                </a:cxn>
                <a:cxn ang="0">
                  <a:pos x="2597" y="198"/>
                </a:cxn>
                <a:cxn ang="0">
                  <a:pos x="2639" y="276"/>
                </a:cxn>
                <a:cxn ang="0">
                  <a:pos x="2453" y="264"/>
                </a:cxn>
                <a:cxn ang="0">
                  <a:pos x="2297" y="204"/>
                </a:cxn>
                <a:cxn ang="0">
                  <a:pos x="2112" y="66"/>
                </a:cxn>
                <a:cxn ang="0">
                  <a:pos x="2088" y="72"/>
                </a:cxn>
                <a:cxn ang="0">
                  <a:pos x="2106" y="114"/>
                </a:cxn>
                <a:cxn ang="0">
                  <a:pos x="2412" y="552"/>
                </a:cxn>
                <a:cxn ang="0">
                  <a:pos x="2279" y="564"/>
                </a:cxn>
                <a:cxn ang="0">
                  <a:pos x="2189" y="492"/>
                </a:cxn>
                <a:cxn ang="0">
                  <a:pos x="2058" y="330"/>
                </a:cxn>
                <a:cxn ang="0">
                  <a:pos x="1991" y="234"/>
                </a:cxn>
                <a:cxn ang="0">
                  <a:pos x="1949" y="174"/>
                </a:cxn>
                <a:cxn ang="0">
                  <a:pos x="1824" y="132"/>
                </a:cxn>
                <a:cxn ang="0">
                  <a:pos x="1794" y="144"/>
                </a:cxn>
                <a:cxn ang="0">
                  <a:pos x="1895" y="222"/>
                </a:cxn>
                <a:cxn ang="0">
                  <a:pos x="1943" y="366"/>
                </a:cxn>
                <a:cxn ang="0">
                  <a:pos x="2064" y="630"/>
                </a:cxn>
                <a:cxn ang="0">
                  <a:pos x="2052" y="695"/>
                </a:cxn>
                <a:cxn ang="0">
                  <a:pos x="1955" y="683"/>
                </a:cxn>
                <a:cxn ang="0">
                  <a:pos x="1913" y="636"/>
                </a:cxn>
                <a:cxn ang="0">
                  <a:pos x="1703" y="312"/>
                </a:cxn>
                <a:cxn ang="0">
                  <a:pos x="1637" y="276"/>
                </a:cxn>
                <a:cxn ang="0">
                  <a:pos x="1643" y="318"/>
                </a:cxn>
                <a:cxn ang="0">
                  <a:pos x="1673" y="408"/>
                </a:cxn>
                <a:cxn ang="0">
                  <a:pos x="1716" y="779"/>
                </a:cxn>
                <a:cxn ang="0">
                  <a:pos x="1691" y="737"/>
                </a:cxn>
                <a:cxn ang="0">
                  <a:pos x="1613" y="582"/>
                </a:cxn>
                <a:cxn ang="0">
                  <a:pos x="1494" y="480"/>
                </a:cxn>
                <a:cxn ang="0">
                  <a:pos x="1248" y="528"/>
                </a:cxn>
                <a:cxn ang="0">
                  <a:pos x="996" y="630"/>
                </a:cxn>
                <a:cxn ang="0">
                  <a:pos x="714" y="534"/>
                </a:cxn>
                <a:cxn ang="0">
                  <a:pos x="198" y="288"/>
                </a:cxn>
                <a:cxn ang="0">
                  <a:pos x="0" y="460"/>
                </a:cxn>
                <a:cxn ang="0">
                  <a:pos x="288" y="570"/>
                </a:cxn>
                <a:cxn ang="0">
                  <a:pos x="461" y="654"/>
                </a:cxn>
                <a:cxn ang="0">
                  <a:pos x="725" y="755"/>
                </a:cxn>
                <a:cxn ang="0">
                  <a:pos x="966" y="791"/>
                </a:cxn>
                <a:cxn ang="0">
                  <a:pos x="1176" y="779"/>
                </a:cxn>
                <a:cxn ang="0">
                  <a:pos x="1278" y="791"/>
                </a:cxn>
                <a:cxn ang="0">
                  <a:pos x="1404" y="845"/>
                </a:cxn>
                <a:cxn ang="0">
                  <a:pos x="1416" y="887"/>
                </a:cxn>
                <a:cxn ang="0">
                  <a:pos x="1361" y="923"/>
                </a:cxn>
                <a:cxn ang="0">
                  <a:pos x="1385" y="1007"/>
                </a:cxn>
                <a:cxn ang="0">
                  <a:pos x="1494" y="1085"/>
                </a:cxn>
                <a:cxn ang="0">
                  <a:pos x="1697" y="1043"/>
                </a:cxn>
                <a:cxn ang="0">
                  <a:pos x="1812" y="989"/>
                </a:cxn>
                <a:cxn ang="0">
                  <a:pos x="1973" y="917"/>
                </a:cxn>
                <a:cxn ang="0">
                  <a:pos x="2201" y="899"/>
                </a:cxn>
                <a:cxn ang="0">
                  <a:pos x="2364" y="863"/>
                </a:cxn>
                <a:cxn ang="0">
                  <a:pos x="2400" y="743"/>
                </a:cxn>
                <a:cxn ang="0">
                  <a:pos x="2471" y="701"/>
                </a:cxn>
                <a:cxn ang="0">
                  <a:pos x="2621" y="504"/>
                </a:cxn>
                <a:cxn ang="0">
                  <a:pos x="2693" y="374"/>
                </a:cxn>
              </a:cxnLst>
              <a:rect l="0" t="0" r="r" b="b"/>
              <a:pathLst>
                <a:path w="2723" h="1091">
                  <a:moveTo>
                    <a:pt x="2723" y="299"/>
                  </a:moveTo>
                  <a:lnTo>
                    <a:pt x="2715" y="240"/>
                  </a:lnTo>
                  <a:lnTo>
                    <a:pt x="2656" y="195"/>
                  </a:lnTo>
                  <a:lnTo>
                    <a:pt x="2370" y="72"/>
                  </a:lnTo>
                  <a:lnTo>
                    <a:pt x="2303" y="54"/>
                  </a:lnTo>
                  <a:lnTo>
                    <a:pt x="2585" y="186"/>
                  </a:lnTo>
                  <a:lnTo>
                    <a:pt x="2591" y="192"/>
                  </a:lnTo>
                  <a:lnTo>
                    <a:pt x="2597" y="198"/>
                  </a:lnTo>
                  <a:lnTo>
                    <a:pt x="2621" y="228"/>
                  </a:lnTo>
                  <a:lnTo>
                    <a:pt x="2639" y="258"/>
                  </a:lnTo>
                  <a:lnTo>
                    <a:pt x="2646" y="270"/>
                  </a:lnTo>
                  <a:lnTo>
                    <a:pt x="2639" y="276"/>
                  </a:lnTo>
                  <a:lnTo>
                    <a:pt x="2603" y="282"/>
                  </a:lnTo>
                  <a:lnTo>
                    <a:pt x="2555" y="282"/>
                  </a:lnTo>
                  <a:lnTo>
                    <a:pt x="2507" y="276"/>
                  </a:lnTo>
                  <a:lnTo>
                    <a:pt x="2453" y="264"/>
                  </a:lnTo>
                  <a:lnTo>
                    <a:pt x="2394" y="246"/>
                  </a:lnTo>
                  <a:lnTo>
                    <a:pt x="2340" y="222"/>
                  </a:lnTo>
                  <a:lnTo>
                    <a:pt x="2321" y="216"/>
                  </a:lnTo>
                  <a:lnTo>
                    <a:pt x="2297" y="204"/>
                  </a:lnTo>
                  <a:lnTo>
                    <a:pt x="2171" y="126"/>
                  </a:lnTo>
                  <a:lnTo>
                    <a:pt x="2165" y="120"/>
                  </a:lnTo>
                  <a:lnTo>
                    <a:pt x="2154" y="102"/>
                  </a:lnTo>
                  <a:lnTo>
                    <a:pt x="2112" y="66"/>
                  </a:lnTo>
                  <a:lnTo>
                    <a:pt x="2064" y="24"/>
                  </a:lnTo>
                  <a:lnTo>
                    <a:pt x="2046" y="6"/>
                  </a:lnTo>
                  <a:lnTo>
                    <a:pt x="2034" y="0"/>
                  </a:lnTo>
                  <a:lnTo>
                    <a:pt x="2088" y="72"/>
                  </a:lnTo>
                  <a:lnTo>
                    <a:pt x="2106" y="108"/>
                  </a:lnTo>
                  <a:lnTo>
                    <a:pt x="2106" y="108"/>
                  </a:lnTo>
                  <a:lnTo>
                    <a:pt x="2106" y="108"/>
                  </a:lnTo>
                  <a:lnTo>
                    <a:pt x="2106" y="114"/>
                  </a:lnTo>
                  <a:lnTo>
                    <a:pt x="2112" y="114"/>
                  </a:lnTo>
                  <a:lnTo>
                    <a:pt x="2406" y="516"/>
                  </a:lnTo>
                  <a:lnTo>
                    <a:pt x="2412" y="534"/>
                  </a:lnTo>
                  <a:lnTo>
                    <a:pt x="2412" y="552"/>
                  </a:lnTo>
                  <a:lnTo>
                    <a:pt x="2394" y="576"/>
                  </a:lnTo>
                  <a:lnTo>
                    <a:pt x="2364" y="588"/>
                  </a:lnTo>
                  <a:lnTo>
                    <a:pt x="2321" y="588"/>
                  </a:lnTo>
                  <a:lnTo>
                    <a:pt x="2279" y="564"/>
                  </a:lnTo>
                  <a:lnTo>
                    <a:pt x="2237" y="534"/>
                  </a:lnTo>
                  <a:lnTo>
                    <a:pt x="2201" y="504"/>
                  </a:lnTo>
                  <a:lnTo>
                    <a:pt x="2195" y="498"/>
                  </a:lnTo>
                  <a:lnTo>
                    <a:pt x="2189" y="492"/>
                  </a:lnTo>
                  <a:lnTo>
                    <a:pt x="2171" y="462"/>
                  </a:lnTo>
                  <a:lnTo>
                    <a:pt x="2142" y="420"/>
                  </a:lnTo>
                  <a:lnTo>
                    <a:pt x="2100" y="378"/>
                  </a:lnTo>
                  <a:lnTo>
                    <a:pt x="2058" y="330"/>
                  </a:lnTo>
                  <a:lnTo>
                    <a:pt x="2040" y="318"/>
                  </a:lnTo>
                  <a:lnTo>
                    <a:pt x="2028" y="300"/>
                  </a:lnTo>
                  <a:lnTo>
                    <a:pt x="2009" y="264"/>
                  </a:lnTo>
                  <a:lnTo>
                    <a:pt x="1991" y="234"/>
                  </a:lnTo>
                  <a:lnTo>
                    <a:pt x="1985" y="210"/>
                  </a:lnTo>
                  <a:lnTo>
                    <a:pt x="1973" y="192"/>
                  </a:lnTo>
                  <a:lnTo>
                    <a:pt x="1967" y="180"/>
                  </a:lnTo>
                  <a:lnTo>
                    <a:pt x="1949" y="174"/>
                  </a:lnTo>
                  <a:lnTo>
                    <a:pt x="1907" y="156"/>
                  </a:lnTo>
                  <a:lnTo>
                    <a:pt x="1860" y="138"/>
                  </a:lnTo>
                  <a:lnTo>
                    <a:pt x="1836" y="132"/>
                  </a:lnTo>
                  <a:lnTo>
                    <a:pt x="1824" y="132"/>
                  </a:lnTo>
                  <a:lnTo>
                    <a:pt x="1806" y="132"/>
                  </a:lnTo>
                  <a:lnTo>
                    <a:pt x="1800" y="138"/>
                  </a:lnTo>
                  <a:lnTo>
                    <a:pt x="1794" y="144"/>
                  </a:lnTo>
                  <a:lnTo>
                    <a:pt x="1794" y="144"/>
                  </a:lnTo>
                  <a:lnTo>
                    <a:pt x="1842" y="156"/>
                  </a:lnTo>
                  <a:lnTo>
                    <a:pt x="1872" y="180"/>
                  </a:lnTo>
                  <a:lnTo>
                    <a:pt x="1889" y="204"/>
                  </a:lnTo>
                  <a:lnTo>
                    <a:pt x="1895" y="222"/>
                  </a:lnTo>
                  <a:lnTo>
                    <a:pt x="1889" y="240"/>
                  </a:lnTo>
                  <a:lnTo>
                    <a:pt x="1901" y="270"/>
                  </a:lnTo>
                  <a:lnTo>
                    <a:pt x="1919" y="318"/>
                  </a:lnTo>
                  <a:lnTo>
                    <a:pt x="1943" y="366"/>
                  </a:lnTo>
                  <a:lnTo>
                    <a:pt x="1991" y="480"/>
                  </a:lnTo>
                  <a:lnTo>
                    <a:pt x="2021" y="534"/>
                  </a:lnTo>
                  <a:lnTo>
                    <a:pt x="2040" y="582"/>
                  </a:lnTo>
                  <a:lnTo>
                    <a:pt x="2064" y="630"/>
                  </a:lnTo>
                  <a:lnTo>
                    <a:pt x="2076" y="666"/>
                  </a:lnTo>
                  <a:lnTo>
                    <a:pt x="2082" y="683"/>
                  </a:lnTo>
                  <a:lnTo>
                    <a:pt x="2070" y="695"/>
                  </a:lnTo>
                  <a:lnTo>
                    <a:pt x="2052" y="695"/>
                  </a:lnTo>
                  <a:lnTo>
                    <a:pt x="2021" y="695"/>
                  </a:lnTo>
                  <a:lnTo>
                    <a:pt x="1997" y="695"/>
                  </a:lnTo>
                  <a:lnTo>
                    <a:pt x="1973" y="689"/>
                  </a:lnTo>
                  <a:lnTo>
                    <a:pt x="1955" y="683"/>
                  </a:lnTo>
                  <a:lnTo>
                    <a:pt x="1949" y="683"/>
                  </a:lnTo>
                  <a:lnTo>
                    <a:pt x="1949" y="677"/>
                  </a:lnTo>
                  <a:lnTo>
                    <a:pt x="1943" y="672"/>
                  </a:lnTo>
                  <a:lnTo>
                    <a:pt x="1913" y="636"/>
                  </a:lnTo>
                  <a:lnTo>
                    <a:pt x="1806" y="324"/>
                  </a:lnTo>
                  <a:lnTo>
                    <a:pt x="1776" y="330"/>
                  </a:lnTo>
                  <a:lnTo>
                    <a:pt x="1746" y="330"/>
                  </a:lnTo>
                  <a:lnTo>
                    <a:pt x="1703" y="312"/>
                  </a:lnTo>
                  <a:lnTo>
                    <a:pt x="1673" y="288"/>
                  </a:lnTo>
                  <a:lnTo>
                    <a:pt x="1667" y="276"/>
                  </a:lnTo>
                  <a:lnTo>
                    <a:pt x="1655" y="270"/>
                  </a:lnTo>
                  <a:lnTo>
                    <a:pt x="1637" y="276"/>
                  </a:lnTo>
                  <a:lnTo>
                    <a:pt x="1631" y="288"/>
                  </a:lnTo>
                  <a:lnTo>
                    <a:pt x="1625" y="306"/>
                  </a:lnTo>
                  <a:lnTo>
                    <a:pt x="1625" y="312"/>
                  </a:lnTo>
                  <a:lnTo>
                    <a:pt x="1643" y="318"/>
                  </a:lnTo>
                  <a:lnTo>
                    <a:pt x="1655" y="336"/>
                  </a:lnTo>
                  <a:lnTo>
                    <a:pt x="1667" y="366"/>
                  </a:lnTo>
                  <a:lnTo>
                    <a:pt x="1673" y="402"/>
                  </a:lnTo>
                  <a:lnTo>
                    <a:pt x="1673" y="408"/>
                  </a:lnTo>
                  <a:lnTo>
                    <a:pt x="1673" y="414"/>
                  </a:lnTo>
                  <a:lnTo>
                    <a:pt x="1716" y="761"/>
                  </a:lnTo>
                  <a:lnTo>
                    <a:pt x="1716" y="773"/>
                  </a:lnTo>
                  <a:lnTo>
                    <a:pt x="1716" y="779"/>
                  </a:lnTo>
                  <a:lnTo>
                    <a:pt x="1709" y="773"/>
                  </a:lnTo>
                  <a:lnTo>
                    <a:pt x="1703" y="755"/>
                  </a:lnTo>
                  <a:lnTo>
                    <a:pt x="1697" y="749"/>
                  </a:lnTo>
                  <a:lnTo>
                    <a:pt x="1691" y="737"/>
                  </a:lnTo>
                  <a:lnTo>
                    <a:pt x="1679" y="713"/>
                  </a:lnTo>
                  <a:lnTo>
                    <a:pt x="1661" y="672"/>
                  </a:lnTo>
                  <a:lnTo>
                    <a:pt x="1643" y="630"/>
                  </a:lnTo>
                  <a:lnTo>
                    <a:pt x="1613" y="582"/>
                  </a:lnTo>
                  <a:lnTo>
                    <a:pt x="1589" y="540"/>
                  </a:lnTo>
                  <a:lnTo>
                    <a:pt x="1560" y="510"/>
                  </a:lnTo>
                  <a:lnTo>
                    <a:pt x="1536" y="492"/>
                  </a:lnTo>
                  <a:lnTo>
                    <a:pt x="1494" y="480"/>
                  </a:lnTo>
                  <a:lnTo>
                    <a:pt x="1446" y="480"/>
                  </a:lnTo>
                  <a:lnTo>
                    <a:pt x="1397" y="486"/>
                  </a:lnTo>
                  <a:lnTo>
                    <a:pt x="1349" y="498"/>
                  </a:lnTo>
                  <a:lnTo>
                    <a:pt x="1248" y="528"/>
                  </a:lnTo>
                  <a:lnTo>
                    <a:pt x="1158" y="570"/>
                  </a:lnTo>
                  <a:lnTo>
                    <a:pt x="1104" y="600"/>
                  </a:lnTo>
                  <a:lnTo>
                    <a:pt x="1037" y="624"/>
                  </a:lnTo>
                  <a:lnTo>
                    <a:pt x="996" y="630"/>
                  </a:lnTo>
                  <a:lnTo>
                    <a:pt x="948" y="630"/>
                  </a:lnTo>
                  <a:lnTo>
                    <a:pt x="900" y="618"/>
                  </a:lnTo>
                  <a:lnTo>
                    <a:pt x="840" y="588"/>
                  </a:lnTo>
                  <a:lnTo>
                    <a:pt x="714" y="534"/>
                  </a:lnTo>
                  <a:lnTo>
                    <a:pt x="582" y="474"/>
                  </a:lnTo>
                  <a:lnTo>
                    <a:pt x="443" y="408"/>
                  </a:lnTo>
                  <a:lnTo>
                    <a:pt x="318" y="348"/>
                  </a:lnTo>
                  <a:lnTo>
                    <a:pt x="198" y="288"/>
                  </a:lnTo>
                  <a:lnTo>
                    <a:pt x="149" y="264"/>
                  </a:lnTo>
                  <a:lnTo>
                    <a:pt x="102" y="240"/>
                  </a:lnTo>
                  <a:lnTo>
                    <a:pt x="0" y="187"/>
                  </a:lnTo>
                  <a:lnTo>
                    <a:pt x="0" y="460"/>
                  </a:lnTo>
                  <a:lnTo>
                    <a:pt x="36" y="474"/>
                  </a:lnTo>
                  <a:lnTo>
                    <a:pt x="149" y="516"/>
                  </a:lnTo>
                  <a:lnTo>
                    <a:pt x="216" y="540"/>
                  </a:lnTo>
                  <a:lnTo>
                    <a:pt x="288" y="570"/>
                  </a:lnTo>
                  <a:lnTo>
                    <a:pt x="348" y="594"/>
                  </a:lnTo>
                  <a:lnTo>
                    <a:pt x="396" y="618"/>
                  </a:lnTo>
                  <a:lnTo>
                    <a:pt x="432" y="636"/>
                  </a:lnTo>
                  <a:lnTo>
                    <a:pt x="461" y="654"/>
                  </a:lnTo>
                  <a:lnTo>
                    <a:pt x="504" y="672"/>
                  </a:lnTo>
                  <a:lnTo>
                    <a:pt x="588" y="707"/>
                  </a:lnTo>
                  <a:lnTo>
                    <a:pt x="684" y="743"/>
                  </a:lnTo>
                  <a:lnTo>
                    <a:pt x="725" y="755"/>
                  </a:lnTo>
                  <a:lnTo>
                    <a:pt x="761" y="767"/>
                  </a:lnTo>
                  <a:lnTo>
                    <a:pt x="828" y="779"/>
                  </a:lnTo>
                  <a:lnTo>
                    <a:pt x="894" y="785"/>
                  </a:lnTo>
                  <a:lnTo>
                    <a:pt x="966" y="791"/>
                  </a:lnTo>
                  <a:lnTo>
                    <a:pt x="1031" y="791"/>
                  </a:lnTo>
                  <a:lnTo>
                    <a:pt x="1092" y="785"/>
                  </a:lnTo>
                  <a:lnTo>
                    <a:pt x="1146" y="785"/>
                  </a:lnTo>
                  <a:lnTo>
                    <a:pt x="1176" y="779"/>
                  </a:lnTo>
                  <a:lnTo>
                    <a:pt x="1188" y="779"/>
                  </a:lnTo>
                  <a:lnTo>
                    <a:pt x="1188" y="779"/>
                  </a:lnTo>
                  <a:lnTo>
                    <a:pt x="1236" y="785"/>
                  </a:lnTo>
                  <a:lnTo>
                    <a:pt x="1278" y="791"/>
                  </a:lnTo>
                  <a:lnTo>
                    <a:pt x="1307" y="803"/>
                  </a:lnTo>
                  <a:lnTo>
                    <a:pt x="1337" y="809"/>
                  </a:lnTo>
                  <a:lnTo>
                    <a:pt x="1379" y="827"/>
                  </a:lnTo>
                  <a:lnTo>
                    <a:pt x="1404" y="845"/>
                  </a:lnTo>
                  <a:lnTo>
                    <a:pt x="1416" y="863"/>
                  </a:lnTo>
                  <a:lnTo>
                    <a:pt x="1416" y="875"/>
                  </a:lnTo>
                  <a:lnTo>
                    <a:pt x="1416" y="881"/>
                  </a:lnTo>
                  <a:lnTo>
                    <a:pt x="1416" y="887"/>
                  </a:lnTo>
                  <a:lnTo>
                    <a:pt x="1410" y="887"/>
                  </a:lnTo>
                  <a:lnTo>
                    <a:pt x="1397" y="893"/>
                  </a:lnTo>
                  <a:lnTo>
                    <a:pt x="1379" y="905"/>
                  </a:lnTo>
                  <a:lnTo>
                    <a:pt x="1361" y="923"/>
                  </a:lnTo>
                  <a:lnTo>
                    <a:pt x="1355" y="941"/>
                  </a:lnTo>
                  <a:lnTo>
                    <a:pt x="1361" y="971"/>
                  </a:lnTo>
                  <a:lnTo>
                    <a:pt x="1367" y="989"/>
                  </a:lnTo>
                  <a:lnTo>
                    <a:pt x="1385" y="1007"/>
                  </a:lnTo>
                  <a:lnTo>
                    <a:pt x="1404" y="1025"/>
                  </a:lnTo>
                  <a:lnTo>
                    <a:pt x="1434" y="1049"/>
                  </a:lnTo>
                  <a:lnTo>
                    <a:pt x="1464" y="1067"/>
                  </a:lnTo>
                  <a:lnTo>
                    <a:pt x="1494" y="1085"/>
                  </a:lnTo>
                  <a:lnTo>
                    <a:pt x="1554" y="1091"/>
                  </a:lnTo>
                  <a:lnTo>
                    <a:pt x="1607" y="1085"/>
                  </a:lnTo>
                  <a:lnTo>
                    <a:pt x="1661" y="1067"/>
                  </a:lnTo>
                  <a:lnTo>
                    <a:pt x="1697" y="1043"/>
                  </a:lnTo>
                  <a:lnTo>
                    <a:pt x="1734" y="1019"/>
                  </a:lnTo>
                  <a:lnTo>
                    <a:pt x="1752" y="995"/>
                  </a:lnTo>
                  <a:lnTo>
                    <a:pt x="1758" y="989"/>
                  </a:lnTo>
                  <a:lnTo>
                    <a:pt x="1812" y="989"/>
                  </a:lnTo>
                  <a:lnTo>
                    <a:pt x="1860" y="983"/>
                  </a:lnTo>
                  <a:lnTo>
                    <a:pt x="1907" y="965"/>
                  </a:lnTo>
                  <a:lnTo>
                    <a:pt x="1943" y="941"/>
                  </a:lnTo>
                  <a:lnTo>
                    <a:pt x="1973" y="917"/>
                  </a:lnTo>
                  <a:lnTo>
                    <a:pt x="2003" y="899"/>
                  </a:lnTo>
                  <a:lnTo>
                    <a:pt x="2015" y="881"/>
                  </a:lnTo>
                  <a:lnTo>
                    <a:pt x="2021" y="875"/>
                  </a:lnTo>
                  <a:lnTo>
                    <a:pt x="2201" y="899"/>
                  </a:lnTo>
                  <a:lnTo>
                    <a:pt x="2243" y="905"/>
                  </a:lnTo>
                  <a:lnTo>
                    <a:pt x="2273" y="899"/>
                  </a:lnTo>
                  <a:lnTo>
                    <a:pt x="2327" y="887"/>
                  </a:lnTo>
                  <a:lnTo>
                    <a:pt x="2364" y="863"/>
                  </a:lnTo>
                  <a:lnTo>
                    <a:pt x="2388" y="827"/>
                  </a:lnTo>
                  <a:lnTo>
                    <a:pt x="2400" y="797"/>
                  </a:lnTo>
                  <a:lnTo>
                    <a:pt x="2400" y="767"/>
                  </a:lnTo>
                  <a:lnTo>
                    <a:pt x="2400" y="743"/>
                  </a:lnTo>
                  <a:lnTo>
                    <a:pt x="2400" y="737"/>
                  </a:lnTo>
                  <a:lnTo>
                    <a:pt x="2418" y="737"/>
                  </a:lnTo>
                  <a:lnTo>
                    <a:pt x="2436" y="731"/>
                  </a:lnTo>
                  <a:lnTo>
                    <a:pt x="2471" y="701"/>
                  </a:lnTo>
                  <a:lnTo>
                    <a:pt x="2513" y="660"/>
                  </a:lnTo>
                  <a:lnTo>
                    <a:pt x="2555" y="606"/>
                  </a:lnTo>
                  <a:lnTo>
                    <a:pt x="2591" y="552"/>
                  </a:lnTo>
                  <a:lnTo>
                    <a:pt x="2621" y="504"/>
                  </a:lnTo>
                  <a:lnTo>
                    <a:pt x="2639" y="468"/>
                  </a:lnTo>
                  <a:lnTo>
                    <a:pt x="2646" y="462"/>
                  </a:lnTo>
                  <a:lnTo>
                    <a:pt x="2646" y="456"/>
                  </a:lnTo>
                  <a:lnTo>
                    <a:pt x="2693" y="374"/>
                  </a:lnTo>
                  <a:lnTo>
                    <a:pt x="2723" y="299"/>
                  </a:lnTo>
                  <a:close/>
                </a:path>
              </a:pathLst>
            </a:custGeom>
            <a:solidFill>
              <a:schemeClr val="bg1"/>
            </a:solidFill>
            <a:ln w="9525">
              <a:noFill/>
              <a:round/>
              <a:headEnd/>
              <a:tailEnd/>
            </a:ln>
          </p:spPr>
          <p:txBody>
            <a:bodyPr/>
            <a:lstStyle/>
            <a:p>
              <a:endParaRPr lang="ru-RU"/>
            </a:p>
          </p:txBody>
        </p:sp>
      </p:grpSp>
      <p:sp>
        <p:nvSpPr>
          <p:cNvPr id="55314" name="Rectangle 18"/>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ru-RU" smtClean="0"/>
              <a:t>Образец заголовка</a:t>
            </a:r>
          </a:p>
        </p:txBody>
      </p:sp>
      <p:sp>
        <p:nvSpPr>
          <p:cNvPr id="55315" name="Rectangle 19"/>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ru-RU"/>
          </a:p>
        </p:txBody>
      </p:sp>
      <p:sp>
        <p:nvSpPr>
          <p:cNvPr id="55316" name="Rectangle 20"/>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vl1pPr>
          </a:lstStyle>
          <a:p>
            <a:endParaRPr lang="ru-RU"/>
          </a:p>
        </p:txBody>
      </p:sp>
      <p:sp>
        <p:nvSpPr>
          <p:cNvPr id="55317" name="Rectangle 21"/>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0FDCE3F9-2729-4468-8507-CD774765898C}" type="slidenum">
              <a:rPr lang="ru-RU"/>
              <a:pPr/>
              <a:t>‹#›</a:t>
            </a:fld>
            <a:endParaRPr lang="ru-RU"/>
          </a:p>
        </p:txBody>
      </p:sp>
      <p:sp>
        <p:nvSpPr>
          <p:cNvPr id="55318" name="Rectangle 22"/>
          <p:cNvSpPr>
            <a:spLocks noGrp="1" noChangeArrowheads="1"/>
          </p:cNvSpPr>
          <p:nvPr>
            <p:ph type="body" idx="1"/>
          </p:nvPr>
        </p:nvSpPr>
        <p:spPr bwMode="auto">
          <a:xfrm>
            <a:off x="457200" y="1600200"/>
            <a:ext cx="8229600" cy="449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Tree>
  </p:cSld>
  <p:clrMap bg1="dk2" tx1="lt1" bg2="dk1" tx2="lt2" accent1="accent1" accent2="accent2" accent3="accent3" accent4="accent4" accent5="accent5" accent6="accent6" hlink="hlink" folHlink="folHlink"/>
  <p:sldLayoutIdLst>
    <p:sldLayoutId id="2147483676"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703" r:id="rId12"/>
    <p:sldLayoutId id="2147483705" r:id="rId13"/>
  </p:sldLayoutIdLst>
  <p:timing>
    <p:tnLst>
      <p:par>
        <p:cTn id="1" dur="indefinite" restart="never" nodeType="tmRoot"/>
      </p:par>
    </p:tnLst>
  </p:timing>
  <p:txStyles>
    <p:titleStyle>
      <a:lvl1pPr algn="ctr" rtl="0" fontAlgn="base">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fontAlgn="base">
        <a:spcBef>
          <a:spcPct val="20000"/>
        </a:spcBef>
        <a:spcAft>
          <a:spcPct val="0"/>
        </a:spcAft>
        <a:buClr>
          <a:schemeClr val="hlink"/>
        </a:buClr>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tx2"/>
        </a:buClr>
        <a:buChar char="•"/>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folHlink"/>
        </a:buClr>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Char char="•"/>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63529"/>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66562" name="Group 2"/>
          <p:cNvGrpSpPr>
            <a:grpSpLocks/>
          </p:cNvGrpSpPr>
          <p:nvPr/>
        </p:nvGrpSpPr>
        <p:grpSpPr bwMode="auto">
          <a:xfrm>
            <a:off x="0" y="0"/>
            <a:ext cx="9142413" cy="6856413"/>
            <a:chOff x="0" y="0"/>
            <a:chExt cx="5759" cy="4319"/>
          </a:xfrm>
        </p:grpSpPr>
        <p:sp>
          <p:nvSpPr>
            <p:cNvPr id="66563" name="Freeform 3"/>
            <p:cNvSpPr>
              <a:spLocks/>
            </p:cNvSpPr>
            <p:nvPr userDrawn="1"/>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endParaRPr lang="ru-RU"/>
            </a:p>
          </p:txBody>
        </p:sp>
        <p:grpSp>
          <p:nvGrpSpPr>
            <p:cNvPr id="66564" name="Group 4"/>
            <p:cNvGrpSpPr>
              <a:grpSpLocks/>
            </p:cNvGrpSpPr>
            <p:nvPr userDrawn="1"/>
          </p:nvGrpSpPr>
          <p:grpSpPr bwMode="auto">
            <a:xfrm>
              <a:off x="0" y="0"/>
              <a:ext cx="5759" cy="4319"/>
              <a:chOff x="0" y="0"/>
              <a:chExt cx="5759" cy="4319"/>
            </a:xfrm>
          </p:grpSpPr>
          <p:sp>
            <p:nvSpPr>
              <p:cNvPr id="66565" name="Freeform 5"/>
              <p:cNvSpPr>
                <a:spLocks/>
              </p:cNvSpPr>
              <p:nvPr userDrawn="1"/>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ru-RU"/>
              </a:p>
            </p:txBody>
          </p:sp>
          <p:sp>
            <p:nvSpPr>
              <p:cNvPr id="66566" name="Freeform 6"/>
              <p:cNvSpPr>
                <a:spLocks/>
              </p:cNvSpPr>
              <p:nvPr userDrawn="1"/>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endParaRPr lang="ru-RU"/>
              </a:p>
            </p:txBody>
          </p:sp>
          <p:sp>
            <p:nvSpPr>
              <p:cNvPr id="66567" name="Freeform 7"/>
              <p:cNvSpPr>
                <a:spLocks/>
              </p:cNvSpPr>
              <p:nvPr userDrawn="1"/>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endParaRPr lang="ru-RU"/>
              </a:p>
            </p:txBody>
          </p:sp>
          <p:sp>
            <p:nvSpPr>
              <p:cNvPr id="66568" name="Freeform 8"/>
              <p:cNvSpPr>
                <a:spLocks/>
              </p:cNvSpPr>
              <p:nvPr userDrawn="1"/>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endParaRPr lang="ru-RU"/>
              </a:p>
            </p:txBody>
          </p:sp>
          <p:sp>
            <p:nvSpPr>
              <p:cNvPr id="66569" name="Freeform 9"/>
              <p:cNvSpPr>
                <a:spLocks/>
              </p:cNvSpPr>
              <p:nvPr userDrawn="1"/>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endParaRPr lang="ru-RU"/>
              </a:p>
            </p:txBody>
          </p:sp>
          <p:sp>
            <p:nvSpPr>
              <p:cNvPr id="66570" name="Freeform 10"/>
              <p:cNvSpPr>
                <a:spLocks/>
              </p:cNvSpPr>
              <p:nvPr userDrawn="1"/>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endParaRPr lang="ru-RU"/>
              </a:p>
            </p:txBody>
          </p:sp>
          <p:sp>
            <p:nvSpPr>
              <p:cNvPr id="66571" name="Freeform 11"/>
              <p:cNvSpPr>
                <a:spLocks/>
              </p:cNvSpPr>
              <p:nvPr userDrawn="1"/>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endParaRPr lang="ru-RU"/>
              </a:p>
            </p:txBody>
          </p:sp>
          <p:sp>
            <p:nvSpPr>
              <p:cNvPr id="66572" name="Freeform 12"/>
              <p:cNvSpPr>
                <a:spLocks/>
              </p:cNvSpPr>
              <p:nvPr userDrawn="1"/>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endParaRPr lang="ru-RU"/>
              </a:p>
            </p:txBody>
          </p:sp>
          <p:sp>
            <p:nvSpPr>
              <p:cNvPr id="66573" name="Freeform 13"/>
              <p:cNvSpPr>
                <a:spLocks/>
              </p:cNvSpPr>
              <p:nvPr userDrawn="1"/>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endParaRPr lang="ru-RU"/>
              </a:p>
            </p:txBody>
          </p:sp>
          <p:sp>
            <p:nvSpPr>
              <p:cNvPr id="66574" name="Freeform 14"/>
              <p:cNvSpPr>
                <a:spLocks/>
              </p:cNvSpPr>
              <p:nvPr userDrawn="1"/>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ru-RU"/>
              </a:p>
            </p:txBody>
          </p:sp>
          <p:sp>
            <p:nvSpPr>
              <p:cNvPr id="66575" name="Freeform 15"/>
              <p:cNvSpPr>
                <a:spLocks/>
              </p:cNvSpPr>
              <p:nvPr userDrawn="1"/>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66576" name="Freeform 16"/>
              <p:cNvSpPr>
                <a:spLocks/>
              </p:cNvSpPr>
              <p:nvPr userDrawn="1"/>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66577" name="Freeform 17"/>
              <p:cNvSpPr>
                <a:spLocks/>
              </p:cNvSpPr>
              <p:nvPr userDrawn="1"/>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66578" name="Freeform 18"/>
              <p:cNvSpPr>
                <a:spLocks/>
              </p:cNvSpPr>
              <p:nvPr userDrawn="1"/>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66579" name="Freeform 19"/>
              <p:cNvSpPr>
                <a:spLocks/>
              </p:cNvSpPr>
              <p:nvPr userDrawn="1"/>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66580" name="Freeform 20"/>
              <p:cNvSpPr>
                <a:spLocks/>
              </p:cNvSpPr>
              <p:nvPr userDrawn="1"/>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66581" name="Freeform 21"/>
              <p:cNvSpPr>
                <a:spLocks/>
              </p:cNvSpPr>
              <p:nvPr userDrawn="1"/>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66582" name="Freeform 22"/>
              <p:cNvSpPr>
                <a:spLocks/>
              </p:cNvSpPr>
              <p:nvPr userDrawn="1"/>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endParaRPr lang="ru-RU"/>
              </a:p>
            </p:txBody>
          </p:sp>
          <p:sp>
            <p:nvSpPr>
              <p:cNvPr id="66583" name="Freeform 23"/>
              <p:cNvSpPr>
                <a:spLocks/>
              </p:cNvSpPr>
              <p:nvPr userDrawn="1"/>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endParaRPr lang="ru-RU"/>
              </a:p>
            </p:txBody>
          </p:sp>
          <p:sp>
            <p:nvSpPr>
              <p:cNvPr id="66584" name="Freeform 24"/>
              <p:cNvSpPr>
                <a:spLocks/>
              </p:cNvSpPr>
              <p:nvPr userDrawn="1"/>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endParaRPr lang="ru-RU"/>
              </a:p>
            </p:txBody>
          </p:sp>
          <p:sp>
            <p:nvSpPr>
              <p:cNvPr id="66585" name="Freeform 25"/>
              <p:cNvSpPr>
                <a:spLocks/>
              </p:cNvSpPr>
              <p:nvPr userDrawn="1"/>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endParaRPr lang="ru-RU"/>
              </a:p>
            </p:txBody>
          </p:sp>
          <p:sp>
            <p:nvSpPr>
              <p:cNvPr id="66586" name="Freeform 26"/>
              <p:cNvSpPr>
                <a:spLocks/>
              </p:cNvSpPr>
              <p:nvPr userDrawn="1"/>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66587" name="Freeform 27"/>
              <p:cNvSpPr>
                <a:spLocks/>
              </p:cNvSpPr>
              <p:nvPr userDrawn="1"/>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ru-RU"/>
              </a:p>
            </p:txBody>
          </p:sp>
          <p:sp>
            <p:nvSpPr>
              <p:cNvPr id="66588" name="Freeform 28"/>
              <p:cNvSpPr>
                <a:spLocks/>
              </p:cNvSpPr>
              <p:nvPr userDrawn="1"/>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ru-RU"/>
              </a:p>
            </p:txBody>
          </p:sp>
          <p:sp>
            <p:nvSpPr>
              <p:cNvPr id="66589" name="Freeform 29"/>
              <p:cNvSpPr>
                <a:spLocks/>
              </p:cNvSpPr>
              <p:nvPr userDrawn="1"/>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ru-RU"/>
              </a:p>
            </p:txBody>
          </p:sp>
          <p:grpSp>
            <p:nvGrpSpPr>
              <p:cNvPr id="66590" name="Group 30"/>
              <p:cNvGrpSpPr>
                <a:grpSpLocks/>
              </p:cNvGrpSpPr>
              <p:nvPr userDrawn="1"/>
            </p:nvGrpSpPr>
            <p:grpSpPr bwMode="auto">
              <a:xfrm>
                <a:off x="0" y="0"/>
                <a:ext cx="5758" cy="1045"/>
                <a:chOff x="0" y="0"/>
                <a:chExt cx="5758" cy="1045"/>
              </a:xfrm>
            </p:grpSpPr>
            <p:sp>
              <p:nvSpPr>
                <p:cNvPr id="66591"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66592"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66593"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66594"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66595"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66596"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66597"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66598"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66599"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66600"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66601"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66602"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66603"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66604"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66605"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grpSp>
          <p:grpSp>
            <p:nvGrpSpPr>
              <p:cNvPr id="66606" name="Group 46"/>
              <p:cNvGrpSpPr>
                <a:grpSpLocks/>
              </p:cNvGrpSpPr>
              <p:nvPr userDrawn="1"/>
            </p:nvGrpSpPr>
            <p:grpSpPr bwMode="auto">
              <a:xfrm>
                <a:off x="0" y="558"/>
                <a:ext cx="5758" cy="487"/>
                <a:chOff x="0" y="558"/>
                <a:chExt cx="5758" cy="487"/>
              </a:xfrm>
            </p:grpSpPr>
            <p:sp>
              <p:nvSpPr>
                <p:cNvPr id="66607" name="Freeform 47"/>
                <p:cNvSpPr>
                  <a:spLocks/>
                </p:cNvSpPr>
                <p:nvPr/>
              </p:nvSpPr>
              <p:spPr bwMode="hidden">
                <a:xfrm>
                  <a:off x="0" y="618"/>
                  <a:ext cx="306" cy="427"/>
                </a:xfrm>
                <a:custGeom>
                  <a:avLst/>
                  <a:gdLst/>
                  <a:ahLst/>
                  <a:cxnLst>
                    <a:cxn ang="0">
                      <a:pos x="281" y="426"/>
                    </a:cxn>
                    <a:cxn ang="0">
                      <a:pos x="305" y="426"/>
                    </a:cxn>
                    <a:cxn ang="0">
                      <a:pos x="0" y="0"/>
                    </a:cxn>
                    <a:cxn ang="0">
                      <a:pos x="0" y="66"/>
                    </a:cxn>
                    <a:cxn ang="0">
                      <a:pos x="251" y="426"/>
                    </a:cxn>
                    <a:cxn ang="0">
                      <a:pos x="281" y="426"/>
                    </a:cxn>
                    <a:cxn ang="0">
                      <a:pos x="281" y="426"/>
                    </a:cxn>
                  </a:cxnLst>
                  <a:rect l="0" t="0" r="r" b="b"/>
                  <a:pathLst>
                    <a:path w="305" h="426">
                      <a:moveTo>
                        <a:pt x="281" y="426"/>
                      </a:moveTo>
                      <a:lnTo>
                        <a:pt x="305" y="426"/>
                      </a:lnTo>
                      <a:lnTo>
                        <a:pt x="0" y="0"/>
                      </a:lnTo>
                      <a:lnTo>
                        <a:pt x="0" y="66"/>
                      </a:lnTo>
                      <a:lnTo>
                        <a:pt x="251" y="426"/>
                      </a:lnTo>
                      <a:lnTo>
                        <a:pt x="281" y="426"/>
                      </a:lnTo>
                      <a:lnTo>
                        <a:pt x="281" y="426"/>
                      </a:lnTo>
                      <a:close/>
                    </a:path>
                  </a:pathLst>
                </a:custGeom>
                <a:solidFill>
                  <a:schemeClr val="accent2"/>
                </a:solidFill>
                <a:ln w="9525">
                  <a:noFill/>
                  <a:round/>
                  <a:headEnd/>
                  <a:tailEnd/>
                </a:ln>
              </p:spPr>
              <p:txBody>
                <a:bodyPr/>
                <a:lstStyle/>
                <a:p>
                  <a:endParaRPr lang="ru-RU"/>
                </a:p>
              </p:txBody>
            </p:sp>
            <p:sp>
              <p:nvSpPr>
                <p:cNvPr id="66608" name="Freeform 48"/>
                <p:cNvSpPr>
                  <a:spLocks/>
                </p:cNvSpPr>
                <p:nvPr/>
              </p:nvSpPr>
              <p:spPr bwMode="hidden">
                <a:xfrm>
                  <a:off x="5410" y="558"/>
                  <a:ext cx="348" cy="487"/>
                </a:xfrm>
                <a:custGeom>
                  <a:avLst/>
                  <a:gdLst/>
                  <a:ahLst/>
                  <a:cxnLst>
                    <a:cxn ang="0">
                      <a:pos x="24" y="486"/>
                    </a:cxn>
                    <a:cxn ang="0">
                      <a:pos x="48" y="486"/>
                    </a:cxn>
                    <a:cxn ang="0">
                      <a:pos x="347" y="72"/>
                    </a:cxn>
                    <a:cxn ang="0">
                      <a:pos x="347" y="0"/>
                    </a:cxn>
                    <a:cxn ang="0">
                      <a:pos x="0" y="486"/>
                    </a:cxn>
                    <a:cxn ang="0">
                      <a:pos x="24" y="486"/>
                    </a:cxn>
                    <a:cxn ang="0">
                      <a:pos x="24" y="486"/>
                    </a:cxn>
                  </a:cxnLst>
                  <a:rect l="0" t="0" r="r" b="b"/>
                  <a:pathLst>
                    <a:path w="347" h="486">
                      <a:moveTo>
                        <a:pt x="24" y="486"/>
                      </a:moveTo>
                      <a:lnTo>
                        <a:pt x="48" y="486"/>
                      </a:lnTo>
                      <a:lnTo>
                        <a:pt x="347" y="72"/>
                      </a:lnTo>
                      <a:lnTo>
                        <a:pt x="347" y="0"/>
                      </a:lnTo>
                      <a:lnTo>
                        <a:pt x="0" y="486"/>
                      </a:lnTo>
                      <a:lnTo>
                        <a:pt x="24" y="486"/>
                      </a:lnTo>
                      <a:lnTo>
                        <a:pt x="24" y="486"/>
                      </a:lnTo>
                      <a:close/>
                    </a:path>
                  </a:pathLst>
                </a:custGeom>
                <a:solidFill>
                  <a:schemeClr val="accent2"/>
                </a:solidFill>
                <a:ln w="9525">
                  <a:noFill/>
                  <a:round/>
                  <a:headEnd/>
                  <a:tailEnd/>
                </a:ln>
              </p:spPr>
              <p:txBody>
                <a:bodyPr/>
                <a:lstStyle/>
                <a:p>
                  <a:endParaRPr lang="ru-RU"/>
                </a:p>
              </p:txBody>
            </p:sp>
          </p:grpSp>
          <p:grpSp>
            <p:nvGrpSpPr>
              <p:cNvPr id="66609" name="Group 49"/>
              <p:cNvGrpSpPr>
                <a:grpSpLocks/>
              </p:cNvGrpSpPr>
              <p:nvPr userDrawn="1"/>
            </p:nvGrpSpPr>
            <p:grpSpPr bwMode="auto">
              <a:xfrm>
                <a:off x="264" y="1039"/>
                <a:ext cx="5200" cy="3280"/>
                <a:chOff x="264" y="1039"/>
                <a:chExt cx="5200" cy="3280"/>
              </a:xfrm>
            </p:grpSpPr>
            <p:sp>
              <p:nvSpPr>
                <p:cNvPr id="66610"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66611"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66612"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66613"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66614"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66615"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66616"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66617"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66618"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grpSp>
          <p:sp>
            <p:nvSpPr>
              <p:cNvPr id="66619" name="Freeform 59"/>
              <p:cNvSpPr>
                <a:spLocks/>
              </p:cNvSpPr>
              <p:nvPr userDrawn="1"/>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66620" name="Freeform 60"/>
              <p:cNvSpPr>
                <a:spLocks/>
              </p:cNvSpPr>
              <p:nvPr userDrawn="1"/>
            </p:nvSpPr>
            <p:spPr bwMode="hidden">
              <a:xfrm>
                <a:off x="0" y="1039"/>
                <a:ext cx="948" cy="1676"/>
              </a:xfrm>
              <a:custGeom>
                <a:avLst/>
                <a:gdLst/>
                <a:ahLst/>
                <a:cxnLst>
                  <a:cxn ang="0">
                    <a:pos x="930" y="0"/>
                  </a:cxn>
                  <a:cxn ang="0">
                    <a:pos x="906" y="0"/>
                  </a:cxn>
                  <a:cxn ang="0">
                    <a:pos x="0" y="1593"/>
                  </a:cxn>
                  <a:cxn ang="0">
                    <a:pos x="0" y="1676"/>
                  </a:cxn>
                  <a:cxn ang="0">
                    <a:pos x="948" y="5"/>
                  </a:cxn>
                  <a:cxn ang="0">
                    <a:pos x="930" y="0"/>
                  </a:cxn>
                  <a:cxn ang="0">
                    <a:pos x="930" y="0"/>
                  </a:cxn>
                </a:cxnLst>
                <a:rect l="0" t="0" r="r" b="b"/>
                <a:pathLst>
                  <a:path w="948" h="1676">
                    <a:moveTo>
                      <a:pt x="930" y="0"/>
                    </a:moveTo>
                    <a:lnTo>
                      <a:pt x="906" y="0"/>
                    </a:lnTo>
                    <a:lnTo>
                      <a:pt x="0" y="1593"/>
                    </a:lnTo>
                    <a:lnTo>
                      <a:pt x="0" y="1676"/>
                    </a:lnTo>
                    <a:lnTo>
                      <a:pt x="948" y="5"/>
                    </a:lnTo>
                    <a:lnTo>
                      <a:pt x="930" y="0"/>
                    </a:lnTo>
                    <a:lnTo>
                      <a:pt x="930" y="0"/>
                    </a:lnTo>
                    <a:close/>
                  </a:path>
                </a:pathLst>
              </a:custGeom>
              <a:solidFill>
                <a:schemeClr val="accent2"/>
              </a:solidFill>
              <a:ln w="9525">
                <a:noFill/>
                <a:round/>
                <a:headEnd/>
                <a:tailEnd/>
              </a:ln>
            </p:spPr>
            <p:txBody>
              <a:bodyPr/>
              <a:lstStyle/>
              <a:p>
                <a:endParaRPr lang="ru-RU"/>
              </a:p>
            </p:txBody>
          </p:sp>
          <p:sp>
            <p:nvSpPr>
              <p:cNvPr id="66621" name="Freeform 61"/>
              <p:cNvSpPr>
                <a:spLocks/>
              </p:cNvSpPr>
              <p:nvPr userDrawn="1"/>
            </p:nvSpPr>
            <p:spPr bwMode="hidden">
              <a:xfrm>
                <a:off x="0" y="1039"/>
                <a:ext cx="629" cy="937"/>
              </a:xfrm>
              <a:custGeom>
                <a:avLst/>
                <a:gdLst/>
                <a:ahLst/>
                <a:cxnLst>
                  <a:cxn ang="0">
                    <a:pos x="606" y="0"/>
                  </a:cxn>
                  <a:cxn ang="0">
                    <a:pos x="582" y="0"/>
                  </a:cxn>
                  <a:cxn ang="0">
                    <a:pos x="0" y="871"/>
                  </a:cxn>
                  <a:cxn ang="0">
                    <a:pos x="0" y="937"/>
                  </a:cxn>
                  <a:cxn ang="0">
                    <a:pos x="629" y="4"/>
                  </a:cxn>
                  <a:cxn ang="0">
                    <a:pos x="606" y="0"/>
                  </a:cxn>
                  <a:cxn ang="0">
                    <a:pos x="606" y="0"/>
                  </a:cxn>
                </a:cxnLst>
                <a:rect l="0" t="0" r="r" b="b"/>
                <a:pathLst>
                  <a:path w="629" h="937">
                    <a:moveTo>
                      <a:pt x="606" y="0"/>
                    </a:moveTo>
                    <a:lnTo>
                      <a:pt x="582" y="0"/>
                    </a:lnTo>
                    <a:lnTo>
                      <a:pt x="0" y="871"/>
                    </a:lnTo>
                    <a:lnTo>
                      <a:pt x="0" y="937"/>
                    </a:lnTo>
                    <a:lnTo>
                      <a:pt x="629" y="4"/>
                    </a:lnTo>
                    <a:lnTo>
                      <a:pt x="606" y="0"/>
                    </a:lnTo>
                    <a:lnTo>
                      <a:pt x="606" y="0"/>
                    </a:lnTo>
                    <a:close/>
                  </a:path>
                </a:pathLst>
              </a:custGeom>
              <a:solidFill>
                <a:schemeClr val="accent2"/>
              </a:solidFill>
              <a:ln w="9525">
                <a:noFill/>
                <a:round/>
                <a:headEnd/>
                <a:tailEnd/>
              </a:ln>
            </p:spPr>
            <p:txBody>
              <a:bodyPr/>
              <a:lstStyle/>
              <a:p>
                <a:endParaRPr lang="ru-RU"/>
              </a:p>
            </p:txBody>
          </p:sp>
          <p:sp>
            <p:nvSpPr>
              <p:cNvPr id="66622" name="Freeform 62"/>
              <p:cNvSpPr>
                <a:spLocks/>
              </p:cNvSpPr>
              <p:nvPr userDrawn="1"/>
            </p:nvSpPr>
            <p:spPr bwMode="hidden">
              <a:xfrm>
                <a:off x="0" y="1039"/>
                <a:ext cx="305" cy="427"/>
              </a:xfrm>
              <a:custGeom>
                <a:avLst/>
                <a:gdLst/>
                <a:ahLst/>
                <a:cxnLst>
                  <a:cxn ang="0">
                    <a:pos x="282" y="0"/>
                  </a:cxn>
                  <a:cxn ang="0">
                    <a:pos x="252" y="0"/>
                  </a:cxn>
                  <a:cxn ang="0">
                    <a:pos x="0" y="361"/>
                  </a:cxn>
                  <a:cxn ang="0">
                    <a:pos x="0" y="427"/>
                  </a:cxn>
                  <a:cxn ang="0">
                    <a:pos x="305" y="5"/>
                  </a:cxn>
                  <a:cxn ang="0">
                    <a:pos x="282" y="0"/>
                  </a:cxn>
                  <a:cxn ang="0">
                    <a:pos x="282" y="0"/>
                  </a:cxn>
                </a:cxnLst>
                <a:rect l="0" t="0" r="r" b="b"/>
                <a:pathLst>
                  <a:path w="305" h="427">
                    <a:moveTo>
                      <a:pt x="282" y="0"/>
                    </a:moveTo>
                    <a:lnTo>
                      <a:pt x="252" y="0"/>
                    </a:lnTo>
                    <a:lnTo>
                      <a:pt x="0" y="361"/>
                    </a:lnTo>
                    <a:lnTo>
                      <a:pt x="0" y="427"/>
                    </a:lnTo>
                    <a:lnTo>
                      <a:pt x="305" y="5"/>
                    </a:lnTo>
                    <a:lnTo>
                      <a:pt x="282" y="0"/>
                    </a:lnTo>
                    <a:lnTo>
                      <a:pt x="282" y="0"/>
                    </a:lnTo>
                    <a:close/>
                  </a:path>
                </a:pathLst>
              </a:custGeom>
              <a:solidFill>
                <a:schemeClr val="accent2"/>
              </a:solidFill>
              <a:ln w="9525">
                <a:noFill/>
                <a:round/>
                <a:headEnd/>
                <a:tailEnd/>
              </a:ln>
            </p:spPr>
            <p:txBody>
              <a:bodyPr/>
              <a:lstStyle/>
              <a:p>
                <a:endParaRPr lang="ru-RU"/>
              </a:p>
            </p:txBody>
          </p:sp>
          <p:sp>
            <p:nvSpPr>
              <p:cNvPr id="66623" name="Freeform 63"/>
              <p:cNvSpPr>
                <a:spLocks/>
              </p:cNvSpPr>
              <p:nvPr userDrawn="1"/>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66624" name="Freeform 64"/>
              <p:cNvSpPr>
                <a:spLocks/>
              </p:cNvSpPr>
              <p:nvPr userDrawn="1"/>
            </p:nvSpPr>
            <p:spPr bwMode="hidden">
              <a:xfrm>
                <a:off x="4770" y="1039"/>
                <a:ext cx="988" cy="1730"/>
              </a:xfrm>
              <a:custGeom>
                <a:avLst/>
                <a:gdLst/>
                <a:ahLst/>
                <a:cxnLst>
                  <a:cxn ang="0">
                    <a:pos x="16" y="0"/>
                  </a:cxn>
                  <a:cxn ang="0">
                    <a:pos x="0" y="7"/>
                  </a:cxn>
                  <a:cxn ang="0">
                    <a:pos x="988" y="1730"/>
                  </a:cxn>
                  <a:cxn ang="0">
                    <a:pos x="988" y="1653"/>
                  </a:cxn>
                  <a:cxn ang="0">
                    <a:pos x="40" y="0"/>
                  </a:cxn>
                  <a:cxn ang="0">
                    <a:pos x="16" y="0"/>
                  </a:cxn>
                  <a:cxn ang="0">
                    <a:pos x="16" y="0"/>
                  </a:cxn>
                </a:cxnLst>
                <a:rect l="0" t="0" r="r" b="b"/>
                <a:pathLst>
                  <a:path w="988" h="1730">
                    <a:moveTo>
                      <a:pt x="16" y="0"/>
                    </a:moveTo>
                    <a:lnTo>
                      <a:pt x="0" y="7"/>
                    </a:lnTo>
                    <a:lnTo>
                      <a:pt x="988" y="1730"/>
                    </a:lnTo>
                    <a:lnTo>
                      <a:pt x="988" y="1653"/>
                    </a:lnTo>
                    <a:lnTo>
                      <a:pt x="40" y="0"/>
                    </a:lnTo>
                    <a:lnTo>
                      <a:pt x="16" y="0"/>
                    </a:lnTo>
                    <a:lnTo>
                      <a:pt x="16" y="0"/>
                    </a:lnTo>
                    <a:close/>
                  </a:path>
                </a:pathLst>
              </a:custGeom>
              <a:solidFill>
                <a:schemeClr val="accent2"/>
              </a:solidFill>
              <a:ln w="9525">
                <a:noFill/>
                <a:round/>
                <a:headEnd/>
                <a:tailEnd/>
              </a:ln>
            </p:spPr>
            <p:txBody>
              <a:bodyPr/>
              <a:lstStyle/>
              <a:p>
                <a:endParaRPr lang="ru-RU"/>
              </a:p>
            </p:txBody>
          </p:sp>
          <p:sp>
            <p:nvSpPr>
              <p:cNvPr id="66625" name="Freeform 65"/>
              <p:cNvSpPr>
                <a:spLocks/>
              </p:cNvSpPr>
              <p:nvPr userDrawn="1"/>
            </p:nvSpPr>
            <p:spPr bwMode="hidden">
              <a:xfrm>
                <a:off x="5088" y="1039"/>
                <a:ext cx="670" cy="997"/>
              </a:xfrm>
              <a:custGeom>
                <a:avLst/>
                <a:gdLst/>
                <a:ahLst/>
                <a:cxnLst>
                  <a:cxn ang="0">
                    <a:pos x="22" y="0"/>
                  </a:cxn>
                  <a:cxn ang="0">
                    <a:pos x="0" y="4"/>
                  </a:cxn>
                  <a:cxn ang="0">
                    <a:pos x="670" y="997"/>
                  </a:cxn>
                  <a:cxn ang="0">
                    <a:pos x="670" y="925"/>
                  </a:cxn>
                  <a:cxn ang="0">
                    <a:pos x="46" y="0"/>
                  </a:cxn>
                  <a:cxn ang="0">
                    <a:pos x="22" y="0"/>
                  </a:cxn>
                  <a:cxn ang="0">
                    <a:pos x="22" y="0"/>
                  </a:cxn>
                </a:cxnLst>
                <a:rect l="0" t="0" r="r" b="b"/>
                <a:pathLst>
                  <a:path w="670" h="997">
                    <a:moveTo>
                      <a:pt x="22" y="0"/>
                    </a:moveTo>
                    <a:lnTo>
                      <a:pt x="0" y="4"/>
                    </a:lnTo>
                    <a:lnTo>
                      <a:pt x="670" y="997"/>
                    </a:lnTo>
                    <a:lnTo>
                      <a:pt x="670" y="925"/>
                    </a:lnTo>
                    <a:lnTo>
                      <a:pt x="46" y="0"/>
                    </a:lnTo>
                    <a:lnTo>
                      <a:pt x="22" y="0"/>
                    </a:lnTo>
                    <a:lnTo>
                      <a:pt x="22" y="0"/>
                    </a:lnTo>
                    <a:close/>
                  </a:path>
                </a:pathLst>
              </a:custGeom>
              <a:solidFill>
                <a:schemeClr val="accent2"/>
              </a:solidFill>
              <a:ln w="9525">
                <a:noFill/>
                <a:round/>
                <a:headEnd/>
                <a:tailEnd/>
              </a:ln>
            </p:spPr>
            <p:txBody>
              <a:bodyPr/>
              <a:lstStyle/>
              <a:p>
                <a:endParaRPr lang="ru-RU"/>
              </a:p>
            </p:txBody>
          </p:sp>
          <p:sp>
            <p:nvSpPr>
              <p:cNvPr id="66626" name="Freeform 66"/>
              <p:cNvSpPr>
                <a:spLocks/>
              </p:cNvSpPr>
              <p:nvPr userDrawn="1"/>
            </p:nvSpPr>
            <p:spPr bwMode="hidden">
              <a:xfrm>
                <a:off x="5412" y="1039"/>
                <a:ext cx="346" cy="487"/>
              </a:xfrm>
              <a:custGeom>
                <a:avLst/>
                <a:gdLst/>
                <a:ahLst/>
                <a:cxnLst>
                  <a:cxn ang="0">
                    <a:pos x="22" y="0"/>
                  </a:cxn>
                  <a:cxn ang="0">
                    <a:pos x="0" y="7"/>
                  </a:cxn>
                  <a:cxn ang="0">
                    <a:pos x="346" y="487"/>
                  </a:cxn>
                  <a:cxn ang="0">
                    <a:pos x="346" y="415"/>
                  </a:cxn>
                  <a:cxn ang="0">
                    <a:pos x="46" y="0"/>
                  </a:cxn>
                  <a:cxn ang="0">
                    <a:pos x="22" y="0"/>
                  </a:cxn>
                  <a:cxn ang="0">
                    <a:pos x="22" y="0"/>
                  </a:cxn>
                </a:cxnLst>
                <a:rect l="0" t="0" r="r" b="b"/>
                <a:pathLst>
                  <a:path w="346" h="487">
                    <a:moveTo>
                      <a:pt x="22" y="0"/>
                    </a:moveTo>
                    <a:lnTo>
                      <a:pt x="0" y="7"/>
                    </a:lnTo>
                    <a:lnTo>
                      <a:pt x="346" y="487"/>
                    </a:lnTo>
                    <a:lnTo>
                      <a:pt x="346" y="415"/>
                    </a:lnTo>
                    <a:lnTo>
                      <a:pt x="46" y="0"/>
                    </a:lnTo>
                    <a:lnTo>
                      <a:pt x="22" y="0"/>
                    </a:lnTo>
                    <a:lnTo>
                      <a:pt x="22" y="0"/>
                    </a:lnTo>
                    <a:close/>
                  </a:path>
                </a:pathLst>
              </a:custGeom>
              <a:solidFill>
                <a:schemeClr val="accent2"/>
              </a:solidFill>
              <a:ln w="9525">
                <a:noFill/>
                <a:round/>
                <a:headEnd/>
                <a:tailEnd/>
              </a:ln>
            </p:spPr>
            <p:txBody>
              <a:bodyPr/>
              <a:lstStyle/>
              <a:p>
                <a:endParaRPr lang="ru-RU"/>
              </a:p>
            </p:txBody>
          </p:sp>
        </p:grpSp>
      </p:grpSp>
      <p:sp>
        <p:nvSpPr>
          <p:cNvPr id="66627" name="Rectangle 67"/>
          <p:cNvSpPr>
            <a:spLocks noGrp="1" noChangeArrowheads="1"/>
          </p:cNvSpPr>
          <p:nvPr>
            <p:ph type="title"/>
          </p:nvPr>
        </p:nvSpPr>
        <p:spPr bwMode="auto">
          <a:xfrm>
            <a:off x="455613" y="273050"/>
            <a:ext cx="8226425" cy="114300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ru-RU" smtClean="0"/>
              <a:t>Образец заголовка</a:t>
            </a:r>
          </a:p>
        </p:txBody>
      </p:sp>
      <p:sp>
        <p:nvSpPr>
          <p:cNvPr id="66628" name="Rectangle 68"/>
          <p:cNvSpPr>
            <a:spLocks noGrp="1" noChangeArrowheads="1"/>
          </p:cNvSpPr>
          <p:nvPr>
            <p:ph type="dt" sz="half" idx="2"/>
          </p:nvPr>
        </p:nvSpPr>
        <p:spPr bwMode="auto">
          <a:xfrm>
            <a:off x="455613"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00000"/>
                  </a:outerShdw>
                </a:effectLst>
                <a:latin typeface="+mn-lt"/>
              </a:defRPr>
            </a:lvl1pPr>
          </a:lstStyle>
          <a:p>
            <a:endParaRPr lang="ru-RU"/>
          </a:p>
        </p:txBody>
      </p:sp>
      <p:sp>
        <p:nvSpPr>
          <p:cNvPr id="66629" name="Rectangle 69"/>
          <p:cNvSpPr>
            <a:spLocks noGrp="1" noChangeArrowheads="1"/>
          </p:cNvSpPr>
          <p:nvPr>
            <p:ph type="ftr" sz="quarter" idx="3"/>
          </p:nvPr>
        </p:nvSpPr>
        <p:spPr bwMode="auto">
          <a:xfrm>
            <a:off x="3124200" y="6242050"/>
            <a:ext cx="2895600"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00000"/>
                  </a:outerShdw>
                </a:effectLst>
                <a:latin typeface="+mn-lt"/>
              </a:defRPr>
            </a:lvl1pPr>
          </a:lstStyle>
          <a:p>
            <a:endParaRPr lang="ru-RU"/>
          </a:p>
        </p:txBody>
      </p:sp>
      <p:sp>
        <p:nvSpPr>
          <p:cNvPr id="66630" name="Rectangle 70"/>
          <p:cNvSpPr>
            <a:spLocks noGrp="1" noChangeArrowheads="1"/>
          </p:cNvSpPr>
          <p:nvPr>
            <p:ph type="sldNum" sz="quarter" idx="4"/>
          </p:nvPr>
        </p:nvSpPr>
        <p:spPr bwMode="auto">
          <a:xfrm>
            <a:off x="6553200"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00000"/>
                  </a:outerShdw>
                </a:effectLst>
                <a:latin typeface="+mn-lt"/>
              </a:defRPr>
            </a:lvl1pPr>
          </a:lstStyle>
          <a:p>
            <a:fld id="{6D2B5C8D-61BE-485B-9474-2D7F2E3B6ABD}" type="slidenum">
              <a:rPr lang="ru-RU"/>
              <a:pPr/>
              <a:t>‹#›</a:t>
            </a:fld>
            <a:endParaRPr lang="ru-RU"/>
          </a:p>
        </p:txBody>
      </p:sp>
      <p:sp>
        <p:nvSpPr>
          <p:cNvPr id="66631" name="Rectangle 71"/>
          <p:cNvSpPr>
            <a:spLocks noGrp="1" noChangeArrowheads="1"/>
          </p:cNvSpPr>
          <p:nvPr>
            <p:ph type="body" idx="1"/>
          </p:nvPr>
        </p:nvSpPr>
        <p:spPr bwMode="auto">
          <a:xfrm>
            <a:off x="455613" y="1598613"/>
            <a:ext cx="8226425" cy="44973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Tree>
  </p:cSld>
  <p:clrMap bg1="dk2" tx1="lt1" bg2="dk1" tx2="lt2" accent1="accent1" accent2="accent2" accent3="accent3" accent4="accent4" accent5="accent5" accent6="accent6" hlink="hlink" folHlink="folHlink"/>
  <p:sldLayoutIdLst>
    <p:sldLayoutId id="214748368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4" r:id="rId12"/>
  </p:sldLayoutIdLst>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tx2"/>
        </a:buClr>
        <a:buSzPct val="115000"/>
        <a:buFont typeface="Wingdings"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Font typeface="Wingdings" pitchFamily="2" charset="2"/>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tx2"/>
        </a:buClr>
        <a:buSzPct val="115000"/>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Font typeface="Wingdings" pitchFamily="2" charset="2"/>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vmlDrawing" Target="../drawings/vmlDrawing6.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8.v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vmlDrawing" Target="../drawings/vmlDrawing9.v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vmlDrawing" Target="../drawings/vmlDrawing10.v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vmlDrawing" Target="../drawings/vmlDrawing11.v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vmlDrawing" Target="../drawings/vmlDrawing12.v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vmlDrawing" Target="../drawings/vmlDrawing13.v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vmlDrawing" Target="../drawings/vmlDrawing14.vml"/></Relationships>
</file>

<file path=ppt/slides/_rels/slide88.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vmlDrawing" Target="../drawings/vmlDrawing15.v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4"/>
          <p:cNvSpPr>
            <a:spLocks noGrp="1" noChangeArrowheads="1"/>
          </p:cNvSpPr>
          <p:nvPr>
            <p:ph type="title"/>
          </p:nvPr>
        </p:nvSpPr>
        <p:spPr>
          <a:xfrm>
            <a:off x="457200" y="2743200"/>
            <a:ext cx="8229600" cy="1189038"/>
          </a:xfrm>
        </p:spPr>
        <p:txBody>
          <a:bodyPr/>
          <a:lstStyle/>
          <a:p>
            <a:r>
              <a:rPr lang="ru-RU" sz="6000"/>
              <a:t>Речевая коммуникация</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ru-RU" sz="4000"/>
              <a:t>Основные понятия речевой коммуникации 1</a:t>
            </a:r>
          </a:p>
        </p:txBody>
      </p:sp>
      <p:sp>
        <p:nvSpPr>
          <p:cNvPr id="8195" name="Rectangle 3"/>
          <p:cNvSpPr>
            <a:spLocks noGrp="1" noChangeArrowheads="1"/>
          </p:cNvSpPr>
          <p:nvPr>
            <p:ph type="body" sz="half" idx="1"/>
          </p:nvPr>
        </p:nvSpPr>
        <p:spPr>
          <a:xfrm>
            <a:off x="457200" y="1600200"/>
            <a:ext cx="8305800" cy="1371600"/>
          </a:xfrm>
        </p:spPr>
        <p:txBody>
          <a:bodyPr/>
          <a:lstStyle/>
          <a:p>
            <a:pPr algn="ctr">
              <a:lnSpc>
                <a:spcPct val="90000"/>
              </a:lnSpc>
              <a:buFontTx/>
              <a:buNone/>
            </a:pPr>
            <a:r>
              <a:rPr lang="ru-RU" sz="2800"/>
              <a:t>   Коммуникация – специфическая форма взаимодействия людей в процессе их познавательно-трудовой деятельности. </a:t>
            </a:r>
          </a:p>
        </p:txBody>
      </p:sp>
      <p:graphicFrame>
        <p:nvGraphicFramePr>
          <p:cNvPr id="8197" name="Organization Chart 5"/>
          <p:cNvGraphicFramePr>
            <a:graphicFrameLocks/>
          </p:cNvGraphicFramePr>
          <p:nvPr>
            <p:ph sz="half" idx="2"/>
          </p:nvPr>
        </p:nvGraphicFramePr>
        <p:xfrm>
          <a:off x="609600" y="3276600"/>
          <a:ext cx="8001000" cy="2286000"/>
        </p:xfrm>
        <a:graphic>
          <a:graphicData uri="http://schemas.openxmlformats.org/drawingml/2006/compatibility">
            <com:legacyDrawing xmlns:com="http://schemas.openxmlformats.org/drawingml/2006/compatibility" spid="_x0000_s8197"/>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ru-RU"/>
              <a:t>Язык и речь</a:t>
            </a:r>
          </a:p>
        </p:txBody>
      </p:sp>
      <p:sp>
        <p:nvSpPr>
          <p:cNvPr id="33795" name="Rectangle 3"/>
          <p:cNvSpPr>
            <a:spLocks noGrp="1" noChangeArrowheads="1"/>
          </p:cNvSpPr>
          <p:nvPr>
            <p:ph type="body" idx="1"/>
          </p:nvPr>
        </p:nvSpPr>
        <p:spPr/>
        <p:txBody>
          <a:bodyPr/>
          <a:lstStyle/>
          <a:p>
            <a:r>
              <a:rPr lang="ru-RU"/>
              <a:t>язык – это система знаков, единицы которой и отношения между ними образуют иерархически упорядоченную структуру </a:t>
            </a:r>
          </a:p>
          <a:p>
            <a:pPr>
              <a:buFont typeface="Wingdings" pitchFamily="2" charset="2"/>
              <a:buNone/>
            </a:pPr>
            <a:endParaRPr lang="ru-RU"/>
          </a:p>
          <a:p>
            <a:r>
              <a:rPr lang="ru-RU"/>
              <a:t>речь – один из видов коммуникативной деятельности человека: использование языка для общения с другими людьми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ru-RU"/>
              <a:t>Функции языка и речи</a:t>
            </a:r>
          </a:p>
        </p:txBody>
      </p:sp>
      <p:graphicFrame>
        <p:nvGraphicFramePr>
          <p:cNvPr id="69637" name="Organization Chart 5"/>
          <p:cNvGraphicFramePr>
            <a:graphicFrameLocks/>
          </p:cNvGraphicFramePr>
          <p:nvPr>
            <p:ph idx="1"/>
          </p:nvPr>
        </p:nvGraphicFramePr>
        <p:xfrm>
          <a:off x="455613" y="1598613"/>
          <a:ext cx="8226425" cy="4503737"/>
        </p:xfrm>
        <a:graphic>
          <a:graphicData uri="http://schemas.openxmlformats.org/drawingml/2006/compatibility">
            <com:legacyDrawing xmlns:com="http://schemas.openxmlformats.org/drawingml/2006/compatibility" spid="_x0000_s69637"/>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ru-RU"/>
              <a:t>Речь и мышление</a:t>
            </a:r>
          </a:p>
        </p:txBody>
      </p:sp>
      <p:graphicFrame>
        <p:nvGraphicFramePr>
          <p:cNvPr id="70662" name="Organization Chart 6"/>
          <p:cNvGraphicFramePr>
            <a:graphicFrameLocks/>
          </p:cNvGraphicFramePr>
          <p:nvPr>
            <p:ph type="dgm" idx="1"/>
          </p:nvPr>
        </p:nvGraphicFramePr>
        <p:xfrm>
          <a:off x="228600" y="1598613"/>
          <a:ext cx="8763000" cy="4495800"/>
        </p:xfrm>
        <a:graphic>
          <a:graphicData uri="http://schemas.openxmlformats.org/drawingml/2006/compatibility">
            <com:legacyDrawing xmlns:com="http://schemas.openxmlformats.org/drawingml/2006/compatibility" spid="_x0000_s70662"/>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ru-RU"/>
              <a:t>Речевая деятельность</a:t>
            </a:r>
          </a:p>
        </p:txBody>
      </p:sp>
      <p:graphicFrame>
        <p:nvGraphicFramePr>
          <p:cNvPr id="71686" name="Organization Chart 6"/>
          <p:cNvGraphicFramePr>
            <a:graphicFrameLocks/>
          </p:cNvGraphicFramePr>
          <p:nvPr>
            <p:ph type="dgm" idx="1"/>
          </p:nvPr>
        </p:nvGraphicFramePr>
        <p:xfrm>
          <a:off x="492125" y="1598613"/>
          <a:ext cx="8153400" cy="4495800"/>
        </p:xfrm>
        <a:graphic>
          <a:graphicData uri="http://schemas.openxmlformats.org/drawingml/2006/compatibility">
            <com:legacyDrawing xmlns:com="http://schemas.openxmlformats.org/drawingml/2006/compatibility" spid="_x0000_s7168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r>
              <a:rPr lang="ru-RU" sz="4000"/>
              <a:t>Формы и типы речевой коммуникации</a:t>
            </a:r>
          </a:p>
        </p:txBody>
      </p:sp>
      <p:sp>
        <p:nvSpPr>
          <p:cNvPr id="72707" name="Rectangle 3"/>
          <p:cNvSpPr>
            <a:spLocks noGrp="1" noChangeArrowheads="1"/>
          </p:cNvSpPr>
          <p:nvPr>
            <p:ph type="body" idx="1"/>
          </p:nvPr>
        </p:nvSpPr>
        <p:spPr>
          <a:xfrm>
            <a:off x="228600" y="1676400"/>
            <a:ext cx="8453438" cy="5410200"/>
          </a:xfrm>
        </p:spPr>
        <p:txBody>
          <a:bodyPr/>
          <a:lstStyle/>
          <a:p>
            <a:pPr marL="609600" indent="-609600" algn="ctr">
              <a:lnSpc>
                <a:spcPct val="80000"/>
              </a:lnSpc>
              <a:buFont typeface="Wingdings" pitchFamily="2" charset="2"/>
              <a:buNone/>
            </a:pPr>
            <a:r>
              <a:rPr lang="ru-RU" sz="2000"/>
              <a:t>Признаки речевой коммуникации:</a:t>
            </a:r>
          </a:p>
          <a:p>
            <a:pPr marL="609600" indent="-609600">
              <a:lnSpc>
                <a:spcPct val="80000"/>
              </a:lnSpc>
              <a:buFont typeface="Wingdings" pitchFamily="2" charset="2"/>
              <a:buAutoNum type="arabicPeriod"/>
            </a:pPr>
            <a:r>
              <a:rPr lang="ru-RU" sz="2000"/>
              <a:t>Условия общения:</a:t>
            </a:r>
          </a:p>
          <a:p>
            <a:pPr marL="609600" indent="-609600">
              <a:lnSpc>
                <a:spcPct val="80000"/>
              </a:lnSpc>
            </a:pPr>
            <a:r>
              <a:rPr lang="ru-RU" sz="2000"/>
              <a:t>Прямое с активной обратной связью (диалог) и пассивной обратной связью (письменное распоряжение)</a:t>
            </a:r>
          </a:p>
          <a:p>
            <a:pPr marL="609600" indent="-609600">
              <a:lnSpc>
                <a:spcPct val="80000"/>
              </a:lnSpc>
            </a:pPr>
            <a:r>
              <a:rPr lang="ru-RU" sz="2000"/>
              <a:t>Опосредованное общение (выступление в СМИ)</a:t>
            </a:r>
          </a:p>
          <a:p>
            <a:pPr marL="609600" indent="-609600">
              <a:lnSpc>
                <a:spcPct val="80000"/>
              </a:lnSpc>
              <a:buFont typeface="Wingdings" pitchFamily="2" charset="2"/>
              <a:buAutoNum type="arabicPeriod" startAt="2"/>
            </a:pPr>
            <a:r>
              <a:rPr lang="ru-RU" sz="2000"/>
              <a:t>Количество участников:</a:t>
            </a:r>
          </a:p>
          <a:p>
            <a:pPr marL="609600" indent="-609600">
              <a:lnSpc>
                <a:spcPct val="80000"/>
              </a:lnSpc>
            </a:pPr>
            <a:r>
              <a:rPr lang="ru-RU" sz="2000"/>
              <a:t>Монолог </a:t>
            </a:r>
          </a:p>
          <a:p>
            <a:pPr marL="609600" indent="-609600">
              <a:lnSpc>
                <a:spcPct val="80000"/>
              </a:lnSpc>
            </a:pPr>
            <a:r>
              <a:rPr lang="ru-RU" sz="2000"/>
              <a:t>Диалог</a:t>
            </a:r>
          </a:p>
          <a:p>
            <a:pPr marL="609600" indent="-609600">
              <a:lnSpc>
                <a:spcPct val="80000"/>
              </a:lnSpc>
            </a:pPr>
            <a:r>
              <a:rPr lang="ru-RU" sz="2000"/>
              <a:t>Полилог</a:t>
            </a:r>
          </a:p>
          <a:p>
            <a:pPr marL="609600" indent="-609600">
              <a:lnSpc>
                <a:spcPct val="80000"/>
              </a:lnSpc>
              <a:buFont typeface="Wingdings" pitchFamily="2" charset="2"/>
              <a:buAutoNum type="arabicPeriod" startAt="3"/>
            </a:pPr>
            <a:r>
              <a:rPr lang="ru-RU" sz="2000"/>
              <a:t>Цель общения:</a:t>
            </a:r>
          </a:p>
          <a:p>
            <a:pPr marL="609600" indent="-609600">
              <a:lnSpc>
                <a:spcPct val="80000"/>
              </a:lnSpc>
            </a:pPr>
            <a:r>
              <a:rPr lang="ru-RU" sz="2000"/>
              <a:t>Информирование</a:t>
            </a:r>
          </a:p>
          <a:p>
            <a:pPr marL="609600" indent="-609600">
              <a:lnSpc>
                <a:spcPct val="80000"/>
              </a:lnSpc>
            </a:pPr>
            <a:r>
              <a:rPr lang="ru-RU" sz="2000"/>
              <a:t>Убеждение</a:t>
            </a:r>
          </a:p>
          <a:p>
            <a:pPr marL="609600" indent="-609600">
              <a:lnSpc>
                <a:spcPct val="80000"/>
              </a:lnSpc>
            </a:pPr>
            <a:r>
              <a:rPr lang="ru-RU" sz="2000"/>
              <a:t>Развлечение</a:t>
            </a:r>
          </a:p>
          <a:p>
            <a:pPr marL="609600" indent="-609600">
              <a:lnSpc>
                <a:spcPct val="80000"/>
              </a:lnSpc>
              <a:buFont typeface="Wingdings" pitchFamily="2" charset="2"/>
              <a:buAutoNum type="arabicPeriod" startAt="4"/>
            </a:pPr>
            <a:r>
              <a:rPr lang="ru-RU" sz="2000"/>
              <a:t>Характер ситуации:</a:t>
            </a:r>
          </a:p>
          <a:p>
            <a:pPr marL="609600" indent="-609600">
              <a:lnSpc>
                <a:spcPct val="80000"/>
              </a:lnSpc>
            </a:pPr>
            <a:r>
              <a:rPr lang="ru-RU" sz="2000"/>
              <a:t>Деловое общение</a:t>
            </a:r>
          </a:p>
          <a:p>
            <a:pPr marL="609600" indent="-609600">
              <a:lnSpc>
                <a:spcPct val="80000"/>
              </a:lnSpc>
            </a:pPr>
            <a:r>
              <a:rPr lang="ru-RU" sz="2000"/>
              <a:t>Бытовое общение</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r>
              <a:rPr lang="ru-RU"/>
              <a:t>Виды речевой деятельности</a:t>
            </a:r>
          </a:p>
        </p:txBody>
      </p:sp>
      <p:graphicFrame>
        <p:nvGraphicFramePr>
          <p:cNvPr id="157699" name="Organization Chart 3"/>
          <p:cNvGraphicFramePr>
            <a:graphicFrameLocks/>
          </p:cNvGraphicFramePr>
          <p:nvPr>
            <p:ph type="dgm" idx="1"/>
          </p:nvPr>
        </p:nvGraphicFramePr>
        <p:xfrm>
          <a:off x="152400" y="2133600"/>
          <a:ext cx="8839200" cy="3276600"/>
        </p:xfrm>
        <a:graphic>
          <a:graphicData uri="http://schemas.openxmlformats.org/drawingml/2006/compatibility">
            <com:legacyDrawing xmlns:com="http://schemas.openxmlformats.org/drawingml/2006/compatibility" spid="_x0000_s157699"/>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ru-RU" sz="4000"/>
              <a:t>Модель речевой коммуникации</a:t>
            </a:r>
          </a:p>
        </p:txBody>
      </p:sp>
      <p:sp>
        <p:nvSpPr>
          <p:cNvPr id="74775" name="Rectangle 23"/>
          <p:cNvSpPr>
            <a:spLocks noGrp="1" noChangeArrowheads="1"/>
          </p:cNvSpPr>
          <p:nvPr>
            <p:ph type="body" idx="1"/>
          </p:nvPr>
        </p:nvSpPr>
        <p:spPr/>
        <p:txBody>
          <a:bodyPr/>
          <a:lstStyle/>
          <a:p>
            <a:pPr>
              <a:buFont typeface="Wingdings" pitchFamily="2" charset="2"/>
              <a:buNone/>
            </a:pPr>
            <a:r>
              <a:rPr lang="ru-RU"/>
              <a:t>Схема отдельного коммуникативного акта</a:t>
            </a:r>
          </a:p>
          <a:p>
            <a:pPr>
              <a:buFont typeface="Wingdings" pitchFamily="2" charset="2"/>
              <a:buNone/>
            </a:pPr>
            <a:endParaRPr lang="ru-RU"/>
          </a:p>
          <a:p>
            <a:pPr>
              <a:buFont typeface="Wingdings" pitchFamily="2" charset="2"/>
              <a:buNone/>
            </a:pPr>
            <a:r>
              <a:rPr lang="ru-RU" sz="2000"/>
              <a:t>    Кодирование                                                              Декодирование</a:t>
            </a:r>
          </a:p>
          <a:p>
            <a:pPr>
              <a:buFont typeface="Wingdings" pitchFamily="2" charset="2"/>
              <a:buNone/>
            </a:pPr>
            <a:endParaRPr lang="ru-RU" sz="2000"/>
          </a:p>
          <a:p>
            <a:pPr>
              <a:buFont typeface="Wingdings" pitchFamily="2" charset="2"/>
              <a:buNone/>
            </a:pPr>
            <a:endParaRPr lang="ru-RU" sz="2000"/>
          </a:p>
          <a:p>
            <a:pPr>
              <a:buFont typeface="Wingdings" pitchFamily="2" charset="2"/>
              <a:buNone/>
            </a:pPr>
            <a:endParaRPr lang="ru-RU" sz="2000"/>
          </a:p>
          <a:p>
            <a:pPr>
              <a:buFont typeface="Wingdings" pitchFamily="2" charset="2"/>
              <a:buNone/>
            </a:pPr>
            <a:endParaRPr lang="ru-RU" sz="2000"/>
          </a:p>
          <a:p>
            <a:pPr>
              <a:buFont typeface="Wingdings" pitchFamily="2" charset="2"/>
              <a:buNone/>
            </a:pPr>
            <a:r>
              <a:rPr lang="ru-RU" sz="2000"/>
              <a:t>   Информация                                                                  Информация</a:t>
            </a:r>
          </a:p>
        </p:txBody>
      </p:sp>
      <p:sp>
        <p:nvSpPr>
          <p:cNvPr id="74766" name="Rectangle 14"/>
          <p:cNvSpPr>
            <a:spLocks noChangeArrowheads="1"/>
          </p:cNvSpPr>
          <p:nvPr/>
        </p:nvSpPr>
        <p:spPr bwMode="auto">
          <a:xfrm>
            <a:off x="304800" y="3352800"/>
            <a:ext cx="2667000" cy="838200"/>
          </a:xfrm>
          <a:prstGeom prst="rect">
            <a:avLst/>
          </a:prstGeom>
          <a:solidFill>
            <a:schemeClr val="accent1"/>
          </a:solidFill>
          <a:ln w="9525">
            <a:solidFill>
              <a:schemeClr val="tx1"/>
            </a:solidFill>
            <a:miter lim="800000"/>
            <a:headEnd/>
            <a:tailEnd/>
          </a:ln>
          <a:effectLst/>
        </p:spPr>
        <p:txBody>
          <a:bodyPr wrap="none" anchor="ctr"/>
          <a:lstStyle/>
          <a:p>
            <a:pPr algn="ctr"/>
            <a:r>
              <a:rPr lang="ru-RU" sz="2400" b="1">
                <a:solidFill>
                  <a:srgbClr val="000000"/>
                </a:solidFill>
              </a:rPr>
              <a:t>отправитель</a:t>
            </a:r>
          </a:p>
        </p:txBody>
      </p:sp>
      <p:sp>
        <p:nvSpPr>
          <p:cNvPr id="74771" name="Rectangle 19"/>
          <p:cNvSpPr>
            <a:spLocks noChangeArrowheads="1"/>
          </p:cNvSpPr>
          <p:nvPr/>
        </p:nvSpPr>
        <p:spPr bwMode="auto">
          <a:xfrm>
            <a:off x="3276600" y="3352800"/>
            <a:ext cx="2667000" cy="838200"/>
          </a:xfrm>
          <a:prstGeom prst="rect">
            <a:avLst/>
          </a:prstGeom>
          <a:solidFill>
            <a:schemeClr val="accent1"/>
          </a:solidFill>
          <a:ln w="9525">
            <a:solidFill>
              <a:schemeClr val="tx1"/>
            </a:solidFill>
            <a:miter lim="800000"/>
            <a:headEnd/>
            <a:tailEnd/>
          </a:ln>
          <a:effectLst/>
        </p:spPr>
        <p:txBody>
          <a:bodyPr wrap="none" anchor="ctr"/>
          <a:lstStyle/>
          <a:p>
            <a:pPr algn="ctr"/>
            <a:r>
              <a:rPr lang="ru-RU" sz="2400" b="1">
                <a:solidFill>
                  <a:srgbClr val="000000"/>
                </a:solidFill>
              </a:rPr>
              <a:t>сообщение</a:t>
            </a:r>
          </a:p>
        </p:txBody>
      </p:sp>
      <p:sp>
        <p:nvSpPr>
          <p:cNvPr id="74772" name="Rectangle 20"/>
          <p:cNvSpPr>
            <a:spLocks noChangeArrowheads="1"/>
          </p:cNvSpPr>
          <p:nvPr/>
        </p:nvSpPr>
        <p:spPr bwMode="auto">
          <a:xfrm>
            <a:off x="6248400" y="3352800"/>
            <a:ext cx="2667000" cy="838200"/>
          </a:xfrm>
          <a:prstGeom prst="rect">
            <a:avLst/>
          </a:prstGeom>
          <a:solidFill>
            <a:schemeClr val="accent1"/>
          </a:solidFill>
          <a:ln w="9525">
            <a:solidFill>
              <a:schemeClr val="tx1"/>
            </a:solidFill>
            <a:miter lim="800000"/>
            <a:headEnd/>
            <a:tailEnd/>
          </a:ln>
          <a:effectLst/>
        </p:spPr>
        <p:txBody>
          <a:bodyPr wrap="none" anchor="ctr"/>
          <a:lstStyle/>
          <a:p>
            <a:pPr algn="ctr"/>
            <a:r>
              <a:rPr lang="ru-RU" sz="2400" b="1">
                <a:solidFill>
                  <a:srgbClr val="000000"/>
                </a:solidFill>
              </a:rPr>
              <a:t>получение</a:t>
            </a:r>
          </a:p>
        </p:txBody>
      </p:sp>
      <p:sp>
        <p:nvSpPr>
          <p:cNvPr id="74773" name="Line 21"/>
          <p:cNvSpPr>
            <a:spLocks noChangeShapeType="1"/>
          </p:cNvSpPr>
          <p:nvPr/>
        </p:nvSpPr>
        <p:spPr bwMode="auto">
          <a:xfrm>
            <a:off x="2971800" y="3810000"/>
            <a:ext cx="304800" cy="0"/>
          </a:xfrm>
          <a:prstGeom prst="line">
            <a:avLst/>
          </a:prstGeom>
          <a:noFill/>
          <a:ln w="9525">
            <a:solidFill>
              <a:schemeClr val="tx1"/>
            </a:solidFill>
            <a:round/>
            <a:headEnd/>
            <a:tailEnd/>
          </a:ln>
          <a:effectLst/>
        </p:spPr>
        <p:txBody>
          <a:bodyPr/>
          <a:lstStyle/>
          <a:p>
            <a:endParaRPr lang="ru-RU"/>
          </a:p>
        </p:txBody>
      </p:sp>
      <p:sp>
        <p:nvSpPr>
          <p:cNvPr id="74774" name="Line 22"/>
          <p:cNvSpPr>
            <a:spLocks noChangeShapeType="1"/>
          </p:cNvSpPr>
          <p:nvPr/>
        </p:nvSpPr>
        <p:spPr bwMode="auto">
          <a:xfrm>
            <a:off x="5943600" y="3810000"/>
            <a:ext cx="304800" cy="0"/>
          </a:xfrm>
          <a:prstGeom prst="line">
            <a:avLst/>
          </a:prstGeom>
          <a:noFill/>
          <a:ln w="9525">
            <a:solidFill>
              <a:schemeClr val="tx1"/>
            </a:solidFill>
            <a:round/>
            <a:headEnd/>
            <a:tailEnd/>
          </a:ln>
          <a:effectLst/>
        </p:spPr>
        <p:txBody>
          <a:bodyPr/>
          <a:lstStyle/>
          <a:p>
            <a:endParaRPr lang="ru-RU"/>
          </a:p>
        </p:txBody>
      </p:sp>
      <p:sp>
        <p:nvSpPr>
          <p:cNvPr id="74777" name="Line 25"/>
          <p:cNvSpPr>
            <a:spLocks noChangeShapeType="1"/>
          </p:cNvSpPr>
          <p:nvPr/>
        </p:nvSpPr>
        <p:spPr bwMode="auto">
          <a:xfrm>
            <a:off x="2971800" y="3810000"/>
            <a:ext cx="304800" cy="0"/>
          </a:xfrm>
          <a:prstGeom prst="line">
            <a:avLst/>
          </a:prstGeom>
          <a:noFill/>
          <a:ln w="9525">
            <a:solidFill>
              <a:schemeClr val="tx1"/>
            </a:solidFill>
            <a:round/>
            <a:headEnd/>
            <a:tailEnd type="triangle" w="med" len="med"/>
          </a:ln>
          <a:effectLst/>
        </p:spPr>
        <p:txBody>
          <a:bodyPr/>
          <a:lstStyle/>
          <a:p>
            <a:endParaRPr lang="ru-RU"/>
          </a:p>
        </p:txBody>
      </p:sp>
      <p:sp>
        <p:nvSpPr>
          <p:cNvPr id="74778" name="Line 26"/>
          <p:cNvSpPr>
            <a:spLocks noChangeShapeType="1"/>
          </p:cNvSpPr>
          <p:nvPr/>
        </p:nvSpPr>
        <p:spPr bwMode="auto">
          <a:xfrm>
            <a:off x="5943600" y="3810000"/>
            <a:ext cx="304800" cy="0"/>
          </a:xfrm>
          <a:prstGeom prst="line">
            <a:avLst/>
          </a:prstGeom>
          <a:noFill/>
          <a:ln w="9525">
            <a:solidFill>
              <a:schemeClr val="tx1"/>
            </a:solidFill>
            <a:round/>
            <a:headEnd/>
            <a:tailEnd type="triangle" w="med" len="med"/>
          </a:ln>
          <a:effectLst/>
        </p:spPr>
        <p:txBody>
          <a:bodyPr/>
          <a:lstStyle/>
          <a:p>
            <a:endParaRPr lang="ru-RU"/>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ru-RU"/>
              <a:t>Тема 2. Чтение.</a:t>
            </a:r>
          </a:p>
        </p:txBody>
      </p:sp>
      <p:sp>
        <p:nvSpPr>
          <p:cNvPr id="18435" name="Rectangle 3"/>
          <p:cNvSpPr>
            <a:spLocks noGrp="1" noChangeArrowheads="1"/>
          </p:cNvSpPr>
          <p:nvPr>
            <p:ph type="body" idx="1"/>
          </p:nvPr>
        </p:nvSpPr>
        <p:spPr/>
        <p:txBody>
          <a:bodyPr/>
          <a:lstStyle/>
          <a:p>
            <a:pPr>
              <a:buFontTx/>
              <a:buNone/>
            </a:pPr>
            <a:r>
              <a:rPr lang="ru-RU"/>
              <a:t>   Чтение – рецептивный вид речевой деятельности, связанный со зрительным восприятием речевого сообщения, закодированного с помощью графических символов, то есть букв. Суть процесса чтения состоит в декодировании (расшифровке) графических символов и переводе их в мыслительные образы.</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ru-RU" sz="4000"/>
              <a:t>Виды чтения, основные недостатки традиционного чтения</a:t>
            </a:r>
          </a:p>
        </p:txBody>
      </p:sp>
      <p:sp>
        <p:nvSpPr>
          <p:cNvPr id="77827" name="Rectangle 3"/>
          <p:cNvSpPr>
            <a:spLocks noGrp="1" noChangeArrowheads="1"/>
          </p:cNvSpPr>
          <p:nvPr>
            <p:ph type="body" idx="1"/>
          </p:nvPr>
        </p:nvSpPr>
        <p:spPr>
          <a:xfrm>
            <a:off x="457200" y="1905000"/>
            <a:ext cx="8226425" cy="4497388"/>
          </a:xfrm>
        </p:spPr>
        <p:txBody>
          <a:bodyPr/>
          <a:lstStyle/>
          <a:p>
            <a:r>
              <a:rPr lang="ru-RU" sz="2800"/>
              <a:t>Регрессия - неоправданные, механические возвраты к уже прочитанному</a:t>
            </a:r>
          </a:p>
          <a:p>
            <a:r>
              <a:rPr lang="ru-RU" sz="2800"/>
              <a:t>Артикуляция - внутреннее проговаривание читаемого текста</a:t>
            </a:r>
          </a:p>
          <a:p>
            <a:r>
              <a:rPr lang="ru-RU" sz="2800"/>
              <a:t>Малое поле зрения</a:t>
            </a:r>
          </a:p>
          <a:p>
            <a:r>
              <a:rPr lang="ru-RU" sz="2800"/>
              <a:t>Слабое развитие механизма смыслового прогнозирования</a:t>
            </a:r>
          </a:p>
          <a:p>
            <a:r>
              <a:rPr lang="ru-RU" sz="2800"/>
              <a:t>Низкий уровень организации внимания</a:t>
            </a:r>
          </a:p>
          <a:p>
            <a:r>
              <a:rPr lang="ru-RU" sz="2800"/>
              <a:t>Отсутствие гибкой стратегии чтения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ru-RU"/>
              <a:t>Способы чтения</a:t>
            </a:r>
          </a:p>
        </p:txBody>
      </p:sp>
      <p:sp>
        <p:nvSpPr>
          <p:cNvPr id="84995" name="Rectangle 3"/>
          <p:cNvSpPr>
            <a:spLocks noGrp="1" noChangeArrowheads="1"/>
          </p:cNvSpPr>
          <p:nvPr>
            <p:ph type="body" idx="1"/>
          </p:nvPr>
        </p:nvSpPr>
        <p:spPr/>
        <p:txBody>
          <a:bodyPr/>
          <a:lstStyle/>
          <a:p>
            <a:endParaRPr lang="ru-RU"/>
          </a:p>
          <a:p>
            <a:r>
              <a:rPr lang="ru-RU"/>
              <a:t>Углубленное чтение</a:t>
            </a:r>
          </a:p>
          <a:p>
            <a:r>
              <a:rPr lang="ru-RU"/>
              <a:t>Ознакомительное чтение</a:t>
            </a:r>
          </a:p>
          <a:p>
            <a:r>
              <a:rPr lang="ru-RU"/>
              <a:t>Чтение-просмотр</a:t>
            </a:r>
          </a:p>
          <a:p>
            <a:r>
              <a:rPr lang="ru-RU"/>
              <a:t>Сканирование </a:t>
            </a:r>
          </a:p>
          <a:p>
            <a:r>
              <a:rPr lang="ru-RU"/>
              <a:t>Быстрое чтение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ru-RU" sz="4000"/>
              <a:t>Способы устранения недостатков чтения</a:t>
            </a:r>
          </a:p>
        </p:txBody>
      </p:sp>
      <p:sp>
        <p:nvSpPr>
          <p:cNvPr id="86019" name="Rectangle 3"/>
          <p:cNvSpPr>
            <a:spLocks noGrp="1" noChangeArrowheads="1"/>
          </p:cNvSpPr>
          <p:nvPr>
            <p:ph type="body" idx="1"/>
          </p:nvPr>
        </p:nvSpPr>
        <p:spPr>
          <a:xfrm>
            <a:off x="455613" y="1598613"/>
            <a:ext cx="8226425" cy="5259387"/>
          </a:xfrm>
        </p:spPr>
        <p:txBody>
          <a:bodyPr/>
          <a:lstStyle/>
          <a:p>
            <a:pPr>
              <a:lnSpc>
                <a:spcPct val="80000"/>
              </a:lnSpc>
              <a:buFont typeface="Wingdings" pitchFamily="2" charset="2"/>
              <a:buNone/>
            </a:pPr>
            <a:r>
              <a:rPr lang="ru-RU" sz="2800"/>
              <a:t>    Наиболее распространенные недостатки традиционного чтения – это регрессии (неоправданные возвраты к уже прочитанному) и внутреннее проговаривание (артикуляция). Чтобы избавиться от этих недостатков, необходимо, во-первых, преодолеть в себе силу привычки, а во-вторых, побороть те причины, которыми эти недостатки обусловлены. Одной из таких причин является отсутствие внимания, неумение сосредоточиться.</a:t>
            </a:r>
          </a:p>
          <a:p>
            <a:pPr>
              <a:lnSpc>
                <a:spcPct val="80000"/>
              </a:lnSpc>
              <a:buFont typeface="Wingdings" pitchFamily="2" charset="2"/>
              <a:buNone/>
            </a:pPr>
            <a:r>
              <a:rPr lang="ru-RU" sz="2800"/>
              <a:t>   Для преодоления силы привычки используются приемы самовнушения и аутогенная тренировка.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ru-RU" sz="4000"/>
              <a:t>Упражнение для преодоления регрессий</a:t>
            </a:r>
          </a:p>
        </p:txBody>
      </p:sp>
      <p:sp>
        <p:nvSpPr>
          <p:cNvPr id="87043" name="Rectangle 3"/>
          <p:cNvSpPr>
            <a:spLocks noGrp="1" noChangeArrowheads="1"/>
          </p:cNvSpPr>
          <p:nvPr>
            <p:ph type="body" idx="1"/>
          </p:nvPr>
        </p:nvSpPr>
        <p:spPr>
          <a:xfrm>
            <a:off x="457200" y="1600200"/>
            <a:ext cx="8226425" cy="5486400"/>
          </a:xfrm>
        </p:spPr>
        <p:txBody>
          <a:bodyPr/>
          <a:lstStyle/>
          <a:p>
            <a:pPr>
              <a:lnSpc>
                <a:spcPct val="90000"/>
              </a:lnSpc>
              <a:buFont typeface="Wingdings" pitchFamily="2" charset="2"/>
              <a:buNone/>
            </a:pPr>
            <a:r>
              <a:rPr lang="ru-RU" sz="2400"/>
              <a:t>    Запишите содержание приводимого ниже правила чтения в двух экземплярах на отдельном листе небольшого формата. Повторите его несколько раз и постарайтесь запомнить. Один экземпляр укрепите над рабочим столом на вашем экране мысленного взора. Второй экземпляр постоянно носите с собой в записной книжке. Открывая записную книжку, вы будете постоянно натыкаться на это правило:</a:t>
            </a:r>
          </a:p>
          <a:p>
            <a:pPr>
              <a:lnSpc>
                <a:spcPct val="90000"/>
              </a:lnSpc>
              <a:buFont typeface="Wingdings" pitchFamily="2" charset="2"/>
              <a:buNone/>
            </a:pPr>
            <a:endParaRPr lang="ru-RU" sz="2400"/>
          </a:p>
          <a:p>
            <a:pPr>
              <a:lnSpc>
                <a:spcPct val="90000"/>
              </a:lnSpc>
              <a:buFont typeface="Wingdings" pitchFamily="2" charset="2"/>
              <a:buNone/>
            </a:pPr>
            <a:r>
              <a:rPr lang="ru-RU" sz="2400"/>
              <a:t>   </a:t>
            </a:r>
            <a:r>
              <a:rPr lang="ru-RU" sz="2400">
                <a:solidFill>
                  <a:srgbClr val="000000"/>
                </a:solidFill>
                <a:effectLst>
                  <a:outerShdw blurRad="38100" dist="38100" dir="2700000" algn="tl">
                    <a:srgbClr val="FFFFFF"/>
                  </a:outerShdw>
                </a:effectLst>
              </a:rPr>
              <a:t>«Текст любой трудности я читаю только один раз, возвратные движения глаз (регрессии) недопустимы. Только по окончании чтения и осмысления прочитанного можно еще раз прочитать текст, если в этом возникла необходимость.»</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ru-RU" sz="4000"/>
              <a:t>Упражнения для расширения поля зрения</a:t>
            </a:r>
          </a:p>
        </p:txBody>
      </p:sp>
      <p:sp>
        <p:nvSpPr>
          <p:cNvPr id="88067" name="Rectangle 3"/>
          <p:cNvSpPr>
            <a:spLocks noGrp="1" noChangeArrowheads="1"/>
          </p:cNvSpPr>
          <p:nvPr>
            <p:ph type="body" idx="1"/>
          </p:nvPr>
        </p:nvSpPr>
        <p:spPr>
          <a:xfrm>
            <a:off x="381000" y="1981200"/>
            <a:ext cx="8226425" cy="4497388"/>
          </a:xfrm>
        </p:spPr>
        <p:txBody>
          <a:bodyPr/>
          <a:lstStyle/>
          <a:p>
            <a:pPr>
              <a:lnSpc>
                <a:spcPct val="80000"/>
              </a:lnSpc>
            </a:pPr>
            <a:r>
              <a:rPr lang="ru-RU" sz="2000" i="1"/>
              <a:t>Упражнение 1</a:t>
            </a:r>
            <a:r>
              <a:rPr lang="ru-RU" sz="2000"/>
              <a:t>. Посмотрите в окно и зафиксируйте свой взгляд на одном из увиденных объектов (дерево, антенна на крыше, балкон и т.п.). Не двигая зрачками, назовите как можно больше предметов, окружающих избранный объект. Результат сверьте с данными при фиксировании каждого предмета в отдельности.</a:t>
            </a:r>
          </a:p>
          <a:p>
            <a:pPr>
              <a:lnSpc>
                <a:spcPct val="80000"/>
              </a:lnSpc>
              <a:buFont typeface="Wingdings" pitchFamily="2" charset="2"/>
              <a:buNone/>
            </a:pPr>
            <a:endParaRPr lang="ru-RU" sz="2000" i="1"/>
          </a:p>
          <a:p>
            <a:pPr>
              <a:lnSpc>
                <a:spcPct val="80000"/>
              </a:lnSpc>
            </a:pPr>
            <a:r>
              <a:rPr lang="ru-RU" sz="2000" i="1"/>
              <a:t>Упражнение 2.</a:t>
            </a:r>
            <a:r>
              <a:rPr lang="ru-RU" sz="2000"/>
              <a:t> Выберите любое слово в тексте. Глядя только на него, не двигая зрачками, постарайтесь прочитать как можно больше близлежащих слов.</a:t>
            </a:r>
          </a:p>
          <a:p>
            <a:pPr>
              <a:lnSpc>
                <a:spcPct val="80000"/>
              </a:lnSpc>
              <a:buFont typeface="Wingdings" pitchFamily="2" charset="2"/>
              <a:buNone/>
            </a:pPr>
            <a:endParaRPr lang="ru-RU" sz="2000" i="1"/>
          </a:p>
          <a:p>
            <a:pPr>
              <a:lnSpc>
                <a:spcPct val="80000"/>
              </a:lnSpc>
            </a:pPr>
            <a:r>
              <a:rPr lang="ru-RU" sz="2000" i="1"/>
              <a:t>Упражнение 3.</a:t>
            </a:r>
            <a:r>
              <a:rPr lang="ru-RU" sz="2000"/>
              <a:t> Выберите самую узкую газетную колонку. Проведите по ее центру сверху вниз яркую линию. Скользя взглядом по этой линии сверху вниз, старайтесь, не двигая зрачками, читать по всей ширине строки. Когда вы научитесь считывать узкие колонки, выбирайте более широкие, постепенно осваивая навык охватывать взглядом всю ширину страницы книги, журнала.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r>
              <a:rPr lang="ru-RU" sz="4000"/>
              <a:t>Упражнения для подавления артикуляции</a:t>
            </a:r>
          </a:p>
        </p:txBody>
      </p:sp>
      <p:sp>
        <p:nvSpPr>
          <p:cNvPr id="89091" name="Rectangle 3"/>
          <p:cNvSpPr>
            <a:spLocks noGrp="1" noChangeArrowheads="1"/>
          </p:cNvSpPr>
          <p:nvPr>
            <p:ph type="body" idx="1"/>
          </p:nvPr>
        </p:nvSpPr>
        <p:spPr>
          <a:xfrm>
            <a:off x="381000" y="1828800"/>
            <a:ext cx="8226425" cy="4497388"/>
          </a:xfrm>
        </p:spPr>
        <p:txBody>
          <a:bodyPr/>
          <a:lstStyle/>
          <a:p>
            <a:pPr>
              <a:lnSpc>
                <a:spcPct val="80000"/>
              </a:lnSpc>
            </a:pPr>
            <a:r>
              <a:rPr lang="ru-RU" sz="2800" i="1"/>
              <a:t>Упражнение 1.</a:t>
            </a:r>
            <a:r>
              <a:rPr lang="ru-RU" sz="2800"/>
              <a:t> Читайте про себя с зажатым зубами языком, рот закрыт.</a:t>
            </a:r>
            <a:endParaRPr lang="ru-RU" sz="2800" i="1"/>
          </a:p>
          <a:p>
            <a:pPr>
              <a:lnSpc>
                <a:spcPct val="80000"/>
              </a:lnSpc>
            </a:pPr>
            <a:r>
              <a:rPr lang="ru-RU" sz="2800" i="1"/>
              <a:t>Упражнение 2.</a:t>
            </a:r>
            <a:r>
              <a:rPr lang="ru-RU" sz="2800"/>
              <a:t> Читайте про себя с зажатым в зубах предме­том, рот закрыт.</a:t>
            </a:r>
            <a:endParaRPr lang="ru-RU" sz="2800" i="1"/>
          </a:p>
          <a:p>
            <a:pPr>
              <a:lnSpc>
                <a:spcPct val="80000"/>
              </a:lnSpc>
            </a:pPr>
            <a:r>
              <a:rPr lang="ru-RU" sz="2800" i="1"/>
              <a:t>Упражнение 3</a:t>
            </a:r>
            <a:r>
              <a:rPr lang="ru-RU" sz="2800"/>
              <a:t>. Попробуйте прочитать текст про себя с одновременным произнесением вслух, например алфавита, счета, стихотворения и т.д. </a:t>
            </a:r>
            <a:endParaRPr lang="ru-RU" sz="2800" i="1"/>
          </a:p>
          <a:p>
            <a:pPr>
              <a:lnSpc>
                <a:spcPct val="80000"/>
              </a:lnSpc>
            </a:pPr>
            <a:r>
              <a:rPr lang="ru-RU" sz="2800" i="1"/>
              <a:t>Упражнение 4.</a:t>
            </a:r>
            <a:r>
              <a:rPr lang="ru-RU" sz="2800"/>
              <a:t> При чтении текста вслух рекомендуется простукивать карандашом ритм любой знакомой вам мелодии (например на восемь ударов).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ru-RU" sz="4000"/>
              <a:t>Упражнения для тренировки внимания</a:t>
            </a:r>
          </a:p>
        </p:txBody>
      </p:sp>
      <p:sp>
        <p:nvSpPr>
          <p:cNvPr id="90115" name="Rectangle 3"/>
          <p:cNvSpPr>
            <a:spLocks noGrp="1" noChangeArrowheads="1"/>
          </p:cNvSpPr>
          <p:nvPr>
            <p:ph type="body" idx="1"/>
          </p:nvPr>
        </p:nvSpPr>
        <p:spPr>
          <a:xfrm>
            <a:off x="457200" y="1751013"/>
            <a:ext cx="8226425" cy="5106987"/>
          </a:xfrm>
        </p:spPr>
        <p:txBody>
          <a:bodyPr/>
          <a:lstStyle/>
          <a:p>
            <a:pPr>
              <a:lnSpc>
                <a:spcPct val="80000"/>
              </a:lnSpc>
            </a:pPr>
            <a:r>
              <a:rPr lang="ru-RU" sz="1800" i="1"/>
              <a:t>Упражнение 1.</a:t>
            </a:r>
            <a:r>
              <a:rPr lang="ru-RU" sz="1800"/>
              <a:t> «Пальцы»</a:t>
            </a:r>
          </a:p>
          <a:p>
            <a:pPr>
              <a:lnSpc>
                <a:spcPct val="80000"/>
              </a:lnSpc>
              <a:buFont typeface="Wingdings" pitchFamily="2" charset="2"/>
              <a:buNone/>
            </a:pPr>
            <a:r>
              <a:rPr lang="ru-RU" sz="1800"/>
              <a:t>     Сядьте удобно, переплетите пальцы положенных на колени рук, оставив большие пальцы свободными, медленно вращайте их один вокруг другого с постоянной скоростью и в одном направлении, следя за тем, чтобы они не касались друг друга. Сосредоточьте внимание на этом движении. Первые две недели следует выполнять упражнение ежедневно по 5 минут, затем по 10 минут. Постепенно нужно довести время выполнения упражнения до 15 минут. Упражнение дает возможность проследить работу внимания «в чистом виде» благодаря бессмысленности вращения пальцев. Нужно заставить себя преодолеть трудность кон­центрации внимания на этом движении. Необходимо постоянно контролировать свое состояние.</a:t>
            </a:r>
          </a:p>
          <a:p>
            <a:pPr>
              <a:lnSpc>
                <a:spcPct val="80000"/>
              </a:lnSpc>
              <a:buFont typeface="Wingdings" pitchFamily="2" charset="2"/>
              <a:buNone/>
            </a:pPr>
            <a:endParaRPr lang="ru-RU" sz="1800" i="1"/>
          </a:p>
          <a:p>
            <a:pPr>
              <a:lnSpc>
                <a:spcPct val="80000"/>
              </a:lnSpc>
            </a:pPr>
            <a:r>
              <a:rPr lang="ru-RU" sz="1800" i="1"/>
              <a:t>Упражнение 2.</a:t>
            </a:r>
            <a:r>
              <a:rPr lang="ru-RU" sz="1800"/>
              <a:t> «Стрелка»</a:t>
            </a:r>
          </a:p>
          <a:p>
            <a:pPr>
              <a:lnSpc>
                <a:spcPct val="80000"/>
              </a:lnSpc>
              <a:buFont typeface="Wingdings" pitchFamily="2" charset="2"/>
              <a:buNone/>
            </a:pPr>
            <a:r>
              <a:rPr lang="ru-RU" sz="1800"/>
              <a:t>     В течение 3 минут наблюдайте за движением секундной стрелки на ваших часах. Упражнение вначале кажется не очень сложным. Однако очень скоро вы обнаружите, что уже не следите за стрелкой, а думаете совсем о постороннем, тогда как ваше внимание все время должно быть приковано к стрелке. Упражнение выполняется ежедневно, два-три раза в день.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ru-RU" sz="4000"/>
              <a:t> Упражнения для тренировки памяти</a:t>
            </a:r>
          </a:p>
        </p:txBody>
      </p:sp>
      <p:sp>
        <p:nvSpPr>
          <p:cNvPr id="91139" name="Rectangle 3"/>
          <p:cNvSpPr>
            <a:spLocks noGrp="1" noChangeArrowheads="1"/>
          </p:cNvSpPr>
          <p:nvPr>
            <p:ph type="body" idx="1"/>
          </p:nvPr>
        </p:nvSpPr>
        <p:spPr>
          <a:xfrm>
            <a:off x="0" y="1676400"/>
            <a:ext cx="9144000" cy="5486400"/>
          </a:xfrm>
        </p:spPr>
        <p:txBody>
          <a:bodyPr/>
          <a:lstStyle/>
          <a:p>
            <a:pPr>
              <a:lnSpc>
                <a:spcPct val="80000"/>
              </a:lnSpc>
            </a:pPr>
            <a:r>
              <a:rPr lang="ru-RU" sz="1800" i="1"/>
              <a:t>Упражнение 1.</a:t>
            </a:r>
            <a:r>
              <a:rPr lang="ru-RU" sz="1800"/>
              <a:t> За 6 секунд прочитайте и запомните названия столиц 12 государств и одновременно сгруппируйте их по частям света: Багдад, Париж, Вена, Каир, Гавана, Осло, Хошимин, Кабул, Бразилия, Прага, Пекин, Тегеран.</a:t>
            </a:r>
          </a:p>
          <a:p>
            <a:pPr>
              <a:lnSpc>
                <a:spcPct val="80000"/>
              </a:lnSpc>
              <a:buFont typeface="Wingdings" pitchFamily="2" charset="2"/>
              <a:buNone/>
            </a:pPr>
            <a:endParaRPr lang="ru-RU" sz="1800" i="1"/>
          </a:p>
          <a:p>
            <a:pPr>
              <a:lnSpc>
                <a:spcPct val="80000"/>
              </a:lnSpc>
            </a:pPr>
            <a:r>
              <a:rPr lang="ru-RU" sz="1800" i="1"/>
              <a:t>Упражнение 2.</a:t>
            </a:r>
            <a:r>
              <a:rPr lang="ru-RU" sz="1800"/>
              <a:t> Пусть для вас заготовят отпечатанный на машинке список из 10 неоднородных слов под порядковыми номерами. Осмотрите его в течение 20 секунд. Затем по памяти запишите запомнившиеся слова и их номера. Если слова и номер совпадают, оценивайте такой ответ в 10 баллов. Если вспомнилось только слово – 5 баллов. Суммируйте набранные баллы и вы получите процент эффективности вашей зрительной памяти</a:t>
            </a:r>
          </a:p>
          <a:p>
            <a:pPr>
              <a:lnSpc>
                <a:spcPct val="80000"/>
              </a:lnSpc>
              <a:buFont typeface="Wingdings" pitchFamily="2" charset="2"/>
              <a:buNone/>
            </a:pPr>
            <a:endParaRPr lang="ru-RU" sz="1800" i="1"/>
          </a:p>
          <a:p>
            <a:pPr>
              <a:lnSpc>
                <a:spcPct val="80000"/>
              </a:lnSpc>
            </a:pPr>
            <a:r>
              <a:rPr lang="ru-RU" sz="1800" i="1"/>
              <a:t>Упражнение 3.</a:t>
            </a:r>
            <a:r>
              <a:rPr lang="ru-RU" sz="1800"/>
              <a:t> Вырежьте из картона небольшие карточки (не менее 40–50 штук) и нанесите на них различные слова, знаки, разложите их на столе надписями вниз и перемешайте. Откладывайте последовательно 5, 7, 9 карточек и, закрыв глаза, переворачивайте их надписями вверх. Открывайте глаза и смотрите на карточки не более 2–3 секунд, пытаясь запомнить увиденное. Тренируйтесь до тех пор, пока не будете за это время запоминать обозначения одновременно на 7–9 карточках.</a:t>
            </a:r>
          </a:p>
          <a:p>
            <a:pPr>
              <a:lnSpc>
                <a:spcPct val="80000"/>
              </a:lnSpc>
              <a:buFont typeface="Wingdings" pitchFamily="2" charset="2"/>
              <a:buNone/>
            </a:pPr>
            <a:r>
              <a:rPr lang="ru-RU" sz="1800"/>
              <a:t>     Для большей достоверности данное упражнение проделайте несколько раз, а за основу возьмите средний показатель. Повторяйте тест после каждой недели тренировок.</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ru-RU" sz="4000"/>
              <a:t> Упражнение для выработки смысловой догадки</a:t>
            </a:r>
          </a:p>
        </p:txBody>
      </p:sp>
      <p:sp>
        <p:nvSpPr>
          <p:cNvPr id="92163" name="Rectangle 3"/>
          <p:cNvSpPr>
            <a:spLocks noGrp="1" noChangeArrowheads="1"/>
          </p:cNvSpPr>
          <p:nvPr>
            <p:ph type="body" idx="1"/>
          </p:nvPr>
        </p:nvSpPr>
        <p:spPr>
          <a:xfrm>
            <a:off x="457200" y="1905000"/>
            <a:ext cx="8226425" cy="5106988"/>
          </a:xfrm>
        </p:spPr>
        <p:txBody>
          <a:bodyPr/>
          <a:lstStyle/>
          <a:p>
            <a:pPr>
              <a:lnSpc>
                <a:spcPct val="90000"/>
              </a:lnSpc>
              <a:buFont typeface="Wingdings" pitchFamily="2" charset="2"/>
              <a:buNone/>
            </a:pPr>
            <a:r>
              <a:rPr lang="ru-RU" sz="2400"/>
              <a:t>    Прочитайте текст. В нем на обеих сторонах каждой строки пропущено по две буквы.</a:t>
            </a:r>
          </a:p>
          <a:p>
            <a:pPr>
              <a:lnSpc>
                <a:spcPct val="90000"/>
              </a:lnSpc>
              <a:buFont typeface="Wingdings" pitchFamily="2" charset="2"/>
              <a:buNone/>
            </a:pPr>
            <a:r>
              <a:rPr lang="ru-RU" sz="2400"/>
              <a:t>    Первая и единственная страна на нашей п....те, уже однажды применившая страшное о....е, – США – продолжает насыщать им св....сеналы. Эта же страна с настойчивост....ньяка «оспаривает первенство» в размещен....ерного оружия на территории западноев....йских стран, милитаризации космоса. Да....мая ухищренная пропаганда не может за....вать того факта, что этот опасный ку....авящей верхушки США и тех, кто ее подд....вает, нацелен против тех стран, котор....ердо и последовательно отстаивают м...</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ru-RU" sz="4000"/>
              <a:t>Интегральный алгоритм чтения</a:t>
            </a:r>
          </a:p>
        </p:txBody>
      </p:sp>
      <p:sp>
        <p:nvSpPr>
          <p:cNvPr id="93187" name="Rectangle 3"/>
          <p:cNvSpPr>
            <a:spLocks noGrp="1" noChangeArrowheads="1"/>
          </p:cNvSpPr>
          <p:nvPr>
            <p:ph type="body" idx="1"/>
          </p:nvPr>
        </p:nvSpPr>
        <p:spPr>
          <a:xfrm>
            <a:off x="304800" y="1295400"/>
            <a:ext cx="8610600" cy="5106988"/>
          </a:xfrm>
        </p:spPr>
        <p:txBody>
          <a:bodyPr/>
          <a:lstStyle/>
          <a:p>
            <a:pPr>
              <a:lnSpc>
                <a:spcPct val="80000"/>
              </a:lnSpc>
              <a:buFont typeface="Wingdings" pitchFamily="2" charset="2"/>
              <a:buNone/>
            </a:pPr>
            <a:r>
              <a:rPr lang="ru-RU" sz="2400"/>
              <a:t>    Интегральный алгоритм чтения – последовательность правил, позволяющих упорядочить и организовать процесс чтения, делая его более эффективным. </a:t>
            </a:r>
          </a:p>
          <a:p>
            <a:pPr algn="ctr">
              <a:lnSpc>
                <a:spcPct val="80000"/>
              </a:lnSpc>
              <a:buFont typeface="Wingdings" pitchFamily="2" charset="2"/>
              <a:buNone/>
            </a:pPr>
            <a:r>
              <a:rPr lang="ru-RU" sz="2400" b="1" i="1"/>
              <a:t>Блоки алгоритма</a:t>
            </a:r>
            <a:endParaRPr lang="ru-RU" sz="2400" b="1"/>
          </a:p>
          <a:p>
            <a:pPr>
              <a:lnSpc>
                <a:spcPct val="80000"/>
              </a:lnSpc>
            </a:pPr>
            <a:r>
              <a:rPr lang="ru-RU" sz="2400"/>
              <a:t>1. Наименование читаемого источника (Н).</a:t>
            </a:r>
          </a:p>
          <a:p>
            <a:pPr>
              <a:lnSpc>
                <a:spcPct val="80000"/>
              </a:lnSpc>
            </a:pPr>
            <a:r>
              <a:rPr lang="ru-RU" sz="2400"/>
              <a:t>2. Автор (А). </a:t>
            </a:r>
          </a:p>
          <a:p>
            <a:pPr>
              <a:lnSpc>
                <a:spcPct val="80000"/>
              </a:lnSpc>
            </a:pPr>
            <a:r>
              <a:rPr lang="ru-RU" sz="2400"/>
              <a:t>3. Выходные данные: год издания, издательство, номер периодического издания, дата опубликования и т.п. (В).</a:t>
            </a:r>
          </a:p>
          <a:p>
            <a:pPr>
              <a:lnSpc>
                <a:spcPct val="80000"/>
              </a:lnSpc>
            </a:pPr>
            <a:r>
              <a:rPr lang="ru-RU" sz="2400"/>
              <a:t>4. Основное содержание: тема, главная идея автора, рассматриваемые проблемы (О).</a:t>
            </a:r>
          </a:p>
          <a:p>
            <a:pPr>
              <a:lnSpc>
                <a:spcPct val="80000"/>
              </a:lnSpc>
            </a:pPr>
            <a:r>
              <a:rPr lang="ru-RU" sz="2400"/>
              <a:t>5. Фактографические данные: конкретные факты, имена собственные, даты и т.п. (Ф).</a:t>
            </a:r>
          </a:p>
          <a:p>
            <a:pPr>
              <a:lnSpc>
                <a:spcPct val="80000"/>
              </a:lnSpc>
            </a:pPr>
            <a:r>
              <a:rPr lang="ru-RU" sz="2400"/>
              <a:t>6. Новизна материала, его критическая оценка (К).</a:t>
            </a:r>
          </a:p>
          <a:p>
            <a:pPr>
              <a:lnSpc>
                <a:spcPct val="80000"/>
              </a:lnSpc>
            </a:pPr>
            <a:r>
              <a:rPr lang="ru-RU" sz="2400"/>
              <a:t>7. Возможность использования на практике (П).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ru-RU" sz="4000"/>
              <a:t>Методика освоения интегрального алгоритма чтения</a:t>
            </a:r>
          </a:p>
        </p:txBody>
      </p:sp>
      <p:sp>
        <p:nvSpPr>
          <p:cNvPr id="94211" name="Rectangle 3"/>
          <p:cNvSpPr>
            <a:spLocks noGrp="1" noChangeArrowheads="1"/>
          </p:cNvSpPr>
          <p:nvPr>
            <p:ph type="body" idx="1"/>
          </p:nvPr>
        </p:nvSpPr>
        <p:spPr>
          <a:xfrm>
            <a:off x="455613" y="1598613"/>
            <a:ext cx="8226425" cy="4954587"/>
          </a:xfrm>
        </p:spPr>
        <p:txBody>
          <a:bodyPr/>
          <a:lstStyle/>
          <a:p>
            <a:pPr>
              <a:lnSpc>
                <a:spcPct val="80000"/>
              </a:lnSpc>
            </a:pPr>
            <a:r>
              <a:rPr lang="ru-RU" sz="2800"/>
              <a:t>Ежедневно медленно читайте одну-две интересные для вас статьи в газете, держа листок с нарисованным алгоритмом перед собой. В процессе чтения «укладывайте» информацию в блоки. По окончании чтения закройте глаза и мысленно проверьте заполнение всех блоков алгоритма.</a:t>
            </a:r>
          </a:p>
          <a:p>
            <a:pPr>
              <a:lnSpc>
                <a:spcPct val="80000"/>
              </a:lnSpc>
            </a:pPr>
            <a:endParaRPr lang="ru-RU" sz="2800"/>
          </a:p>
          <a:p>
            <a:pPr>
              <a:lnSpc>
                <a:spcPct val="80000"/>
              </a:lnSpc>
            </a:pPr>
            <a:r>
              <a:rPr lang="ru-RU" sz="2800"/>
              <a:t>Ежедневно читайте одну-две статьи как можно быстрее, уже не глядя на рисунок алгоритма, но представляя его себе мысленно. Излагайте содержание статей в соответствии с алгоритмом.</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r>
              <a:rPr lang="ru-RU" sz="4000"/>
              <a:t>Дифференциальный алгоритм чтения </a:t>
            </a:r>
          </a:p>
        </p:txBody>
      </p:sp>
      <p:sp>
        <p:nvSpPr>
          <p:cNvPr id="152579" name="Rectangle 3"/>
          <p:cNvSpPr>
            <a:spLocks noGrp="1" noChangeArrowheads="1"/>
          </p:cNvSpPr>
          <p:nvPr>
            <p:ph type="body" idx="1"/>
          </p:nvPr>
        </p:nvSpPr>
        <p:spPr>
          <a:xfrm>
            <a:off x="381000" y="2360613"/>
            <a:ext cx="8226425" cy="4497387"/>
          </a:xfrm>
        </p:spPr>
        <p:txBody>
          <a:bodyPr/>
          <a:lstStyle/>
          <a:p>
            <a:pPr>
              <a:buFont typeface="Wingdings" pitchFamily="2" charset="2"/>
              <a:buNone/>
            </a:pPr>
            <a:r>
              <a:rPr lang="ru-RU"/>
              <a:t>   Дифференциальный алгоритм чтения – последовательность правил, позволяющих облегчить понимание и усвоение содержания текста. Суть алгоритма заключается в выделении основного смысла текста или его отрезка.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lstStyle/>
          <a:p>
            <a:endParaRPr lang="ru-RU"/>
          </a:p>
        </p:txBody>
      </p:sp>
      <p:sp>
        <p:nvSpPr>
          <p:cNvPr id="150531" name="Rectangle 3"/>
          <p:cNvSpPr>
            <a:spLocks noGrp="1" noChangeArrowheads="1"/>
          </p:cNvSpPr>
          <p:nvPr>
            <p:ph type="body" idx="1"/>
          </p:nvPr>
        </p:nvSpPr>
        <p:spPr>
          <a:xfrm>
            <a:off x="228600" y="1598613"/>
            <a:ext cx="8763000" cy="5259387"/>
          </a:xfrm>
        </p:spPr>
        <p:txBody>
          <a:bodyPr/>
          <a:lstStyle/>
          <a:p>
            <a:pPr algn="ctr">
              <a:lnSpc>
                <a:spcPct val="80000"/>
              </a:lnSpc>
              <a:buFont typeface="Wingdings" pitchFamily="2" charset="2"/>
              <a:buNone/>
            </a:pPr>
            <a:r>
              <a:rPr lang="ru-RU" sz="2000" b="1"/>
              <a:t>Блоки алгоритма</a:t>
            </a:r>
          </a:p>
          <a:p>
            <a:pPr>
              <a:lnSpc>
                <a:spcPct val="80000"/>
              </a:lnSpc>
            </a:pPr>
            <a:r>
              <a:rPr lang="ru-RU" sz="2000"/>
              <a:t>1. Выделение ключевых слов в каждом смысловом абзаце текста (КС).</a:t>
            </a:r>
          </a:p>
          <a:p>
            <a:pPr>
              <a:lnSpc>
                <a:spcPct val="80000"/>
              </a:lnSpc>
              <a:buFont typeface="Wingdings" pitchFamily="2" charset="2"/>
              <a:buNone/>
            </a:pPr>
            <a:r>
              <a:rPr lang="ru-RU" sz="2000"/>
              <a:t>     Ключевые слова несут основную смысловую нагрузку. Они обозначают признак предмета, состояние или действие. К ключевым словам не относятся предлоги, союзы, междометия и часто местоимения. </a:t>
            </a:r>
          </a:p>
          <a:p>
            <a:pPr>
              <a:lnSpc>
                <a:spcPct val="80000"/>
              </a:lnSpc>
              <a:buFont typeface="Wingdings" pitchFamily="2" charset="2"/>
              <a:buNone/>
            </a:pPr>
            <a:endParaRPr lang="ru-RU" sz="2000"/>
          </a:p>
          <a:p>
            <a:pPr>
              <a:lnSpc>
                <a:spcPct val="80000"/>
              </a:lnSpc>
            </a:pPr>
            <a:r>
              <a:rPr lang="ru-RU" sz="2000"/>
              <a:t>2. Составление смысловых рядов (СР). Смысловые ряды – это словосочетания или предложения, которые состоят из ключевых слов и некоторых определяющих и дополняющих их вспомогательных слов. </a:t>
            </a:r>
          </a:p>
          <a:p>
            <a:pPr>
              <a:lnSpc>
                <a:spcPct val="80000"/>
              </a:lnSpc>
              <a:buFont typeface="Wingdings" pitchFamily="2" charset="2"/>
              <a:buNone/>
            </a:pPr>
            <a:endParaRPr lang="ru-RU" sz="2000"/>
          </a:p>
          <a:p>
            <a:pPr>
              <a:lnSpc>
                <a:spcPct val="80000"/>
              </a:lnSpc>
            </a:pPr>
            <a:r>
              <a:rPr lang="ru-RU" sz="2000"/>
              <a:t>3. Выявление доминанты (Д). Доминанта – это основное значение текста, которое возникает в результате перекодирования прочитанного содержания с опорой на ключевые слова и смысловые ряды.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lstStyle/>
          <a:p>
            <a:r>
              <a:rPr lang="ru-RU" sz="4000"/>
              <a:t>Методика чтения текста по дифференциальному алгоритму </a:t>
            </a:r>
          </a:p>
        </p:txBody>
      </p:sp>
      <p:sp>
        <p:nvSpPr>
          <p:cNvPr id="151555" name="Rectangle 3"/>
          <p:cNvSpPr>
            <a:spLocks noGrp="1" noChangeArrowheads="1"/>
          </p:cNvSpPr>
          <p:nvPr>
            <p:ph type="body" idx="1"/>
          </p:nvPr>
        </p:nvSpPr>
        <p:spPr/>
        <p:txBody>
          <a:bodyPr/>
          <a:lstStyle/>
          <a:p>
            <a:r>
              <a:rPr lang="ru-RU" sz="2800"/>
              <a:t>Осваивая технику дифференциального алгоритма, следует читать текст с карандашом в руках три раза. При первом прочтении надо подчеркнуть только ключевые слова. Второе чтение – построение смысловых рядов, которые удобнее записывать на отдельном листочке. В третий раз читаются смысловые ряды, на основе которых выявляется основное значение текста – доминанта.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r>
              <a:rPr lang="ru-RU" sz="4000"/>
              <a:t>Способы фиксации прочитанной информации</a:t>
            </a:r>
          </a:p>
        </p:txBody>
      </p:sp>
      <p:graphicFrame>
        <p:nvGraphicFramePr>
          <p:cNvPr id="95237" name="Organization Chart 5"/>
          <p:cNvGraphicFramePr>
            <a:graphicFrameLocks/>
          </p:cNvGraphicFramePr>
          <p:nvPr>
            <p:ph idx="1"/>
          </p:nvPr>
        </p:nvGraphicFramePr>
        <p:xfrm>
          <a:off x="455613" y="1828800"/>
          <a:ext cx="8226425" cy="4267200"/>
        </p:xfrm>
        <a:graphic>
          <a:graphicData uri="http://schemas.openxmlformats.org/drawingml/2006/compatibility">
            <com:legacyDrawing xmlns:com="http://schemas.openxmlformats.org/drawingml/2006/compatibility" spid="_x0000_s95237"/>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152400"/>
            <a:ext cx="8153400" cy="2209800"/>
          </a:xfrm>
        </p:spPr>
        <p:txBody>
          <a:bodyPr/>
          <a:lstStyle/>
          <a:p>
            <a:r>
              <a:rPr lang="ru-RU" sz="2800"/>
              <a:t>Тема 3. Основные характеристики аудирования, конспектирование, соединение аудирования с письмом, аудирование в диалоге. </a:t>
            </a:r>
          </a:p>
        </p:txBody>
      </p:sp>
      <p:sp>
        <p:nvSpPr>
          <p:cNvPr id="19459" name="Rectangle 3"/>
          <p:cNvSpPr>
            <a:spLocks noGrp="1" noChangeArrowheads="1"/>
          </p:cNvSpPr>
          <p:nvPr>
            <p:ph type="body" idx="1"/>
          </p:nvPr>
        </p:nvSpPr>
        <p:spPr>
          <a:xfrm>
            <a:off x="152400" y="2514600"/>
            <a:ext cx="8610600" cy="990600"/>
          </a:xfrm>
        </p:spPr>
        <p:txBody>
          <a:bodyPr/>
          <a:lstStyle/>
          <a:p>
            <a:r>
              <a:rPr lang="ru-RU" sz="2800"/>
              <a:t>Слушание - рецептивный вид речевой деятельности, связанный со слуховым восприятием звучащей речи.</a:t>
            </a:r>
          </a:p>
        </p:txBody>
      </p:sp>
      <p:graphicFrame>
        <p:nvGraphicFramePr>
          <p:cNvPr id="19461" name="Organization Chart 5"/>
          <p:cNvGraphicFramePr>
            <a:graphicFrameLocks/>
          </p:cNvGraphicFramePr>
          <p:nvPr/>
        </p:nvGraphicFramePr>
        <p:xfrm>
          <a:off x="228600" y="3505200"/>
          <a:ext cx="8763000" cy="3124200"/>
        </p:xfrm>
        <a:graphic>
          <a:graphicData uri="http://schemas.openxmlformats.org/drawingml/2006/compatibility">
            <com:legacyDrawing xmlns:com="http://schemas.openxmlformats.org/drawingml/2006/compatibility" spid="_x0000_s19461"/>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ru-RU" sz="4000"/>
              <a:t>Слушание публичного выступления</a:t>
            </a:r>
          </a:p>
        </p:txBody>
      </p:sp>
      <p:sp>
        <p:nvSpPr>
          <p:cNvPr id="96259" name="Rectangle 3"/>
          <p:cNvSpPr>
            <a:spLocks noGrp="1" noChangeArrowheads="1"/>
          </p:cNvSpPr>
          <p:nvPr>
            <p:ph type="body" idx="1"/>
          </p:nvPr>
        </p:nvSpPr>
        <p:spPr/>
        <p:txBody>
          <a:bodyPr/>
          <a:lstStyle/>
          <a:p>
            <a:pPr algn="ctr">
              <a:buFont typeface="Wingdings" pitchFamily="2" charset="2"/>
              <a:buNone/>
            </a:pPr>
            <a:r>
              <a:rPr lang="ru-RU"/>
              <a:t>   Комбинация факторов эффективного слушания:</a:t>
            </a:r>
          </a:p>
          <a:p>
            <a:pPr algn="ctr">
              <a:buFont typeface="Wingdings" pitchFamily="2" charset="2"/>
              <a:buNone/>
            </a:pPr>
            <a:endParaRPr lang="ru-RU"/>
          </a:p>
          <a:p>
            <a:r>
              <a:rPr lang="ru-RU"/>
              <a:t>отношение слушателей;</a:t>
            </a:r>
          </a:p>
          <a:p>
            <a:r>
              <a:rPr lang="ru-RU"/>
              <a:t>интерес слушателей;</a:t>
            </a:r>
          </a:p>
          <a:p>
            <a:r>
              <a:rPr lang="ru-RU"/>
              <a:t>мотивации слушателей;</a:t>
            </a:r>
          </a:p>
          <a:p>
            <a:r>
              <a:rPr lang="ru-RU"/>
              <a:t>эмоциональное состояние слушателей.</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ru-RU" sz="4000"/>
              <a:t>Принципы конспектирования лекции</a:t>
            </a:r>
          </a:p>
        </p:txBody>
      </p:sp>
      <p:sp>
        <p:nvSpPr>
          <p:cNvPr id="97283" name="Rectangle 3"/>
          <p:cNvSpPr>
            <a:spLocks noGrp="1" noChangeArrowheads="1"/>
          </p:cNvSpPr>
          <p:nvPr>
            <p:ph type="body" idx="1"/>
          </p:nvPr>
        </p:nvSpPr>
        <p:spPr>
          <a:xfrm>
            <a:off x="0" y="1447800"/>
            <a:ext cx="8991600" cy="5562600"/>
          </a:xfrm>
        </p:spPr>
        <p:txBody>
          <a:bodyPr/>
          <a:lstStyle/>
          <a:p>
            <a:pPr algn="ctr">
              <a:lnSpc>
                <a:spcPct val="80000"/>
              </a:lnSpc>
              <a:buFont typeface="Wingdings" pitchFamily="2" charset="2"/>
              <a:buNone/>
            </a:pPr>
            <a:r>
              <a:rPr lang="ru-RU" sz="1800"/>
              <a:t>Принципы конспектирования устного выступления: </a:t>
            </a:r>
          </a:p>
          <a:p>
            <a:pPr algn="ctr">
              <a:lnSpc>
                <a:spcPct val="80000"/>
              </a:lnSpc>
              <a:buFont typeface="Wingdings" pitchFamily="2" charset="2"/>
              <a:buNone/>
            </a:pPr>
            <a:endParaRPr lang="ru-RU" sz="1800"/>
          </a:p>
          <a:p>
            <a:pPr>
              <a:lnSpc>
                <a:spcPct val="80000"/>
              </a:lnSpc>
            </a:pPr>
            <a:r>
              <a:rPr lang="ru-RU" sz="1800"/>
              <a:t>Используйте неформальную систему записи, чем более простую, тем лучше. Используйте упрощенную форму структурирования текста, которая включает короткие абзацы, предложения, части предложений, отдельные слова. Записи должны быть понятными для вас.</a:t>
            </a:r>
          </a:p>
          <a:p>
            <a:pPr>
              <a:lnSpc>
                <a:spcPct val="80000"/>
              </a:lnSpc>
            </a:pPr>
            <a:r>
              <a:rPr lang="ru-RU" sz="1800"/>
              <a:t>Делайте короткие записи. Записывайте только выдающиеся моменты и фактический материал. Помечайте, как оратор делает переходы, как повторяет свои идеи, резюмирует.</a:t>
            </a:r>
          </a:p>
          <a:p>
            <a:pPr>
              <a:lnSpc>
                <a:spcPct val="80000"/>
              </a:lnSpc>
            </a:pPr>
            <a:r>
              <a:rPr lang="ru-RU" sz="1800"/>
              <a:t>Используйте сокращения и символы. Хорошо помогают стенография и скоропись. Если вы ими не владеете, разработайте свою систему. Используйте символы для частей предложения, буквы – для сокращения слов. Постарайтесь свести время на запись к минимуму.</a:t>
            </a:r>
          </a:p>
          <a:p>
            <a:pPr>
              <a:lnSpc>
                <a:spcPct val="80000"/>
              </a:lnSpc>
            </a:pPr>
            <a:r>
              <a:rPr lang="ru-RU" sz="1800"/>
              <a:t>Делайте разборчивые записи. Убедитесь, что они понятны для вас. Тогда, если позже вы захотите их прочесть, вы сможете их расшифровать, записав подробно.</a:t>
            </a:r>
          </a:p>
          <a:p>
            <a:pPr>
              <a:lnSpc>
                <a:spcPct val="80000"/>
              </a:lnSpc>
            </a:pPr>
            <a:r>
              <a:rPr lang="ru-RU" sz="1800"/>
              <a:t>Помечайте важные идеи. Подчеркивайте или маркируйте важные мысли. При просмотре записей такие пометки помогут быстро освежить содержание написанного, найти нужные места и т.п.</a:t>
            </a:r>
          </a:p>
          <a:p>
            <a:pPr>
              <a:lnSpc>
                <a:spcPct val="80000"/>
              </a:lnSpc>
            </a:pPr>
            <a:r>
              <a:rPr lang="ru-RU" sz="1800"/>
              <a:t>Периодически просматривайте записи. В процессе учебы просматривайте записи несколько раз. Сопоставляйте новые записи со старыми. Перед экзаменом изучите все тщательно.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ru-RU"/>
              <a:t>Техника записи</a:t>
            </a:r>
          </a:p>
        </p:txBody>
      </p:sp>
      <p:sp>
        <p:nvSpPr>
          <p:cNvPr id="98307" name="Rectangle 3"/>
          <p:cNvSpPr>
            <a:spLocks noGrp="1" noChangeArrowheads="1"/>
          </p:cNvSpPr>
          <p:nvPr>
            <p:ph type="body" idx="1"/>
          </p:nvPr>
        </p:nvSpPr>
        <p:spPr>
          <a:xfrm>
            <a:off x="0" y="1371600"/>
            <a:ext cx="9144000" cy="5486400"/>
          </a:xfrm>
        </p:spPr>
        <p:txBody>
          <a:bodyPr/>
          <a:lstStyle/>
          <a:p>
            <a:pPr marL="609600" indent="-609600" algn="ctr">
              <a:lnSpc>
                <a:spcPct val="80000"/>
              </a:lnSpc>
              <a:buFont typeface="Wingdings" pitchFamily="2" charset="2"/>
              <a:buNone/>
            </a:pPr>
            <a:r>
              <a:rPr lang="ru-RU" sz="1800"/>
              <a:t>Виды упрощений:</a:t>
            </a:r>
          </a:p>
          <a:p>
            <a:pPr marL="609600" indent="-609600" algn="ctr">
              <a:lnSpc>
                <a:spcPct val="80000"/>
              </a:lnSpc>
              <a:buFont typeface="Wingdings" pitchFamily="2" charset="2"/>
              <a:buNone/>
            </a:pPr>
            <a:endParaRPr lang="ru-RU" sz="1800"/>
          </a:p>
          <a:p>
            <a:pPr marL="609600" indent="-609600">
              <a:lnSpc>
                <a:spcPct val="80000"/>
              </a:lnSpc>
            </a:pPr>
            <a:r>
              <a:rPr lang="ru-RU" sz="1800"/>
              <a:t>Свертывание фраз - процедура смысловой компрессии, то есть выделение во фразе наиболее важных, ключевых слов и построение из них смысловых рядов, которые и должны быть зафиксированы в конспекте.</a:t>
            </a:r>
          </a:p>
          <a:p>
            <a:pPr marL="609600" indent="-609600">
              <a:lnSpc>
                <a:spcPct val="80000"/>
              </a:lnSpc>
              <a:buFont typeface="Wingdings" pitchFamily="2" charset="2"/>
              <a:buNone/>
            </a:pPr>
            <a:r>
              <a:rPr lang="ru-RU" sz="1800"/>
              <a:t>         Основные принципы свертывания фраз: следует отбрасывать те слова, которые можно легко восстанавливать из контекста.</a:t>
            </a:r>
          </a:p>
          <a:p>
            <a:pPr marL="609600" indent="-609600">
              <a:lnSpc>
                <a:spcPct val="80000"/>
              </a:lnSpc>
              <a:buFont typeface="Wingdings" pitchFamily="2" charset="2"/>
              <a:buNone/>
            </a:pPr>
            <a:endParaRPr lang="ru-RU" sz="1800"/>
          </a:p>
          <a:p>
            <a:pPr marL="609600" indent="-609600">
              <a:lnSpc>
                <a:spcPct val="80000"/>
              </a:lnSpc>
            </a:pPr>
            <a:r>
              <a:rPr lang="ru-RU" sz="1800"/>
              <a:t>Сокращение слов.</a:t>
            </a:r>
          </a:p>
          <a:p>
            <a:pPr marL="609600" indent="-609600">
              <a:lnSpc>
                <a:spcPct val="80000"/>
              </a:lnSpc>
              <a:buFont typeface="Wingdings" pitchFamily="2" charset="2"/>
              <a:buNone/>
            </a:pPr>
            <a:r>
              <a:rPr lang="ru-RU" sz="1800"/>
              <a:t>         Основные принципы сокращения слов:</a:t>
            </a:r>
          </a:p>
          <a:p>
            <a:pPr marL="609600" indent="-609600">
              <a:lnSpc>
                <a:spcPct val="80000"/>
              </a:lnSpc>
              <a:buFont typeface="Wingdings" pitchFamily="2" charset="2"/>
              <a:buNone/>
            </a:pPr>
            <a:r>
              <a:rPr lang="ru-RU" sz="1800"/>
              <a:t>         Наибольшее количество информации приходится на начальные буквы слов.</a:t>
            </a:r>
          </a:p>
          <a:p>
            <a:pPr marL="609600" indent="-609600">
              <a:lnSpc>
                <a:spcPct val="80000"/>
              </a:lnSpc>
              <a:buFont typeface="Wingdings" pitchFamily="2" charset="2"/>
              <a:buNone/>
            </a:pPr>
            <a:r>
              <a:rPr lang="ru-RU" sz="1800"/>
              <a:t>         Нельзя опускать окончание слов в тех случаях, когда они отражают связь слов в предложении (например, у существительных – падеж и число, у глаголов – лицо и время).</a:t>
            </a:r>
          </a:p>
          <a:p>
            <a:pPr marL="609600" indent="-609600">
              <a:lnSpc>
                <a:spcPct val="80000"/>
              </a:lnSpc>
              <a:buFont typeface="Wingdings" pitchFamily="2" charset="2"/>
              <a:buNone/>
            </a:pPr>
            <a:r>
              <a:rPr lang="ru-RU" sz="1800"/>
              <a:t>         Сокращенное слово должно иметь «запас прочности», достаточный для его восстановления в данном контексте (например, сокращение </a:t>
            </a:r>
            <a:r>
              <a:rPr lang="ru-RU" sz="1800" i="1"/>
              <a:t>след.</a:t>
            </a:r>
            <a:r>
              <a:rPr lang="ru-RU" sz="1800"/>
              <a:t> Может относиться к различным словам: следовательно, следующий, следователь, следовать, следствие и т.д.)</a:t>
            </a:r>
          </a:p>
          <a:p>
            <a:pPr marL="609600" indent="-609600">
              <a:lnSpc>
                <a:spcPct val="80000"/>
              </a:lnSpc>
              <a:buFont typeface="Wingdings" pitchFamily="2" charset="2"/>
              <a:buNone/>
            </a:pPr>
            <a:r>
              <a:rPr lang="ru-RU" sz="1800"/>
              <a:t>          Сокращение должно оканчиваться только на букву, обозначающую согласный звук.</a:t>
            </a:r>
          </a:p>
          <a:p>
            <a:pPr marL="609600" indent="-609600">
              <a:lnSpc>
                <a:spcPct val="80000"/>
              </a:lnSpc>
              <a:buFont typeface="Wingdings" pitchFamily="2" charset="2"/>
              <a:buNone/>
            </a:pPr>
            <a:r>
              <a:rPr lang="ru-RU" sz="1800"/>
              <a:t>          Незнакомые слова надо записывать полностью.</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r>
              <a:rPr lang="ru-RU"/>
              <a:t>Слушание в ситуации диалога</a:t>
            </a:r>
          </a:p>
        </p:txBody>
      </p:sp>
      <p:sp>
        <p:nvSpPr>
          <p:cNvPr id="99331" name="Rectangle 3"/>
          <p:cNvSpPr>
            <a:spLocks noGrp="1" noChangeArrowheads="1"/>
          </p:cNvSpPr>
          <p:nvPr>
            <p:ph type="body" idx="1"/>
          </p:nvPr>
        </p:nvSpPr>
        <p:spPr/>
        <p:txBody>
          <a:bodyPr/>
          <a:lstStyle/>
          <a:p>
            <a:r>
              <a:rPr lang="ru-RU" sz="2800"/>
              <a:t>В ходе деловой беседы, когда ведется диалог между партнерами, необходимо помнить о двойственном характере процесса коммуникации (обмен информацией, то есть ее отправление и получение). В ней необходимо участвовать кооперативно, внимательно слушая партнера, анализируя и сопоставляя его слова со своим собственным опытом. Умение слушать является критерием коммуникабельности человека.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ru-RU" sz="4000"/>
              <a:t>Тема 4. </a:t>
            </a:r>
            <a:r>
              <a:rPr lang="ru-RU" sz="3200"/>
              <a:t>Психология речевой коммуникации.</a:t>
            </a:r>
          </a:p>
        </p:txBody>
      </p:sp>
      <p:sp>
        <p:nvSpPr>
          <p:cNvPr id="20483" name="Rectangle 3"/>
          <p:cNvSpPr>
            <a:spLocks noGrp="1" noChangeArrowheads="1"/>
          </p:cNvSpPr>
          <p:nvPr>
            <p:ph type="body" idx="1"/>
          </p:nvPr>
        </p:nvSpPr>
        <p:spPr>
          <a:xfrm>
            <a:off x="0" y="1600200"/>
            <a:ext cx="8991600" cy="5486400"/>
          </a:xfrm>
        </p:spPr>
        <p:txBody>
          <a:bodyPr/>
          <a:lstStyle/>
          <a:p>
            <a:pPr algn="ctr">
              <a:lnSpc>
                <a:spcPct val="80000"/>
              </a:lnSpc>
              <a:buFontTx/>
              <a:buNone/>
            </a:pPr>
            <a:r>
              <a:rPr lang="ru-RU" sz="2000"/>
              <a:t>Основные типы коммуникабельности людей:</a:t>
            </a:r>
          </a:p>
          <a:p>
            <a:pPr algn="ctr">
              <a:lnSpc>
                <a:spcPct val="80000"/>
              </a:lnSpc>
              <a:buFontTx/>
              <a:buNone/>
            </a:pPr>
            <a:endParaRPr lang="ru-RU" sz="2000"/>
          </a:p>
          <a:p>
            <a:pPr>
              <a:lnSpc>
                <a:spcPct val="80000"/>
              </a:lnSpc>
            </a:pPr>
            <a:r>
              <a:rPr lang="ru-RU" sz="2000" i="1"/>
              <a:t>Доминантный</a:t>
            </a:r>
            <a:r>
              <a:rPr lang="ru-RU" sz="2000"/>
              <a:t> собеседник стремится завладеть инициативой в речевой коммуникации, не любит, чтобы его перебивали. Он нередко резок, насмешлив, говорит чуть громче, чем другие.</a:t>
            </a:r>
          </a:p>
          <a:p>
            <a:pPr>
              <a:lnSpc>
                <a:spcPct val="80000"/>
              </a:lnSpc>
            </a:pPr>
            <a:r>
              <a:rPr lang="ru-RU" sz="2000" i="1"/>
              <a:t>Мобильный </a:t>
            </a:r>
            <a:r>
              <a:rPr lang="ru-RU" sz="2000"/>
              <a:t>собеседник не испытывает никаких трудностей в речевой коммуникации. Он легко входит в разговор, говорит много, охотно, нередко интересно, часто перескакивает с темы на тему, не теряется в незнакомой компании.</a:t>
            </a:r>
          </a:p>
          <a:p>
            <a:pPr>
              <a:lnSpc>
                <a:spcPct val="80000"/>
              </a:lnSpc>
            </a:pPr>
            <a:r>
              <a:rPr lang="ru-RU" sz="2000" i="1"/>
              <a:t>Ригидный</a:t>
            </a:r>
            <a:r>
              <a:rPr lang="ru-RU" sz="2000"/>
              <a:t> собеседник испытывает трудности обычно при вступлении в речевую коммуникацию. Когда же этап вступления позади, ригидный собеседник четко формулирует свою позицию, логичен, рассудителен. Этот тип наиболее хорош для плодотворного делового общения.</a:t>
            </a:r>
          </a:p>
          <a:p>
            <a:pPr>
              <a:lnSpc>
                <a:spcPct val="80000"/>
              </a:lnSpc>
            </a:pPr>
            <a:r>
              <a:rPr lang="ru-RU" sz="2000" i="1"/>
              <a:t>Интровертный</a:t>
            </a:r>
            <a:r>
              <a:rPr lang="ru-RU" sz="2000"/>
              <a:t> собеседник не стремится владеть инициативой и готов отдать ее без особых возражений. Он нередко застенчив, скромен, склонен принижать свои возможности, не любит разговоров на интимную тему. Резкие, грубые фразы могут выбить его из колеи, а присутствие при беседе посторонних (особенно незнакомых) лиц заметно сковывает его.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r>
              <a:rPr lang="ru-RU" sz="3200"/>
              <a:t>Эго-состояния и речевое общение</a:t>
            </a:r>
          </a:p>
        </p:txBody>
      </p:sp>
      <p:sp>
        <p:nvSpPr>
          <p:cNvPr id="101379" name="Rectangle 3"/>
          <p:cNvSpPr>
            <a:spLocks noGrp="1" noChangeArrowheads="1"/>
          </p:cNvSpPr>
          <p:nvPr>
            <p:ph type="body" idx="1"/>
          </p:nvPr>
        </p:nvSpPr>
        <p:spPr>
          <a:xfrm>
            <a:off x="0" y="1827213"/>
            <a:ext cx="9144000" cy="5030787"/>
          </a:xfrm>
        </p:spPr>
        <p:txBody>
          <a:bodyPr/>
          <a:lstStyle/>
          <a:p>
            <a:pPr>
              <a:lnSpc>
                <a:spcPct val="90000"/>
              </a:lnSpc>
            </a:pPr>
            <a:r>
              <a:rPr lang="ru-RU" sz="2800" i="1"/>
              <a:t>Состояние Родителя - </a:t>
            </a:r>
            <a:r>
              <a:rPr lang="ru-RU" sz="2800"/>
              <a:t>человек начинает думать, говорить, действовать, чувствовать, как это делали его родители или другие люди, пользовавшиеся у него авторитетом в детстве.</a:t>
            </a:r>
          </a:p>
          <a:p>
            <a:pPr>
              <a:lnSpc>
                <a:spcPct val="90000"/>
              </a:lnSpc>
            </a:pPr>
            <a:endParaRPr lang="ru-RU" sz="2800"/>
          </a:p>
          <a:p>
            <a:pPr>
              <a:lnSpc>
                <a:spcPct val="90000"/>
              </a:lnSpc>
            </a:pPr>
            <a:r>
              <a:rPr lang="ru-RU" sz="2800" i="1"/>
              <a:t>Состояние Взрослого - </a:t>
            </a:r>
            <a:r>
              <a:rPr lang="ru-RU" sz="2800"/>
              <a:t>человек трезво и по-деловому взвешивает факты, учитывает реальное положение вещей, использует накопленный опыт.</a:t>
            </a:r>
          </a:p>
          <a:p>
            <a:pPr>
              <a:lnSpc>
                <a:spcPct val="90000"/>
              </a:lnSpc>
            </a:pPr>
            <a:endParaRPr lang="ru-RU" sz="2800" i="1"/>
          </a:p>
          <a:p>
            <a:pPr>
              <a:lnSpc>
                <a:spcPct val="90000"/>
              </a:lnSpc>
            </a:pPr>
            <a:r>
              <a:rPr lang="ru-RU" sz="2800" i="1"/>
              <a:t>Состояние Ребенка</a:t>
            </a:r>
            <a:r>
              <a:rPr lang="ru-RU" sz="2800"/>
              <a:t> - человек действует, говорит и чувствует, как он это делал в детстве.</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r>
              <a:rPr lang="ru-RU" sz="4000"/>
              <a:t>Восприятие и понимание партнера по общению</a:t>
            </a:r>
          </a:p>
        </p:txBody>
      </p:sp>
      <p:sp>
        <p:nvSpPr>
          <p:cNvPr id="102403" name="Rectangle 3"/>
          <p:cNvSpPr>
            <a:spLocks noGrp="1" noChangeArrowheads="1"/>
          </p:cNvSpPr>
          <p:nvPr>
            <p:ph type="body" idx="1"/>
          </p:nvPr>
        </p:nvSpPr>
        <p:spPr>
          <a:xfrm>
            <a:off x="0" y="1598613"/>
            <a:ext cx="9144000" cy="5259387"/>
          </a:xfrm>
        </p:spPr>
        <p:txBody>
          <a:bodyPr/>
          <a:lstStyle/>
          <a:p>
            <a:pPr algn="ctr">
              <a:lnSpc>
                <a:spcPct val="80000"/>
              </a:lnSpc>
              <a:buFont typeface="Wingdings" pitchFamily="2" charset="2"/>
              <a:buNone/>
            </a:pPr>
            <a:r>
              <a:rPr lang="ru-RU" sz="2800"/>
              <a:t>Каналы поступления информации в сознание человека: </a:t>
            </a:r>
          </a:p>
          <a:p>
            <a:pPr>
              <a:lnSpc>
                <a:spcPct val="80000"/>
              </a:lnSpc>
              <a:buFont typeface="Wingdings" pitchFamily="2" charset="2"/>
              <a:buNone/>
            </a:pPr>
            <a:endParaRPr lang="ru-RU" sz="2800"/>
          </a:p>
          <a:p>
            <a:pPr>
              <a:lnSpc>
                <a:spcPct val="80000"/>
              </a:lnSpc>
            </a:pPr>
            <a:r>
              <a:rPr lang="ru-RU" sz="2800" i="1"/>
              <a:t>Визуальный</a:t>
            </a:r>
            <a:r>
              <a:rPr lang="ru-RU" sz="2800"/>
              <a:t> (внешняя и внутренняя информация представляет собой комплекс зрительных образов);</a:t>
            </a:r>
          </a:p>
          <a:p>
            <a:pPr>
              <a:lnSpc>
                <a:spcPct val="80000"/>
              </a:lnSpc>
              <a:buFont typeface="Wingdings" pitchFamily="2" charset="2"/>
              <a:buNone/>
            </a:pPr>
            <a:endParaRPr lang="ru-RU" sz="2800"/>
          </a:p>
          <a:p>
            <a:pPr>
              <a:lnSpc>
                <a:spcPct val="80000"/>
              </a:lnSpc>
            </a:pPr>
            <a:r>
              <a:rPr lang="ru-RU" sz="2800" i="1"/>
              <a:t>Аудиальный</a:t>
            </a:r>
            <a:r>
              <a:rPr lang="ru-RU" sz="2800"/>
              <a:t> (информация представляет собой комплекс звуков);</a:t>
            </a:r>
          </a:p>
          <a:p>
            <a:pPr>
              <a:lnSpc>
                <a:spcPct val="80000"/>
              </a:lnSpc>
              <a:buFont typeface="Wingdings" pitchFamily="2" charset="2"/>
              <a:buNone/>
            </a:pPr>
            <a:endParaRPr lang="ru-RU" sz="2800"/>
          </a:p>
          <a:p>
            <a:pPr>
              <a:lnSpc>
                <a:spcPct val="80000"/>
              </a:lnSpc>
            </a:pPr>
            <a:r>
              <a:rPr lang="ru-RU" sz="2800" b="1"/>
              <a:t>Кинестетический</a:t>
            </a:r>
            <a:r>
              <a:rPr lang="ru-RU" sz="2800"/>
              <a:t> (информация представляет собой комплекс ощущений: вкусовых, осязательных, обонятельных ощущений тела).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ru-RU" sz="4000"/>
              <a:t>Тема 5. </a:t>
            </a:r>
            <a:r>
              <a:rPr lang="ru-RU" sz="3200"/>
              <a:t>Невербальные средства общения</a:t>
            </a:r>
          </a:p>
        </p:txBody>
      </p:sp>
      <p:graphicFrame>
        <p:nvGraphicFramePr>
          <p:cNvPr id="21509" name="Organization Chart 5"/>
          <p:cNvGraphicFramePr>
            <a:graphicFrameLocks/>
          </p:cNvGraphicFramePr>
          <p:nvPr>
            <p:ph idx="1"/>
          </p:nvPr>
        </p:nvGraphicFramePr>
        <p:xfrm>
          <a:off x="457200" y="1600200"/>
          <a:ext cx="8229600" cy="4495800"/>
        </p:xfrm>
        <a:graphic>
          <a:graphicData uri="http://schemas.openxmlformats.org/drawingml/2006/compatibility">
            <com:legacyDrawing xmlns:com="http://schemas.openxmlformats.org/drawingml/2006/compatibility" spid="_x0000_s21509"/>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ru-RU"/>
              <a:t>Наблюдение за партнером</a:t>
            </a:r>
          </a:p>
        </p:txBody>
      </p:sp>
      <p:sp>
        <p:nvSpPr>
          <p:cNvPr id="103427" name="Rectangle 3"/>
          <p:cNvSpPr>
            <a:spLocks noGrp="1" noChangeArrowheads="1"/>
          </p:cNvSpPr>
          <p:nvPr>
            <p:ph type="body" idx="1"/>
          </p:nvPr>
        </p:nvSpPr>
        <p:spPr>
          <a:xfrm>
            <a:off x="0" y="2133600"/>
            <a:ext cx="8991600" cy="3505200"/>
          </a:xfrm>
        </p:spPr>
        <p:txBody>
          <a:bodyPr/>
          <a:lstStyle/>
          <a:p>
            <a:pPr algn="ctr">
              <a:buFont typeface="Wingdings" pitchFamily="2" charset="2"/>
              <a:buNone/>
            </a:pPr>
            <a:r>
              <a:rPr lang="ru-RU"/>
              <a:t>   Целенаправленное наблюдение за партнером состоит из знания:</a:t>
            </a:r>
          </a:p>
          <a:p>
            <a:r>
              <a:rPr lang="ru-RU"/>
              <a:t>на что следует обратить внимание; </a:t>
            </a:r>
          </a:p>
          <a:p>
            <a:r>
              <a:rPr lang="ru-RU"/>
              <a:t> что это может означать; </a:t>
            </a:r>
          </a:p>
          <a:p>
            <a:r>
              <a:rPr lang="ru-RU"/>
              <a:t> что из этого следует. </a:t>
            </a:r>
          </a:p>
          <a:p>
            <a:pPr>
              <a:buFont typeface="Wingdings" pitchFamily="2" charset="2"/>
              <a:buNone/>
            </a:pPr>
            <a:r>
              <a:rPr lang="ru-RU"/>
              <a:t>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ru-RU"/>
              <a:t>О чем говорят жесты и позы</a:t>
            </a:r>
          </a:p>
        </p:txBody>
      </p:sp>
      <p:sp>
        <p:nvSpPr>
          <p:cNvPr id="104451" name="Rectangle 3"/>
          <p:cNvSpPr>
            <a:spLocks noGrp="1" noChangeArrowheads="1"/>
          </p:cNvSpPr>
          <p:nvPr>
            <p:ph type="body" idx="1"/>
          </p:nvPr>
        </p:nvSpPr>
        <p:spPr>
          <a:xfrm>
            <a:off x="0" y="1598613"/>
            <a:ext cx="8991600" cy="5030787"/>
          </a:xfrm>
        </p:spPr>
        <p:txBody>
          <a:bodyPr/>
          <a:lstStyle/>
          <a:p>
            <a:pPr>
              <a:buFont typeface="Wingdings" pitchFamily="2" charset="2"/>
              <a:buNone/>
            </a:pPr>
            <a:r>
              <a:rPr lang="ru-RU" sz="2800"/>
              <a:t>    Жесты, позы, мимика, являются невербальными средствами общения. Они могут дополнять смысл слов, делать их более выразительными, заменять слова, противоречить им, заполнять паузы. </a:t>
            </a:r>
          </a:p>
          <a:p>
            <a:pPr algn="ctr">
              <a:buFont typeface="Wingdings" pitchFamily="2" charset="2"/>
              <a:buNone/>
            </a:pPr>
            <a:r>
              <a:rPr lang="ru-RU" sz="2800"/>
              <a:t>Виды жестов:</a:t>
            </a:r>
          </a:p>
          <a:p>
            <a:r>
              <a:rPr lang="ru-RU" sz="2800"/>
              <a:t>– иллюстративные жесты</a:t>
            </a:r>
          </a:p>
          <a:p>
            <a:r>
              <a:rPr lang="ru-RU" sz="2800"/>
              <a:t>– жесты-регуляторы поведения</a:t>
            </a:r>
          </a:p>
          <a:p>
            <a:r>
              <a:rPr lang="ru-RU" sz="2800"/>
              <a:t>– дирижирующие жесты </a:t>
            </a:r>
          </a:p>
          <a:p>
            <a:r>
              <a:rPr lang="ru-RU" sz="2800"/>
              <a:t>– ораторские жесты </a:t>
            </a:r>
          </a:p>
          <a:p>
            <a:r>
              <a:rPr lang="ru-RU" sz="2800"/>
              <a:t>– аффективные жесты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r>
              <a:rPr lang="ru-RU"/>
              <a:t>Правила чтения жестов и поз</a:t>
            </a:r>
          </a:p>
        </p:txBody>
      </p:sp>
      <p:sp>
        <p:nvSpPr>
          <p:cNvPr id="105475" name="Rectangle 3"/>
          <p:cNvSpPr>
            <a:spLocks noGrp="1" noChangeArrowheads="1"/>
          </p:cNvSpPr>
          <p:nvPr>
            <p:ph type="body" idx="1"/>
          </p:nvPr>
        </p:nvSpPr>
        <p:spPr>
          <a:xfrm>
            <a:off x="0" y="1524000"/>
            <a:ext cx="8988425" cy="5106988"/>
          </a:xfrm>
        </p:spPr>
        <p:txBody>
          <a:bodyPr/>
          <a:lstStyle/>
          <a:p>
            <a:r>
              <a:rPr lang="ru-RU" sz="2800"/>
              <a:t>1. Поза и жесты человека могут быть обусловлены внешними обстоятельствами (холодно, неудобно сидеть и т.д.).</a:t>
            </a:r>
          </a:p>
          <a:p>
            <a:r>
              <a:rPr lang="ru-RU" sz="2800"/>
              <a:t>2. Поза и жесты могут быть вызваны причинами, не связанными с настроением человека (болит живот, чешется нос и т.п.).</a:t>
            </a:r>
          </a:p>
          <a:p>
            <a:r>
              <a:rPr lang="ru-RU" sz="2800"/>
              <a:t>3. Наблюдать надо за совокупностью жестов. Толкование жеста, «вырванного из контекста», не имеет смысла.</a:t>
            </a:r>
          </a:p>
          <a:p>
            <a:r>
              <a:rPr lang="ru-RU" sz="2800"/>
              <a:t>4. Интерпретация поз и жестов зависит от личности того, кто интерпретирует.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ru-RU"/>
              <a:t>Положение рук у лица</a:t>
            </a:r>
          </a:p>
        </p:txBody>
      </p:sp>
      <p:sp>
        <p:nvSpPr>
          <p:cNvPr id="106499" name="Rectangle 3"/>
          <p:cNvSpPr>
            <a:spLocks noGrp="1" noChangeArrowheads="1"/>
          </p:cNvSpPr>
          <p:nvPr>
            <p:ph type="body" idx="1"/>
          </p:nvPr>
        </p:nvSpPr>
        <p:spPr>
          <a:xfrm>
            <a:off x="0" y="1219200"/>
            <a:ext cx="9144000" cy="5486400"/>
          </a:xfrm>
        </p:spPr>
        <p:txBody>
          <a:bodyPr/>
          <a:lstStyle/>
          <a:p>
            <a:pPr>
              <a:lnSpc>
                <a:spcPct val="80000"/>
              </a:lnSpc>
              <a:buFont typeface="Wingdings" pitchFamily="2" charset="2"/>
              <a:buNone/>
            </a:pPr>
            <a:r>
              <a:rPr lang="ru-RU" sz="2000"/>
              <a:t>     Наклоненная в сторону голова - некоторая заинтересованность. Если кулак при этом подпирает щеку – вас очень внимательно слушают. </a:t>
            </a:r>
          </a:p>
          <a:p>
            <a:pPr>
              <a:lnSpc>
                <a:spcPct val="80000"/>
              </a:lnSpc>
              <a:buFont typeface="Wingdings" pitchFamily="2" charset="2"/>
              <a:buNone/>
            </a:pPr>
            <a:endParaRPr lang="ru-RU" sz="2000"/>
          </a:p>
          <a:p>
            <a:pPr>
              <a:lnSpc>
                <a:spcPct val="80000"/>
              </a:lnSpc>
              <a:buFont typeface="Wingdings" pitchFamily="2" charset="2"/>
              <a:buNone/>
            </a:pPr>
            <a:r>
              <a:rPr lang="ru-RU" sz="2000"/>
              <a:t>     Указательный палец вытянут и уперт в висок – партнер оценивает информацию. </a:t>
            </a:r>
          </a:p>
          <a:p>
            <a:pPr>
              <a:lnSpc>
                <a:spcPct val="80000"/>
              </a:lnSpc>
              <a:buFont typeface="Wingdings" pitchFamily="2" charset="2"/>
              <a:buNone/>
            </a:pPr>
            <a:endParaRPr lang="ru-RU" sz="2000"/>
          </a:p>
          <a:p>
            <a:pPr>
              <a:lnSpc>
                <a:spcPct val="80000"/>
              </a:lnSpc>
              <a:buFont typeface="Wingdings" pitchFamily="2" charset="2"/>
              <a:buNone/>
            </a:pPr>
            <a:r>
              <a:rPr lang="ru-RU" sz="2000"/>
              <a:t>     Большой палец поддерживает подбородок – партнер негативно относится к вашей информации, а быть может, и к вам. </a:t>
            </a:r>
          </a:p>
          <a:p>
            <a:pPr>
              <a:lnSpc>
                <a:spcPct val="80000"/>
              </a:lnSpc>
              <a:buFont typeface="Wingdings" pitchFamily="2" charset="2"/>
              <a:buNone/>
            </a:pPr>
            <a:endParaRPr lang="ru-RU" sz="2000"/>
          </a:p>
          <a:p>
            <a:pPr>
              <a:lnSpc>
                <a:spcPct val="80000"/>
              </a:lnSpc>
              <a:buFont typeface="Wingdings" pitchFamily="2" charset="2"/>
              <a:buNone/>
            </a:pPr>
            <a:r>
              <a:rPr lang="ru-RU" sz="2000"/>
              <a:t>     Прямое, с небольшим наклоном вперед положение головы и взгляд исподлобья - некоторая агрессивность.</a:t>
            </a:r>
          </a:p>
          <a:p>
            <a:pPr>
              <a:lnSpc>
                <a:spcPct val="80000"/>
              </a:lnSpc>
              <a:buFont typeface="Wingdings" pitchFamily="2" charset="2"/>
              <a:buNone/>
            </a:pPr>
            <a:endParaRPr lang="ru-RU" sz="2000"/>
          </a:p>
          <a:p>
            <a:pPr>
              <a:lnSpc>
                <a:spcPct val="80000"/>
              </a:lnSpc>
              <a:buFont typeface="Wingdings" pitchFamily="2" charset="2"/>
              <a:buNone/>
            </a:pPr>
            <a:r>
              <a:rPr lang="ru-RU" sz="2000"/>
              <a:t>     Когда человек говорит неправду или полагает, что слышит ее, он невольно направляет руку ко рту. </a:t>
            </a:r>
          </a:p>
          <a:p>
            <a:pPr>
              <a:lnSpc>
                <a:spcPct val="80000"/>
              </a:lnSpc>
              <a:buFont typeface="Wingdings" pitchFamily="2" charset="2"/>
              <a:buNone/>
            </a:pPr>
            <a:r>
              <a:rPr lang="ru-RU" sz="2000"/>
              <a:t>     Так бывает и при крайней застенчивости. Рот чаще всего закрыт одним пальцем или кулаком, палец может потирать место под носом.</a:t>
            </a:r>
          </a:p>
          <a:p>
            <a:pPr>
              <a:lnSpc>
                <a:spcPct val="80000"/>
              </a:lnSpc>
              <a:buFont typeface="Wingdings" pitchFamily="2" charset="2"/>
              <a:buNone/>
            </a:pPr>
            <a:endParaRPr lang="ru-RU" sz="2000"/>
          </a:p>
          <a:p>
            <a:pPr>
              <a:lnSpc>
                <a:spcPct val="80000"/>
              </a:lnSpc>
              <a:buFont typeface="Wingdings" pitchFamily="2" charset="2"/>
              <a:buNone/>
            </a:pPr>
            <a:r>
              <a:rPr lang="ru-RU" sz="2000"/>
              <a:t>     В любом случае рука у рта – жест, который партнер может расценить как выражение смущения или недоверия к его информации.</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r>
              <a:rPr lang="ru-RU"/>
              <a:t> Положение рук и ног</a:t>
            </a:r>
          </a:p>
        </p:txBody>
      </p:sp>
      <p:sp>
        <p:nvSpPr>
          <p:cNvPr id="107523" name="Rectangle 3"/>
          <p:cNvSpPr>
            <a:spLocks noGrp="1" noChangeArrowheads="1"/>
          </p:cNvSpPr>
          <p:nvPr>
            <p:ph type="body" idx="1"/>
          </p:nvPr>
        </p:nvSpPr>
        <p:spPr>
          <a:xfrm>
            <a:off x="0" y="1371600"/>
            <a:ext cx="9144000" cy="5486400"/>
          </a:xfrm>
        </p:spPr>
        <p:txBody>
          <a:bodyPr/>
          <a:lstStyle/>
          <a:p>
            <a:pPr>
              <a:lnSpc>
                <a:spcPct val="80000"/>
              </a:lnSpc>
              <a:buFont typeface="Wingdings" pitchFamily="2" charset="2"/>
              <a:buNone/>
            </a:pPr>
            <a:r>
              <a:rPr lang="ru-RU" sz="2000"/>
              <a:t>      Наблюдение за руками и ногами собеседника дает дополнительную информацию о его внутреннем состоянии:</a:t>
            </a:r>
          </a:p>
          <a:p>
            <a:pPr>
              <a:lnSpc>
                <a:spcPct val="80000"/>
              </a:lnSpc>
              <a:buFont typeface="Wingdings" pitchFamily="2" charset="2"/>
              <a:buNone/>
            </a:pPr>
            <a:r>
              <a:rPr lang="ru-RU" sz="2000"/>
              <a:t>      Раскрытые ладони рук - доверие к вам. </a:t>
            </a:r>
          </a:p>
          <a:p>
            <a:pPr>
              <a:lnSpc>
                <a:spcPct val="80000"/>
              </a:lnSpc>
              <a:buFont typeface="Wingdings" pitchFamily="2" charset="2"/>
              <a:buNone/>
            </a:pPr>
            <a:r>
              <a:rPr lang="ru-RU" sz="2000"/>
              <a:t>      Руки, прижатые к груди - стремление быть искренним.</a:t>
            </a:r>
          </a:p>
          <a:p>
            <a:pPr>
              <a:lnSpc>
                <a:spcPct val="80000"/>
              </a:lnSpc>
              <a:buFont typeface="Wingdings" pitchFamily="2" charset="2"/>
              <a:buNone/>
            </a:pPr>
            <a:r>
              <a:rPr lang="ru-RU" sz="2000"/>
              <a:t>      Беспокойные движения кистей, вращение большого пальца - нервозность, дискомфорт партнера. Иногда в таком состоянии руки спокойны, а «пляшет» нога.</a:t>
            </a:r>
          </a:p>
          <a:p>
            <a:pPr>
              <a:lnSpc>
                <a:spcPct val="80000"/>
              </a:lnSpc>
              <a:buFont typeface="Wingdings" pitchFamily="2" charset="2"/>
              <a:buNone/>
            </a:pPr>
            <a:r>
              <a:rPr lang="ru-RU" sz="2000"/>
              <a:t>      Переплетенные пальцы рук лежащих на столе - собеседник в напряжении, он собран или раздражен, но старается этого не показать.</a:t>
            </a:r>
          </a:p>
          <a:p>
            <a:pPr>
              <a:lnSpc>
                <a:spcPct val="80000"/>
              </a:lnSpc>
              <a:buFont typeface="Wingdings" pitchFamily="2" charset="2"/>
              <a:buNone/>
            </a:pPr>
            <a:r>
              <a:rPr lang="ru-RU" sz="2000"/>
              <a:t>     Скрещенные руки могут быть всего лишь удобной позой. Но в большинстве случаев они говорят об определенной настороженности партнера. Если при этом пальцы сжимают предплечье - партнер находится в напряженном состоянии; если пальцы впились в руки - он уже еле сдерживает себя.</a:t>
            </a:r>
          </a:p>
          <a:p>
            <a:pPr>
              <a:lnSpc>
                <a:spcPct val="80000"/>
              </a:lnSpc>
              <a:buFont typeface="Wingdings" pitchFamily="2" charset="2"/>
              <a:buNone/>
            </a:pPr>
            <a:r>
              <a:rPr lang="ru-RU" sz="2000"/>
              <a:t>     Люди сидят, скрестив ноги, когда им так удобно, в других случаях эта поза отражает напряженное состояние человека.</a:t>
            </a:r>
          </a:p>
          <a:p>
            <a:pPr>
              <a:lnSpc>
                <a:spcPct val="80000"/>
              </a:lnSpc>
              <a:buFont typeface="Wingdings" pitchFamily="2" charset="2"/>
              <a:buNone/>
            </a:pPr>
            <a:r>
              <a:rPr lang="ru-RU" sz="2000"/>
              <a:t>     В состоянии напряжения некоторые прижимают друг к другу пятки или перекрещенные лодыжки, в то время как колени разведены.</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r>
              <a:rPr lang="ru-RU"/>
              <a:t>Как повлиять на партнера</a:t>
            </a:r>
          </a:p>
        </p:txBody>
      </p:sp>
      <p:sp>
        <p:nvSpPr>
          <p:cNvPr id="108547" name="Rectangle 3"/>
          <p:cNvSpPr>
            <a:spLocks noGrp="1" noChangeArrowheads="1"/>
          </p:cNvSpPr>
          <p:nvPr>
            <p:ph type="body" idx="1"/>
          </p:nvPr>
        </p:nvSpPr>
        <p:spPr>
          <a:xfrm>
            <a:off x="0" y="1066800"/>
            <a:ext cx="9144000" cy="6019800"/>
          </a:xfrm>
        </p:spPr>
        <p:txBody>
          <a:bodyPr/>
          <a:lstStyle/>
          <a:p>
            <a:pPr>
              <a:lnSpc>
                <a:spcPct val="80000"/>
              </a:lnSpc>
            </a:pPr>
            <a:r>
              <a:rPr lang="ru-RU" sz="1600"/>
              <a:t>Заметив какие-либо негативные позы или жесты, надо постараться повлиять на партнера так, чтобы его состояние или настроение изменилось. Владение языком телодвижений позволяет передать собеседнику свое расположение и доверие, тем самым вызвать у него положительную реакцию.</a:t>
            </a:r>
          </a:p>
          <a:p>
            <a:pPr>
              <a:lnSpc>
                <a:spcPct val="80000"/>
              </a:lnSpc>
            </a:pPr>
            <a:r>
              <a:rPr lang="ru-RU" sz="1600"/>
              <a:t>Если есть возможность выбора места за столом переговоров, лучше не садиться друг против друга, а использовать угловое расположение. Это снижает ощущение конфронтации, неизбежное при расположении напротив, позволяет наблюдать за положением рук и ног партнера, использовать свой язык телодвижений.</a:t>
            </a:r>
          </a:p>
          <a:p>
            <a:pPr>
              <a:lnSpc>
                <a:spcPct val="80000"/>
              </a:lnSpc>
            </a:pPr>
            <a:r>
              <a:rPr lang="ru-RU" sz="1600"/>
              <a:t>Можно использовать ручку, расположив ее на линии, соединяющей ваши глаза и глаза партнера по общению т.к. информация лучше усваивается, когда собеседник смотрит в глаза,.</a:t>
            </a:r>
          </a:p>
          <a:p>
            <a:pPr>
              <a:lnSpc>
                <a:spcPct val="80000"/>
              </a:lnSpc>
            </a:pPr>
            <a:r>
              <a:rPr lang="ru-RU" sz="1600"/>
              <a:t>Можно сознательно копировать жесты, это дает не меньший эффект, чем повторение позы. Навык «отзеркаливания» должен быть отработан, иначе, увлекшись копированием партнера, можно растерять все мысли, и тогда зачем оно!</a:t>
            </a:r>
          </a:p>
          <a:p>
            <a:pPr>
              <a:lnSpc>
                <a:spcPct val="80000"/>
              </a:lnSpc>
            </a:pPr>
            <a:r>
              <a:rPr lang="ru-RU" sz="1600"/>
              <a:t>Еще лучше – заставить партнера подражать себе. Это необходимо, если собеседник напряжен и насторожен или явно скрывает негативные мысли, свои возражения. В первом случае рекомендуется принять открытую позу, разжать руки. Через некоторое время партнер скорее всего сделает то же самое. При этом его настроение улучшится! Во втором случае можно с улыбкой чуть приблизить корпус тела к партнеру и, слегка наклонив голову, спросить его: «Я вижу, вы хотите возразить?» или «Какие у вас сомнения?», а затем откинуться на спинку стула. При этом в поле зрения партнера должна быть раскрытая ладонь. Выдержав паузу, вы вынудите партнёра высказаться, а это очень важно: ведь если партнер затаил свои сомнения, он может принять отрицательное решение по интересующему вас вопросу. Если же возражения высказаны, у вас есть шанс их нейтрализовать.</a:t>
            </a:r>
          </a:p>
          <a:p>
            <a:pPr>
              <a:lnSpc>
                <a:spcPct val="80000"/>
              </a:lnSpc>
            </a:pPr>
            <a:r>
              <a:rPr lang="ru-RU" sz="1600"/>
              <a:t>Заставьте партнера разомкнуть сжатые руки и тем самым добьетесь изменения его состояния, предложив дотянуться до какого-нибудь предмета, например документа, ручки.</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ru-RU" sz="3200"/>
              <a:t>Если партнер говорит не то, что думает</a:t>
            </a:r>
          </a:p>
        </p:txBody>
      </p:sp>
      <p:sp>
        <p:nvSpPr>
          <p:cNvPr id="109571" name="Rectangle 3"/>
          <p:cNvSpPr>
            <a:spLocks noGrp="1" noChangeArrowheads="1"/>
          </p:cNvSpPr>
          <p:nvPr>
            <p:ph type="body" idx="1"/>
          </p:nvPr>
        </p:nvSpPr>
        <p:spPr>
          <a:xfrm>
            <a:off x="0" y="1600200"/>
            <a:ext cx="9144000" cy="5257800"/>
          </a:xfrm>
        </p:spPr>
        <p:txBody>
          <a:bodyPr/>
          <a:lstStyle/>
          <a:p>
            <a:pPr>
              <a:lnSpc>
                <a:spcPct val="80000"/>
              </a:lnSpc>
              <a:buFont typeface="Wingdings" pitchFamily="2" charset="2"/>
              <a:buNone/>
            </a:pPr>
            <a:r>
              <a:rPr lang="ru-RU" sz="2400" b="1"/>
              <a:t>    Если партнер говорит не то, что думает, он иногда прячет руки или контролирует их положение. Выдать может взгляд, устремленный в сторону и вниз, иногда – почесывание века или оттягивание воротничка.</a:t>
            </a:r>
          </a:p>
          <a:p>
            <a:pPr>
              <a:lnSpc>
                <a:spcPct val="80000"/>
              </a:lnSpc>
              <a:buFont typeface="Wingdings" pitchFamily="2" charset="2"/>
              <a:buNone/>
            </a:pPr>
            <a:endParaRPr lang="ru-RU" sz="2400" b="1"/>
          </a:p>
          <a:p>
            <a:pPr>
              <a:lnSpc>
                <a:spcPct val="80000"/>
              </a:lnSpc>
              <a:buFont typeface="Wingdings" pitchFamily="2" charset="2"/>
              <a:buNone/>
            </a:pPr>
            <a:r>
              <a:rPr lang="ru-RU" sz="2400" b="1"/>
              <a:t>    Порой человек владеет собой настолько, что говорит неправду, глядя вам в глаза. Его выдадут изломанные линии бровей, напряженные уголки губ, напряженный взгляд, старательно подобранные слова. </a:t>
            </a:r>
          </a:p>
          <a:p>
            <a:pPr>
              <a:lnSpc>
                <a:spcPct val="80000"/>
              </a:lnSpc>
              <a:buFont typeface="Wingdings" pitchFamily="2" charset="2"/>
              <a:buNone/>
            </a:pPr>
            <a:endParaRPr lang="ru-RU" sz="2400" b="1"/>
          </a:p>
          <a:p>
            <a:pPr>
              <a:lnSpc>
                <a:spcPct val="80000"/>
              </a:lnSpc>
              <a:buFont typeface="Wingdings" pitchFamily="2" charset="2"/>
              <a:buNone/>
            </a:pPr>
            <a:r>
              <a:rPr lang="ru-RU" sz="2400" b="1"/>
              <a:t>    Уловив ложь, рекомендуется доброжелательно (с легким наклоном корпуса, с улыбкой и открытой ладонью) попросить его: «Повторите, пожалуйста, что вы сказали!» Второй раз эффектно сказать неправду обычно не удается.</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r>
              <a:rPr lang="ru-RU" sz="3200"/>
              <a:t>Когда принимают решение</a:t>
            </a:r>
          </a:p>
        </p:txBody>
      </p:sp>
      <p:sp>
        <p:nvSpPr>
          <p:cNvPr id="110595" name="Rectangle 3"/>
          <p:cNvSpPr>
            <a:spLocks noGrp="1" noChangeArrowheads="1"/>
          </p:cNvSpPr>
          <p:nvPr>
            <p:ph type="body" idx="1"/>
          </p:nvPr>
        </p:nvSpPr>
        <p:spPr>
          <a:xfrm>
            <a:off x="0" y="1143000"/>
            <a:ext cx="9144000" cy="6096000"/>
          </a:xfrm>
        </p:spPr>
        <p:txBody>
          <a:bodyPr/>
          <a:lstStyle/>
          <a:p>
            <a:pPr>
              <a:lnSpc>
                <a:spcPct val="80000"/>
              </a:lnSpc>
              <a:buFont typeface="Wingdings" pitchFamily="2" charset="2"/>
              <a:buNone/>
            </a:pPr>
            <a:r>
              <a:rPr lang="ru-RU" sz="2400"/>
              <a:t>    В момент принятия решения некоторые люди почесывают переносицу или подбородок, захватывают нос в щепоть. В это время им важно не мешать. О том, что решение принято, нередко свидетельствуют руки, сложенные в купол. Если вслед за тем следуют открытые жесты, решение скорее всего положительное, и можно смело задавать последний вопрос, подводящий итог разговору. Если же последуют негативные жесты, поворачивание лица в сторону, скрещенные руки, взгляд исподлобья, такой вопрос задавать рано, нужно еще раз поговорить о достоинствах вашего предложения.</a:t>
            </a:r>
          </a:p>
          <a:p>
            <a:pPr>
              <a:lnSpc>
                <a:spcPct val="80000"/>
              </a:lnSpc>
              <a:buFont typeface="Wingdings" pitchFamily="2" charset="2"/>
              <a:buNone/>
            </a:pPr>
            <a:r>
              <a:rPr lang="ru-RU" sz="2400"/>
              <a:t>    Когда все вопросы решены, важно не затягивать разговор. О намерении партнера закончить беседу свидетельствует его поза готовности: кисти рук на коленях или держатся за край стула, корпус наклонен вперед. Если партнеры стоят, о намерении уйти говорят носки ног, направленные к выходу, и слегка развернутый в ту же сторону корпус. Заметив это, лучше попрощаться первым, чтобы не казаться назойливым.</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ru-RU"/>
              <a:t>Тема 6. </a:t>
            </a:r>
            <a:r>
              <a:rPr lang="ru-RU" sz="3200"/>
              <a:t>Этика речевого общения.</a:t>
            </a:r>
          </a:p>
        </p:txBody>
      </p:sp>
      <p:sp>
        <p:nvSpPr>
          <p:cNvPr id="22531" name="Rectangle 3"/>
          <p:cNvSpPr>
            <a:spLocks noGrp="1" noChangeArrowheads="1"/>
          </p:cNvSpPr>
          <p:nvPr>
            <p:ph type="body" idx="1"/>
          </p:nvPr>
        </p:nvSpPr>
        <p:spPr/>
        <p:txBody>
          <a:bodyPr/>
          <a:lstStyle/>
          <a:p>
            <a:pPr>
              <a:buFontTx/>
              <a:buNone/>
            </a:pPr>
            <a:r>
              <a:rPr lang="ru-RU"/>
              <a:t>    Этикетным общением называют взаимную самопрезентацию партнеров в рамках этикетных слов и выражений.</a:t>
            </a:r>
          </a:p>
          <a:p>
            <a:pPr>
              <a:buFontTx/>
              <a:buNone/>
            </a:pPr>
            <a:r>
              <a:rPr lang="ru-RU"/>
              <a:t>    При этикетном общении важно правильно опознать ситуацию общения и строго следовать своей профессиональной роли (деловое общение) или межличностной самопрезентации (бытовое общение).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ru-RU"/>
              <a:t>Этика и сфера общения</a:t>
            </a:r>
          </a:p>
        </p:txBody>
      </p:sp>
      <p:sp>
        <p:nvSpPr>
          <p:cNvPr id="111619" name="Rectangle 3"/>
          <p:cNvSpPr>
            <a:spLocks noGrp="1" noChangeArrowheads="1"/>
          </p:cNvSpPr>
          <p:nvPr>
            <p:ph type="body" idx="1"/>
          </p:nvPr>
        </p:nvSpPr>
        <p:spPr>
          <a:xfrm>
            <a:off x="0" y="1598613"/>
            <a:ext cx="9144000" cy="4497387"/>
          </a:xfrm>
        </p:spPr>
        <p:txBody>
          <a:bodyPr/>
          <a:lstStyle/>
          <a:p>
            <a:pPr algn="ctr">
              <a:lnSpc>
                <a:spcPct val="80000"/>
              </a:lnSpc>
              <a:buFont typeface="Wingdings" pitchFamily="2" charset="2"/>
              <a:buNone/>
            </a:pPr>
            <a:r>
              <a:rPr lang="ru-RU" sz="2400"/>
              <a:t>Требования этики к деловому общению:</a:t>
            </a:r>
          </a:p>
          <a:p>
            <a:pPr algn="ctr">
              <a:lnSpc>
                <a:spcPct val="80000"/>
              </a:lnSpc>
              <a:buFont typeface="Wingdings" pitchFamily="2" charset="2"/>
              <a:buNone/>
            </a:pPr>
            <a:endParaRPr lang="ru-RU" sz="2400"/>
          </a:p>
          <a:p>
            <a:pPr>
              <a:lnSpc>
                <a:spcPct val="80000"/>
              </a:lnSpc>
            </a:pPr>
            <a:r>
              <a:rPr lang="ru-RU" sz="2400"/>
              <a:t>Избегать жаргонных словечек и оскорбительных выражений.</a:t>
            </a:r>
          </a:p>
          <a:p>
            <a:pPr>
              <a:lnSpc>
                <a:spcPct val="80000"/>
              </a:lnSpc>
            </a:pPr>
            <a:r>
              <a:rPr lang="ru-RU" sz="2400"/>
              <a:t>Слушать других и показывать, что вам это интересно.</a:t>
            </a:r>
          </a:p>
          <a:p>
            <a:pPr>
              <a:lnSpc>
                <a:spcPct val="80000"/>
              </a:lnSpc>
            </a:pPr>
            <a:r>
              <a:rPr lang="ru-RU" sz="2400"/>
              <a:t>Говорить правильно и соблюдать правила грамматики в устной и письменной речи.</a:t>
            </a:r>
          </a:p>
          <a:p>
            <a:pPr>
              <a:lnSpc>
                <a:spcPct val="80000"/>
              </a:lnSpc>
            </a:pPr>
            <a:r>
              <a:rPr lang="ru-RU" sz="2400"/>
              <a:t>Правильно произносить имена собственные.</a:t>
            </a:r>
          </a:p>
          <a:p>
            <a:pPr>
              <a:lnSpc>
                <a:spcPct val="80000"/>
              </a:lnSpc>
            </a:pPr>
            <a:r>
              <a:rPr lang="ru-RU" sz="2400"/>
              <a:t>Все служебные тайны хранить при себе.</a:t>
            </a:r>
          </a:p>
          <a:p>
            <a:pPr>
              <a:lnSpc>
                <a:spcPct val="80000"/>
              </a:lnSpc>
            </a:pPr>
            <a:r>
              <a:rPr lang="ru-RU" sz="2400"/>
              <a:t>Быть весьма осторожным с той или иной информацией, которую могут услышать сослуживцы или посетители во время встречи или телефонных переговоров, особенно если беседа носит личный характер.</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ru-RU" sz="4000"/>
              <a:t> Этика и виды речевой деятельности</a:t>
            </a:r>
          </a:p>
        </p:txBody>
      </p:sp>
      <p:sp>
        <p:nvSpPr>
          <p:cNvPr id="112643" name="Rectangle 3"/>
          <p:cNvSpPr>
            <a:spLocks noGrp="1" noChangeArrowheads="1"/>
          </p:cNvSpPr>
          <p:nvPr>
            <p:ph type="body" idx="1"/>
          </p:nvPr>
        </p:nvSpPr>
        <p:spPr>
          <a:xfrm>
            <a:off x="0" y="2362200"/>
            <a:ext cx="9144000" cy="5868988"/>
          </a:xfrm>
        </p:spPr>
        <p:txBody>
          <a:bodyPr/>
          <a:lstStyle/>
          <a:p>
            <a:pPr>
              <a:buFont typeface="Wingdings" pitchFamily="2" charset="2"/>
              <a:buNone/>
            </a:pPr>
            <a:r>
              <a:rPr lang="ru-RU"/>
              <a:t>   Преднамеренное (или непреднамеренное) нарушение этикетных форм приветствия, извинения, благодарности и т.п. может отрицательно повлиять на микроклимат в общест­ве, привести к социальным и другим конфликтам.</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r>
              <a:rPr lang="ru-RU"/>
              <a:t> Этика письменной речи</a:t>
            </a:r>
          </a:p>
        </p:txBody>
      </p:sp>
      <p:sp>
        <p:nvSpPr>
          <p:cNvPr id="113667" name="Rectangle 3"/>
          <p:cNvSpPr>
            <a:spLocks noGrp="1" noChangeArrowheads="1"/>
          </p:cNvSpPr>
          <p:nvPr>
            <p:ph type="body" idx="1"/>
          </p:nvPr>
        </p:nvSpPr>
        <p:spPr>
          <a:xfrm>
            <a:off x="0" y="1295400"/>
            <a:ext cx="9144000" cy="5410200"/>
          </a:xfrm>
        </p:spPr>
        <p:txBody>
          <a:bodyPr/>
          <a:lstStyle/>
          <a:p>
            <a:pPr algn="ctr">
              <a:lnSpc>
                <a:spcPct val="80000"/>
              </a:lnSpc>
              <a:buFont typeface="Wingdings" pitchFamily="2" charset="2"/>
              <a:buNone/>
            </a:pPr>
            <a:r>
              <a:rPr lang="ru-RU" sz="2800"/>
              <a:t>Правила служебного речевого этикета.</a:t>
            </a:r>
          </a:p>
          <a:p>
            <a:pPr>
              <a:lnSpc>
                <a:spcPct val="80000"/>
              </a:lnSpc>
            </a:pPr>
            <a:r>
              <a:rPr lang="ru-RU" sz="2800"/>
              <a:t>Формы обращения. </a:t>
            </a:r>
          </a:p>
          <a:p>
            <a:pPr>
              <a:lnSpc>
                <a:spcPct val="80000"/>
              </a:lnSpc>
            </a:pPr>
            <a:r>
              <a:rPr lang="ru-RU" sz="2800"/>
              <a:t>Категории одушевленности (неодушевленности). </a:t>
            </a:r>
          </a:p>
          <a:p>
            <a:pPr>
              <a:lnSpc>
                <a:spcPct val="80000"/>
              </a:lnSpc>
            </a:pPr>
            <a:r>
              <a:rPr lang="ru-RU" sz="2800"/>
              <a:t>Выбор залога. </a:t>
            </a:r>
          </a:p>
          <a:p>
            <a:pPr>
              <a:lnSpc>
                <a:spcPct val="80000"/>
              </a:lnSpc>
            </a:pPr>
            <a:r>
              <a:rPr lang="ru-RU" sz="2800"/>
              <a:t>Роль вида глагола. Когда нужно подчеркнуть, что действие свершилось, используется совершенный вид глагола, а если действие находится в развитии – несовершенный вид.</a:t>
            </a:r>
          </a:p>
          <a:p>
            <a:pPr>
              <a:lnSpc>
                <a:spcPct val="80000"/>
              </a:lnSpc>
            </a:pPr>
            <a:r>
              <a:rPr lang="ru-RU" sz="2800"/>
              <a:t>Употребление вводных слов и оборотов. </a:t>
            </a:r>
          </a:p>
          <a:p>
            <a:pPr>
              <a:lnSpc>
                <a:spcPct val="80000"/>
              </a:lnSpc>
            </a:pPr>
            <a:r>
              <a:rPr lang="ru-RU" sz="2800"/>
              <a:t>Местоимение «я» в деловой переписке. </a:t>
            </a:r>
          </a:p>
          <a:p>
            <a:pPr>
              <a:lnSpc>
                <a:spcPct val="80000"/>
              </a:lnSpc>
            </a:pPr>
            <a:r>
              <a:rPr lang="ru-RU" sz="2800"/>
              <a:t>Употребление местоимения «он». </a:t>
            </a:r>
          </a:p>
          <a:p>
            <a:pPr>
              <a:lnSpc>
                <a:spcPct val="80000"/>
              </a:lnSpc>
            </a:pPr>
            <a:r>
              <a:rPr lang="ru-RU" sz="2800"/>
              <a:t>Тон служебного документа. Не следует использовать чрезмерную вежливость.</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ru-RU"/>
              <a:t> Этика устной речи</a:t>
            </a:r>
          </a:p>
        </p:txBody>
      </p:sp>
      <p:sp>
        <p:nvSpPr>
          <p:cNvPr id="114691" name="Rectangle 3"/>
          <p:cNvSpPr>
            <a:spLocks noGrp="1" noChangeArrowheads="1"/>
          </p:cNvSpPr>
          <p:nvPr>
            <p:ph type="body" idx="1"/>
          </p:nvPr>
        </p:nvSpPr>
        <p:spPr>
          <a:xfrm>
            <a:off x="457200" y="1905000"/>
            <a:ext cx="8226425" cy="4497388"/>
          </a:xfrm>
        </p:spPr>
        <p:txBody>
          <a:bodyPr/>
          <a:lstStyle/>
          <a:p>
            <a:pPr>
              <a:lnSpc>
                <a:spcPct val="90000"/>
              </a:lnSpc>
            </a:pPr>
            <a:r>
              <a:rPr lang="ru-RU" sz="2400"/>
              <a:t>Проявлять уважительность, доброжелательность к собеседнику. </a:t>
            </a:r>
          </a:p>
          <a:p>
            <a:pPr>
              <a:lnSpc>
                <a:spcPct val="90000"/>
              </a:lnSpc>
            </a:pPr>
            <a:r>
              <a:rPr lang="ru-RU" sz="2400"/>
              <a:t>Вежливо относиться к собеседнику.</a:t>
            </a:r>
          </a:p>
          <a:p>
            <a:pPr>
              <a:lnSpc>
                <a:spcPct val="90000"/>
              </a:lnSpc>
            </a:pPr>
            <a:r>
              <a:rPr lang="ru-RU" sz="2400"/>
              <a:t>Не выпячивать собственное «я». </a:t>
            </a:r>
          </a:p>
          <a:p>
            <a:pPr>
              <a:lnSpc>
                <a:spcPct val="90000"/>
              </a:lnSpc>
            </a:pPr>
            <a:r>
              <a:rPr lang="ru-RU" sz="2400"/>
              <a:t>Поставить в центр внимания слушающего. </a:t>
            </a:r>
          </a:p>
          <a:p>
            <a:pPr>
              <a:lnSpc>
                <a:spcPct val="90000"/>
              </a:lnSpc>
            </a:pPr>
            <a:r>
              <a:rPr lang="ru-RU" sz="2400"/>
              <a:t>Тема коммуникации должна быть понятна, уместна и интересна. </a:t>
            </a:r>
          </a:p>
          <a:p>
            <a:pPr>
              <a:lnSpc>
                <a:spcPct val="90000"/>
              </a:lnSpc>
            </a:pPr>
            <a:r>
              <a:rPr lang="ru-RU" sz="2400"/>
              <a:t>Учитывать, что порог смыслового восприятия и концентрации внимания у слушающего ограничены.</a:t>
            </a:r>
          </a:p>
          <a:p>
            <a:pPr>
              <a:lnSpc>
                <a:spcPct val="90000"/>
              </a:lnSpc>
            </a:pPr>
            <a:r>
              <a:rPr lang="ru-RU" sz="2400"/>
              <a:t>Учитывать невербальные средства коммуникации.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ru-RU" sz="4000"/>
              <a:t>Тема 7. </a:t>
            </a:r>
            <a:r>
              <a:rPr lang="ru-RU" sz="3200"/>
              <a:t>Логическая культура делового разговора.</a:t>
            </a:r>
          </a:p>
        </p:txBody>
      </p:sp>
      <p:sp>
        <p:nvSpPr>
          <p:cNvPr id="23555" name="Rectangle 3"/>
          <p:cNvSpPr>
            <a:spLocks noGrp="1" noChangeArrowheads="1"/>
          </p:cNvSpPr>
          <p:nvPr>
            <p:ph type="body" idx="1"/>
          </p:nvPr>
        </p:nvSpPr>
        <p:spPr>
          <a:xfrm>
            <a:off x="304800" y="2667000"/>
            <a:ext cx="8229600" cy="2362200"/>
          </a:xfrm>
        </p:spPr>
        <p:txBody>
          <a:bodyPr/>
          <a:lstStyle/>
          <a:p>
            <a:pPr>
              <a:buFontTx/>
              <a:buNone/>
            </a:pPr>
            <a:r>
              <a:rPr lang="ru-RU"/>
              <a:t>   Наблюдая интеллектуально-речевую деятельность в сфере бизнеса, мы позитивно или негативно оцениваем различные приемы логической организации деловой речи.</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r>
              <a:rPr lang="ru-RU" sz="3200"/>
              <a:t>Основные логические законы и их применение в деловой речи.</a:t>
            </a:r>
          </a:p>
        </p:txBody>
      </p:sp>
      <p:sp>
        <p:nvSpPr>
          <p:cNvPr id="115715" name="Rectangle 3"/>
          <p:cNvSpPr>
            <a:spLocks noGrp="1" noChangeArrowheads="1"/>
          </p:cNvSpPr>
          <p:nvPr>
            <p:ph type="body" idx="1"/>
          </p:nvPr>
        </p:nvSpPr>
        <p:spPr>
          <a:xfrm>
            <a:off x="0" y="1905000"/>
            <a:ext cx="9144000" cy="4497388"/>
          </a:xfrm>
        </p:spPr>
        <p:txBody>
          <a:bodyPr/>
          <a:lstStyle/>
          <a:p>
            <a:pPr>
              <a:lnSpc>
                <a:spcPct val="90000"/>
              </a:lnSpc>
            </a:pPr>
            <a:r>
              <a:rPr lang="ru-RU" sz="2400"/>
              <a:t>Закон тождества: предмет мысли в пределах одного рассуждения должен оставаться неизменным.</a:t>
            </a:r>
          </a:p>
          <a:p>
            <a:pPr>
              <a:lnSpc>
                <a:spcPct val="90000"/>
              </a:lnSpc>
            </a:pPr>
            <a:r>
              <a:rPr lang="ru-RU" sz="2400"/>
              <a:t>Закон противоречия: не могут быть одновременно истинными два высказывания, одно из которых что-либо утверждает, а другое отрицает то же самое. </a:t>
            </a:r>
          </a:p>
          <a:p>
            <a:pPr>
              <a:lnSpc>
                <a:spcPct val="90000"/>
              </a:lnSpc>
            </a:pPr>
            <a:r>
              <a:rPr lang="ru-RU" sz="2400"/>
              <a:t>Закон исключенного третьего: из двух противоречащих друг другу суждений одно из них ложно, а другое истинно. Третьего не дано. </a:t>
            </a:r>
          </a:p>
          <a:p>
            <a:pPr>
              <a:lnSpc>
                <a:spcPct val="90000"/>
              </a:lnSpc>
            </a:pPr>
            <a:r>
              <a:rPr lang="ru-RU" sz="2400"/>
              <a:t>Закон достаточного основания: всякое суждение, которое мы используем в деловом разговоре, прежде чем быть принятым за истину, должно быть обосновано.</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r>
              <a:rPr lang="ru-RU" sz="4000"/>
              <a:t>Умозаключения и их использование в деловой разговорной практике</a:t>
            </a:r>
          </a:p>
        </p:txBody>
      </p:sp>
      <p:graphicFrame>
        <p:nvGraphicFramePr>
          <p:cNvPr id="116741" name="Organization Chart 5"/>
          <p:cNvGraphicFramePr>
            <a:graphicFrameLocks/>
          </p:cNvGraphicFramePr>
          <p:nvPr>
            <p:ph idx="1"/>
          </p:nvPr>
        </p:nvGraphicFramePr>
        <p:xfrm>
          <a:off x="228600" y="1981200"/>
          <a:ext cx="8610600" cy="4497388"/>
        </p:xfrm>
        <a:graphic>
          <a:graphicData uri="http://schemas.openxmlformats.org/drawingml/2006/compatibility">
            <com:legacyDrawing xmlns:com="http://schemas.openxmlformats.org/drawingml/2006/compatibility" spid="_x0000_s116741"/>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ru-RU" sz="4000"/>
              <a:t>Логические правила аргументации</a:t>
            </a:r>
          </a:p>
        </p:txBody>
      </p:sp>
      <p:sp>
        <p:nvSpPr>
          <p:cNvPr id="117763" name="Rectangle 3"/>
          <p:cNvSpPr>
            <a:spLocks noGrp="1" noChangeArrowheads="1"/>
          </p:cNvSpPr>
          <p:nvPr>
            <p:ph type="body" idx="1"/>
          </p:nvPr>
        </p:nvSpPr>
        <p:spPr>
          <a:xfrm>
            <a:off x="152400" y="1905000"/>
            <a:ext cx="8763000" cy="4497388"/>
          </a:xfrm>
        </p:spPr>
        <p:txBody>
          <a:bodyPr/>
          <a:lstStyle/>
          <a:p>
            <a:r>
              <a:rPr lang="ru-RU" sz="2800"/>
              <a:t>В качестве аргументов могут выступать лишь такие положения, истинность которых была доказана или они вообще ни у кого не вызывают сомнения;</a:t>
            </a:r>
          </a:p>
          <a:p>
            <a:r>
              <a:rPr lang="ru-RU" sz="2800"/>
              <a:t>Аргументы должны быть доказаны независимо от тезиса, т.е. должно соблюдаться правило их автономного обоснования;</a:t>
            </a:r>
          </a:p>
          <a:p>
            <a:r>
              <a:rPr lang="ru-RU" sz="2800"/>
              <a:t>Аргументы не должны быть противоречивы;</a:t>
            </a:r>
          </a:p>
          <a:p>
            <a:r>
              <a:rPr lang="ru-RU" sz="2800"/>
              <a:t>Аргументы должны быть достаточны.</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ru-RU" sz="4000"/>
              <a:t>Тема </a:t>
            </a:r>
            <a:r>
              <a:rPr lang="ru-RU" sz="3200"/>
              <a:t>8.Стратегии и тактики речевой коммуникации.</a:t>
            </a:r>
          </a:p>
        </p:txBody>
      </p:sp>
      <p:sp>
        <p:nvSpPr>
          <p:cNvPr id="24579" name="Rectangle 3"/>
          <p:cNvSpPr>
            <a:spLocks noGrp="1" noChangeArrowheads="1"/>
          </p:cNvSpPr>
          <p:nvPr>
            <p:ph type="body" idx="1"/>
          </p:nvPr>
        </p:nvSpPr>
        <p:spPr>
          <a:xfrm>
            <a:off x="990600" y="1600200"/>
            <a:ext cx="7696200" cy="5029200"/>
          </a:xfrm>
        </p:spPr>
        <p:txBody>
          <a:bodyPr/>
          <a:lstStyle/>
          <a:p>
            <a:pPr>
              <a:lnSpc>
                <a:spcPct val="80000"/>
              </a:lnSpc>
            </a:pPr>
            <a:r>
              <a:rPr lang="ru-RU" sz="2400"/>
              <a:t>«Обобщение» </a:t>
            </a:r>
          </a:p>
          <a:p>
            <a:pPr>
              <a:lnSpc>
                <a:spcPct val="80000"/>
              </a:lnSpc>
            </a:pPr>
            <a:r>
              <a:rPr lang="ru-RU" sz="2400"/>
              <a:t>«Приведение примера» </a:t>
            </a:r>
          </a:p>
          <a:p>
            <a:pPr>
              <a:lnSpc>
                <a:spcPct val="80000"/>
              </a:lnSpc>
            </a:pPr>
            <a:r>
              <a:rPr lang="ru-RU" sz="2400"/>
              <a:t>«Усиление»</a:t>
            </a:r>
          </a:p>
          <a:p>
            <a:pPr>
              <a:lnSpc>
                <a:spcPct val="80000"/>
              </a:lnSpc>
            </a:pPr>
            <a:r>
              <a:rPr lang="ru-RU" sz="2400"/>
              <a:t>«Уступка»</a:t>
            </a:r>
          </a:p>
          <a:p>
            <a:pPr>
              <a:lnSpc>
                <a:spcPct val="80000"/>
              </a:lnSpc>
            </a:pPr>
            <a:r>
              <a:rPr lang="ru-RU" sz="2400"/>
              <a:t>«Сдвиг» </a:t>
            </a:r>
          </a:p>
          <a:p>
            <a:pPr>
              <a:lnSpc>
                <a:spcPct val="80000"/>
              </a:lnSpc>
            </a:pPr>
            <a:r>
              <a:rPr lang="ru-RU" sz="2400"/>
              <a:t>«Провокация» </a:t>
            </a:r>
          </a:p>
          <a:p>
            <a:pPr>
              <a:lnSpc>
                <a:spcPct val="80000"/>
              </a:lnSpc>
            </a:pPr>
            <a:r>
              <a:rPr lang="ru-RU" sz="2400"/>
              <a:t>«Цитирование»</a:t>
            </a:r>
          </a:p>
          <a:p>
            <a:pPr>
              <a:lnSpc>
                <a:spcPct val="80000"/>
              </a:lnSpc>
            </a:pPr>
            <a:r>
              <a:rPr lang="ru-RU" sz="2400"/>
              <a:t>«Ссылка на авторитеты»</a:t>
            </a:r>
          </a:p>
          <a:p>
            <a:pPr>
              <a:lnSpc>
                <a:spcPct val="80000"/>
              </a:lnSpc>
            </a:pPr>
            <a:r>
              <a:rPr lang="ru-RU" sz="2400"/>
              <a:t>«Перевоплощение»</a:t>
            </a:r>
          </a:p>
          <a:p>
            <a:pPr>
              <a:lnSpc>
                <a:spcPct val="80000"/>
              </a:lnSpc>
            </a:pPr>
            <a:r>
              <a:rPr lang="ru-RU" sz="2400"/>
              <a:t>«Юмор»</a:t>
            </a:r>
          </a:p>
          <a:p>
            <a:pPr>
              <a:lnSpc>
                <a:spcPct val="80000"/>
              </a:lnSpc>
            </a:pPr>
            <a:r>
              <a:rPr lang="ru-RU" sz="2400"/>
              <a:t>«Внесение элемента неформальности» </a:t>
            </a:r>
          </a:p>
          <a:p>
            <a:pPr>
              <a:lnSpc>
                <a:spcPct val="80000"/>
              </a:lnSpc>
            </a:pPr>
            <a:r>
              <a:rPr lang="ru-RU" sz="2400"/>
              <a:t>«Да-да-да» </a:t>
            </a:r>
          </a:p>
          <a:p>
            <a:pPr>
              <a:lnSpc>
                <a:spcPct val="80000"/>
              </a:lnSpc>
            </a:pPr>
            <a:r>
              <a:rPr lang="ru-RU" sz="2400"/>
              <a:t>«Серный оппонент»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ru-RU" sz="3200"/>
              <a:t>Тема </a:t>
            </a:r>
            <a:r>
              <a:rPr lang="ru-RU" sz="4000"/>
              <a:t>9. </a:t>
            </a:r>
            <a:r>
              <a:rPr lang="ru-RU" sz="3200"/>
              <a:t>Презентация, виды презентаций</a:t>
            </a:r>
          </a:p>
        </p:txBody>
      </p:sp>
      <p:sp>
        <p:nvSpPr>
          <p:cNvPr id="25603" name="Rectangle 3"/>
          <p:cNvSpPr>
            <a:spLocks noGrp="1" noChangeArrowheads="1"/>
          </p:cNvSpPr>
          <p:nvPr>
            <p:ph type="body" idx="1"/>
          </p:nvPr>
        </p:nvSpPr>
        <p:spPr/>
        <p:txBody>
          <a:bodyPr/>
          <a:lstStyle/>
          <a:p>
            <a:pPr>
              <a:lnSpc>
                <a:spcPct val="90000"/>
              </a:lnSpc>
              <a:buFontTx/>
              <a:buNone/>
            </a:pPr>
            <a:r>
              <a:rPr lang="ru-RU" sz="2400"/>
              <a:t>    Презентация - общественное представление чего-либо нового, недавно появившегося, созданного, например книги, журнала, кинофильма, телепрограммы, организации.</a:t>
            </a:r>
          </a:p>
          <a:p>
            <a:pPr>
              <a:lnSpc>
                <a:spcPct val="90000"/>
              </a:lnSpc>
              <a:buFontTx/>
              <a:buNone/>
            </a:pPr>
            <a:endParaRPr lang="ru-RU" sz="2400" i="1"/>
          </a:p>
          <a:p>
            <a:pPr algn="ctr">
              <a:lnSpc>
                <a:spcPct val="90000"/>
              </a:lnSpc>
              <a:buFontTx/>
              <a:buNone/>
            </a:pPr>
            <a:r>
              <a:rPr lang="ru-RU" sz="2400"/>
              <a:t>Типы презентаций:</a:t>
            </a:r>
          </a:p>
          <a:p>
            <a:pPr>
              <a:lnSpc>
                <a:spcPct val="90000"/>
              </a:lnSpc>
            </a:pPr>
            <a:r>
              <a:rPr lang="ru-RU" sz="2400" i="1"/>
              <a:t> Публичная презентация</a:t>
            </a:r>
            <a:r>
              <a:rPr lang="ru-RU" sz="2400"/>
              <a:t> рассчитана на большую аудиторию (от 50 до 2000 и более) .</a:t>
            </a:r>
            <a:endParaRPr lang="ru-RU" sz="2400" i="1"/>
          </a:p>
          <a:p>
            <a:pPr>
              <a:lnSpc>
                <a:spcPct val="90000"/>
              </a:lnSpc>
            </a:pPr>
            <a:r>
              <a:rPr lang="ru-RU" sz="2400" i="1"/>
              <a:t>Камерная презентация</a:t>
            </a:r>
            <a:r>
              <a:rPr lang="ru-RU" sz="2400"/>
              <a:t> – довольно распространенный тип презентации для небольшого количества слушателей (до 15 человек). </a:t>
            </a:r>
          </a:p>
          <a:p>
            <a:pPr>
              <a:lnSpc>
                <a:spcPct val="90000"/>
              </a:lnSpc>
            </a:pPr>
            <a:r>
              <a:rPr lang="ru-RU" sz="2400" i="1"/>
              <a:t>Приватная презентация</a:t>
            </a:r>
            <a:r>
              <a:rPr lang="ru-RU" sz="2400"/>
              <a:t> – неофициальная презентация, предназначенная для 1–2 человек.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ru-RU" sz="3600"/>
              <a:t>Ситуация</a:t>
            </a:r>
            <a:r>
              <a:rPr lang="ru-RU"/>
              <a:t> </a:t>
            </a:r>
          </a:p>
        </p:txBody>
      </p:sp>
      <p:graphicFrame>
        <p:nvGraphicFramePr>
          <p:cNvPr id="119813" name="Organization Chart 5"/>
          <p:cNvGraphicFramePr>
            <a:graphicFrameLocks/>
          </p:cNvGraphicFramePr>
          <p:nvPr>
            <p:ph idx="1"/>
          </p:nvPr>
        </p:nvGraphicFramePr>
        <p:xfrm>
          <a:off x="152400" y="1447800"/>
          <a:ext cx="8839200" cy="5257800"/>
        </p:xfrm>
        <a:graphic>
          <a:graphicData uri="http://schemas.openxmlformats.org/drawingml/2006/compatibility">
            <com:legacyDrawing xmlns:com="http://schemas.openxmlformats.org/drawingml/2006/compatibility" spid="_x0000_s119813"/>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r>
              <a:rPr lang="ru-RU"/>
              <a:t>Виды диалогов </a:t>
            </a:r>
          </a:p>
        </p:txBody>
      </p:sp>
      <p:sp>
        <p:nvSpPr>
          <p:cNvPr id="120835" name="Rectangle 3"/>
          <p:cNvSpPr>
            <a:spLocks noGrp="1" noChangeArrowheads="1"/>
          </p:cNvSpPr>
          <p:nvPr>
            <p:ph type="body" idx="1"/>
          </p:nvPr>
        </p:nvSpPr>
        <p:spPr>
          <a:xfrm>
            <a:off x="152400" y="1295400"/>
            <a:ext cx="8839200" cy="1600200"/>
          </a:xfrm>
        </p:spPr>
        <p:txBody>
          <a:bodyPr/>
          <a:lstStyle/>
          <a:p>
            <a:pPr>
              <a:buFont typeface="Wingdings" pitchFamily="2" charset="2"/>
              <a:buNone/>
            </a:pPr>
            <a:r>
              <a:rPr lang="ru-RU"/>
              <a:t>   Диалог – это процесс взаимного общения, когда реплика сменяется ответной фразой и происходит постоянная смена ролей. </a:t>
            </a:r>
          </a:p>
        </p:txBody>
      </p:sp>
      <p:graphicFrame>
        <p:nvGraphicFramePr>
          <p:cNvPr id="120837" name="Organization Chart 5"/>
          <p:cNvGraphicFramePr>
            <a:graphicFrameLocks/>
          </p:cNvGraphicFramePr>
          <p:nvPr/>
        </p:nvGraphicFramePr>
        <p:xfrm>
          <a:off x="304800" y="3352800"/>
          <a:ext cx="8534400" cy="2743200"/>
        </p:xfrm>
        <a:graphic>
          <a:graphicData uri="http://schemas.openxmlformats.org/drawingml/2006/compatibility">
            <com:legacyDrawing xmlns:com="http://schemas.openxmlformats.org/drawingml/2006/compatibility" spid="_x0000_s120837"/>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ru-RU"/>
              <a:t>Тема 10. </a:t>
            </a:r>
            <a:r>
              <a:rPr lang="ru-RU" sz="3200"/>
              <a:t>Деловая беседа.</a:t>
            </a:r>
          </a:p>
        </p:txBody>
      </p:sp>
      <p:sp>
        <p:nvSpPr>
          <p:cNvPr id="26627" name="Rectangle 3"/>
          <p:cNvSpPr>
            <a:spLocks noGrp="1" noChangeArrowheads="1"/>
          </p:cNvSpPr>
          <p:nvPr>
            <p:ph type="body" idx="1"/>
          </p:nvPr>
        </p:nvSpPr>
        <p:spPr>
          <a:xfrm>
            <a:off x="0" y="1371600"/>
            <a:ext cx="9144000" cy="5486400"/>
          </a:xfrm>
        </p:spPr>
        <p:txBody>
          <a:bodyPr/>
          <a:lstStyle/>
          <a:p>
            <a:pPr algn="ctr">
              <a:lnSpc>
                <a:spcPct val="80000"/>
              </a:lnSpc>
              <a:buFontTx/>
              <a:buNone/>
            </a:pPr>
            <a:r>
              <a:rPr lang="ru-RU" sz="2400"/>
              <a:t>Характерные особенности деловой беседы:</a:t>
            </a:r>
          </a:p>
          <a:p>
            <a:pPr algn="ctr">
              <a:lnSpc>
                <a:spcPct val="80000"/>
              </a:lnSpc>
              <a:buFontTx/>
              <a:buNone/>
            </a:pPr>
            <a:endParaRPr lang="ru-RU" sz="2400"/>
          </a:p>
          <a:p>
            <a:pPr>
              <a:lnSpc>
                <a:spcPct val="80000"/>
              </a:lnSpc>
            </a:pPr>
            <a:r>
              <a:rPr lang="ru-RU" sz="2400"/>
              <a:t>дифференцированный подход к предмету обсуждения с учетом коммуникативной цели и партнеров и в интересах понятного и убедительного изложения мнения;</a:t>
            </a:r>
          </a:p>
          <a:p>
            <a:pPr>
              <a:lnSpc>
                <a:spcPct val="80000"/>
              </a:lnSpc>
            </a:pPr>
            <a:r>
              <a:rPr lang="ru-RU" sz="2400"/>
              <a:t>быстрота реагирования на высказывание партнеров, способствующая достижению поставленной цели;</a:t>
            </a:r>
          </a:p>
          <a:p>
            <a:pPr>
              <a:lnSpc>
                <a:spcPct val="80000"/>
              </a:lnSpc>
            </a:pPr>
            <a:r>
              <a:rPr lang="ru-RU" sz="2400"/>
              <a:t>критическая оценка мнений, предложений, а также возраже­ний партнеров;</a:t>
            </a:r>
          </a:p>
          <a:p>
            <a:pPr>
              <a:lnSpc>
                <a:spcPct val="80000"/>
              </a:lnSpc>
            </a:pPr>
            <a:r>
              <a:rPr lang="ru-RU" sz="2400"/>
              <a:t>аналитический подход к учету и оценке субъективных и объективных факторов проблемы в комплексе;</a:t>
            </a:r>
          </a:p>
          <a:p>
            <a:pPr>
              <a:lnSpc>
                <a:spcPct val="80000"/>
              </a:lnSpc>
            </a:pPr>
            <a:r>
              <a:rPr lang="ru-RU" sz="2400"/>
              <a:t>ощущение собственной значимости и повышение компетентности партнеров в результате критического разбора других то­чек зрения по данной проблеме;</a:t>
            </a:r>
          </a:p>
          <a:p>
            <a:pPr>
              <a:lnSpc>
                <a:spcPct val="80000"/>
              </a:lnSpc>
            </a:pPr>
            <a:r>
              <a:rPr lang="ru-RU" sz="2400"/>
              <a:t>ощущение сопричастности и ответственности в решении затронутой в беседе проблемы.</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a:lstStyle/>
          <a:p>
            <a:r>
              <a:rPr lang="ru-RU" sz="4000"/>
              <a:t>Рекомендации по ведению деловых бесед</a:t>
            </a:r>
          </a:p>
        </p:txBody>
      </p:sp>
      <p:sp>
        <p:nvSpPr>
          <p:cNvPr id="162819" name="Rectangle 3"/>
          <p:cNvSpPr>
            <a:spLocks noGrp="1" noChangeArrowheads="1"/>
          </p:cNvSpPr>
          <p:nvPr>
            <p:ph type="body" idx="1"/>
          </p:nvPr>
        </p:nvSpPr>
        <p:spPr>
          <a:xfrm>
            <a:off x="0" y="1828800"/>
            <a:ext cx="9144000" cy="5259388"/>
          </a:xfrm>
        </p:spPr>
        <p:txBody>
          <a:bodyPr/>
          <a:lstStyle/>
          <a:p>
            <a:pPr>
              <a:lnSpc>
                <a:spcPct val="80000"/>
              </a:lnSpc>
            </a:pPr>
            <a:r>
              <a:rPr lang="ru-RU" sz="1800"/>
              <a:t>Заранее написать план беседы, отработать наиболее важные формулировки.</a:t>
            </a:r>
          </a:p>
          <a:p>
            <a:pPr>
              <a:lnSpc>
                <a:spcPct val="80000"/>
              </a:lnSpc>
            </a:pPr>
            <a:r>
              <a:rPr lang="ru-RU" sz="1800"/>
              <a:t>Применять положение психологии о периодическом воздействии на собеседника, а именно: неблагоприятные моменты и факты чередовать с благоприятными, начало и конец беседы – положительные фразы.</a:t>
            </a:r>
          </a:p>
          <a:p>
            <a:pPr>
              <a:lnSpc>
                <a:spcPct val="80000"/>
              </a:lnSpc>
            </a:pPr>
            <a:r>
              <a:rPr lang="ru-RU" sz="1800"/>
              <a:t>Постоянно помнить о движущих мотивах собеседника: его ожидании, преимуществах, которых он добивается посредством этой беседы, его позиции, его желании самоутвердиться, его чувстве справедливости, его самолюбии.</a:t>
            </a:r>
          </a:p>
          <a:p>
            <a:pPr>
              <a:lnSpc>
                <a:spcPct val="80000"/>
              </a:lnSpc>
            </a:pPr>
            <a:r>
              <a:rPr lang="ru-RU" sz="1800"/>
              <a:t>Избегать присутствия незаинтересованных лиц.</a:t>
            </a:r>
          </a:p>
          <a:p>
            <a:pPr>
              <a:lnSpc>
                <a:spcPct val="80000"/>
              </a:lnSpc>
            </a:pPr>
            <a:r>
              <a:rPr lang="ru-RU" sz="1800"/>
              <a:t>Никогда, ни в какой ситуации не быть невежливым и безвкусным.</a:t>
            </a:r>
          </a:p>
          <a:p>
            <a:pPr>
              <a:lnSpc>
                <a:spcPct val="80000"/>
              </a:lnSpc>
            </a:pPr>
            <a:r>
              <a:rPr lang="ru-RU" sz="1800"/>
              <a:t>Облегчать собеседнику положительный ответ.</a:t>
            </a:r>
          </a:p>
          <a:p>
            <a:pPr>
              <a:lnSpc>
                <a:spcPct val="80000"/>
              </a:lnSpc>
            </a:pPr>
            <a:r>
              <a:rPr lang="ru-RU" sz="1800"/>
              <a:t>Избегать задавать вопросы, на которые собеседник может ответить «нет».</a:t>
            </a:r>
          </a:p>
          <a:p>
            <a:pPr>
              <a:lnSpc>
                <a:spcPct val="80000"/>
              </a:lnSpc>
            </a:pPr>
            <a:r>
              <a:rPr lang="ru-RU" sz="1800"/>
              <a:t>Давать фундаментальные объяснения своей позиции в каждом случае, когда собеседник с ней не соглашается. </a:t>
            </a:r>
          </a:p>
          <a:p>
            <a:pPr>
              <a:lnSpc>
                <a:spcPct val="80000"/>
              </a:lnSpc>
            </a:pPr>
            <a:r>
              <a:rPr lang="ru-RU" sz="1800"/>
              <a:t>Никогда не относиться к другим пренебрежительно.</a:t>
            </a:r>
          </a:p>
          <a:p>
            <a:pPr>
              <a:lnSpc>
                <a:spcPct val="80000"/>
              </a:lnSpc>
            </a:pPr>
            <a:r>
              <a:rPr lang="ru-RU" sz="1800"/>
              <a:t>Избегать пустой риторики.</a:t>
            </a:r>
          </a:p>
          <a:p>
            <a:pPr>
              <a:lnSpc>
                <a:spcPct val="80000"/>
              </a:lnSpc>
            </a:pPr>
            <a:r>
              <a:rPr lang="ru-RU" sz="1800"/>
              <a:t>Отказываться от ведения шаблонных бесед.</a:t>
            </a:r>
          </a:p>
          <a:p>
            <a:pPr>
              <a:lnSpc>
                <a:spcPct val="80000"/>
              </a:lnSpc>
            </a:pPr>
            <a:r>
              <a:rPr lang="ru-RU" sz="1800"/>
              <a:t>Избегать удаления от предмета беседы и попутных отступлений.</a:t>
            </a:r>
          </a:p>
          <a:p>
            <a:pPr>
              <a:lnSpc>
                <a:spcPct val="80000"/>
              </a:lnSpc>
            </a:pPr>
            <a:r>
              <a:rPr lang="ru-RU" sz="1800"/>
              <a:t>Выражаться убедительно и в оптимистической манере.</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p:txBody>
          <a:bodyPr/>
          <a:lstStyle/>
          <a:p>
            <a:r>
              <a:rPr lang="ru-RU" sz="4000"/>
              <a:t>При составлении плана беседы целесообразно продумать следующие вопросы:</a:t>
            </a:r>
          </a:p>
        </p:txBody>
      </p:sp>
      <p:sp>
        <p:nvSpPr>
          <p:cNvPr id="163843" name="Rectangle 3"/>
          <p:cNvSpPr>
            <a:spLocks noGrp="1" noChangeArrowheads="1"/>
          </p:cNvSpPr>
          <p:nvPr>
            <p:ph type="body" idx="1"/>
          </p:nvPr>
        </p:nvSpPr>
        <p:spPr>
          <a:xfrm>
            <a:off x="0" y="1598613"/>
            <a:ext cx="9144000" cy="5259387"/>
          </a:xfrm>
        </p:spPr>
        <p:txBody>
          <a:bodyPr/>
          <a:lstStyle/>
          <a:p>
            <a:pPr>
              <a:lnSpc>
                <a:spcPct val="80000"/>
              </a:lnSpc>
            </a:pPr>
            <a:endParaRPr lang="ru-RU" sz="2400"/>
          </a:p>
          <a:p>
            <a:pPr>
              <a:lnSpc>
                <a:spcPct val="80000"/>
              </a:lnSpc>
            </a:pPr>
            <a:r>
              <a:rPr lang="ru-RU" sz="2400"/>
              <a:t>повод беседы, ее тема и основная цель;</a:t>
            </a:r>
          </a:p>
          <a:p>
            <a:pPr>
              <a:lnSpc>
                <a:spcPct val="80000"/>
              </a:lnSpc>
            </a:pPr>
            <a:r>
              <a:rPr lang="ru-RU" sz="2400"/>
              <a:t>конкретные задачи, относящиеся к предмету обсуждения;</a:t>
            </a:r>
          </a:p>
          <a:p>
            <a:pPr>
              <a:lnSpc>
                <a:spcPct val="80000"/>
              </a:lnSpc>
            </a:pPr>
            <a:r>
              <a:rPr lang="ru-RU" sz="2400"/>
              <a:t>профессиональный уровень и психологические особенности собеседника;</a:t>
            </a:r>
          </a:p>
          <a:p>
            <a:pPr>
              <a:lnSpc>
                <a:spcPct val="80000"/>
              </a:lnSpc>
            </a:pPr>
            <a:r>
              <a:rPr lang="ru-RU" sz="2400"/>
              <a:t>что нужно предпринять, чтобы добиться цели?</a:t>
            </a:r>
          </a:p>
          <a:p>
            <a:pPr>
              <a:lnSpc>
                <a:spcPct val="80000"/>
              </a:lnSpc>
            </a:pPr>
            <a:r>
              <a:rPr lang="ru-RU" sz="2400"/>
              <a:t>с какими аргументами, возражениями, противоположными интересами придется, возможно, столкнуться?</a:t>
            </a:r>
          </a:p>
          <a:p>
            <a:pPr>
              <a:lnSpc>
                <a:spcPct val="80000"/>
              </a:lnSpc>
            </a:pPr>
            <a:r>
              <a:rPr lang="ru-RU" sz="2400"/>
              <a:t>как одолеть противостояние?</a:t>
            </a:r>
          </a:p>
          <a:p>
            <a:pPr>
              <a:lnSpc>
                <a:spcPct val="80000"/>
              </a:lnSpc>
            </a:pPr>
            <a:r>
              <a:rPr lang="ru-RU" sz="2400"/>
              <a:t>какие преимущества (или, наоборот, негативные моменты) это принесет?</a:t>
            </a:r>
          </a:p>
          <a:p>
            <a:pPr>
              <a:lnSpc>
                <a:spcPct val="80000"/>
              </a:lnSpc>
            </a:pPr>
            <a:r>
              <a:rPr lang="ru-RU" sz="2400"/>
              <a:t>различные варианты решения проблемы в зависимости от ожидаемой реакции собеседника (согласие, отрицание, предубеждение и т.д.).</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a:lstStyle/>
          <a:p>
            <a:r>
              <a:rPr lang="ru-RU" sz="4000"/>
              <a:t>Специальные коммуникативные приемы, способствующие восприятию информации</a:t>
            </a:r>
          </a:p>
        </p:txBody>
      </p:sp>
      <p:sp>
        <p:nvSpPr>
          <p:cNvPr id="164867" name="Rectangle 3"/>
          <p:cNvSpPr>
            <a:spLocks noGrp="1" noChangeArrowheads="1"/>
          </p:cNvSpPr>
          <p:nvPr>
            <p:ph type="body" idx="1"/>
          </p:nvPr>
        </p:nvSpPr>
        <p:spPr>
          <a:xfrm>
            <a:off x="0" y="1752600"/>
            <a:ext cx="9144000" cy="5105400"/>
          </a:xfrm>
        </p:spPr>
        <p:txBody>
          <a:bodyPr/>
          <a:lstStyle/>
          <a:p>
            <a:pPr>
              <a:lnSpc>
                <a:spcPct val="90000"/>
              </a:lnSpc>
            </a:pPr>
            <a:r>
              <a:rPr lang="ru-RU" sz="2400"/>
              <a:t>постановка вопросов об условиях, причинах возникновения проблем, возможных последствиях, выводах и интересах стимулирования мышления партнеров;</a:t>
            </a:r>
          </a:p>
          <a:p>
            <a:pPr>
              <a:lnSpc>
                <a:spcPct val="90000"/>
              </a:lnSpc>
            </a:pPr>
            <a:r>
              <a:rPr lang="ru-RU" sz="2400"/>
              <a:t>дословное или смысловое повторение важных аспектов излагаемого материала;</a:t>
            </a:r>
          </a:p>
          <a:p>
            <a:pPr>
              <a:lnSpc>
                <a:spcPct val="90000"/>
              </a:lnSpc>
            </a:pPr>
            <a:r>
              <a:rPr lang="ru-RU" sz="2400"/>
              <a:t>подведение общих или отдельных итогов в результате коллективного обсуждения соответствующей проблемы;</a:t>
            </a:r>
          </a:p>
          <a:p>
            <a:pPr>
              <a:lnSpc>
                <a:spcPct val="90000"/>
              </a:lnSpc>
            </a:pPr>
            <a:r>
              <a:rPr lang="ru-RU" sz="2400"/>
              <a:t>предвосхищение возможных возражений и их аргументированный анализ;</a:t>
            </a:r>
          </a:p>
          <a:p>
            <a:pPr>
              <a:lnSpc>
                <a:spcPct val="90000"/>
              </a:lnSpc>
            </a:pPr>
            <a:r>
              <a:rPr lang="ru-RU" sz="2400"/>
              <a:t>оглашение названия темы при ее смене или изменении аспекта рассмотрения проблемы;</a:t>
            </a:r>
          </a:p>
          <a:p>
            <a:pPr>
              <a:lnSpc>
                <a:spcPct val="90000"/>
              </a:lnSpc>
            </a:pPr>
            <a:r>
              <a:rPr lang="ru-RU" sz="2400"/>
              <a:t>использование разбивки (во-первых, во-вторых, в-третьих...) при перечислении ряда связанных с проблемой факторов.</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ru-RU"/>
              <a:t>Тема 11. </a:t>
            </a:r>
            <a:r>
              <a:rPr lang="ru-RU" sz="3200"/>
              <a:t>Переговоры</a:t>
            </a:r>
          </a:p>
        </p:txBody>
      </p:sp>
      <p:sp>
        <p:nvSpPr>
          <p:cNvPr id="27651" name="Rectangle 3"/>
          <p:cNvSpPr>
            <a:spLocks noGrp="1" noChangeArrowheads="1"/>
          </p:cNvSpPr>
          <p:nvPr>
            <p:ph type="body" idx="1"/>
          </p:nvPr>
        </p:nvSpPr>
        <p:spPr>
          <a:xfrm>
            <a:off x="0" y="2590800"/>
            <a:ext cx="9144000" cy="1676400"/>
          </a:xfrm>
        </p:spPr>
        <p:txBody>
          <a:bodyPr/>
          <a:lstStyle/>
          <a:p>
            <a:pPr>
              <a:buFontTx/>
              <a:buNone/>
            </a:pPr>
            <a:r>
              <a:rPr lang="ru-RU"/>
              <a:t>   Переговоры - процесс целенаправленного и ориентированного на достижение определенных результатов делового общения в форме диалога.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p:txBody>
          <a:bodyPr/>
          <a:lstStyle/>
          <a:p>
            <a:r>
              <a:rPr lang="ru-RU"/>
              <a:t>Переговоры проводятся:</a:t>
            </a:r>
          </a:p>
        </p:txBody>
      </p:sp>
      <p:sp>
        <p:nvSpPr>
          <p:cNvPr id="165891" name="Rectangle 3"/>
          <p:cNvSpPr>
            <a:spLocks noGrp="1" noChangeArrowheads="1"/>
          </p:cNvSpPr>
          <p:nvPr>
            <p:ph type="body" idx="1"/>
          </p:nvPr>
        </p:nvSpPr>
        <p:spPr/>
        <p:txBody>
          <a:bodyPr/>
          <a:lstStyle/>
          <a:p>
            <a:pPr>
              <a:lnSpc>
                <a:spcPct val="90000"/>
              </a:lnSpc>
            </a:pPr>
            <a:endParaRPr lang="ru-RU" sz="2400"/>
          </a:p>
          <a:p>
            <a:pPr>
              <a:lnSpc>
                <a:spcPct val="90000"/>
              </a:lnSpc>
            </a:pPr>
            <a:r>
              <a:rPr lang="ru-RU" sz="2400"/>
              <a:t>по определенному поводу (например, в связи с необходимостью создания Центра социальной помощи семье и детям в микрорайоне);</a:t>
            </a:r>
          </a:p>
          <a:p>
            <a:pPr>
              <a:lnSpc>
                <a:spcPct val="90000"/>
              </a:lnSpc>
            </a:pPr>
            <a:r>
              <a:rPr lang="ru-RU" sz="2400"/>
              <a:t>при определенных обстоятельствах (например несовпадение интересов);</a:t>
            </a:r>
          </a:p>
          <a:p>
            <a:pPr>
              <a:lnSpc>
                <a:spcPct val="90000"/>
              </a:lnSpc>
            </a:pPr>
            <a:r>
              <a:rPr lang="ru-RU" sz="2400"/>
              <a:t>с определенной целью (например заключение договора);</a:t>
            </a:r>
          </a:p>
          <a:p>
            <a:pPr>
              <a:lnSpc>
                <a:spcPct val="90000"/>
              </a:lnSpc>
            </a:pPr>
            <a:r>
              <a:rPr lang="ru-RU" sz="2400"/>
              <a:t>по определенным вопросам (политического, экономическо­го, социального, культурного характера).</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a:lstStyle/>
          <a:p>
            <a:r>
              <a:rPr lang="ru-RU"/>
              <a:t>Схема переговоров</a:t>
            </a:r>
          </a:p>
        </p:txBody>
      </p:sp>
      <p:sp>
        <p:nvSpPr>
          <p:cNvPr id="166915" name="Rectangle 3"/>
          <p:cNvSpPr>
            <a:spLocks noGrp="1" noChangeArrowheads="1"/>
          </p:cNvSpPr>
          <p:nvPr>
            <p:ph type="body" idx="1"/>
          </p:nvPr>
        </p:nvSpPr>
        <p:spPr/>
        <p:txBody>
          <a:bodyPr/>
          <a:lstStyle/>
          <a:p>
            <a:endParaRPr lang="ru-RU"/>
          </a:p>
          <a:p>
            <a:r>
              <a:rPr lang="ru-RU"/>
              <a:t>введение в проблематику;</a:t>
            </a:r>
          </a:p>
          <a:p>
            <a:r>
              <a:rPr lang="ru-RU"/>
              <a:t>характеристика проблемы и предложения о ходе переговоров; изложение позиции;</a:t>
            </a:r>
          </a:p>
          <a:p>
            <a:r>
              <a:rPr lang="ru-RU"/>
              <a:t>ведение диалога; </a:t>
            </a:r>
          </a:p>
          <a:p>
            <a:r>
              <a:rPr lang="ru-RU"/>
              <a:t>решение проблемы;</a:t>
            </a:r>
          </a:p>
          <a:p>
            <a:r>
              <a:rPr lang="ru-RU"/>
              <a:t>завершение.</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p:txBody>
          <a:bodyPr/>
          <a:lstStyle/>
          <a:p>
            <a:r>
              <a:rPr lang="ru-RU" sz="4000"/>
              <a:t>Недостатки проведения переговоров</a:t>
            </a:r>
          </a:p>
        </p:txBody>
      </p:sp>
      <p:sp>
        <p:nvSpPr>
          <p:cNvPr id="167939" name="Rectangle 3"/>
          <p:cNvSpPr>
            <a:spLocks noGrp="1" noChangeArrowheads="1"/>
          </p:cNvSpPr>
          <p:nvPr>
            <p:ph type="body" idx="1"/>
          </p:nvPr>
        </p:nvSpPr>
        <p:spPr>
          <a:xfrm>
            <a:off x="0" y="1598613"/>
            <a:ext cx="9144000" cy="5259387"/>
          </a:xfrm>
        </p:spPr>
        <p:txBody>
          <a:bodyPr/>
          <a:lstStyle/>
          <a:p>
            <a:pPr>
              <a:lnSpc>
                <a:spcPct val="80000"/>
              </a:lnSpc>
            </a:pPr>
            <a:r>
              <a:rPr lang="ru-RU" sz="2000"/>
              <a:t>«Холодный запуск». Партнер вступает в переговоры, не обдумав в достаточной степени их необходимость и цель, а также сложности и возможные последствия.</a:t>
            </a:r>
          </a:p>
          <a:p>
            <a:pPr>
              <a:lnSpc>
                <a:spcPct val="80000"/>
              </a:lnSpc>
            </a:pPr>
            <a:r>
              <a:rPr lang="ru-RU" sz="2000"/>
              <a:t>Отсутствие программы». У партнера нет четкого плана действий в пределах максимальных и минимальных требований. Разумнее вести переговоры, имея в голове или на бумаге различные варианты действий.</a:t>
            </a:r>
          </a:p>
          <a:p>
            <a:pPr>
              <a:lnSpc>
                <a:spcPct val="80000"/>
              </a:lnSpc>
            </a:pPr>
            <a:r>
              <a:rPr lang="ru-RU" sz="2000"/>
              <a:t>«Главное, чтобы меня это устраивало!» Партнер настолько выпячивает собственные интересы, что представители другой стороны не видят для себя никаких преимуществ.</a:t>
            </a:r>
          </a:p>
          <a:p>
            <a:pPr>
              <a:lnSpc>
                <a:spcPct val="80000"/>
              </a:lnSpc>
            </a:pPr>
            <a:r>
              <a:rPr lang="ru-RU" sz="2000"/>
              <a:t>«Пускать все на самотек». Партнер не имеет четкого представления о собственных конкретных предложениях и аргументах, детальных требованиях и критериях оценки предмета переговоров, позиции и ожидаемой реакции противной стороны. Эффективность переговоров снижается из-за недостаточной их подготовки.</a:t>
            </a:r>
          </a:p>
          <a:p>
            <a:pPr>
              <a:lnSpc>
                <a:spcPct val="80000"/>
              </a:lnSpc>
            </a:pPr>
            <a:r>
              <a:rPr lang="ru-RU" sz="2000"/>
              <a:t>«Коммуникативные заморыши». Неправильное поведение одного из партнеров отрицательно сказывается на атмосфере переговоров, мешает достижению их целей. </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a:lstStyle/>
          <a:p>
            <a:r>
              <a:rPr lang="ru-RU" sz="4000"/>
              <a:t>Если переговоры зашли в тупик</a:t>
            </a:r>
          </a:p>
        </p:txBody>
      </p:sp>
      <p:sp>
        <p:nvSpPr>
          <p:cNvPr id="168963" name="Rectangle 3"/>
          <p:cNvSpPr>
            <a:spLocks noGrp="1" noChangeArrowheads="1"/>
          </p:cNvSpPr>
          <p:nvPr>
            <p:ph type="body" idx="1"/>
          </p:nvPr>
        </p:nvSpPr>
        <p:spPr/>
        <p:txBody>
          <a:bodyPr/>
          <a:lstStyle/>
          <a:p>
            <a:pPr>
              <a:lnSpc>
                <a:spcPct val="80000"/>
              </a:lnSpc>
            </a:pPr>
            <a:r>
              <a:rPr lang="ru-RU" sz="2400"/>
              <a:t>Рассмотрите проблему с другой стороны</a:t>
            </a:r>
          </a:p>
          <a:p>
            <a:pPr>
              <a:lnSpc>
                <a:spcPct val="80000"/>
              </a:lnSpc>
            </a:pPr>
            <a:r>
              <a:rPr lang="ru-RU" sz="2400"/>
              <a:t>Используйте высказывания партнера для развития своих мыслей</a:t>
            </a:r>
          </a:p>
          <a:p>
            <a:pPr>
              <a:lnSpc>
                <a:spcPct val="80000"/>
              </a:lnSpc>
            </a:pPr>
            <a:r>
              <a:rPr lang="ru-RU" sz="2400"/>
              <a:t>Уточните с помощью встречных вопросов, правильно ли понят партнер</a:t>
            </a:r>
          </a:p>
          <a:p>
            <a:pPr>
              <a:lnSpc>
                <a:spcPct val="80000"/>
              </a:lnSpc>
            </a:pPr>
            <a:r>
              <a:rPr lang="ru-RU" sz="2400"/>
              <a:t>Сошлитесь на опыт, накопленный в соответствующей сфере деятельности</a:t>
            </a:r>
          </a:p>
          <a:p>
            <a:pPr>
              <a:lnSpc>
                <a:spcPct val="80000"/>
              </a:lnSpc>
            </a:pPr>
            <a:r>
              <a:rPr lang="ru-RU" sz="2400"/>
              <a:t>Дайте возможность партнеру подумать, если новое компромиссное предложение застало его врасплох </a:t>
            </a:r>
          </a:p>
          <a:p>
            <a:pPr>
              <a:lnSpc>
                <a:spcPct val="80000"/>
              </a:lnSpc>
            </a:pPr>
            <a:r>
              <a:rPr lang="ru-RU" sz="2400"/>
              <a:t>Умейте правильно ставить вопросы. На основании ответов на них можно определить позицию партнера и выявить мотивы, заставившие его занять такую позицию</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p:txBody>
          <a:bodyPr/>
          <a:lstStyle/>
          <a:p>
            <a:r>
              <a:rPr lang="ru-RU"/>
              <a:t>Вопросы задаются</a:t>
            </a:r>
          </a:p>
        </p:txBody>
      </p:sp>
      <p:sp>
        <p:nvSpPr>
          <p:cNvPr id="169987" name="Rectangle 3"/>
          <p:cNvSpPr>
            <a:spLocks noGrp="1" noChangeArrowheads="1"/>
          </p:cNvSpPr>
          <p:nvPr>
            <p:ph type="body" idx="1"/>
          </p:nvPr>
        </p:nvSpPr>
        <p:spPr>
          <a:xfrm>
            <a:off x="0" y="1219200"/>
            <a:ext cx="9144000" cy="5410200"/>
          </a:xfrm>
        </p:spPr>
        <p:txBody>
          <a:bodyPr/>
          <a:lstStyle/>
          <a:p>
            <a:pPr>
              <a:lnSpc>
                <a:spcPct val="80000"/>
              </a:lnSpc>
            </a:pPr>
            <a:r>
              <a:rPr lang="ru-RU" sz="2800"/>
              <a:t>по предмету («Когда вы сможете поставить первую партию?..»);</a:t>
            </a:r>
          </a:p>
          <a:p>
            <a:pPr>
              <a:lnSpc>
                <a:spcPct val="80000"/>
              </a:lnSpc>
            </a:pPr>
            <a:r>
              <a:rPr lang="ru-RU" sz="2800"/>
              <a:t>по проблеме («Почему нельзя осуществить поставку во </a:t>
            </a:r>
            <a:r>
              <a:rPr lang="en-US" sz="2800"/>
              <a:t>II</a:t>
            </a:r>
            <a:r>
              <a:rPr lang="ru-RU" sz="2800"/>
              <a:t> квартале?»);</a:t>
            </a:r>
          </a:p>
          <a:p>
            <a:pPr>
              <a:lnSpc>
                <a:spcPct val="80000"/>
              </a:lnSpc>
            </a:pPr>
            <a:r>
              <a:rPr lang="ru-RU" sz="2800"/>
              <a:t>с целью выяснить мнение («Как вы оцениваете возможные действия заинтересованных сторон в данной ситуации?»);</a:t>
            </a:r>
          </a:p>
          <a:p>
            <a:pPr>
              <a:lnSpc>
                <a:spcPct val="80000"/>
              </a:lnSpc>
            </a:pPr>
            <a:r>
              <a:rPr lang="ru-RU" sz="2800"/>
              <a:t>в форме утверждения («Итак, я могу исходить из того, что поставка будет осуществлена во </a:t>
            </a:r>
            <a:r>
              <a:rPr lang="en-US" sz="2800"/>
              <a:t>II</a:t>
            </a:r>
            <a:r>
              <a:rPr lang="ru-RU" sz="2800"/>
              <a:t> квартале?»);</a:t>
            </a:r>
          </a:p>
          <a:p>
            <a:pPr>
              <a:lnSpc>
                <a:spcPct val="80000"/>
              </a:lnSpc>
            </a:pPr>
            <a:r>
              <a:rPr lang="ru-RU" sz="2800"/>
              <a:t>в форме обобщения («Итак, можно отметить, что проблема с транспортом решена?»);</a:t>
            </a:r>
          </a:p>
          <a:p>
            <a:pPr>
              <a:lnSpc>
                <a:spcPct val="80000"/>
              </a:lnSpc>
            </a:pPr>
            <a:r>
              <a:rPr lang="ru-RU" sz="2800"/>
              <a:t>в форме «вопрос на вопрос» («А вы разве так не считаете?»).</a:t>
            </a:r>
          </a:p>
          <a:p>
            <a:pPr>
              <a:lnSpc>
                <a:spcPct val="80000"/>
              </a:lnSpc>
            </a:pPr>
            <a:endParaRPr lang="ru-RU" sz="280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ru-RU"/>
              <a:t>Тема 12. </a:t>
            </a:r>
            <a:r>
              <a:rPr lang="ru-RU" sz="3200"/>
              <a:t>Интервью.</a:t>
            </a:r>
          </a:p>
        </p:txBody>
      </p:sp>
      <p:sp>
        <p:nvSpPr>
          <p:cNvPr id="28675" name="Rectangle 3"/>
          <p:cNvSpPr>
            <a:spLocks noGrp="1" noChangeArrowheads="1"/>
          </p:cNvSpPr>
          <p:nvPr>
            <p:ph type="body" idx="1"/>
          </p:nvPr>
        </p:nvSpPr>
        <p:spPr>
          <a:xfrm>
            <a:off x="0" y="2514600"/>
            <a:ext cx="8991600" cy="2286000"/>
          </a:xfrm>
        </p:spPr>
        <p:txBody>
          <a:bodyPr/>
          <a:lstStyle/>
          <a:p>
            <a:pPr>
              <a:buFontTx/>
              <a:buNone/>
            </a:pPr>
            <a:r>
              <a:rPr lang="ru-RU"/>
              <a:t>   Интервью – получение информации путем вопросов и ответов у человека, мнение или личность которого представляют общественный интерес.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ru-RU"/>
              <a:t>Виды интервью</a:t>
            </a:r>
          </a:p>
        </p:txBody>
      </p:sp>
      <p:sp>
        <p:nvSpPr>
          <p:cNvPr id="121859" name="Rectangle 3"/>
          <p:cNvSpPr>
            <a:spLocks noGrp="1" noChangeArrowheads="1"/>
          </p:cNvSpPr>
          <p:nvPr>
            <p:ph type="body" idx="1"/>
          </p:nvPr>
        </p:nvSpPr>
        <p:spPr>
          <a:xfrm>
            <a:off x="0" y="1447800"/>
            <a:ext cx="9144000" cy="5106988"/>
          </a:xfrm>
        </p:spPr>
        <p:txBody>
          <a:bodyPr/>
          <a:lstStyle/>
          <a:p>
            <a:pPr>
              <a:lnSpc>
                <a:spcPct val="90000"/>
              </a:lnSpc>
            </a:pPr>
            <a:r>
              <a:rPr lang="ru-RU"/>
              <a:t>Интервью-анкета, целью которого является выяснение мнений по определенным вопросам различных людей, которые не в контакте друг с другом;</a:t>
            </a:r>
          </a:p>
          <a:p>
            <a:pPr>
              <a:lnSpc>
                <a:spcPct val="90000"/>
              </a:lnSpc>
            </a:pPr>
            <a:r>
              <a:rPr lang="ru-RU"/>
              <a:t>Проблемное интервью – выявление различных точек зрения на определенное событие или проблему;</a:t>
            </a:r>
          </a:p>
          <a:p>
            <a:pPr>
              <a:lnSpc>
                <a:spcPct val="90000"/>
              </a:lnSpc>
            </a:pPr>
            <a:r>
              <a:rPr lang="ru-RU"/>
              <a:t>Интервью-портрет и интервью – «внутренний монолог», цель которых раскрыть внутренний мир человека.</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2" name="Rectangle 4"/>
          <p:cNvSpPr>
            <a:spLocks noGrp="1" noChangeArrowheads="1"/>
          </p:cNvSpPr>
          <p:nvPr>
            <p:ph type="title"/>
          </p:nvPr>
        </p:nvSpPr>
        <p:spPr/>
        <p:txBody>
          <a:bodyPr/>
          <a:lstStyle/>
          <a:p>
            <a:r>
              <a:rPr lang="ru-RU"/>
              <a:t>Цели интервью</a:t>
            </a:r>
          </a:p>
        </p:txBody>
      </p:sp>
      <p:graphicFrame>
        <p:nvGraphicFramePr>
          <p:cNvPr id="171015" name="Organization Chart 7"/>
          <p:cNvGraphicFramePr>
            <a:graphicFrameLocks/>
          </p:cNvGraphicFramePr>
          <p:nvPr>
            <p:ph type="dgm" idx="1"/>
          </p:nvPr>
        </p:nvGraphicFramePr>
        <p:xfrm>
          <a:off x="492125" y="1598613"/>
          <a:ext cx="8153400" cy="4495800"/>
        </p:xfrm>
        <a:graphic>
          <a:graphicData uri="http://schemas.openxmlformats.org/drawingml/2006/compatibility">
            <com:legacyDrawing xmlns:com="http://schemas.openxmlformats.org/drawingml/2006/compatibility" spid="_x0000_s171015"/>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a:lstStyle/>
          <a:p>
            <a:r>
              <a:rPr lang="ru-RU" sz="4000"/>
              <a:t>При выборе героя необходимо:</a:t>
            </a:r>
          </a:p>
        </p:txBody>
      </p:sp>
      <p:sp>
        <p:nvSpPr>
          <p:cNvPr id="173059" name="Rectangle 3"/>
          <p:cNvSpPr>
            <a:spLocks noGrp="1" noChangeArrowheads="1"/>
          </p:cNvSpPr>
          <p:nvPr>
            <p:ph type="body" idx="1"/>
          </p:nvPr>
        </p:nvSpPr>
        <p:spPr>
          <a:xfrm>
            <a:off x="0" y="1676400"/>
            <a:ext cx="9144000" cy="4497388"/>
          </a:xfrm>
        </p:spPr>
        <p:txBody>
          <a:bodyPr/>
          <a:lstStyle/>
          <a:p>
            <a:pPr>
              <a:lnSpc>
                <a:spcPct val="90000"/>
              </a:lnSpc>
            </a:pPr>
            <a:r>
              <a:rPr lang="ru-RU" sz="2400"/>
              <a:t>Убедиться, что данный человек и его мнение представляют общественный интерес;</a:t>
            </a:r>
          </a:p>
          <a:p>
            <a:pPr>
              <a:lnSpc>
                <a:spcPct val="90000"/>
              </a:lnSpc>
            </a:pPr>
            <a:r>
              <a:rPr lang="ru-RU" sz="2400"/>
              <a:t>Выяснить осведомленность будущего собеседника по избранной теме разговора;</a:t>
            </a:r>
          </a:p>
          <a:p>
            <a:pPr>
              <a:lnSpc>
                <a:spcPct val="90000"/>
              </a:lnSpc>
            </a:pPr>
            <a:r>
              <a:rPr lang="ru-RU" sz="2400"/>
              <a:t>Тщательно продумать вопросы, чтобы собеседник смог дать на них полные и глубокие ответы;</a:t>
            </a:r>
          </a:p>
          <a:p>
            <a:pPr>
              <a:lnSpc>
                <a:spcPct val="90000"/>
              </a:lnSpc>
            </a:pPr>
            <a:r>
              <a:rPr lang="ru-RU" sz="2400"/>
              <a:t>Все объяснить человеку: почему выбран именно он, что от него требуется, какова будет продолжительность интервью, каков характер интересующей информации (факты или мнение, взгляды, чувства по поводу пережитого события). Ибо человека всегда интересуют цели интервью и причина, по которой выбран именно он.</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r>
              <a:rPr lang="ru-RU" sz="4000"/>
              <a:t>Проведение интервью, фазы речевого общения, параязык</a:t>
            </a:r>
          </a:p>
        </p:txBody>
      </p:sp>
      <p:graphicFrame>
        <p:nvGraphicFramePr>
          <p:cNvPr id="122886" name="Organization Chart 6"/>
          <p:cNvGraphicFramePr>
            <a:graphicFrameLocks/>
          </p:cNvGraphicFramePr>
          <p:nvPr>
            <p:ph type="dgm" idx="1"/>
          </p:nvPr>
        </p:nvGraphicFramePr>
        <p:xfrm>
          <a:off x="457200" y="1828800"/>
          <a:ext cx="8153400" cy="4495800"/>
        </p:xfrm>
        <a:graphic>
          <a:graphicData uri="http://schemas.openxmlformats.org/drawingml/2006/compatibility">
            <com:legacyDrawing xmlns:com="http://schemas.openxmlformats.org/drawingml/2006/compatibility" spid="_x0000_s122886"/>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ru-RU"/>
              <a:t>Тема 13. </a:t>
            </a:r>
            <a:r>
              <a:rPr lang="ru-RU" sz="3200"/>
              <a:t>Телефонный разговор.</a:t>
            </a:r>
          </a:p>
        </p:txBody>
      </p:sp>
      <p:sp>
        <p:nvSpPr>
          <p:cNvPr id="29699" name="Rectangle 3"/>
          <p:cNvSpPr>
            <a:spLocks noGrp="1" noChangeArrowheads="1"/>
          </p:cNvSpPr>
          <p:nvPr>
            <p:ph type="body" idx="1"/>
          </p:nvPr>
        </p:nvSpPr>
        <p:spPr>
          <a:xfrm>
            <a:off x="0" y="2209800"/>
            <a:ext cx="9144000" cy="3200400"/>
          </a:xfrm>
        </p:spPr>
        <p:txBody>
          <a:bodyPr/>
          <a:lstStyle/>
          <a:p>
            <a:pPr>
              <a:buFontTx/>
              <a:buNone/>
            </a:pPr>
            <a:r>
              <a:rPr lang="ru-RU"/>
              <a:t>   «Телефон – это то, что может сделать человека всесильным или совсем лишить власти. Он может быть неприятным, как нежданный гость, он может отвлечь вас от основной работы, стать полноправным хозяином у вас дома или в конторе».</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r>
              <a:rPr lang="ru-RU" sz="4000"/>
              <a:t>Структура телефонного разговора</a:t>
            </a:r>
          </a:p>
        </p:txBody>
      </p:sp>
      <p:sp>
        <p:nvSpPr>
          <p:cNvPr id="175108" name="Rectangle 4"/>
          <p:cNvSpPr>
            <a:spLocks noChangeArrowheads="1"/>
          </p:cNvSpPr>
          <p:nvPr/>
        </p:nvSpPr>
        <p:spPr bwMode="auto">
          <a:xfrm>
            <a:off x="304800" y="1828800"/>
            <a:ext cx="5181600" cy="685800"/>
          </a:xfrm>
          <a:prstGeom prst="rect">
            <a:avLst/>
          </a:prstGeom>
          <a:solidFill>
            <a:schemeClr val="accent1"/>
          </a:solidFill>
          <a:ln w="9525">
            <a:solidFill>
              <a:schemeClr val="tx1"/>
            </a:solidFill>
            <a:miter lim="800000"/>
            <a:headEnd/>
            <a:tailEnd/>
          </a:ln>
          <a:effectLst/>
        </p:spPr>
        <p:txBody>
          <a:bodyPr wrap="none" anchor="ctr"/>
          <a:lstStyle/>
          <a:p>
            <a:pPr algn="ctr"/>
            <a:r>
              <a:rPr lang="ru-RU"/>
              <a:t>Взаимные представления (20±5 секунд).</a:t>
            </a:r>
          </a:p>
        </p:txBody>
      </p:sp>
      <p:sp>
        <p:nvSpPr>
          <p:cNvPr id="175114" name="Rectangle 10"/>
          <p:cNvSpPr>
            <a:spLocks noChangeArrowheads="1"/>
          </p:cNvSpPr>
          <p:nvPr/>
        </p:nvSpPr>
        <p:spPr bwMode="auto">
          <a:xfrm>
            <a:off x="1447800" y="3048000"/>
            <a:ext cx="5181600" cy="685800"/>
          </a:xfrm>
          <a:prstGeom prst="rect">
            <a:avLst/>
          </a:prstGeom>
          <a:solidFill>
            <a:schemeClr val="accent1"/>
          </a:solidFill>
          <a:ln w="9525">
            <a:solidFill>
              <a:schemeClr val="tx1"/>
            </a:solidFill>
            <a:miter lim="800000"/>
            <a:headEnd/>
            <a:tailEnd/>
          </a:ln>
          <a:effectLst/>
        </p:spPr>
        <p:txBody>
          <a:bodyPr wrap="none" anchor="ctr"/>
          <a:lstStyle/>
          <a:p>
            <a:pPr algn="ctr"/>
            <a:r>
              <a:rPr lang="ru-RU"/>
              <a:t>Введение собеседника в курс дела (40±5секунд).</a:t>
            </a:r>
          </a:p>
        </p:txBody>
      </p:sp>
      <p:sp>
        <p:nvSpPr>
          <p:cNvPr id="175115" name="Rectangle 11"/>
          <p:cNvSpPr>
            <a:spLocks noChangeArrowheads="1"/>
          </p:cNvSpPr>
          <p:nvPr/>
        </p:nvSpPr>
        <p:spPr bwMode="auto">
          <a:xfrm>
            <a:off x="2590800" y="4267200"/>
            <a:ext cx="5181600" cy="685800"/>
          </a:xfrm>
          <a:prstGeom prst="rect">
            <a:avLst/>
          </a:prstGeom>
          <a:solidFill>
            <a:schemeClr val="accent1"/>
          </a:solidFill>
          <a:ln w="9525">
            <a:solidFill>
              <a:schemeClr val="tx1"/>
            </a:solidFill>
            <a:miter lim="800000"/>
            <a:headEnd/>
            <a:tailEnd/>
          </a:ln>
          <a:effectLst/>
        </p:spPr>
        <p:txBody>
          <a:bodyPr wrap="none" anchor="ctr"/>
          <a:lstStyle/>
          <a:p>
            <a:pPr algn="ctr"/>
            <a:r>
              <a:rPr lang="ru-RU"/>
              <a:t>Обсуждение ситуации (100 ±15 секунд). </a:t>
            </a:r>
          </a:p>
        </p:txBody>
      </p:sp>
      <p:sp>
        <p:nvSpPr>
          <p:cNvPr id="175116" name="Rectangle 12"/>
          <p:cNvSpPr>
            <a:spLocks noChangeArrowheads="1"/>
          </p:cNvSpPr>
          <p:nvPr/>
        </p:nvSpPr>
        <p:spPr bwMode="auto">
          <a:xfrm>
            <a:off x="3733800" y="5486400"/>
            <a:ext cx="5181600" cy="685800"/>
          </a:xfrm>
          <a:prstGeom prst="rect">
            <a:avLst/>
          </a:prstGeom>
          <a:solidFill>
            <a:schemeClr val="accent1"/>
          </a:solidFill>
          <a:ln w="9525">
            <a:solidFill>
              <a:schemeClr val="tx1"/>
            </a:solidFill>
            <a:miter lim="800000"/>
            <a:headEnd/>
            <a:tailEnd/>
          </a:ln>
          <a:effectLst/>
        </p:spPr>
        <p:txBody>
          <a:bodyPr wrap="none" anchor="ctr"/>
          <a:lstStyle/>
          <a:p>
            <a:pPr algn="ctr"/>
            <a:r>
              <a:rPr lang="ru-RU"/>
              <a:t>Заключительное слово (20±5 секунд). </a:t>
            </a:r>
          </a:p>
        </p:txBody>
      </p:sp>
      <p:sp>
        <p:nvSpPr>
          <p:cNvPr id="175123" name="Line 19"/>
          <p:cNvSpPr>
            <a:spLocks noChangeShapeType="1"/>
          </p:cNvSpPr>
          <p:nvPr/>
        </p:nvSpPr>
        <p:spPr bwMode="auto">
          <a:xfrm>
            <a:off x="304800" y="2514600"/>
            <a:ext cx="1143000" cy="533400"/>
          </a:xfrm>
          <a:prstGeom prst="line">
            <a:avLst/>
          </a:prstGeom>
          <a:noFill/>
          <a:ln w="9525">
            <a:solidFill>
              <a:schemeClr val="tx1"/>
            </a:solidFill>
            <a:round/>
            <a:headEnd/>
            <a:tailEnd type="triangle" w="med" len="med"/>
          </a:ln>
          <a:effectLst/>
        </p:spPr>
        <p:txBody>
          <a:bodyPr/>
          <a:lstStyle/>
          <a:p>
            <a:endParaRPr lang="ru-RU"/>
          </a:p>
        </p:txBody>
      </p:sp>
      <p:sp>
        <p:nvSpPr>
          <p:cNvPr id="175124" name="Line 20"/>
          <p:cNvSpPr>
            <a:spLocks noChangeShapeType="1"/>
          </p:cNvSpPr>
          <p:nvPr/>
        </p:nvSpPr>
        <p:spPr bwMode="auto">
          <a:xfrm>
            <a:off x="2590800" y="4953000"/>
            <a:ext cx="1143000" cy="533400"/>
          </a:xfrm>
          <a:prstGeom prst="line">
            <a:avLst/>
          </a:prstGeom>
          <a:noFill/>
          <a:ln w="9525">
            <a:solidFill>
              <a:schemeClr val="tx1"/>
            </a:solidFill>
            <a:round/>
            <a:headEnd/>
            <a:tailEnd type="triangle" w="med" len="med"/>
          </a:ln>
          <a:effectLst/>
        </p:spPr>
        <p:txBody>
          <a:bodyPr/>
          <a:lstStyle/>
          <a:p>
            <a:endParaRPr lang="ru-RU"/>
          </a:p>
        </p:txBody>
      </p:sp>
      <p:sp>
        <p:nvSpPr>
          <p:cNvPr id="175125" name="Line 21"/>
          <p:cNvSpPr>
            <a:spLocks noChangeShapeType="1"/>
          </p:cNvSpPr>
          <p:nvPr/>
        </p:nvSpPr>
        <p:spPr bwMode="auto">
          <a:xfrm>
            <a:off x="1447800" y="3733800"/>
            <a:ext cx="1143000" cy="533400"/>
          </a:xfrm>
          <a:prstGeom prst="line">
            <a:avLst/>
          </a:prstGeom>
          <a:noFill/>
          <a:ln w="9525">
            <a:solidFill>
              <a:schemeClr val="tx1"/>
            </a:solidFill>
            <a:round/>
            <a:headEnd/>
            <a:tailEnd type="triangle" w="med" len="med"/>
          </a:ln>
          <a:effectLst/>
        </p:spPr>
        <p:txBody>
          <a:bodyPr/>
          <a:lstStyle/>
          <a:p>
            <a:endParaRPr lang="ru-RU"/>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p:txBody>
          <a:bodyPr/>
          <a:lstStyle/>
          <a:p>
            <a:r>
              <a:rPr lang="ru-RU" sz="4000"/>
              <a:t>Основные требования, предъявляемые к разговору по телефону</a:t>
            </a:r>
          </a:p>
        </p:txBody>
      </p:sp>
      <p:sp>
        <p:nvSpPr>
          <p:cNvPr id="176131" name="Rectangle 3"/>
          <p:cNvSpPr>
            <a:spLocks noGrp="1" noChangeArrowheads="1"/>
          </p:cNvSpPr>
          <p:nvPr>
            <p:ph type="body" idx="1"/>
          </p:nvPr>
        </p:nvSpPr>
        <p:spPr>
          <a:xfrm>
            <a:off x="228600" y="1219200"/>
            <a:ext cx="8915400" cy="5259388"/>
          </a:xfrm>
        </p:spPr>
        <p:txBody>
          <a:bodyPr/>
          <a:lstStyle/>
          <a:p>
            <a:endParaRPr lang="ru-RU"/>
          </a:p>
          <a:p>
            <a:r>
              <a:rPr lang="ru-RU"/>
              <a:t>лаконичность;</a:t>
            </a:r>
          </a:p>
          <a:p>
            <a:r>
              <a:rPr lang="ru-RU"/>
              <a:t>логичность;</a:t>
            </a:r>
          </a:p>
          <a:p>
            <a:r>
              <a:rPr lang="ru-RU"/>
              <a:t>отсутствие повторов и длиннот;</a:t>
            </a:r>
          </a:p>
          <a:p>
            <a:r>
              <a:rPr lang="ru-RU"/>
              <a:t>дружелюбный тон;</a:t>
            </a:r>
          </a:p>
          <a:p>
            <a:r>
              <a:rPr lang="ru-RU"/>
              <a:t>четкое произношение слов, особенно фамилий и чисел;</a:t>
            </a:r>
          </a:p>
          <a:p>
            <a:r>
              <a:rPr lang="ru-RU"/>
              <a:t>средний темп речи;</a:t>
            </a:r>
          </a:p>
          <a:p>
            <a:r>
              <a:rPr lang="ru-RU"/>
              <a:t>обычная громкость голоса.</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ru-RU" sz="4000"/>
              <a:t>Тема </a:t>
            </a:r>
            <a:r>
              <a:rPr lang="ru-RU" sz="3200"/>
              <a:t>14. Спор, полемика, полемические приемы.</a:t>
            </a:r>
          </a:p>
        </p:txBody>
      </p:sp>
      <p:sp>
        <p:nvSpPr>
          <p:cNvPr id="30723" name="Rectangle 3"/>
          <p:cNvSpPr>
            <a:spLocks noGrp="1" noChangeArrowheads="1"/>
          </p:cNvSpPr>
          <p:nvPr>
            <p:ph type="body" idx="1"/>
          </p:nvPr>
        </p:nvSpPr>
        <p:spPr/>
        <p:txBody>
          <a:bodyPr/>
          <a:lstStyle/>
          <a:p>
            <a:pPr>
              <a:buFontTx/>
              <a:buNone/>
            </a:pPr>
            <a:r>
              <a:rPr lang="ru-RU" sz="2800"/>
              <a:t>    Деловая полемика может совмещать обе цели: спор ради истины и для убеждения оппонента. Не исключает она и использование различных приемов, облегчающих победу в споре. Преимущество оказывается на стороне того, кто не только глубже и всесторонне знаком с проблемой, но и умеет использовать эти приемы, а также противодействует уловкам и запрещенным приемам, то есть владеет культурой ведения полемики.</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ru-RU" sz="3200"/>
              <a:t>Когда не надо спорить</a:t>
            </a:r>
          </a:p>
        </p:txBody>
      </p:sp>
      <p:sp>
        <p:nvSpPr>
          <p:cNvPr id="123907" name="Rectangle 3"/>
          <p:cNvSpPr>
            <a:spLocks noGrp="1" noChangeArrowheads="1"/>
          </p:cNvSpPr>
          <p:nvPr>
            <p:ph type="body" idx="1"/>
          </p:nvPr>
        </p:nvSpPr>
        <p:spPr>
          <a:xfrm>
            <a:off x="0" y="1598613"/>
            <a:ext cx="9144000" cy="5259387"/>
          </a:xfrm>
        </p:spPr>
        <p:txBody>
          <a:bodyPr/>
          <a:lstStyle/>
          <a:p>
            <a:pPr>
              <a:lnSpc>
                <a:spcPct val="80000"/>
              </a:lnSpc>
            </a:pPr>
            <a:r>
              <a:rPr lang="ru-RU" sz="2800"/>
              <a:t>с человеком, который не разбирается в данном вопросе, и тогда, когда это нецелесообразно </a:t>
            </a:r>
          </a:p>
          <a:p>
            <a:pPr>
              <a:lnSpc>
                <a:spcPct val="80000"/>
              </a:lnSpc>
            </a:pPr>
            <a:r>
              <a:rPr lang="ru-RU" sz="2800"/>
              <a:t>с начальником</a:t>
            </a:r>
          </a:p>
          <a:p>
            <a:pPr>
              <a:lnSpc>
                <a:spcPct val="80000"/>
              </a:lnSpc>
            </a:pPr>
            <a:r>
              <a:rPr lang="ru-RU" sz="2800"/>
              <a:t>с человеком, уверенным в том, что могут существовать только два мнения: его собственное и неправильное </a:t>
            </a:r>
          </a:p>
          <a:p>
            <a:pPr>
              <a:lnSpc>
                <a:spcPct val="80000"/>
              </a:lnSpc>
            </a:pPr>
            <a:r>
              <a:rPr lang="ru-RU" sz="2800"/>
              <a:t>с человеком, который настроен против личности своего оппонента</a:t>
            </a:r>
          </a:p>
          <a:p>
            <a:pPr>
              <a:lnSpc>
                <a:spcPct val="80000"/>
              </a:lnSpc>
            </a:pPr>
            <a:r>
              <a:rPr lang="ru-RU" sz="2800"/>
              <a:t>партнером, если он заинтересован в противоположном выводе.</a:t>
            </a:r>
          </a:p>
          <a:p>
            <a:pPr>
              <a:lnSpc>
                <a:spcPct val="80000"/>
              </a:lnSpc>
            </a:pPr>
            <a:r>
              <a:rPr lang="ru-RU" sz="2800"/>
              <a:t>спорить о далеком предмете, известном понаслышке, и о близком – о том, что задевает человека непосредственно</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lstStyle/>
          <a:p>
            <a:r>
              <a:rPr lang="ru-RU" sz="4000"/>
              <a:t>Задайте себе вопросы, прежде чем начинать полемику</a:t>
            </a:r>
          </a:p>
        </p:txBody>
      </p:sp>
      <p:sp>
        <p:nvSpPr>
          <p:cNvPr id="177155" name="Rectangle 3"/>
          <p:cNvSpPr>
            <a:spLocks noGrp="1" noChangeArrowheads="1"/>
          </p:cNvSpPr>
          <p:nvPr>
            <p:ph type="body" idx="1"/>
          </p:nvPr>
        </p:nvSpPr>
        <p:spPr>
          <a:xfrm>
            <a:off x="0" y="1295400"/>
            <a:ext cx="9144000" cy="5562600"/>
          </a:xfrm>
        </p:spPr>
        <p:txBody>
          <a:bodyPr/>
          <a:lstStyle/>
          <a:p>
            <a:pPr>
              <a:lnSpc>
                <a:spcPct val="80000"/>
              </a:lnSpc>
            </a:pPr>
            <a:endParaRPr lang="ru-RU" sz="2000"/>
          </a:p>
          <a:p>
            <a:pPr>
              <a:lnSpc>
                <a:spcPct val="80000"/>
              </a:lnSpc>
            </a:pPr>
            <a:r>
              <a:rPr lang="ru-RU" sz="2000"/>
              <a:t>Что произойдет, если партнер останется при своем мнении?</a:t>
            </a:r>
          </a:p>
          <a:p>
            <a:pPr>
              <a:lnSpc>
                <a:spcPct val="80000"/>
              </a:lnSpc>
            </a:pPr>
            <a:r>
              <a:rPr lang="ru-RU" sz="2000"/>
              <a:t>Хочу ли я обсудить вопрос или непременно доказать свою правоту?</a:t>
            </a:r>
          </a:p>
          <a:p>
            <a:pPr>
              <a:lnSpc>
                <a:spcPct val="80000"/>
              </a:lnSpc>
            </a:pPr>
            <a:r>
              <a:rPr lang="ru-RU" sz="2000"/>
              <a:t>Может быть, я не прав?</a:t>
            </a:r>
          </a:p>
          <a:p>
            <a:pPr>
              <a:lnSpc>
                <a:spcPct val="80000"/>
              </a:lnSpc>
            </a:pPr>
            <a:r>
              <a:rPr lang="ru-RU" sz="2000"/>
              <a:t>Позволяет ли обстановка вести полемику?</a:t>
            </a:r>
          </a:p>
          <a:p>
            <a:pPr>
              <a:lnSpc>
                <a:spcPct val="80000"/>
              </a:lnSpc>
            </a:pPr>
            <a:r>
              <a:rPr lang="ru-RU" sz="2000"/>
              <a:t>Готов ли я к спору? </a:t>
            </a:r>
          </a:p>
          <a:p>
            <a:pPr>
              <a:lnSpc>
                <a:spcPct val="80000"/>
              </a:lnSpc>
            </a:pPr>
            <a:r>
              <a:rPr lang="ru-RU" sz="2000"/>
              <a:t>Достаточно ли разбираюсь в этом вопросе, чтобы обосновать свое мнение и опровергнуть противное? </a:t>
            </a:r>
          </a:p>
          <a:p>
            <a:pPr>
              <a:lnSpc>
                <a:spcPct val="80000"/>
              </a:lnSpc>
            </a:pPr>
            <a:r>
              <a:rPr lang="ru-RU" sz="2000"/>
              <a:t>Владею ли собой, доброжелательно ли отношусь к партнеру, чтобы достойно вести полемику?</a:t>
            </a:r>
          </a:p>
          <a:p>
            <a:pPr>
              <a:lnSpc>
                <a:spcPct val="80000"/>
              </a:lnSpc>
            </a:pPr>
            <a:r>
              <a:rPr lang="ru-RU" sz="2000"/>
              <a:t>Достаточно ли я знаю своего собеседника, чтобы спорить с ним: смогу ли подобрать те доводы, которые на него подействуют?</a:t>
            </a:r>
          </a:p>
          <a:p>
            <a:pPr>
              <a:lnSpc>
                <a:spcPct val="80000"/>
              </a:lnSpc>
            </a:pPr>
            <a:r>
              <a:rPr lang="ru-RU" sz="2000"/>
              <a:t>Способен ли он принять другую точку зрения, в состоянии ли цивилизованно вести спор?</a:t>
            </a:r>
          </a:p>
          <a:p>
            <a:pPr>
              <a:lnSpc>
                <a:spcPct val="80000"/>
              </a:lnSpc>
            </a:pPr>
            <a:r>
              <a:rPr lang="ru-RU" sz="2000"/>
              <a:t>Нет ли у партнера личной заинтересованности в том, что он утверждает?</a:t>
            </a:r>
          </a:p>
          <a:p>
            <a:pPr>
              <a:lnSpc>
                <a:spcPct val="80000"/>
              </a:lnSpc>
            </a:pPr>
            <a:r>
              <a:rPr lang="ru-RU" sz="2000"/>
              <a:t>Являюсь ли я для него авторитетом?</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r>
              <a:rPr lang="ru-RU"/>
              <a:t>Порядок ведения полемики</a:t>
            </a:r>
          </a:p>
        </p:txBody>
      </p:sp>
      <p:sp>
        <p:nvSpPr>
          <p:cNvPr id="125955" name="Rectangle 3"/>
          <p:cNvSpPr>
            <a:spLocks noGrp="1" noChangeArrowheads="1"/>
          </p:cNvSpPr>
          <p:nvPr>
            <p:ph type="body" idx="1"/>
          </p:nvPr>
        </p:nvSpPr>
        <p:spPr>
          <a:xfrm>
            <a:off x="0" y="1600200"/>
            <a:ext cx="9144000" cy="5562600"/>
          </a:xfrm>
        </p:spPr>
        <p:txBody>
          <a:bodyPr/>
          <a:lstStyle/>
          <a:p>
            <a:pPr>
              <a:lnSpc>
                <a:spcPct val="80000"/>
              </a:lnSpc>
            </a:pPr>
            <a:r>
              <a:rPr lang="ru-RU" sz="2000"/>
              <a:t>Ведущий называет тему обсуждения, представляет его участников, объявляет регламент выступлений.</a:t>
            </a:r>
          </a:p>
          <a:p>
            <a:pPr>
              <a:lnSpc>
                <a:spcPct val="80000"/>
              </a:lnSpc>
            </a:pPr>
            <a:r>
              <a:rPr lang="ru-RU" sz="2000"/>
              <a:t>Выступление первого оппонента с убеждающей речью.</a:t>
            </a:r>
          </a:p>
          <a:p>
            <a:pPr>
              <a:lnSpc>
                <a:spcPct val="80000"/>
              </a:lnSpc>
            </a:pPr>
            <a:r>
              <a:rPr lang="ru-RU" sz="2000"/>
              <a:t>Вопросы к нему членов противоположной команды.</a:t>
            </a:r>
          </a:p>
          <a:p>
            <a:pPr>
              <a:lnSpc>
                <a:spcPct val="80000"/>
              </a:lnSpc>
            </a:pPr>
            <a:r>
              <a:rPr lang="ru-RU" sz="2000"/>
              <a:t>Выступление второго оппонента с опровержением или возражением.</a:t>
            </a:r>
          </a:p>
          <a:p>
            <a:pPr>
              <a:lnSpc>
                <a:spcPct val="80000"/>
              </a:lnSpc>
            </a:pPr>
            <a:r>
              <a:rPr lang="ru-RU" sz="2000"/>
              <a:t>Вопросы к нему.</a:t>
            </a:r>
          </a:p>
          <a:p>
            <a:pPr>
              <a:lnSpc>
                <a:spcPct val="80000"/>
              </a:lnSpc>
            </a:pPr>
            <a:r>
              <a:rPr lang="ru-RU" sz="2000"/>
              <a:t>Заключительное выступление первого оппонента.</a:t>
            </a:r>
          </a:p>
          <a:p>
            <a:pPr>
              <a:lnSpc>
                <a:spcPct val="80000"/>
              </a:lnSpc>
            </a:pPr>
            <a:r>
              <a:rPr lang="ru-RU" sz="2000"/>
              <a:t>Убеждающая речь второго оппонента.</a:t>
            </a:r>
          </a:p>
          <a:p>
            <a:pPr>
              <a:lnSpc>
                <a:spcPct val="80000"/>
              </a:lnSpc>
            </a:pPr>
            <a:r>
              <a:rPr lang="ru-RU" sz="2000"/>
              <a:t>Вопросы к нему.</a:t>
            </a:r>
          </a:p>
          <a:p>
            <a:pPr>
              <a:lnSpc>
                <a:spcPct val="80000"/>
              </a:lnSpc>
            </a:pPr>
            <a:r>
              <a:rPr lang="ru-RU" sz="2000"/>
              <a:t>Выступление первого оппонента с опровержением или возражением.</a:t>
            </a:r>
          </a:p>
          <a:p>
            <a:pPr>
              <a:lnSpc>
                <a:spcPct val="80000"/>
              </a:lnSpc>
            </a:pPr>
            <a:r>
              <a:rPr lang="ru-RU" sz="2000"/>
              <a:t>Вопросы к нему.</a:t>
            </a:r>
          </a:p>
          <a:p>
            <a:pPr>
              <a:lnSpc>
                <a:spcPct val="80000"/>
              </a:lnSpc>
            </a:pPr>
            <a:r>
              <a:rPr lang="ru-RU" sz="2000"/>
              <a:t>Заключительное выступление второго оппонента.</a:t>
            </a:r>
          </a:p>
          <a:p>
            <a:pPr>
              <a:lnSpc>
                <a:spcPct val="80000"/>
              </a:lnSpc>
            </a:pPr>
            <a:r>
              <a:rPr lang="ru-RU" sz="2000"/>
              <a:t>Эксперты оценивают обоснованность позиции каждой из сторон.</a:t>
            </a:r>
          </a:p>
          <a:p>
            <a:pPr>
              <a:lnSpc>
                <a:spcPct val="80000"/>
              </a:lnSpc>
            </a:pPr>
            <a:r>
              <a:rPr lang="ru-RU" sz="2000"/>
              <a:t>Ведущий подводит итог обсуждения.</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ru-RU"/>
              <a:t>Выступление оппонента</a:t>
            </a:r>
          </a:p>
        </p:txBody>
      </p:sp>
      <p:sp>
        <p:nvSpPr>
          <p:cNvPr id="126979" name="Rectangle 3"/>
          <p:cNvSpPr>
            <a:spLocks noGrp="1" noChangeArrowheads="1"/>
          </p:cNvSpPr>
          <p:nvPr>
            <p:ph type="body" idx="1"/>
          </p:nvPr>
        </p:nvSpPr>
        <p:spPr>
          <a:xfrm>
            <a:off x="0" y="1598613"/>
            <a:ext cx="9144000" cy="5259387"/>
          </a:xfrm>
        </p:spPr>
        <p:txBody>
          <a:bodyPr/>
          <a:lstStyle/>
          <a:p>
            <a:pPr algn="ctr">
              <a:lnSpc>
                <a:spcPct val="80000"/>
              </a:lnSpc>
              <a:buFont typeface="Wingdings" pitchFamily="2" charset="2"/>
              <a:buNone/>
            </a:pPr>
            <a:r>
              <a:rPr lang="ru-RU" sz="2400"/>
              <a:t>Способы опровержения:</a:t>
            </a:r>
          </a:p>
          <a:p>
            <a:pPr>
              <a:lnSpc>
                <a:spcPct val="80000"/>
              </a:lnSpc>
            </a:pPr>
            <a:r>
              <a:rPr lang="ru-RU" sz="2400"/>
              <a:t>Опровержение тезиса путем доказательства антитезиса (опровержение от противного).</a:t>
            </a:r>
          </a:p>
          <a:p>
            <a:pPr>
              <a:lnSpc>
                <a:spcPct val="80000"/>
              </a:lnSpc>
            </a:pPr>
            <a:r>
              <a:rPr lang="ru-RU" sz="2400"/>
              <a:t>Опровержение путем указания на несостоятельность следствия (сведение к абсурду).</a:t>
            </a:r>
          </a:p>
          <a:p>
            <a:pPr>
              <a:lnSpc>
                <a:spcPct val="80000"/>
              </a:lnSpc>
            </a:pPr>
            <a:r>
              <a:rPr lang="ru-RU" sz="2400"/>
              <a:t>Возражать по формуле «Да – но»: начало фразы содержит слова согласия.</a:t>
            </a:r>
          </a:p>
          <a:p>
            <a:pPr>
              <a:lnSpc>
                <a:spcPct val="80000"/>
              </a:lnSpc>
            </a:pPr>
            <a:r>
              <a:rPr lang="ru-RU" sz="2400"/>
              <a:t>Подчеркивать те моменты, по которым ваши взгляды совпадают.</a:t>
            </a:r>
          </a:p>
          <a:p>
            <a:pPr>
              <a:lnSpc>
                <a:spcPct val="80000"/>
              </a:lnSpc>
            </a:pPr>
            <a:r>
              <a:rPr lang="ru-RU" sz="2400"/>
              <a:t>Победитель не должен показывать свое торжество.</a:t>
            </a:r>
          </a:p>
          <a:p>
            <a:pPr>
              <a:lnSpc>
                <a:spcPct val="80000"/>
              </a:lnSpc>
            </a:pPr>
            <a:r>
              <a:rPr lang="ru-RU" sz="2400"/>
              <a:t>Не следует заставлять партнера открыто признать свою неправоту.</a:t>
            </a:r>
          </a:p>
          <a:p>
            <a:pPr>
              <a:lnSpc>
                <a:spcPct val="80000"/>
              </a:lnSpc>
            </a:pPr>
            <a:r>
              <a:rPr lang="ru-RU" sz="2400"/>
              <a:t>Побежденный должен сохранять чувство собственного достоинства, поблагодарить оппонента за полезный разговор.</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r>
              <a:rPr lang="ru-RU"/>
              <a:t>Принципы ведения спора</a:t>
            </a:r>
          </a:p>
        </p:txBody>
      </p:sp>
      <p:sp>
        <p:nvSpPr>
          <p:cNvPr id="128003" name="Rectangle 3"/>
          <p:cNvSpPr>
            <a:spLocks noGrp="1" noChangeArrowheads="1"/>
          </p:cNvSpPr>
          <p:nvPr>
            <p:ph type="body" idx="1"/>
          </p:nvPr>
        </p:nvSpPr>
        <p:spPr>
          <a:xfrm>
            <a:off x="0" y="1598613"/>
            <a:ext cx="9144000" cy="4497387"/>
          </a:xfrm>
        </p:spPr>
        <p:txBody>
          <a:bodyPr/>
          <a:lstStyle/>
          <a:p>
            <a:pPr marL="609600" indent="-609600">
              <a:lnSpc>
                <a:spcPct val="90000"/>
              </a:lnSpc>
            </a:pPr>
            <a:r>
              <a:rPr lang="ru-RU" sz="2800"/>
              <a:t>Уважать точку зрения партнера, стремиться его понять.</a:t>
            </a:r>
          </a:p>
          <a:p>
            <a:pPr marL="609600" indent="-609600">
              <a:lnSpc>
                <a:spcPct val="90000"/>
              </a:lnSpc>
            </a:pPr>
            <a:r>
              <a:rPr lang="ru-RU" sz="2800"/>
              <a:t>Быть готовым отказаться от личных амбиций ради интересов общего дела, уметь взглянуть на проблему с точки зрения партнера, объективно подходить к решению проблемы (необходимо в дискуссии).</a:t>
            </a:r>
          </a:p>
          <a:p>
            <a:pPr marL="609600" indent="-609600">
              <a:lnSpc>
                <a:spcPct val="90000"/>
              </a:lnSpc>
            </a:pPr>
            <a:r>
              <a:rPr lang="ru-RU" sz="2800"/>
              <a:t>Запрещено унижать или высмеивать партнера, применять психологические способы давления на него (запрещенные приемы).</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ru-RU"/>
              <a:t>Правила ведения полемики</a:t>
            </a:r>
          </a:p>
        </p:txBody>
      </p:sp>
      <p:sp>
        <p:nvSpPr>
          <p:cNvPr id="129027" name="Rectangle 3"/>
          <p:cNvSpPr>
            <a:spLocks noGrp="1" noChangeArrowheads="1"/>
          </p:cNvSpPr>
          <p:nvPr>
            <p:ph type="body" idx="1"/>
          </p:nvPr>
        </p:nvSpPr>
        <p:spPr>
          <a:xfrm>
            <a:off x="0" y="1598613"/>
            <a:ext cx="9144000" cy="5106987"/>
          </a:xfrm>
        </p:spPr>
        <p:txBody>
          <a:bodyPr/>
          <a:lstStyle/>
          <a:p>
            <a:pPr>
              <a:lnSpc>
                <a:spcPct val="80000"/>
              </a:lnSpc>
            </a:pPr>
            <a:r>
              <a:rPr lang="ru-RU" sz="2400"/>
              <a:t>Обсуждать только тот вопрос, в котором хорошо разбираются обе стороны. Не спорить о слишком близком и слишком далеком.</a:t>
            </a:r>
          </a:p>
          <a:p>
            <a:pPr>
              <a:lnSpc>
                <a:spcPct val="80000"/>
              </a:lnSpc>
            </a:pPr>
            <a:r>
              <a:rPr lang="ru-RU" sz="2400"/>
              <a:t>Необходимо согласовать с оппонентом предмет спора и порядок ведения полемики.</a:t>
            </a:r>
          </a:p>
          <a:p>
            <a:pPr>
              <a:lnSpc>
                <a:spcPct val="80000"/>
              </a:lnSpc>
            </a:pPr>
            <a:r>
              <a:rPr lang="ru-RU" sz="2400"/>
              <a:t>Точно придерживаться обсуждаемого вопроса, не уходить от предмета обсуждения. Вести спор вокруг главного, не размениваться на частности.</a:t>
            </a:r>
          </a:p>
          <a:p>
            <a:pPr>
              <a:lnSpc>
                <a:spcPct val="80000"/>
              </a:lnSpc>
            </a:pPr>
            <a:r>
              <a:rPr lang="ru-RU" sz="2400"/>
              <a:t>Не допускать приемы психологического давления: переход «на личности», обвинение партнера в недостойных мотивах ведения спора и др.</a:t>
            </a:r>
          </a:p>
          <a:p>
            <a:pPr>
              <a:lnSpc>
                <a:spcPct val="80000"/>
              </a:lnSpc>
            </a:pPr>
            <a:r>
              <a:rPr lang="ru-RU" sz="2400"/>
              <a:t>Занимать определенную позицию. Проявлять принципиальность, но не упрямство.</a:t>
            </a:r>
          </a:p>
          <a:p>
            <a:pPr>
              <a:lnSpc>
                <a:spcPct val="80000"/>
              </a:lnSpc>
            </a:pPr>
            <a:r>
              <a:rPr lang="ru-RU" sz="2400"/>
              <a:t>Соблюдать этику ведения полемики: спокойствие, выдержку, доброжелательность.</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r>
              <a:rPr lang="ru-RU"/>
              <a:t>Тактика ведения полемики</a:t>
            </a:r>
          </a:p>
        </p:txBody>
      </p:sp>
      <p:sp>
        <p:nvSpPr>
          <p:cNvPr id="130051" name="Rectangle 3"/>
          <p:cNvSpPr>
            <a:spLocks noGrp="1" noChangeArrowheads="1"/>
          </p:cNvSpPr>
          <p:nvPr>
            <p:ph type="body" idx="1"/>
          </p:nvPr>
        </p:nvSpPr>
        <p:spPr>
          <a:xfrm>
            <a:off x="0" y="1598613"/>
            <a:ext cx="9144000" cy="4497387"/>
          </a:xfrm>
        </p:spPr>
        <p:txBody>
          <a:bodyPr/>
          <a:lstStyle/>
          <a:p>
            <a:pPr>
              <a:lnSpc>
                <a:spcPct val="80000"/>
              </a:lnSpc>
            </a:pPr>
            <a:r>
              <a:rPr lang="ru-RU" sz="2400"/>
              <a:t>Располагать аргументы в следующем порядке: сильные – в начале аргументации, а самый сильный – в конце ее. </a:t>
            </a:r>
          </a:p>
          <a:p>
            <a:pPr>
              <a:lnSpc>
                <a:spcPct val="80000"/>
              </a:lnSpc>
            </a:pPr>
            <a:r>
              <a:rPr lang="ru-RU" sz="2400"/>
              <a:t>Разоблачать возможные доводы оппонента, предвосхищать аргументы. </a:t>
            </a:r>
          </a:p>
          <a:p>
            <a:pPr>
              <a:lnSpc>
                <a:spcPct val="80000"/>
              </a:lnSpc>
            </a:pPr>
            <a:r>
              <a:rPr lang="ru-RU" sz="2400"/>
              <a:t>На каверзный вопрос необходима отсрочка ответа, ответ в подходящий момент.</a:t>
            </a:r>
          </a:p>
          <a:p>
            <a:pPr>
              <a:lnSpc>
                <a:spcPct val="80000"/>
              </a:lnSpc>
            </a:pPr>
            <a:r>
              <a:rPr lang="ru-RU" sz="2400"/>
              <a:t>При выступлении в качестве оппонента, если трудно возразить на довод, применять «оттягивание возражения» или «отвечать издалека» – рассуждать по поводу услышанного, для того чтобы собраться с мыслями и подготовиться к возражению. </a:t>
            </a:r>
          </a:p>
          <a:p>
            <a:pPr>
              <a:lnSpc>
                <a:spcPct val="80000"/>
              </a:lnSpc>
            </a:pPr>
            <a:r>
              <a:rPr lang="ru-RU" sz="2400"/>
              <a:t>Опровергать второстепенные аргументы (возможно, партнер решит, что больше спорить не о чем, это его смутит, и он поспешит признать свою неправоту).</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r>
              <a:rPr lang="ru-RU"/>
              <a:t>Полемические приемы</a:t>
            </a:r>
          </a:p>
        </p:txBody>
      </p:sp>
      <p:sp>
        <p:nvSpPr>
          <p:cNvPr id="131075" name="Rectangle 3"/>
          <p:cNvSpPr>
            <a:spLocks noGrp="1" noChangeArrowheads="1"/>
          </p:cNvSpPr>
          <p:nvPr>
            <p:ph type="body" idx="1"/>
          </p:nvPr>
        </p:nvSpPr>
        <p:spPr>
          <a:xfrm>
            <a:off x="0" y="1371600"/>
            <a:ext cx="9144000" cy="5257800"/>
          </a:xfrm>
        </p:spPr>
        <p:txBody>
          <a:bodyPr/>
          <a:lstStyle/>
          <a:p>
            <a:pPr>
              <a:lnSpc>
                <a:spcPct val="80000"/>
              </a:lnSpc>
            </a:pPr>
            <a:r>
              <a:rPr lang="ru-RU" sz="2400"/>
              <a:t>Выяснение принципиальной позиции оппонента по спорному вопросу. </a:t>
            </a:r>
          </a:p>
          <a:p>
            <a:pPr>
              <a:lnSpc>
                <a:spcPct val="80000"/>
              </a:lnSpc>
            </a:pPr>
            <a:r>
              <a:rPr lang="ru-RU" sz="2400"/>
              <a:t>Использование психологических доводов:</a:t>
            </a:r>
          </a:p>
          <a:p>
            <a:pPr>
              <a:lnSpc>
                <a:spcPct val="80000"/>
              </a:lnSpc>
              <a:buFont typeface="Wingdings" pitchFamily="2" charset="2"/>
              <a:buNone/>
            </a:pPr>
            <a:r>
              <a:rPr lang="ru-RU" sz="2400"/>
              <a:t>а) довод к человеку (обращение к личным качествам или поступкам того лица, чья идея или предложение обсуждается);</a:t>
            </a:r>
          </a:p>
          <a:p>
            <a:pPr>
              <a:lnSpc>
                <a:spcPct val="80000"/>
              </a:lnSpc>
              <a:buFont typeface="Wingdings" pitchFamily="2" charset="2"/>
              <a:buNone/>
            </a:pPr>
            <a:r>
              <a:rPr lang="ru-RU" sz="2400"/>
              <a:t>б) довод к публике (апелляция к чувствам свидетелей спора с целью склонить их на сторону говорящего); </a:t>
            </a:r>
          </a:p>
          <a:p>
            <a:pPr>
              <a:lnSpc>
                <a:spcPct val="80000"/>
              </a:lnSpc>
              <a:buFont typeface="Wingdings" pitchFamily="2" charset="2"/>
              <a:buNone/>
            </a:pPr>
            <a:r>
              <a:rPr lang="ru-RU" sz="2400"/>
              <a:t>в) ссылка на авторитет (на высказывание или действия человека, пользующегося влиянием).</a:t>
            </a:r>
          </a:p>
          <a:p>
            <a:pPr>
              <a:lnSpc>
                <a:spcPct val="80000"/>
              </a:lnSpc>
            </a:pPr>
            <a:r>
              <a:rPr lang="ru-RU" sz="2400"/>
              <a:t>Сопоставление утверждения оппонента с его поступками. </a:t>
            </a:r>
          </a:p>
          <a:p>
            <a:pPr>
              <a:lnSpc>
                <a:spcPct val="80000"/>
              </a:lnSpc>
            </a:pPr>
            <a:r>
              <a:rPr lang="ru-RU" sz="2400"/>
              <a:t>Обращение доводов оппонента против него самого – прием, называемый «возвратным ударом». </a:t>
            </a:r>
          </a:p>
          <a:p>
            <a:pPr>
              <a:lnSpc>
                <a:spcPct val="80000"/>
              </a:lnSpc>
            </a:pPr>
            <a:r>
              <a:rPr lang="ru-RU" sz="2400"/>
              <a:t>Применение юмора, иронии, сарказма. </a:t>
            </a:r>
          </a:p>
          <a:p>
            <a:pPr>
              <a:lnSpc>
                <a:spcPct val="80000"/>
              </a:lnSpc>
            </a:pPr>
            <a:r>
              <a:rPr lang="ru-RU" sz="2400"/>
              <a:t>Перехват инициативы у оппонента, атака вопросами.</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r>
              <a:rPr lang="ru-RU" sz="4000"/>
              <a:t>Уловки в споре и способы защиты от них</a:t>
            </a:r>
          </a:p>
        </p:txBody>
      </p:sp>
      <p:sp>
        <p:nvSpPr>
          <p:cNvPr id="132099" name="Rectangle 3"/>
          <p:cNvSpPr>
            <a:spLocks noGrp="1" noChangeArrowheads="1"/>
          </p:cNvSpPr>
          <p:nvPr>
            <p:ph type="body" idx="1"/>
          </p:nvPr>
        </p:nvSpPr>
        <p:spPr>
          <a:xfrm>
            <a:off x="0" y="1598613"/>
            <a:ext cx="9144000" cy="5106987"/>
          </a:xfrm>
        </p:spPr>
        <p:txBody>
          <a:bodyPr/>
          <a:lstStyle/>
          <a:p>
            <a:pPr>
              <a:lnSpc>
                <a:spcPct val="80000"/>
              </a:lnSpc>
            </a:pPr>
            <a:r>
              <a:rPr lang="ru-RU" sz="1200"/>
              <a:t>Уход в сторону, навязывание своего предмета обсуждения.</a:t>
            </a:r>
          </a:p>
          <a:p>
            <a:pPr>
              <a:lnSpc>
                <a:spcPct val="80000"/>
              </a:lnSpc>
            </a:pPr>
            <a:r>
              <a:rPr lang="ru-RU" sz="1200"/>
              <a:t>Обсуждение личных качеств или поступков оппонента.</a:t>
            </a:r>
          </a:p>
          <a:p>
            <a:pPr>
              <a:lnSpc>
                <a:spcPct val="80000"/>
              </a:lnSpc>
            </a:pPr>
            <a:r>
              <a:rPr lang="ru-RU" sz="1200"/>
              <a:t>Искажение смысла высказывания.</a:t>
            </a:r>
          </a:p>
          <a:p>
            <a:pPr>
              <a:lnSpc>
                <a:spcPct val="80000"/>
              </a:lnSpc>
            </a:pPr>
            <a:r>
              <a:rPr lang="ru-RU" sz="1200"/>
              <a:t>Приписывание оппоненту побочных мотивов ведения спора.</a:t>
            </a:r>
          </a:p>
          <a:p>
            <a:pPr>
              <a:lnSpc>
                <a:spcPct val="80000"/>
              </a:lnSpc>
            </a:pPr>
            <a:r>
              <a:rPr lang="ru-RU" sz="1200"/>
              <a:t>Обсуждение частных моментов, не имеющих значения для решения основного вопроса. </a:t>
            </a:r>
          </a:p>
          <a:p>
            <a:pPr>
              <a:lnSpc>
                <a:spcPct val="80000"/>
              </a:lnSpc>
            </a:pPr>
            <a:r>
              <a:rPr lang="ru-RU" sz="1200"/>
              <a:t>«Ошарашивание» – быстрая, со множеством сложных терминов речь, самоуверенный, не допускающий возражения тон. </a:t>
            </a:r>
          </a:p>
          <a:p>
            <a:pPr>
              <a:lnSpc>
                <a:spcPct val="80000"/>
              </a:lnSpc>
            </a:pPr>
            <a:r>
              <a:rPr lang="ru-RU" sz="1200"/>
              <a:t>Подмазывание аргумента», или лесть,</a:t>
            </a:r>
          </a:p>
          <a:p>
            <a:pPr>
              <a:lnSpc>
                <a:spcPct val="80000"/>
              </a:lnSpc>
            </a:pPr>
            <a:r>
              <a:rPr lang="ru-RU" sz="1200"/>
              <a:t>Ставка на ложный стыд – делается расчет на то, что собеседник примет довод без возражения, постеснявшись проявить свою неосведомленность.</a:t>
            </a:r>
          </a:p>
          <a:p>
            <a:pPr>
              <a:lnSpc>
                <a:spcPct val="80000"/>
              </a:lnSpc>
            </a:pPr>
            <a:r>
              <a:rPr lang="ru-RU" sz="1200"/>
              <a:t>Ссылка на свой возраст, образование, положение,</a:t>
            </a:r>
          </a:p>
          <a:p>
            <a:pPr>
              <a:lnSpc>
                <a:spcPct val="80000"/>
              </a:lnSpc>
            </a:pPr>
            <a:r>
              <a:rPr lang="ru-RU" sz="1200"/>
              <a:t>«Карманный аргумент» – переход с рассуждений об истинности утверждения на подчеркивание выгоды его для оппонента.</a:t>
            </a:r>
          </a:p>
          <a:p>
            <a:pPr>
              <a:lnSpc>
                <a:spcPct val="80000"/>
              </a:lnSpc>
            </a:pPr>
            <a:r>
              <a:rPr lang="ru-RU" sz="1200"/>
              <a:t>Ложное основание.</a:t>
            </a:r>
          </a:p>
          <a:p>
            <a:pPr>
              <a:lnSpc>
                <a:spcPct val="80000"/>
              </a:lnSpc>
            </a:pPr>
            <a:r>
              <a:rPr lang="ru-RU" sz="1200"/>
              <a:t>Предвосхищение основания.</a:t>
            </a:r>
          </a:p>
          <a:p>
            <a:pPr>
              <a:lnSpc>
                <a:spcPct val="80000"/>
              </a:lnSpc>
            </a:pPr>
            <a:r>
              <a:rPr lang="ru-RU" sz="1200"/>
              <a:t>Круг в доказательстве» – какая-либо мысль доказывается с помощью ее же самой, только высказанной другими словами.</a:t>
            </a:r>
          </a:p>
          <a:p>
            <a:pPr>
              <a:lnSpc>
                <a:spcPct val="80000"/>
              </a:lnSpc>
            </a:pPr>
            <a:r>
              <a:rPr lang="ru-RU" sz="1200"/>
              <a:t>Общей тенденции противопоставляют отдельные факты.</a:t>
            </a:r>
          </a:p>
          <a:p>
            <a:pPr>
              <a:lnSpc>
                <a:spcPct val="80000"/>
              </a:lnSpc>
            </a:pPr>
            <a:r>
              <a:rPr lang="ru-RU" sz="1200"/>
              <a:t>Критикуя оппонента, используют его слова и термины, но вкладывают в них иной смысл и за счет этого искажают первоначальную идею. </a:t>
            </a:r>
          </a:p>
          <a:p>
            <a:pPr>
              <a:lnSpc>
                <a:spcPct val="80000"/>
              </a:lnSpc>
            </a:pPr>
            <a:r>
              <a:rPr lang="ru-RU" sz="1200"/>
              <a:t>Выдвигать тезис, но его ничем не обосновывть.</a:t>
            </a:r>
          </a:p>
          <a:p>
            <a:pPr>
              <a:lnSpc>
                <a:spcPct val="80000"/>
              </a:lnSpc>
            </a:pPr>
            <a:r>
              <a:rPr lang="ru-RU" sz="1200"/>
              <a:t>«Сияющие обобщения» </a:t>
            </a:r>
          </a:p>
          <a:p>
            <a:pPr>
              <a:lnSpc>
                <a:spcPct val="80000"/>
              </a:lnSpc>
            </a:pPr>
            <a:r>
              <a:rPr lang="ru-RU" sz="1200"/>
              <a:t>«Навязанное следствие» </a:t>
            </a:r>
          </a:p>
          <a:p>
            <a:pPr>
              <a:lnSpc>
                <a:spcPct val="80000"/>
              </a:lnSpc>
            </a:pPr>
            <a:r>
              <a:rPr lang="ru-RU" sz="1200"/>
              <a:t>Требование ответа «да» или «нет» там, где однозначность может привести к неправильному пониманию сути проблемы.</a:t>
            </a:r>
          </a:p>
          <a:p>
            <a:pPr>
              <a:lnSpc>
                <a:spcPct val="80000"/>
              </a:lnSpc>
            </a:pPr>
            <a:r>
              <a:rPr lang="ru-RU" sz="1200"/>
              <a:t>Игнорирование вопроса или ответ вопросом на вопрос.</a:t>
            </a:r>
          </a:p>
          <a:p>
            <a:pPr>
              <a:lnSpc>
                <a:spcPct val="80000"/>
              </a:lnSpc>
            </a:pPr>
            <a:r>
              <a:rPr lang="ru-RU" sz="1200"/>
              <a:t>Отрицательная оценка самого вопроса.</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ru-RU" sz="4000"/>
              <a:t>Запрещенные приемы ведения полемики</a:t>
            </a:r>
          </a:p>
        </p:txBody>
      </p:sp>
      <p:sp>
        <p:nvSpPr>
          <p:cNvPr id="133123" name="Rectangle 3"/>
          <p:cNvSpPr>
            <a:spLocks noGrp="1" noChangeArrowheads="1"/>
          </p:cNvSpPr>
          <p:nvPr>
            <p:ph type="body" idx="1"/>
          </p:nvPr>
        </p:nvSpPr>
        <p:spPr>
          <a:xfrm>
            <a:off x="0" y="1598613"/>
            <a:ext cx="9144000" cy="5259387"/>
          </a:xfrm>
        </p:spPr>
        <p:txBody>
          <a:bodyPr/>
          <a:lstStyle/>
          <a:p>
            <a:pPr>
              <a:lnSpc>
                <a:spcPct val="80000"/>
              </a:lnSpc>
            </a:pPr>
            <a:r>
              <a:rPr lang="ru-RU" sz="2400"/>
              <a:t>Приклеивание ярлыков – обзывание оппонента.</a:t>
            </a:r>
          </a:p>
          <a:p>
            <a:pPr>
              <a:lnSpc>
                <a:spcPct val="80000"/>
              </a:lnSpc>
            </a:pPr>
            <a:r>
              <a:rPr lang="ru-RU" sz="2400"/>
              <a:t>«Расстрел» красивыми фразами.</a:t>
            </a:r>
          </a:p>
          <a:p>
            <a:pPr>
              <a:lnSpc>
                <a:spcPct val="80000"/>
              </a:lnSpc>
            </a:pPr>
            <a:r>
              <a:rPr lang="ru-RU" sz="2400"/>
              <a:t>Ложь (ссылка на несуществующий источник, вымышленный факт, собственную «цитату», усеченное цитирование, подтасовка фактов).</a:t>
            </a:r>
          </a:p>
          <a:p>
            <a:pPr>
              <a:lnSpc>
                <a:spcPct val="80000"/>
              </a:lnSpc>
            </a:pPr>
            <a:r>
              <a:rPr lang="ru-RU" sz="2400"/>
              <a:t>Зажимание рта (запугивание), «палочный аргумент».</a:t>
            </a:r>
          </a:p>
          <a:p>
            <a:pPr>
              <a:lnSpc>
                <a:spcPct val="80000"/>
              </a:lnSpc>
            </a:pPr>
            <a:r>
              <a:rPr lang="ru-RU" sz="2400"/>
              <a:t>В споре с женщиной – ссылка на несовершенство женской логики. </a:t>
            </a:r>
          </a:p>
          <a:p>
            <a:pPr>
              <a:lnSpc>
                <a:spcPct val="80000"/>
              </a:lnSpc>
            </a:pPr>
            <a:r>
              <a:rPr lang="ru-RU" sz="2400"/>
              <a:t>Выведение из терпения – противник все время посмеивается, или подмигивает, как бы на что-то намекая, или насвистывает, постукивает по столу, быть может, создает другие помехи разговору с целью вызвать раздражение оппонента.</a:t>
            </a:r>
          </a:p>
          <a:p>
            <a:pPr>
              <a:lnSpc>
                <a:spcPct val="80000"/>
              </a:lnSpc>
            </a:pPr>
            <a:r>
              <a:rPr lang="ru-RU" sz="2400"/>
              <a:t>Дискредитация – противник вспоминает о порочащих оппонента эпизодах его жизни. Если таковых нет, придумывает их.</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r>
              <a:rPr lang="ru-RU"/>
              <a:t>Как отвечать на обвинения</a:t>
            </a:r>
          </a:p>
        </p:txBody>
      </p:sp>
      <p:sp>
        <p:nvSpPr>
          <p:cNvPr id="134147" name="Rectangle 3"/>
          <p:cNvSpPr>
            <a:spLocks noGrp="1" noChangeArrowheads="1"/>
          </p:cNvSpPr>
          <p:nvPr>
            <p:ph type="body" idx="1"/>
          </p:nvPr>
        </p:nvSpPr>
        <p:spPr>
          <a:xfrm>
            <a:off x="381000" y="2362200"/>
            <a:ext cx="8382000" cy="3657600"/>
          </a:xfrm>
        </p:spPr>
        <p:txBody>
          <a:bodyPr/>
          <a:lstStyle/>
          <a:p>
            <a:r>
              <a:rPr lang="ru-RU"/>
              <a:t>Прием «Ну и что?»</a:t>
            </a:r>
          </a:p>
          <a:p>
            <a:r>
              <a:rPr lang="ru-RU"/>
              <a:t>Прием «Роковая случайность»</a:t>
            </a:r>
          </a:p>
          <a:p>
            <a:r>
              <a:rPr lang="ru-RU"/>
              <a:t>Прием «Я не хотел этого!»</a:t>
            </a:r>
          </a:p>
          <a:p>
            <a:r>
              <a:rPr lang="ru-RU"/>
              <a:t>Прием «Сам не лучше!»</a:t>
            </a:r>
          </a:p>
          <a:p>
            <a:r>
              <a:rPr lang="ru-RU"/>
              <a:t>Прием «Вы сами виноваты!» </a:t>
            </a:r>
          </a:p>
          <a:p>
            <a:r>
              <a:rPr lang="ru-RU"/>
              <a:t>Прием «Я стал другим»</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ru-RU"/>
              <a:t>Корреспонденция 15</a:t>
            </a:r>
          </a:p>
        </p:txBody>
      </p:sp>
      <p:sp>
        <p:nvSpPr>
          <p:cNvPr id="31747" name="Rectangle 3"/>
          <p:cNvSpPr>
            <a:spLocks noGrp="1" noChangeArrowheads="1"/>
          </p:cNvSpPr>
          <p:nvPr>
            <p:ph type="body" idx="1"/>
          </p:nvPr>
        </p:nvSpPr>
        <p:spPr>
          <a:xfrm>
            <a:off x="0" y="2133600"/>
            <a:ext cx="9144000" cy="3124200"/>
          </a:xfrm>
        </p:spPr>
        <p:txBody>
          <a:bodyPr/>
          <a:lstStyle/>
          <a:p>
            <a:pPr>
              <a:buFontTx/>
              <a:buNone/>
            </a:pPr>
            <a:r>
              <a:rPr lang="ru-RU"/>
              <a:t>   Деловые письма - обобщенное название различных по содержанию документов, которые являются средством общения между учреждениями, частными лицами в процессе социальной, управленческой и производственной деятельности.</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89" name="Rectangle 13"/>
          <p:cNvSpPr>
            <a:spLocks noGrp="1" noChangeArrowheads="1"/>
          </p:cNvSpPr>
          <p:nvPr>
            <p:ph type="title"/>
          </p:nvPr>
        </p:nvSpPr>
        <p:spPr/>
        <p:txBody>
          <a:bodyPr/>
          <a:lstStyle/>
          <a:p>
            <a:endParaRPr lang="ru-RU"/>
          </a:p>
        </p:txBody>
      </p:sp>
      <p:graphicFrame>
        <p:nvGraphicFramePr>
          <p:cNvPr id="178181" name="Organization Chart 5"/>
          <p:cNvGraphicFramePr>
            <a:graphicFrameLocks/>
          </p:cNvGraphicFramePr>
          <p:nvPr>
            <p:ph idx="1"/>
          </p:nvPr>
        </p:nvGraphicFramePr>
        <p:xfrm>
          <a:off x="152400" y="685800"/>
          <a:ext cx="8839200" cy="5105400"/>
        </p:xfrm>
        <a:graphic>
          <a:graphicData uri="http://schemas.openxmlformats.org/drawingml/2006/compatibility">
            <com:legacyDrawing xmlns:com="http://schemas.openxmlformats.org/drawingml/2006/compatibility" spid="_x0000_s178181"/>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r>
              <a:rPr lang="ru-RU" sz="4000"/>
              <a:t>Организационно-распорядительная документация</a:t>
            </a:r>
          </a:p>
        </p:txBody>
      </p:sp>
      <p:graphicFrame>
        <p:nvGraphicFramePr>
          <p:cNvPr id="135173" name="Organization Chart 5"/>
          <p:cNvGraphicFramePr>
            <a:graphicFrameLocks/>
          </p:cNvGraphicFramePr>
          <p:nvPr>
            <p:ph idx="1"/>
          </p:nvPr>
        </p:nvGraphicFramePr>
        <p:xfrm>
          <a:off x="228600" y="1828800"/>
          <a:ext cx="8686800" cy="4497388"/>
        </p:xfrm>
        <a:graphic>
          <a:graphicData uri="http://schemas.openxmlformats.org/drawingml/2006/compatibility">
            <com:legacyDrawing xmlns:com="http://schemas.openxmlformats.org/drawingml/2006/compatibility" spid="_x0000_s135173"/>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ru-RU"/>
              <a:t>Договор 16</a:t>
            </a:r>
          </a:p>
        </p:txBody>
      </p:sp>
      <p:sp>
        <p:nvSpPr>
          <p:cNvPr id="32771" name="Rectangle 3"/>
          <p:cNvSpPr>
            <a:spLocks noGrp="1" noChangeArrowheads="1"/>
          </p:cNvSpPr>
          <p:nvPr>
            <p:ph type="body" idx="1"/>
          </p:nvPr>
        </p:nvSpPr>
        <p:spPr>
          <a:xfrm>
            <a:off x="457200" y="2590800"/>
            <a:ext cx="8229600" cy="1752600"/>
          </a:xfrm>
        </p:spPr>
        <p:txBody>
          <a:bodyPr/>
          <a:lstStyle/>
          <a:p>
            <a:pPr>
              <a:buFontTx/>
              <a:buNone/>
            </a:pPr>
            <a:r>
              <a:rPr lang="ru-RU"/>
              <a:t>   Договор - документ, юридически оформляющий взаимные обязательства равноправных партнеров.</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p:txBody>
          <a:bodyPr/>
          <a:lstStyle/>
          <a:p>
            <a:r>
              <a:rPr lang="ru-RU"/>
              <a:t>Элементы текста договора</a:t>
            </a:r>
          </a:p>
        </p:txBody>
      </p:sp>
      <p:sp>
        <p:nvSpPr>
          <p:cNvPr id="181251" name="Rectangle 3"/>
          <p:cNvSpPr>
            <a:spLocks noGrp="1" noChangeArrowheads="1"/>
          </p:cNvSpPr>
          <p:nvPr>
            <p:ph type="body" idx="1"/>
          </p:nvPr>
        </p:nvSpPr>
        <p:spPr>
          <a:xfrm>
            <a:off x="0" y="1598613"/>
            <a:ext cx="9144000" cy="5030787"/>
          </a:xfrm>
        </p:spPr>
        <p:txBody>
          <a:bodyPr/>
          <a:lstStyle/>
          <a:p>
            <a:pPr>
              <a:lnSpc>
                <a:spcPct val="90000"/>
              </a:lnSpc>
            </a:pPr>
            <a:r>
              <a:rPr lang="ru-RU"/>
              <a:t>Обозначение сторон, вступающих в договорные отношения. </a:t>
            </a:r>
          </a:p>
          <a:p>
            <a:pPr>
              <a:lnSpc>
                <a:spcPct val="90000"/>
              </a:lnSpc>
            </a:pPr>
            <a:r>
              <a:rPr lang="ru-RU"/>
              <a:t>Предмет договора.</a:t>
            </a:r>
          </a:p>
          <a:p>
            <a:pPr>
              <a:lnSpc>
                <a:spcPct val="90000"/>
              </a:lnSpc>
            </a:pPr>
            <a:r>
              <a:rPr lang="ru-RU"/>
              <a:t>Обязательства сторон.</a:t>
            </a:r>
          </a:p>
          <a:p>
            <a:pPr>
              <a:lnSpc>
                <a:spcPct val="90000"/>
              </a:lnSpc>
            </a:pPr>
            <a:r>
              <a:rPr lang="ru-RU"/>
              <a:t>Финансовые взаимоотношения.</a:t>
            </a:r>
          </a:p>
          <a:p>
            <a:pPr>
              <a:lnSpc>
                <a:spcPct val="90000"/>
              </a:lnSpc>
            </a:pPr>
            <a:r>
              <a:rPr lang="ru-RU"/>
              <a:t>Ответственность сторон.</a:t>
            </a:r>
          </a:p>
          <a:p>
            <a:pPr>
              <a:lnSpc>
                <a:spcPct val="90000"/>
              </a:lnSpc>
            </a:pPr>
            <a:r>
              <a:rPr lang="ru-RU"/>
              <a:t>Форс-мажор.</a:t>
            </a:r>
          </a:p>
          <a:p>
            <a:pPr>
              <a:lnSpc>
                <a:spcPct val="90000"/>
              </a:lnSpc>
            </a:pPr>
            <a:r>
              <a:rPr lang="ru-RU"/>
              <a:t>Прочие условия договора.</a:t>
            </a:r>
          </a:p>
          <a:p>
            <a:pPr>
              <a:lnSpc>
                <a:spcPct val="90000"/>
              </a:lnSpc>
            </a:pPr>
            <a:r>
              <a:rPr lang="ru-RU"/>
              <a:t>Юридические адреса и подписи сторон.</a:t>
            </a:r>
          </a:p>
        </p:txBody>
      </p:sp>
    </p:spTree>
  </p:cSld>
  <p:clrMapOvr>
    <a:masterClrMapping/>
  </p:clrMapOvr>
</p:sld>
</file>

<file path=ppt/theme/theme1.xml><?xml version="1.0" encoding="utf-8"?>
<a:theme xmlns:a="http://schemas.openxmlformats.org/drawingml/2006/main" name="Сотрудничество">
  <a:themeElements>
    <a:clrScheme name="Сотрудничество 4">
      <a:dk1>
        <a:srgbClr val="006E6B"/>
      </a:dk1>
      <a:lt1>
        <a:srgbClr val="FFFFFF"/>
      </a:lt1>
      <a:dk2>
        <a:srgbClr val="006666"/>
      </a:dk2>
      <a:lt2>
        <a:srgbClr val="B9EFEE"/>
      </a:lt2>
      <a:accent1>
        <a:srgbClr val="33CCCC"/>
      </a:accent1>
      <a:accent2>
        <a:srgbClr val="6AB475"/>
      </a:accent2>
      <a:accent3>
        <a:srgbClr val="AAB8B8"/>
      </a:accent3>
      <a:accent4>
        <a:srgbClr val="DADADA"/>
      </a:accent4>
      <a:accent5>
        <a:srgbClr val="ADE2E2"/>
      </a:accent5>
      <a:accent6>
        <a:srgbClr val="5FA369"/>
      </a:accent6>
      <a:hlink>
        <a:srgbClr val="00FF99"/>
      </a:hlink>
      <a:folHlink>
        <a:srgbClr val="CCFF66"/>
      </a:folHlink>
    </a:clrScheme>
    <a:fontScheme name="Сотрудничество">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Сотрудничество 1">
        <a:dk1>
          <a:srgbClr val="000078"/>
        </a:dk1>
        <a:lt1>
          <a:srgbClr val="FFFFFF"/>
        </a:lt1>
        <a:dk2>
          <a:srgbClr val="000066"/>
        </a:dk2>
        <a:lt2>
          <a:srgbClr val="CCECFF"/>
        </a:lt2>
        <a:accent1>
          <a:srgbClr val="0099CC"/>
        </a:accent1>
        <a:accent2>
          <a:srgbClr val="008080"/>
        </a:accent2>
        <a:accent3>
          <a:srgbClr val="AAAAB8"/>
        </a:accent3>
        <a:accent4>
          <a:srgbClr val="DADADA"/>
        </a:accent4>
        <a:accent5>
          <a:srgbClr val="AACAE2"/>
        </a:accent5>
        <a:accent6>
          <a:srgbClr val="007373"/>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Сотрудничество 2">
        <a:dk1>
          <a:srgbClr val="0000A6"/>
        </a:dk1>
        <a:lt1>
          <a:srgbClr val="FFFFFF"/>
        </a:lt1>
        <a:dk2>
          <a:srgbClr val="000099"/>
        </a:dk2>
        <a:lt2>
          <a:srgbClr val="CCFFFF"/>
        </a:lt2>
        <a:accent1>
          <a:srgbClr val="00CCFF"/>
        </a:accent1>
        <a:accent2>
          <a:srgbClr val="FFE701"/>
        </a:accent2>
        <a:accent3>
          <a:srgbClr val="AAAACA"/>
        </a:accent3>
        <a:accent4>
          <a:srgbClr val="DADADA"/>
        </a:accent4>
        <a:accent5>
          <a:srgbClr val="AAE2FF"/>
        </a:accent5>
        <a:accent6>
          <a:srgbClr val="E7D101"/>
        </a:accent6>
        <a:hlink>
          <a:srgbClr val="FFCC66"/>
        </a:hlink>
        <a:folHlink>
          <a:srgbClr val="00CA00"/>
        </a:folHlink>
      </a:clrScheme>
      <a:clrMap bg1="dk2" tx1="lt1" bg2="dk1" tx2="lt2" accent1="accent1" accent2="accent2" accent3="accent3" accent4="accent4" accent5="accent5" accent6="accent6" hlink="hlink" folHlink="folHlink"/>
    </a:extraClrScheme>
    <a:extraClrScheme>
      <a:clrScheme name="Сотрудничество 3">
        <a:dk1>
          <a:srgbClr val="000000"/>
        </a:dk1>
        <a:lt1>
          <a:srgbClr val="E0EBF6"/>
        </a:lt1>
        <a:dk2>
          <a:srgbClr val="77A4AF"/>
        </a:dk2>
        <a:lt2>
          <a:srgbClr val="F3F7FB"/>
        </a:lt2>
        <a:accent1>
          <a:srgbClr val="B9C4D7"/>
        </a:accent1>
        <a:accent2>
          <a:srgbClr val="B1A1C5"/>
        </a:accent2>
        <a:accent3>
          <a:srgbClr val="EDF3FA"/>
        </a:accent3>
        <a:accent4>
          <a:srgbClr val="000000"/>
        </a:accent4>
        <a:accent5>
          <a:srgbClr val="D9DEE8"/>
        </a:accent5>
        <a:accent6>
          <a:srgbClr val="A091B2"/>
        </a:accent6>
        <a:hlink>
          <a:srgbClr val="3F2FB5"/>
        </a:hlink>
        <a:folHlink>
          <a:srgbClr val="318944"/>
        </a:folHlink>
      </a:clrScheme>
      <a:clrMap bg1="lt1" tx1="dk1" bg2="lt2" tx2="dk2" accent1="accent1" accent2="accent2" accent3="accent3" accent4="accent4" accent5="accent5" accent6="accent6" hlink="hlink" folHlink="folHlink"/>
    </a:extraClrScheme>
    <a:extraClrScheme>
      <a:clrScheme name="Сотрудничество 4">
        <a:dk1>
          <a:srgbClr val="006E6B"/>
        </a:dk1>
        <a:lt1>
          <a:srgbClr val="FFFFFF"/>
        </a:lt1>
        <a:dk2>
          <a:srgbClr val="006666"/>
        </a:dk2>
        <a:lt2>
          <a:srgbClr val="B9EFEE"/>
        </a:lt2>
        <a:accent1>
          <a:srgbClr val="33CCCC"/>
        </a:accent1>
        <a:accent2>
          <a:srgbClr val="6AB475"/>
        </a:accent2>
        <a:accent3>
          <a:srgbClr val="AAB8B8"/>
        </a:accent3>
        <a:accent4>
          <a:srgbClr val="DADADA"/>
        </a:accent4>
        <a:accent5>
          <a:srgbClr val="ADE2E2"/>
        </a:accent5>
        <a:accent6>
          <a:srgbClr val="5FA369"/>
        </a:accent6>
        <a:hlink>
          <a:srgbClr val="00FF99"/>
        </a:hlink>
        <a:folHlink>
          <a:srgbClr val="CCFF66"/>
        </a:folHlink>
      </a:clrScheme>
      <a:clrMap bg1="dk2" tx1="lt1" bg2="dk1" tx2="lt2" accent1="accent1" accent2="accent2" accent3="accent3" accent4="accent4" accent5="accent5" accent6="accent6" hlink="hlink" folHlink="folHlink"/>
    </a:extraClrScheme>
    <a:extraClrScheme>
      <a:clrScheme name="Сотрудничество 5">
        <a:dk1>
          <a:srgbClr val="8ABA8D"/>
        </a:dk1>
        <a:lt1>
          <a:srgbClr val="FFFFFF"/>
        </a:lt1>
        <a:dk2>
          <a:srgbClr val="6FB56D"/>
        </a:dk2>
        <a:lt2>
          <a:srgbClr val="DCF1F4"/>
        </a:lt2>
        <a:accent1>
          <a:srgbClr val="2E7E2E"/>
        </a:accent1>
        <a:accent2>
          <a:srgbClr val="25735D"/>
        </a:accent2>
        <a:accent3>
          <a:srgbClr val="BBD7BA"/>
        </a:accent3>
        <a:accent4>
          <a:srgbClr val="DADADA"/>
        </a:accent4>
        <a:accent5>
          <a:srgbClr val="ADC0AD"/>
        </a:accent5>
        <a:accent6>
          <a:srgbClr val="206853"/>
        </a:accent6>
        <a:hlink>
          <a:srgbClr val="FFFF00"/>
        </a:hlink>
        <a:folHlink>
          <a:srgbClr val="FFF4BF"/>
        </a:folHlink>
      </a:clrScheme>
      <a:clrMap bg1="dk2" tx1="lt1" bg2="dk1" tx2="lt2" accent1="accent1" accent2="accent2" accent3="accent3" accent4="accent4" accent5="accent5" accent6="accent6" hlink="hlink" folHlink="folHlink"/>
    </a:extraClrScheme>
    <a:extraClrScheme>
      <a:clrScheme name="Сотрудничество 6">
        <a:dk1>
          <a:srgbClr val="005400"/>
        </a:dk1>
        <a:lt1>
          <a:srgbClr val="FFFFFF"/>
        </a:lt1>
        <a:dk2>
          <a:srgbClr val="004800"/>
        </a:dk2>
        <a:lt2>
          <a:srgbClr val="D6D8C0"/>
        </a:lt2>
        <a:accent1>
          <a:srgbClr val="339933"/>
        </a:accent1>
        <a:accent2>
          <a:srgbClr val="7D8C70"/>
        </a:accent2>
        <a:accent3>
          <a:srgbClr val="AAB1AA"/>
        </a:accent3>
        <a:accent4>
          <a:srgbClr val="DADADA"/>
        </a:accent4>
        <a:accent5>
          <a:srgbClr val="ADCAAD"/>
        </a:accent5>
        <a:accent6>
          <a:srgbClr val="717E65"/>
        </a:accent6>
        <a:hlink>
          <a:srgbClr val="CCCC00"/>
        </a:hlink>
        <a:folHlink>
          <a:srgbClr val="85B3B1"/>
        </a:folHlink>
      </a:clrScheme>
      <a:clrMap bg1="dk2" tx1="lt1" bg2="dk1" tx2="lt2" accent1="accent1" accent2="accent2" accent3="accent3" accent4="accent4" accent5="accent5" accent6="accent6" hlink="hlink" folHlink="folHlink"/>
    </a:extraClrScheme>
    <a:extraClrScheme>
      <a:clrScheme name="Сотрудничество 7">
        <a:dk1>
          <a:srgbClr val="000000"/>
        </a:dk1>
        <a:lt1>
          <a:srgbClr val="F5F0BD"/>
        </a:lt1>
        <a:dk2>
          <a:srgbClr val="BD9D69"/>
        </a:dk2>
        <a:lt2>
          <a:srgbClr val="FFFFCC"/>
        </a:lt2>
        <a:accent1>
          <a:srgbClr val="CDBB77"/>
        </a:accent1>
        <a:accent2>
          <a:srgbClr val="F8EBD0"/>
        </a:accent2>
        <a:accent3>
          <a:srgbClr val="F9F6DB"/>
        </a:accent3>
        <a:accent4>
          <a:srgbClr val="000000"/>
        </a:accent4>
        <a:accent5>
          <a:srgbClr val="E3DABD"/>
        </a:accent5>
        <a:accent6>
          <a:srgbClr val="E1D5BC"/>
        </a:accent6>
        <a:hlink>
          <a:srgbClr val="FF9900"/>
        </a:hlink>
        <a:folHlink>
          <a:srgbClr val="C64B00"/>
        </a:folHlink>
      </a:clrScheme>
      <a:clrMap bg1="lt1" tx1="dk1" bg2="lt2" tx2="dk2" accent1="accent1" accent2="accent2" accent3="accent3" accent4="accent4" accent5="accent5" accent6="accent6" hlink="hlink" folHlink="folHlink"/>
    </a:extraClrScheme>
    <a:extraClrScheme>
      <a:clrScheme name="Сотрудничество 8">
        <a:dk1>
          <a:srgbClr val="000000"/>
        </a:dk1>
        <a:lt1>
          <a:srgbClr val="E2DDD4"/>
        </a:lt1>
        <a:dk2>
          <a:srgbClr val="000000"/>
        </a:dk2>
        <a:lt2>
          <a:srgbClr val="EFEBE3"/>
        </a:lt2>
        <a:accent1>
          <a:srgbClr val="F2F2F2"/>
        </a:accent1>
        <a:accent2>
          <a:srgbClr val="C4AD74"/>
        </a:accent2>
        <a:accent3>
          <a:srgbClr val="EEEBE6"/>
        </a:accent3>
        <a:accent4>
          <a:srgbClr val="000000"/>
        </a:accent4>
        <a:accent5>
          <a:srgbClr val="F7F7F7"/>
        </a:accent5>
        <a:accent6>
          <a:srgbClr val="B19C68"/>
        </a:accent6>
        <a:hlink>
          <a:srgbClr val="A46032"/>
        </a:hlink>
        <a:folHlink>
          <a:srgbClr val="8F8E73"/>
        </a:folHlink>
      </a:clrScheme>
      <a:clrMap bg1="lt1" tx1="dk1" bg2="lt2" tx2="dk2" accent1="accent1" accent2="accent2" accent3="accent3" accent4="accent4" accent5="accent5" accent6="accent6" hlink="hlink" folHlink="folHlink"/>
    </a:extraClrScheme>
    <a:extraClrScheme>
      <a:clrScheme name="Сотрудничество 9">
        <a:dk1>
          <a:srgbClr val="8A0000"/>
        </a:dk1>
        <a:lt1>
          <a:srgbClr val="FFFFFF"/>
        </a:lt1>
        <a:dk2>
          <a:srgbClr val="800000"/>
        </a:dk2>
        <a:lt2>
          <a:srgbClr val="FFFFCC"/>
        </a:lt2>
        <a:accent1>
          <a:srgbClr val="FF5831"/>
        </a:accent1>
        <a:accent2>
          <a:srgbClr val="C5543D"/>
        </a:accent2>
        <a:accent3>
          <a:srgbClr val="C0AAAA"/>
        </a:accent3>
        <a:accent4>
          <a:srgbClr val="DADADA"/>
        </a:accent4>
        <a:accent5>
          <a:srgbClr val="FFB4AD"/>
        </a:accent5>
        <a:accent6>
          <a:srgbClr val="B24B36"/>
        </a:accent6>
        <a:hlink>
          <a:srgbClr val="FFFFCC"/>
        </a:hlink>
        <a:folHlink>
          <a:srgbClr val="FF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Сетка с тенью">
  <a:themeElements>
    <a:clrScheme name="Сетка с тенью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fontScheme name="Сетка с тенью">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Сетка с тенью 1">
        <a:dk1>
          <a:srgbClr val="7E0000"/>
        </a:dk1>
        <a:lt1>
          <a:srgbClr val="FFFFFF"/>
        </a:lt1>
        <a:dk2>
          <a:srgbClr val="800000"/>
        </a:dk2>
        <a:lt2>
          <a:srgbClr val="FCF0B2"/>
        </a:lt2>
        <a:accent1>
          <a:srgbClr val="C5543D"/>
        </a:accent1>
        <a:accent2>
          <a:srgbClr val="660000"/>
        </a:accent2>
        <a:accent3>
          <a:srgbClr val="C0AAAA"/>
        </a:accent3>
        <a:accent4>
          <a:srgbClr val="DADADA"/>
        </a:accent4>
        <a:accent5>
          <a:srgbClr val="DFB3AF"/>
        </a:accent5>
        <a:accent6>
          <a:srgbClr val="5C0000"/>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Сетка с тенью 2">
        <a:dk1>
          <a:srgbClr val="000066"/>
        </a:dk1>
        <a:lt1>
          <a:srgbClr val="FFFFFF"/>
        </a:lt1>
        <a:dk2>
          <a:srgbClr val="000066"/>
        </a:dk2>
        <a:lt2>
          <a:srgbClr val="B2B8C8"/>
        </a:lt2>
        <a:accent1>
          <a:srgbClr val="008080"/>
        </a:accent1>
        <a:accent2>
          <a:srgbClr val="00004E"/>
        </a:accent2>
        <a:accent3>
          <a:srgbClr val="AAAAB8"/>
        </a:accent3>
        <a:accent4>
          <a:srgbClr val="DADADA"/>
        </a:accent4>
        <a:accent5>
          <a:srgbClr val="AAC0C0"/>
        </a:accent5>
        <a:accent6>
          <a:srgbClr val="000046"/>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Сетка с тенью 3">
        <a:dk1>
          <a:srgbClr val="010199"/>
        </a:dk1>
        <a:lt1>
          <a:srgbClr val="FFFFFF"/>
        </a:lt1>
        <a:dk2>
          <a:srgbClr val="000099"/>
        </a:dk2>
        <a:lt2>
          <a:srgbClr val="CCFFFF"/>
        </a:lt2>
        <a:accent1>
          <a:srgbClr val="00C600"/>
        </a:accent1>
        <a:accent2>
          <a:srgbClr val="01017D"/>
        </a:accent2>
        <a:accent3>
          <a:srgbClr val="AAAACA"/>
        </a:accent3>
        <a:accent4>
          <a:srgbClr val="DADADA"/>
        </a:accent4>
        <a:accent5>
          <a:srgbClr val="AADFAA"/>
        </a:accent5>
        <a:accent6>
          <a:srgbClr val="010171"/>
        </a:accent6>
        <a:hlink>
          <a:srgbClr val="FFE701"/>
        </a:hlink>
        <a:folHlink>
          <a:srgbClr val="3366FF"/>
        </a:folHlink>
      </a:clrScheme>
      <a:clrMap bg1="dk2" tx1="lt1" bg2="dk1" tx2="lt2" accent1="accent1" accent2="accent2" accent3="accent3" accent4="accent4" accent5="accent5" accent6="accent6" hlink="hlink" folHlink="folHlink"/>
    </a:extraClrScheme>
    <a:extraClrScheme>
      <a:clrScheme name="Сетка с тенью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clrMap bg1="dk2" tx1="lt1" bg2="dk1" tx2="lt2" accent1="accent1" accent2="accent2" accent3="accent3" accent4="accent4" accent5="accent5" accent6="accent6" hlink="hlink" folHlink="folHlink"/>
    </a:extraClrScheme>
    <a:extraClrScheme>
      <a:clrScheme name="Сетка с тенью 5">
        <a:dk1>
          <a:srgbClr val="00827F"/>
        </a:dk1>
        <a:lt1>
          <a:srgbClr val="FFFFFF"/>
        </a:lt1>
        <a:dk2>
          <a:srgbClr val="008080"/>
        </a:dk2>
        <a:lt2>
          <a:srgbClr val="FFFFCC"/>
        </a:lt2>
        <a:accent1>
          <a:srgbClr val="6D6FC7"/>
        </a:accent1>
        <a:accent2>
          <a:srgbClr val="006462"/>
        </a:accent2>
        <a:accent3>
          <a:srgbClr val="AAC0C0"/>
        </a:accent3>
        <a:accent4>
          <a:srgbClr val="DADADA"/>
        </a:accent4>
        <a:accent5>
          <a:srgbClr val="BABBE0"/>
        </a:accent5>
        <a:accent6>
          <a:srgbClr val="005A58"/>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Сетка с тенью 6">
        <a:dk1>
          <a:srgbClr val="4D4D4D"/>
        </a:dk1>
        <a:lt1>
          <a:srgbClr val="FFFFFF"/>
        </a:lt1>
        <a:dk2>
          <a:srgbClr val="525252"/>
        </a:dk2>
        <a:lt2>
          <a:srgbClr val="C0C0C0"/>
        </a:lt2>
        <a:accent1>
          <a:srgbClr val="527C3A"/>
        </a:accent1>
        <a:accent2>
          <a:srgbClr val="444444"/>
        </a:accent2>
        <a:accent3>
          <a:srgbClr val="B3B3B3"/>
        </a:accent3>
        <a:accent4>
          <a:srgbClr val="DADADA"/>
        </a:accent4>
        <a:accent5>
          <a:srgbClr val="B3BFAE"/>
        </a:accent5>
        <a:accent6>
          <a:srgbClr val="3D3D3D"/>
        </a:accent6>
        <a:hlink>
          <a:srgbClr val="FAC458"/>
        </a:hlink>
        <a:folHlink>
          <a:srgbClr val="C7780F"/>
        </a:folHlink>
      </a:clrScheme>
      <a:clrMap bg1="dk2" tx1="lt1" bg2="dk1" tx2="lt2" accent1="accent1" accent2="accent2" accent3="accent3" accent4="accent4" accent5="accent5" accent6="accent6" hlink="hlink" folHlink="folHlink"/>
    </a:extraClrScheme>
    <a:extraClrScheme>
      <a:clrScheme name="Сетка с тенью 7">
        <a:dk1>
          <a:srgbClr val="516032"/>
        </a:dk1>
        <a:lt1>
          <a:srgbClr val="FFFFFF"/>
        </a:lt1>
        <a:dk2>
          <a:srgbClr val="546434"/>
        </a:dk2>
        <a:lt2>
          <a:srgbClr val="B2B68A"/>
        </a:lt2>
        <a:accent1>
          <a:srgbClr val="7D8C70"/>
        </a:accent1>
        <a:accent2>
          <a:srgbClr val="414E28"/>
        </a:accent2>
        <a:accent3>
          <a:srgbClr val="B3B8AE"/>
        </a:accent3>
        <a:accent4>
          <a:srgbClr val="DADADA"/>
        </a:accent4>
        <a:accent5>
          <a:srgbClr val="BFC5BB"/>
        </a:accent5>
        <a:accent6>
          <a:srgbClr val="3A4623"/>
        </a:accent6>
        <a:hlink>
          <a:srgbClr val="80C579"/>
        </a:hlink>
        <a:folHlink>
          <a:srgbClr val="7FADAF"/>
        </a:folHlink>
      </a:clrScheme>
      <a:clrMap bg1="dk2" tx1="lt1" bg2="dk1" tx2="lt2" accent1="accent1" accent2="accent2" accent3="accent3" accent4="accent4" accent5="accent5" accent6="accent6" hlink="hlink" folHlink="folHlink"/>
    </a:extraClrScheme>
    <a:extraClrScheme>
      <a:clrScheme name="Сетка с тенью 8">
        <a:dk1>
          <a:srgbClr val="D1CC00"/>
        </a:dk1>
        <a:lt1>
          <a:srgbClr val="FFFFFF"/>
        </a:lt1>
        <a:dk2>
          <a:srgbClr val="CCCC00"/>
        </a:dk2>
        <a:lt2>
          <a:srgbClr val="F3F5B1"/>
        </a:lt2>
        <a:accent1>
          <a:srgbClr val="808000"/>
        </a:accent1>
        <a:accent2>
          <a:srgbClr val="AEAA00"/>
        </a:accent2>
        <a:accent3>
          <a:srgbClr val="E2E2AA"/>
        </a:accent3>
        <a:accent4>
          <a:srgbClr val="DADADA"/>
        </a:accent4>
        <a:accent5>
          <a:srgbClr val="C0C0AA"/>
        </a:accent5>
        <a:accent6>
          <a:srgbClr val="9D9A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Сетка с тенью 9">
        <a:dk1>
          <a:srgbClr val="000000"/>
        </a:dk1>
        <a:lt1>
          <a:srgbClr val="F8F8F8"/>
        </a:lt1>
        <a:dk2>
          <a:srgbClr val="336600"/>
        </a:dk2>
        <a:lt2>
          <a:srgbClr val="FBFBFB"/>
        </a:lt2>
        <a:accent1>
          <a:srgbClr val="009900"/>
        </a:accent1>
        <a:accent2>
          <a:srgbClr val="C6C6C6"/>
        </a:accent2>
        <a:accent3>
          <a:srgbClr val="FBFBFB"/>
        </a:accent3>
        <a:accent4>
          <a:srgbClr val="000000"/>
        </a:accent4>
        <a:accent5>
          <a:srgbClr val="AACAAA"/>
        </a:accent5>
        <a:accent6>
          <a:srgbClr val="B3B3B3"/>
        </a:accent6>
        <a:hlink>
          <a:srgbClr val="006600"/>
        </a:hlink>
        <a:folHlink>
          <a:srgbClr val="80800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Fading Grid</Template>
  <TotalTime>614</TotalTime>
  <Words>6255</Words>
  <Application>Microsoft PowerPoint</Application>
  <PresentationFormat>On-screen Show (4:3)</PresentationFormat>
  <Paragraphs>622</Paragraphs>
  <Slides>90</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90</vt:i4>
      </vt:variant>
    </vt:vector>
  </HeadingPairs>
  <TitlesOfParts>
    <vt:vector size="96" baseType="lpstr">
      <vt:lpstr>Arial</vt:lpstr>
      <vt:lpstr>Garamond</vt:lpstr>
      <vt:lpstr>Times New Roman</vt:lpstr>
      <vt:lpstr>Wingdings</vt:lpstr>
      <vt:lpstr>Сотрудничество</vt:lpstr>
      <vt:lpstr>Сетка с тенью</vt:lpstr>
      <vt:lpstr>Речевая коммуникация</vt:lpstr>
      <vt:lpstr>Основные понятия речевой коммуникации 1</vt:lpstr>
      <vt:lpstr>Язык и речь</vt:lpstr>
      <vt:lpstr>Функции языка и речи</vt:lpstr>
      <vt:lpstr>Речь и мышление</vt:lpstr>
      <vt:lpstr>Речевая деятельность</vt:lpstr>
      <vt:lpstr>Формы и типы речевой коммуникации</vt:lpstr>
      <vt:lpstr>Виды речевой деятельности</vt:lpstr>
      <vt:lpstr>Модель речевой коммуникации</vt:lpstr>
      <vt:lpstr>Тема 2. Чтение.</vt:lpstr>
      <vt:lpstr>Виды чтения, основные недостатки традиционного чтения</vt:lpstr>
      <vt:lpstr>Способы чтения</vt:lpstr>
      <vt:lpstr>Способы устранения недостатков чтения</vt:lpstr>
      <vt:lpstr>Упражнение для преодоления регрессий</vt:lpstr>
      <vt:lpstr>Упражнения для расширения поля зрения</vt:lpstr>
      <vt:lpstr>Упражнения для подавления артикуляции</vt:lpstr>
      <vt:lpstr>Упражнения для тренировки внимания</vt:lpstr>
      <vt:lpstr> Упражнения для тренировки памяти</vt:lpstr>
      <vt:lpstr> Упражнение для выработки смысловой догадки</vt:lpstr>
      <vt:lpstr>Интегральный алгоритм чтения</vt:lpstr>
      <vt:lpstr>Методика освоения интегрального алгоритма чтения</vt:lpstr>
      <vt:lpstr>Дифференциальный алгоритм чтения </vt:lpstr>
      <vt:lpstr>Slide 23</vt:lpstr>
      <vt:lpstr>Методика чтения текста по дифференциальному алгоритму </vt:lpstr>
      <vt:lpstr>Способы фиксации прочитанной информации</vt:lpstr>
      <vt:lpstr>Тема 3. Основные характеристики аудирования, конспектирование, соединение аудирования с письмом, аудирование в диалоге. </vt:lpstr>
      <vt:lpstr>Слушание публичного выступления</vt:lpstr>
      <vt:lpstr>Принципы конспектирования лекции</vt:lpstr>
      <vt:lpstr>Техника записи</vt:lpstr>
      <vt:lpstr>Слушание в ситуации диалога</vt:lpstr>
      <vt:lpstr>Тема 4. Психология речевой коммуникации.</vt:lpstr>
      <vt:lpstr>Эго-состояния и речевое общение</vt:lpstr>
      <vt:lpstr>Восприятие и понимание партнера по общению</vt:lpstr>
      <vt:lpstr>Тема 5. Невербальные средства общения</vt:lpstr>
      <vt:lpstr>Наблюдение за партнером</vt:lpstr>
      <vt:lpstr>О чем говорят жесты и позы</vt:lpstr>
      <vt:lpstr>Правила чтения жестов и поз</vt:lpstr>
      <vt:lpstr>Положение рук у лица</vt:lpstr>
      <vt:lpstr> Положение рук и ног</vt:lpstr>
      <vt:lpstr>Как повлиять на партнера</vt:lpstr>
      <vt:lpstr>Если партнер говорит не то, что думает</vt:lpstr>
      <vt:lpstr>Когда принимают решение</vt:lpstr>
      <vt:lpstr>Тема 6. Этика речевого общения.</vt:lpstr>
      <vt:lpstr>Этика и сфера общения</vt:lpstr>
      <vt:lpstr> Этика и виды речевой деятельности</vt:lpstr>
      <vt:lpstr> Этика письменной речи</vt:lpstr>
      <vt:lpstr> Этика устной речи</vt:lpstr>
      <vt:lpstr>Тема 7. Логическая культура делового разговора.</vt:lpstr>
      <vt:lpstr>Основные логические законы и их применение в деловой речи.</vt:lpstr>
      <vt:lpstr>Умозаключения и их использование в деловой разговорной практике</vt:lpstr>
      <vt:lpstr>Логические правила аргументации</vt:lpstr>
      <vt:lpstr>Тема 8.Стратегии и тактики речевой коммуникации.</vt:lpstr>
      <vt:lpstr>Тема 9. Презентация, виды презентаций</vt:lpstr>
      <vt:lpstr>Ситуация </vt:lpstr>
      <vt:lpstr>Виды диалогов </vt:lpstr>
      <vt:lpstr>Тема 10. Деловая беседа.</vt:lpstr>
      <vt:lpstr>Рекомендации по ведению деловых бесед</vt:lpstr>
      <vt:lpstr>При составлении плана беседы целесообразно продумать следующие вопросы:</vt:lpstr>
      <vt:lpstr>Специальные коммуникативные приемы, способствующие восприятию информации</vt:lpstr>
      <vt:lpstr>Тема 11. Переговоры</vt:lpstr>
      <vt:lpstr>Переговоры проводятся:</vt:lpstr>
      <vt:lpstr>Схема переговоров</vt:lpstr>
      <vt:lpstr>Недостатки проведения переговоров</vt:lpstr>
      <vt:lpstr>Если переговоры зашли в тупик</vt:lpstr>
      <vt:lpstr>Вопросы задаются</vt:lpstr>
      <vt:lpstr>Тема 12. Интервью.</vt:lpstr>
      <vt:lpstr>Виды интервью</vt:lpstr>
      <vt:lpstr>Цели интервью</vt:lpstr>
      <vt:lpstr>При выборе героя необходимо:</vt:lpstr>
      <vt:lpstr>Проведение интервью, фазы речевого общения, параязык</vt:lpstr>
      <vt:lpstr>Тема 13. Телефонный разговор.</vt:lpstr>
      <vt:lpstr>Структура телефонного разговора</vt:lpstr>
      <vt:lpstr>Основные требования, предъявляемые к разговору по телефону</vt:lpstr>
      <vt:lpstr>Тема 14. Спор, полемика, полемические приемы.</vt:lpstr>
      <vt:lpstr>Когда не надо спорить</vt:lpstr>
      <vt:lpstr>Задайте себе вопросы, прежде чем начинать полемику</vt:lpstr>
      <vt:lpstr>Порядок ведения полемики</vt:lpstr>
      <vt:lpstr>Выступление оппонента</vt:lpstr>
      <vt:lpstr>Принципы ведения спора</vt:lpstr>
      <vt:lpstr>Правила ведения полемики</vt:lpstr>
      <vt:lpstr>Тактика ведения полемики</vt:lpstr>
      <vt:lpstr>Полемические приемы</vt:lpstr>
      <vt:lpstr>Уловки в споре и способы защиты от них</vt:lpstr>
      <vt:lpstr>Запрещенные приемы ведения полемики</vt:lpstr>
      <vt:lpstr>Как отвечать на обвинения</vt:lpstr>
      <vt:lpstr>Корреспонденция 15</vt:lpstr>
      <vt:lpstr>Slide 87</vt:lpstr>
      <vt:lpstr>Организационно-распорядительная документация</vt:lpstr>
      <vt:lpstr>Договор 16</vt:lpstr>
      <vt:lpstr>Элементы текста договора</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Windows User</cp:lastModifiedBy>
  <cp:revision>4</cp:revision>
  <cp:lastPrinted>1601-01-01T00:00:00Z</cp:lastPrinted>
  <dcterms:created xsi:type="dcterms:W3CDTF">1601-01-01T00:00:00Z</dcterms:created>
  <dcterms:modified xsi:type="dcterms:W3CDTF">2016-09-01T07:40:15Z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