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332" r:id="rId3"/>
    <p:sldId id="330" r:id="rId4"/>
    <p:sldId id="328" r:id="rId5"/>
    <p:sldId id="331" r:id="rId6"/>
    <p:sldId id="333" r:id="rId7"/>
    <p:sldId id="334" r:id="rId8"/>
    <p:sldId id="335" r:id="rId9"/>
    <p:sldId id="337" r:id="rId10"/>
    <p:sldId id="336" r:id="rId11"/>
    <p:sldId id="371" r:id="rId12"/>
    <p:sldId id="329" r:id="rId13"/>
    <p:sldId id="298" r:id="rId14"/>
    <p:sldId id="356" r:id="rId15"/>
    <p:sldId id="359" r:id="rId16"/>
    <p:sldId id="367" r:id="rId17"/>
    <p:sldId id="349" r:id="rId18"/>
    <p:sldId id="348" r:id="rId19"/>
    <p:sldId id="369" r:id="rId20"/>
    <p:sldId id="366" r:id="rId21"/>
    <p:sldId id="365" r:id="rId22"/>
    <p:sldId id="352" r:id="rId23"/>
    <p:sldId id="347" r:id="rId24"/>
    <p:sldId id="368" r:id="rId25"/>
    <p:sldId id="373" r:id="rId26"/>
    <p:sldId id="354" r:id="rId27"/>
    <p:sldId id="357" r:id="rId28"/>
    <p:sldId id="363" r:id="rId29"/>
    <p:sldId id="327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339933"/>
    <a:srgbClr val="FFFFFF"/>
    <a:srgbClr val="66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8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091F9-F925-43BC-AF23-CCA1EEF61187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D9BDDE-E167-47BE-8281-D47171C4270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8D1F0-25EB-4349-80E9-B9337A66F02B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CCA3-8768-4805-B292-9B318F1ED5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8D1F0-25EB-4349-80E9-B9337A66F02B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CCA3-8768-4805-B292-9B318F1ED5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8D1F0-25EB-4349-80E9-B9337A66F02B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CCA3-8768-4805-B292-9B318F1ED5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8D1F0-25EB-4349-80E9-B9337A66F02B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CCA3-8768-4805-B292-9B318F1ED5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8D1F0-25EB-4349-80E9-B9337A66F02B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CCA3-8768-4805-B292-9B318F1ED5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8D1F0-25EB-4349-80E9-B9337A66F02B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CCA3-8768-4805-B292-9B318F1ED5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8D1F0-25EB-4349-80E9-B9337A66F02B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CCA3-8768-4805-B292-9B318F1ED5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8D1F0-25EB-4349-80E9-B9337A66F02B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CCA3-8768-4805-B292-9B318F1ED5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8D1F0-25EB-4349-80E9-B9337A66F02B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CCA3-8768-4805-B292-9B318F1ED5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8D1F0-25EB-4349-80E9-B9337A66F02B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CCA3-8768-4805-B292-9B318F1ED5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8D1F0-25EB-4349-80E9-B9337A66F02B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CCA3-8768-4805-B292-9B318F1ED5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8D1F0-25EB-4349-80E9-B9337A66F02B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ECCA3-8768-4805-B292-9B318F1ED57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gif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im3-tub-ru.yandex.net/i?id=436018818-22-72&amp;n=21" TargetMode="External"/><Relationship Id="rId13" Type="http://schemas.openxmlformats.org/officeDocument/2006/relationships/hyperlink" Target="http://www.balagan-prikolov.com.ru/img/gb_7685.jpg" TargetMode="External"/><Relationship Id="rId18" Type="http://schemas.openxmlformats.org/officeDocument/2006/relationships/hyperlink" Target="http://amyshop.ru/dls/toy158.jpg" TargetMode="External"/><Relationship Id="rId26" Type="http://schemas.openxmlformats.org/officeDocument/2006/relationships/hyperlink" Target="http://stat18.privet.ru/lr/0a2bbe07d3e6e5b07788f2d5b9cc8f9a" TargetMode="External"/><Relationship Id="rId3" Type="http://schemas.openxmlformats.org/officeDocument/2006/relationships/hyperlink" Target="http://im4-tub-ru.yandex.net/i?id=202802084-22-72&amp;n=21" TargetMode="External"/><Relationship Id="rId21" Type="http://schemas.openxmlformats.org/officeDocument/2006/relationships/hyperlink" Target="http://www.ekorub.ru/forum/index.php?PHPSESSID=81410d79fc9913fbefa71ce3a9558fc6&amp;action=dlattach;topic=272.0;attach=106" TargetMode="External"/><Relationship Id="rId7" Type="http://schemas.openxmlformats.org/officeDocument/2006/relationships/hyperlink" Target="http://portalik.flyfm.net/uploads/posts/2011-05/1305552192_1305549060_1245697547_08.jpg" TargetMode="External"/><Relationship Id="rId12" Type="http://schemas.openxmlformats.org/officeDocument/2006/relationships/hyperlink" Target="http://im1-tub-ru.yandex.net/i?id=205843496-07-72&amp;n=21" TargetMode="External"/><Relationship Id="rId17" Type="http://schemas.openxmlformats.org/officeDocument/2006/relationships/hyperlink" Target="http://im3-tub-ru.yandex.net/i?id=40244941-22-72&amp;n=21" TargetMode="External"/><Relationship Id="rId25" Type="http://schemas.openxmlformats.org/officeDocument/2006/relationships/hyperlink" Target="http://im5-tub-ru.yandex.net/i?id=142049121-68-72&amp;n=21" TargetMode="External"/><Relationship Id="rId2" Type="http://schemas.openxmlformats.org/officeDocument/2006/relationships/hyperlink" Target="http://bbsimg.ngfiles.com/1/22328000/ngbbs4d3109ac7a692.jpg" TargetMode="External"/><Relationship Id="rId16" Type="http://schemas.openxmlformats.org/officeDocument/2006/relationships/hyperlink" Target="http://im2-tub-ru.yandex.net/i?id=17961294-18-72&amp;n=21" TargetMode="External"/><Relationship Id="rId20" Type="http://schemas.openxmlformats.org/officeDocument/2006/relationships/hyperlink" Target="http://www.super-pilot.ru/img/work/nomencl/6100.JPE%20&#1076;&#1086;&#1084;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4-tub-ru.yandex.net/i?id=18191217-46-72&amp;n=21" TargetMode="External"/><Relationship Id="rId11" Type="http://schemas.openxmlformats.org/officeDocument/2006/relationships/hyperlink" Target="http://www.lawofattraction.ru/_fr/4/7900944.jpg" TargetMode="External"/><Relationship Id="rId24" Type="http://schemas.openxmlformats.org/officeDocument/2006/relationships/hyperlink" Target="http://im1-tub-ru.yandex.net/i?id=148875515-10-72&amp;n=21" TargetMode="External"/><Relationship Id="rId5" Type="http://schemas.openxmlformats.org/officeDocument/2006/relationships/hyperlink" Target="http://rnns.ru/uploads/posts/2009-10/thumbs/1256985169_7.jpg" TargetMode="External"/><Relationship Id="rId15" Type="http://schemas.openxmlformats.org/officeDocument/2006/relationships/hyperlink" Target="http://i027.radikal.ru/0912/dd/872ffd560276.jpg" TargetMode="External"/><Relationship Id="rId23" Type="http://schemas.openxmlformats.org/officeDocument/2006/relationships/hyperlink" Target="http://love90.org/wp-content/uploads/2012/04/181056-Sepik.jp" TargetMode="External"/><Relationship Id="rId10" Type="http://schemas.openxmlformats.org/officeDocument/2006/relationships/hyperlink" Target="http://s59.radikal.ru/i164/1104/0b/dc141e334d05.jpg" TargetMode="External"/><Relationship Id="rId19" Type="http://schemas.openxmlformats.org/officeDocument/2006/relationships/hyperlink" Target="http://im0-tub-ru.yandex.net/i?id=80056425-36-72&amp;n=21" TargetMode="External"/><Relationship Id="rId4" Type="http://schemas.openxmlformats.org/officeDocument/2006/relationships/hyperlink" Target="http://im5-tub-ru.yandex.net/i?id=216265502-67-72&amp;n=21" TargetMode="External"/><Relationship Id="rId9" Type="http://schemas.openxmlformats.org/officeDocument/2006/relationships/hyperlink" Target="http://im0-tub-ru.yandex.net/i?id=248698140-44-72&amp;n=21" TargetMode="External"/><Relationship Id="rId14" Type="http://schemas.openxmlformats.org/officeDocument/2006/relationships/hyperlink" Target="http://altado.ru/d/100361/d/15_32.jpg" TargetMode="External"/><Relationship Id="rId22" Type="http://schemas.openxmlformats.org/officeDocument/2006/relationships/hyperlink" Target="http://love90.org/wp-content/uploads/2012/04/181056-Sepik.jpg" TargetMode="External"/><Relationship Id="rId27" Type="http://schemas.openxmlformats.org/officeDocument/2006/relationships/hyperlink" Target="http://s58.radikal.ru/i161/1002/2c/82e45367c26d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28662" y="1500174"/>
            <a:ext cx="7715304" cy="2500330"/>
          </a:xfrm>
          <a:prstGeom prst="roundRect">
            <a:avLst/>
          </a:prstGeom>
          <a:solidFill>
            <a:srgbClr val="FFFFFF"/>
          </a:solidFill>
          <a:ln w="76200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Степени сравнения </a:t>
            </a:r>
            <a:r>
              <a:rPr lang="ru-RU" sz="3200" b="1" dirty="0" smtClean="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прилагательных</a:t>
            </a:r>
          </a:p>
          <a:p>
            <a:pPr algn="ctr"/>
            <a:r>
              <a:rPr lang="en-US" sz="3200" b="1" dirty="0" smtClean="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Adjectives</a:t>
            </a:r>
          </a:p>
          <a:p>
            <a:pPr algn="ctr"/>
            <a:r>
              <a:rPr lang="en-US" sz="3200" b="1" dirty="0" smtClean="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Degrees of Comparison </a:t>
            </a:r>
            <a:endParaRPr lang="ru-RU" sz="3200" dirty="0">
              <a:solidFill>
                <a:srgbClr val="339933"/>
              </a:solidFill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358082" y="5214950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1857364"/>
            <a:ext cx="7715304" cy="3410164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Прилагательные в английском языке не изменяются по числам и падежам, но, как и  в русском языке имеют </a:t>
            </a:r>
          </a:p>
          <a:p>
            <a:pPr algn="ctr">
              <a:lnSpc>
                <a:spcPct val="90000"/>
              </a:lnSpc>
              <a:defRPr/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положительную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(the Positive Degree),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сравнительную (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Comparative Degree)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превосходную (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Superlative Degree)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степень сравнения</a:t>
            </a:r>
          </a:p>
          <a:p>
            <a:pPr algn="ctr">
              <a:lnSpc>
                <a:spcPct val="90000"/>
              </a:lnSpc>
              <a:defRPr/>
            </a:pPr>
            <a:endParaRPr lang="ru-RU" sz="2800" dirty="0" smtClean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28662" y="1785926"/>
            <a:ext cx="7572428" cy="2677656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  <a:prstDash val="lgDashDot"/>
          </a:ln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Однако далеко не все прилагательные могут «сравниваться»: такая привилегия закреплена только за качественными – то есть, такими, которые обозначают определенные качества предмета: красоту, величину, ширину и так далее.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img1.liveinternet.ru/images/attach/c/4/81/112/81112071_d8b08c0f0db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4572008"/>
            <a:ext cx="1214446" cy="1629915"/>
          </a:xfrm>
          <a:prstGeom prst="rect">
            <a:avLst/>
          </a:prstGeom>
          <a:noFill/>
        </p:spPr>
      </p:pic>
      <p:pic>
        <p:nvPicPr>
          <p:cNvPr id="7" name="Picture 2" descr="http://img1.liveinternet.ru/images/attach/c/4/81/112/81112071_d8b08c0f0db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4357694"/>
            <a:ext cx="1500198" cy="2013424"/>
          </a:xfrm>
          <a:prstGeom prst="rect">
            <a:avLst/>
          </a:prstGeom>
          <a:noFill/>
        </p:spPr>
      </p:pic>
      <p:pic>
        <p:nvPicPr>
          <p:cNvPr id="8" name="Picture 2" descr="http://img1.liveinternet.ru/images/attach/c/4/81/112/81112071_d8b08c0f0db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4000504"/>
            <a:ext cx="1785950" cy="23969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28662" y="1785926"/>
            <a:ext cx="7572428" cy="1384995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  <a:prstDash val="lgDashDot"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Способы образования степеней сравнения в английском языке зависят от количества слогов в именах прилагательных.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57224" y="5072074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81062" y="3714752"/>
            <a:ext cx="7572428" cy="1754326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  <a:prstDash val="lgDashDot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Прилагательные делятся на две группы: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Одно и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двусложные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(слово состоит из одного или двух слогов)</a:t>
            </a:r>
          </a:p>
          <a:p>
            <a:pPr algn="ctr"/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tall, small, hot</a:t>
            </a:r>
          </a:p>
          <a:p>
            <a:pPr algn="ctr"/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happy, clever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Многосложные (слово состоит из трёх и более слогов)</a:t>
            </a:r>
          </a:p>
          <a:p>
            <a:pPr algn="ctr"/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wonderful, beautiful, interesting</a:t>
            </a: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1857364"/>
            <a:ext cx="7715304" cy="4512004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>
              <a:defRPr/>
            </a:pPr>
            <a:endParaRPr lang="ru-RU" sz="2800" dirty="0" smtClean="0">
              <a:solidFill>
                <a:srgbClr val="3333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Сравнительная степень односложных и двусложных прилагательных с окончанием 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-y,    -</a:t>
            </a:r>
            <a:r>
              <a:rPr lang="en-US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-le, -</a:t>
            </a:r>
            <a:r>
              <a:rPr lang="en-US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ow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образуется  с помощью суффикса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8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8000" b="1" i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er</a:t>
            </a:r>
            <a:endParaRPr lang="en-US" sz="80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narrow-narrow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simple-simpl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high-high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clever-clever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http://bbsimg.ngfiles.com/1/22328000/ngbbs4d3109ac7a6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4572008"/>
            <a:ext cx="1214446" cy="1063292"/>
          </a:xfrm>
          <a:prstGeom prst="rect">
            <a:avLst/>
          </a:prstGeom>
          <a:noFill/>
        </p:spPr>
      </p:pic>
      <p:pic>
        <p:nvPicPr>
          <p:cNvPr id="9" name="Picture 2" descr="http://bbsimg.ngfiles.com/1/22328000/ngbbs4d3109ac7a6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4214818"/>
            <a:ext cx="1785950" cy="1563665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857356" y="1071546"/>
            <a:ext cx="57864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Сравнительная степень 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857364"/>
            <a:ext cx="7715304" cy="3982629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Правило №1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Конечная гласная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(немое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опускается перед фиксами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еr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est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larg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- larg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– the larg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est  </a:t>
            </a: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whit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- whit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– the whit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est</a:t>
            </a: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nic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– nic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-the nic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est</a:t>
            </a: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wid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– wid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– the wid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est</a:t>
            </a: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lat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– lat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– the lat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est</a:t>
            </a:r>
          </a:p>
          <a:p>
            <a:pPr algn="ctr">
              <a:lnSpc>
                <a:spcPct val="90000"/>
              </a:lnSpc>
              <a:defRPr/>
            </a:pPr>
            <a:endParaRPr lang="ru-RU" sz="3200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488" y="1071546"/>
            <a:ext cx="44260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Правописание </a:t>
            </a:r>
            <a:endParaRPr lang="ru-RU" sz="44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857364"/>
            <a:ext cx="7715304" cy="2419124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Правило №2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 слово оканчивается на одну согласную букву, а перед ней стоит одна гласная буква                 ( закрытый слог), то согласная буква удваивается: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bi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bi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gg</a:t>
            </a:r>
            <a:r>
              <a:rPr lang="ru-RU" sz="2800" b="1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bi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gg</a:t>
            </a:r>
            <a:r>
              <a:rPr lang="en-US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es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hot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– ho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tt</a:t>
            </a:r>
            <a:r>
              <a:rPr lang="en-US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– the ho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tt</a:t>
            </a:r>
            <a:r>
              <a:rPr lang="en-US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est</a:t>
            </a:r>
            <a:endParaRPr lang="en-US" sz="3200" b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8" descr="http://img07.taobaocdn.com/bao/uploaded/i7/T1cqljXlyBoJPyKkDa_121731.jpg_160x1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4857760"/>
            <a:ext cx="1524000" cy="1428750"/>
          </a:xfrm>
          <a:prstGeom prst="rect">
            <a:avLst/>
          </a:prstGeom>
          <a:noFill/>
        </p:spPr>
      </p:pic>
      <p:pic>
        <p:nvPicPr>
          <p:cNvPr id="7" name="Picture 4" descr="http://www.from-ua.com/images/articles/___new_172278-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4500570"/>
            <a:ext cx="1571636" cy="1779577"/>
          </a:xfrm>
          <a:prstGeom prst="rect">
            <a:avLst/>
          </a:prstGeom>
          <a:noFill/>
        </p:spPr>
      </p:pic>
      <p:pic>
        <p:nvPicPr>
          <p:cNvPr id="8" name="Picture 2" descr="http://s46.radikal.ru/i111/1008/43/2c3233c3e33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4286256"/>
            <a:ext cx="2000264" cy="21088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857364"/>
            <a:ext cx="7715304" cy="2806922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Правило №3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слово оканчивается на букву –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а перед ней стоит согласная буква, то буква –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меняется на –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est</a:t>
            </a:r>
            <a:r>
              <a:rPr lang="ru-RU" sz="28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занятой – более занятый – самый занятой 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Happ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happ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the happ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est</a:t>
            </a:r>
            <a:endParaRPr lang="ru-RU" sz="2800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http://photoholic24.com/wp-content/uploads/2012/01/smile_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5143512"/>
            <a:ext cx="1071570" cy="1071570"/>
          </a:xfrm>
          <a:prstGeom prst="rect">
            <a:avLst/>
          </a:prstGeom>
          <a:noFill/>
        </p:spPr>
      </p:pic>
      <p:pic>
        <p:nvPicPr>
          <p:cNvPr id="7" name="Picture 4" descr="http://photoholic24.com/wp-content/uploads/2012/01/smile_b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5000636"/>
            <a:ext cx="1357322" cy="1357322"/>
          </a:xfrm>
          <a:prstGeom prst="rect">
            <a:avLst/>
          </a:prstGeom>
          <a:noFill/>
        </p:spPr>
      </p:pic>
      <p:pic>
        <p:nvPicPr>
          <p:cNvPr id="8" name="Picture 4" descr="http://photoholic24.com/wp-content/uploads/2012/01/smile_b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4714884"/>
            <a:ext cx="1803050" cy="180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00232" y="1142984"/>
            <a:ext cx="705315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Превосходная степень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1857365"/>
            <a:ext cx="7715304" cy="4025717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Превосходная  степень односложных и двусложных прилагательных образуется  с помощью суффикса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8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4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4800" b="1" i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4800" b="1" i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st</a:t>
            </a:r>
            <a:endParaRPr lang="en-US" sz="48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cold –  (the) cold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est</a:t>
            </a:r>
          </a:p>
          <a:p>
            <a:pPr algn="ctr">
              <a:lnSpc>
                <a:spcPct val="90000"/>
              </a:lnSpc>
            </a:pP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warm – (the) warm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est</a:t>
            </a:r>
          </a:p>
          <a:p>
            <a:pPr algn="ctr">
              <a:lnSpc>
                <a:spcPct val="90000"/>
              </a:lnSpc>
            </a:pP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tall – (the) tall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est</a:t>
            </a:r>
          </a:p>
          <a:p>
            <a:pPr algn="ctr">
              <a:lnSpc>
                <a:spcPct val="90000"/>
              </a:lnSpc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http://bbsimg.ngfiles.com/1/22328000/ngbbs4d3109ac7a6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5286388"/>
            <a:ext cx="1214446" cy="1063292"/>
          </a:xfrm>
          <a:prstGeom prst="rect">
            <a:avLst/>
          </a:prstGeom>
          <a:noFill/>
        </p:spPr>
      </p:pic>
      <p:pic>
        <p:nvPicPr>
          <p:cNvPr id="8" name="Picture 2" descr="http://bbsimg.ngfiles.com/1/22328000/ngbbs4d3109ac7a6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4286256"/>
            <a:ext cx="2193567" cy="19205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643050"/>
            <a:ext cx="7715304" cy="4524315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Прилагательные, состоящие из двух или более слогов, образуют степени сравнения прилагательных с помощью слов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more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более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most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(самый)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которые ставятся перед прилагательными.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More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употребляется перед прилагательными в сравнительной степени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beautiful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more </a:t>
            </a:r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beautiful </a:t>
            </a:r>
            <a:endParaRPr lang="ru-RU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красивый – красивее или более красивый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Most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употребляется перед прилагательным в превосходной степени.</a:t>
            </a:r>
          </a:p>
          <a:p>
            <a:pPr algn="ctr"/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beautiful –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most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beautiful </a:t>
            </a:r>
            <a:endParaRPr lang="ru-RU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Красивый – самый красивый</a:t>
            </a:r>
            <a:endParaRPr lang="en-US" sz="24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785794"/>
            <a:ext cx="7553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Многосложные прилагательные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857364"/>
            <a:ext cx="7715304" cy="3970318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lvl="1" algn="ctr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strongest</a:t>
            </a:r>
          </a:p>
          <a:p>
            <a:pPr lvl="1" algn="ctr">
              <a:lnSpc>
                <a:spcPct val="90000"/>
              </a:lnSpc>
              <a:defRPr/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ctr">
              <a:lnSpc>
                <a:spcPct val="90000"/>
              </a:lnSpc>
              <a:defRPr/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ctr">
              <a:lnSpc>
                <a:spcPct val="90000"/>
              </a:lnSpc>
              <a:defRPr/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ctr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strong</a:t>
            </a:r>
          </a:p>
          <a:p>
            <a:pPr lvl="1" algn="ctr">
              <a:lnSpc>
                <a:spcPct val="90000"/>
              </a:lnSpc>
              <a:defRPr/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ctr">
              <a:lnSpc>
                <a:spcPct val="90000"/>
              </a:lnSpc>
              <a:defRPr/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ctr">
              <a:lnSpc>
                <a:spcPct val="90000"/>
              </a:lnSpc>
              <a:defRPr/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ctr">
              <a:lnSpc>
                <a:spcPct val="90000"/>
              </a:lnSpc>
              <a:defRPr/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ctr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stronger than</a:t>
            </a:r>
          </a:p>
        </p:txBody>
      </p:sp>
      <p:pic>
        <p:nvPicPr>
          <p:cNvPr id="6" name="Picture 2" descr="http://im5-tub-ru.yandex.net/i?id=15177708-05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714488"/>
            <a:ext cx="1142998" cy="1142998"/>
          </a:xfrm>
          <a:prstGeom prst="rect">
            <a:avLst/>
          </a:prstGeom>
          <a:noFill/>
        </p:spPr>
      </p:pic>
      <p:pic>
        <p:nvPicPr>
          <p:cNvPr id="7" name="Picture 6" descr="http://img01.chitalnya.ru/upload2/111/7359548630192875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2928934"/>
            <a:ext cx="1420788" cy="1022968"/>
          </a:xfrm>
          <a:prstGeom prst="rect">
            <a:avLst/>
          </a:prstGeom>
          <a:noFill/>
        </p:spPr>
      </p:pic>
      <p:pic>
        <p:nvPicPr>
          <p:cNvPr id="8" name="Picture 4" descr="http://www.lesjouetsdemma.com/boutique/images_produits/zPAP4006.jpg"/>
          <p:cNvPicPr>
            <a:picLocks noChangeAspect="1" noChangeArrowheads="1"/>
          </p:cNvPicPr>
          <p:nvPr/>
        </p:nvPicPr>
        <p:blipFill>
          <a:blip r:embed="rId4" cstate="print"/>
          <a:srcRect t="13333" r="17142"/>
          <a:stretch>
            <a:fillRect/>
          </a:stretch>
        </p:blipFill>
        <p:spPr bwMode="auto">
          <a:xfrm>
            <a:off x="714348" y="4714884"/>
            <a:ext cx="2071703" cy="185738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85786" y="1000108"/>
            <a:ext cx="6649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Соотнеси прилагательное  с картинкой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857364"/>
            <a:ext cx="7715304" cy="4247317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good –better – the best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little – less – the least 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many – more –the most 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much – more – the most 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bad – worse – the worst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old – older – the oldest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(по возрасту) 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old – elder – the eldest (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старшинству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семье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far – farther –the farthest (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далекий - дальше- самый далекий, о расстоянии) 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far – further – the furthest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(далекий - далее – дальнейший, о времени)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late – later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(позже)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the latest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(самый последний)</a:t>
            </a:r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late – latter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(последний из ранее упомянутых)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the last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(последний по порядку)</a:t>
            </a:r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near – nearer – the nearest (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ближайший, о расстоянии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near – nearer – the next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(следующий – </a:t>
            </a:r>
            <a:r>
              <a:rPr lang="ru-RU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порядку)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28926" y="785794"/>
            <a:ext cx="3071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Исключения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ph-106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1643050"/>
            <a:ext cx="1389042" cy="1034796"/>
          </a:xfrm>
          <a:prstGeom prst="rect">
            <a:avLst/>
          </a:prstGeom>
          <a:noFill/>
        </p:spPr>
      </p:pic>
      <p:pic>
        <p:nvPicPr>
          <p:cNvPr id="3" name="Picture 12" descr="ph-107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87718" y="1643050"/>
            <a:ext cx="1341538" cy="1006788"/>
          </a:xfrm>
          <a:prstGeom prst="rect">
            <a:avLst/>
          </a:prstGeom>
          <a:noFill/>
        </p:spPr>
      </p:pic>
      <p:pic>
        <p:nvPicPr>
          <p:cNvPr id="4" name="Picture 13" descr="ph-100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1624396"/>
            <a:ext cx="1365252" cy="100876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000496" y="785794"/>
            <a:ext cx="22490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Compare!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8794" y="3071810"/>
            <a:ext cx="6604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nice                ----------           --------------</a:t>
            </a:r>
            <a:r>
              <a:rPr lang="en-US" dirty="0" smtClean="0"/>
              <a:t>                   </a:t>
            </a:r>
            <a:endParaRPr lang="ru-RU" dirty="0"/>
          </a:p>
        </p:txBody>
      </p:sp>
      <p:pic>
        <p:nvPicPr>
          <p:cNvPr id="10" name="Picture 4" descr="http://school7.centerstart.ru/sites/default/files/u9/owl2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3372" y="3714752"/>
            <a:ext cx="1321571" cy="1379031"/>
          </a:xfrm>
          <a:prstGeom prst="rect">
            <a:avLst/>
          </a:prstGeom>
          <a:noFill/>
        </p:spPr>
      </p:pic>
      <p:pic>
        <p:nvPicPr>
          <p:cNvPr id="11" name="Picture 2" descr="http://im4-tub-ru.yandex.net/i?id=202802084-22-72&amp;n=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15140" y="3857628"/>
            <a:ext cx="990600" cy="1428750"/>
          </a:xfrm>
          <a:prstGeom prst="rect">
            <a:avLst/>
          </a:prstGeom>
          <a:noFill/>
        </p:spPr>
      </p:pic>
      <p:pic>
        <p:nvPicPr>
          <p:cNvPr id="13" name="Picture 4" descr="http://forum.uo.net.ua/download/file.php?id=21573&amp;sid=131b3a5e02de6e8a9257a41693c88bd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14480" y="3929066"/>
            <a:ext cx="1428760" cy="107157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2071670" y="5572140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wise              ----------            ------------              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214282" y="357166"/>
            <a:ext cx="8643998" cy="6143668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357158" y="571480"/>
            <a:ext cx="8643998" cy="6072230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357298"/>
            <a:ext cx="7715304" cy="3724096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sunny – 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happy – 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hungry – 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messy –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dirty – 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hot –  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fat –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clean – 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kind – 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funny –   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heavy –   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bright –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1538" y="785794"/>
            <a:ext cx="65008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Образуй степени сравнения прилагательных</a:t>
            </a:r>
            <a:endParaRPr lang="ru-RU" sz="2400" dirty="0"/>
          </a:p>
        </p:txBody>
      </p:sp>
      <p:pic>
        <p:nvPicPr>
          <p:cNvPr id="7" name="Picture 4" descr="Солнце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5715016"/>
            <a:ext cx="714380" cy="7143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pic>
        <p:nvPicPr>
          <p:cNvPr id="8" name="Picture 4" descr="Солнце"/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64" y="5214950"/>
            <a:ext cx="1190620" cy="11906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pic>
        <p:nvPicPr>
          <p:cNvPr id="9" name="Picture 4" descr="Солнце"/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5286388"/>
            <a:ext cx="1143008" cy="114300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857364"/>
            <a:ext cx="7715304" cy="2419124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marL="514350" indent="-514350">
              <a:lnSpc>
                <a:spcPct val="90000"/>
              </a:lnSpc>
              <a:buAutoNum type="arabicPeriod"/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Kate is (tall) than Ann.</a:t>
            </a:r>
          </a:p>
          <a:p>
            <a:pPr marL="514350" indent="-514350">
              <a:lnSpc>
                <a:spcPct val="90000"/>
              </a:lnSpc>
              <a:buAutoNum type="arabicPeriod"/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His grandfather is (old) than his grandmother.</a:t>
            </a:r>
          </a:p>
          <a:p>
            <a:pPr marL="514350" indent="-514350">
              <a:lnSpc>
                <a:spcPct val="90000"/>
              </a:lnSpc>
              <a:buAutoNum type="arabicPeriod"/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Tom is (strong) in his team.</a:t>
            </a:r>
          </a:p>
          <a:p>
            <a:pPr marL="514350" indent="-514350">
              <a:lnSpc>
                <a:spcPct val="90000"/>
              </a:lnSpc>
              <a:buAutoNum type="arabicPeriod"/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Mary is (good) in our class.</a:t>
            </a:r>
          </a:p>
          <a:p>
            <a:pPr marL="514350" indent="-514350">
              <a:lnSpc>
                <a:spcPct val="90000"/>
              </a:lnSpc>
              <a:buAutoNum type="arabicPeriod"/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(bad) holiday in my life was last summer.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AutoNum type="arabicPeriod"/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These sweets are (tasty) than those ones.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7" name="Picture 4" descr="http://im2-tub-ru.yandex.net/i?id=98914287-10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4929198"/>
            <a:ext cx="2038350" cy="1428750"/>
          </a:xfrm>
          <a:prstGeom prst="rect">
            <a:avLst/>
          </a:prstGeom>
          <a:noFill/>
        </p:spPr>
      </p:pic>
      <p:pic>
        <p:nvPicPr>
          <p:cNvPr id="9" name="Picture 6" descr="http://s58.radikal.ru/i161/1002/2c/82e45367c26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4572008"/>
            <a:ext cx="1614894" cy="1743061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643306" y="857232"/>
            <a:ext cx="2398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Compare!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1357298"/>
            <a:ext cx="7715304" cy="5570756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сравнении одного предмета с другим после прилагательного употребляется союз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than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чем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This dog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bigger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than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one.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Уменьшение и увеличение качества выражается с  помощью </a:t>
            </a:r>
            <a:r>
              <a:rPr lang="ru-RU" sz="2800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less</a:t>
            </a:r>
            <a:r>
              <a:rPr lang="ru-RU" sz="28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ru-RU" sz="2800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than</a:t>
            </a:r>
            <a:r>
              <a:rPr lang="ru-RU" sz="28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more</a:t>
            </a:r>
            <a:r>
              <a:rPr lang="ru-RU" sz="28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… </a:t>
            </a:r>
            <a:r>
              <a:rPr lang="ru-RU" sz="2800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than</a:t>
            </a:r>
            <a:r>
              <a:rPr lang="ru-RU" sz="28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800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This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book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more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interesting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than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one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This tune is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less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musical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than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that one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3" name="Picture 2" descr="http://www.ekorub.ru/forum/index.php?PHPSESSID=81410d79fc9913fbefa71ce3a9558fc6&amp;action=dlattach;topic=272.0;attach=1064;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571744"/>
            <a:ext cx="1987309" cy="1917753"/>
          </a:xfrm>
          <a:prstGeom prst="rect">
            <a:avLst/>
          </a:prstGeom>
          <a:noFill/>
        </p:spPr>
      </p:pic>
      <p:pic>
        <p:nvPicPr>
          <p:cNvPr id="14" name="Picture 2" descr="http://www.ekorub.ru/forum/index.php?PHPSESSID=81410d79fc9913fbefa71ce3a9558fc6&amp;action=dlattach;topic=272.0;attach=1064;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3000372"/>
            <a:ext cx="1071570" cy="10340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571612"/>
            <a:ext cx="7715304" cy="3194721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These toys are ___ than those (interesting). 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These trousers are ___ than those (narrow). 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This suit is ____ than that jacket (modern).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His bike is _____ than her (new).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Tom is a _____ pupil than John (good).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This picture is _____ than that picture (bright).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This animal is _____ than that one (dangerous).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This wolf is _____ (strong)_than that one.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28926" y="785794"/>
            <a:ext cx="3071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Compare!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http://pictures.ucoz.ru/_ph/3/2/76763600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4857760"/>
            <a:ext cx="857256" cy="1231551"/>
          </a:xfrm>
          <a:prstGeom prst="rect">
            <a:avLst/>
          </a:prstGeom>
          <a:noFill/>
        </p:spPr>
      </p:pic>
      <p:pic>
        <p:nvPicPr>
          <p:cNvPr id="8" name="Picture 4" descr="http://love90.org/wp-content/uploads/2012/04/181056-Sepi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4929198"/>
            <a:ext cx="1857388" cy="1395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785794"/>
            <a:ext cx="65722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Запомни сравнительные конструкции!  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2643182"/>
            <a:ext cx="3357586" cy="336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the…the… 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ither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…or… 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neither…nor… 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both…and… 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twice as long as… 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half as wide as… 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times as narrow as… 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 years younger than… 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 years elder than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…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6248" y="2643182"/>
            <a:ext cx="3875559" cy="336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чем…тем.. 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либо…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либо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…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ни…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… 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и…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… 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 раза длиннее, чем… 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половину шире, чем… 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3 раза уже, чем… 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2 года моложе, чем… 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3 года старше, чем…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857364"/>
            <a:ext cx="7715304" cy="3582519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lvl="1" algn="ctr">
              <a:lnSpc>
                <a:spcPct val="90000"/>
              </a:lnSpc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сравнении двух предметов или лиц, обладающих одинаковыми качествами, часто употребляется конструкция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 такой же…как). Прилагательное ставится между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1" algn="ctr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Tom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dirty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Paul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1" algn="ctr">
              <a:lnSpc>
                <a:spcPct val="90000"/>
              </a:lnSpc>
              <a:defRPr/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ctr">
              <a:lnSpc>
                <a:spcPct val="90000"/>
              </a:lnSpc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Том такой  же грязный </a:t>
            </a:r>
          </a:p>
          <a:p>
            <a:pPr lvl="1" algn="ctr">
              <a:lnSpc>
                <a:spcPct val="90000"/>
              </a:lnSpc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Пол. </a:t>
            </a:r>
          </a:p>
        </p:txBody>
      </p:sp>
      <p:pic>
        <p:nvPicPr>
          <p:cNvPr id="6" name="Picture 2" descr="http://images.clipartof.com/small/1049893-Royalty-Free-RF-Clip-Art-Illustration-Of-A-Two-Dirty-Boys-After-A-Mud-Figh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3571876"/>
            <a:ext cx="1643074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857364"/>
            <a:ext cx="7715304" cy="2806922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сравнении двух предметов или лиц часто употребляется слово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less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значении </a:t>
            </a:r>
            <a:r>
              <a:rPr lang="ru-RU" sz="28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«меньше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8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«менее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», которое ставится перед прилагательным.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Fox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less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dangerous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than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lion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Лиса менее опасна, чем лев.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1071546"/>
            <a:ext cx="65722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Запомни сравнительные конструкции!  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http://www.blemba.lt/uploads/posts/2008-11/1228070339_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4714884"/>
            <a:ext cx="1428762" cy="1714515"/>
          </a:xfrm>
          <a:prstGeom prst="rect">
            <a:avLst/>
          </a:prstGeom>
          <a:noFill/>
        </p:spPr>
      </p:pic>
      <p:pic>
        <p:nvPicPr>
          <p:cNvPr id="9" name="Picture 6" descr="http://www.wall-papers.ru/main.php?g2_view=core.DownloadItem&amp;g2_itemId=99063&amp;g2_serialNumber=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4786322"/>
            <a:ext cx="1857388" cy="13930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857365"/>
            <a:ext cx="7715304" cy="2419124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сравнении двух предметов или лиц, обладающих неодинаковыми качествами, часто употребляется конструкция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 не такой же…как). Прилагательное ставится между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This house is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high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that one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14480" y="785794"/>
            <a:ext cx="54292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Конструкция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3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http://im4-tub-ru.yandex.net/i?id=323550900-04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4500570"/>
            <a:ext cx="2952734" cy="2002491"/>
          </a:xfrm>
          <a:prstGeom prst="rect">
            <a:avLst/>
          </a:prstGeom>
          <a:noFill/>
        </p:spPr>
      </p:pic>
      <p:pic>
        <p:nvPicPr>
          <p:cNvPr id="8" name="Picture 8" descr="http://www.super-pilot.ru/img/work/nomencl/6100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643446"/>
            <a:ext cx="2500298" cy="16956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857364"/>
            <a:ext cx="7786742" cy="3970318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785794"/>
            <a:ext cx="678661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Запомни сравнительные конструкции!  </a:t>
            </a:r>
          </a:p>
          <a:p>
            <a:endParaRPr lang="ru-RU" dirty="0"/>
          </a:p>
        </p:txBody>
      </p:sp>
      <p:pic>
        <p:nvPicPr>
          <p:cNvPr id="7" name="Picture 2" descr="http://im1-tub-ru.yandex.net/i?id=148875515-10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4929198"/>
            <a:ext cx="1228725" cy="1428750"/>
          </a:xfrm>
          <a:prstGeom prst="rect">
            <a:avLst/>
          </a:prstGeom>
          <a:noFill/>
        </p:spPr>
      </p:pic>
      <p:pic>
        <p:nvPicPr>
          <p:cNvPr id="9" name="Picture 6" descr="http://www.leptirica.com/file/pic/user/2012/04/317c1ee2ce25a6beee62f68e7281d12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191114"/>
            <a:ext cx="1000132" cy="100013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857224" y="2025539"/>
            <a:ext cx="3286148" cy="2806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much more young 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far more young 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too young 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very young 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so young 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quite young 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rather young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57752" y="2143116"/>
            <a:ext cx="3350982" cy="280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90000"/>
              </a:lnSpc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гораздо младше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ctr">
              <a:lnSpc>
                <a:spcPct val="90000"/>
              </a:lnSpc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 algn="ctr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слишком молод </a:t>
            </a:r>
          </a:p>
          <a:p>
            <a:pPr lvl="1" algn="ctr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очень молод </a:t>
            </a:r>
          </a:p>
          <a:p>
            <a:pPr lvl="1" algn="ctr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так молод </a:t>
            </a:r>
          </a:p>
          <a:p>
            <a:pPr lvl="1" algn="ctr">
              <a:lnSpc>
                <a:spcPct val="90000"/>
              </a:lnSpc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совсем молод </a:t>
            </a:r>
          </a:p>
          <a:p>
            <a:pPr lvl="1" algn="ctr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довольно молод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57356" y="5214950"/>
            <a:ext cx="5056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This wolf is much more young than that one.</a:t>
            </a:r>
            <a:endParaRPr lang="ru-RU" sz="2000" b="1" dirty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857364"/>
            <a:ext cx="7715304" cy="4912114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усиления сравнительной степени часто употребляются слова: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much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far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(значительно, гораздо, намного)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still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еще,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even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даже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far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намного, безусловно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Причем 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much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more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far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more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используются перед неисчисляемыми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существительными, а 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many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more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перед исчисляемыми  существительными: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brother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much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older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than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Мой брат гораздо старше меня.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This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dress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far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better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than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one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Это платье значительно лучше того.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still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hotter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today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Сегодня еще жарче. </a:t>
            </a:r>
          </a:p>
          <a:p>
            <a:pPr lvl="1" algn="ctr">
              <a:lnSpc>
                <a:spcPct val="90000"/>
              </a:lnSpc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57554" y="1071546"/>
            <a:ext cx="2942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Запомни!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http://altado.ru/d/100361/d/15_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4786322"/>
            <a:ext cx="1000132" cy="1383233"/>
          </a:xfrm>
          <a:prstGeom prst="rect">
            <a:avLst/>
          </a:prstGeom>
          <a:noFill/>
        </p:spPr>
      </p:pic>
      <p:pic>
        <p:nvPicPr>
          <p:cNvPr id="8" name="Picture 4" descr="http://img1.liveinternet.ru/images/attach/c/4/79/129/79129087_large_Princesas__18_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4572008"/>
            <a:ext cx="1023922" cy="12287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857364"/>
            <a:ext cx="7715304" cy="4542782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передаче зависимости одного качества от другого используется конструкция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ru-RU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more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eat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more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want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Чем больше ты ешь, тем больше ты хочешь.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longer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stay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here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better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like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Чем дольше я нахожусь здесь, тем больше мне нравится. </a:t>
            </a:r>
          </a:p>
          <a:p>
            <a:pPr lvl="1" algn="ctr">
              <a:lnSpc>
                <a:spcPct val="90000"/>
              </a:lnSpc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857364"/>
            <a:ext cx="7715304" cy="3693319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  <a:defRPr/>
            </a:pPr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1.Ограничительные качественные прилагательные</a:t>
            </a:r>
          </a:p>
          <a:p>
            <a:pPr lvl="1" algn="ctr">
              <a:lnSpc>
                <a:spcPct val="90000"/>
              </a:lnSpc>
              <a:defRPr/>
            </a:pP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left, dead, middle, previous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ctr">
              <a:lnSpc>
                <a:spcPct val="90000"/>
              </a:lnSpc>
              <a:defRPr/>
            </a:pPr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Относительные прилагательные</a:t>
            </a:r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ctr">
              <a:lnSpc>
                <a:spcPct val="90000"/>
              </a:lnSpc>
              <a:defRPr/>
            </a:pP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wooden, woolen</a:t>
            </a:r>
          </a:p>
          <a:p>
            <a:pPr lvl="1" algn="ctr">
              <a:lnSpc>
                <a:spcPct val="90000"/>
              </a:lnSpc>
              <a:defRPr/>
            </a:pP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Прилагательные, которые происходят от латинского</a:t>
            </a:r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ctr">
              <a:lnSpc>
                <a:spcPct val="90000"/>
              </a:lnSpc>
              <a:defRPr/>
            </a:pP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inner, junior, former, minimal, optional</a:t>
            </a:r>
          </a:p>
          <a:p>
            <a:pPr lvl="1" algn="ctr">
              <a:lnSpc>
                <a:spcPct val="90000"/>
              </a:lnSpc>
              <a:defRPr/>
            </a:pP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Прилагательные, которые уже обозначают некоторое разграничение по качеству</a:t>
            </a:r>
          </a:p>
          <a:p>
            <a:pPr lvl="1" algn="ctr">
              <a:lnSpc>
                <a:spcPct val="90000"/>
              </a:lnSpc>
              <a:defRPr/>
            </a:pP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darkish, greenish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910" y="1142984"/>
            <a:ext cx="8999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Прилагательные, которые не имеют степеней сравнения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857364"/>
            <a:ext cx="7715304" cy="3471720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узнал</a:t>
            </a:r>
          </a:p>
          <a:p>
            <a:pPr>
              <a:lnSpc>
                <a:spcPct val="90000"/>
              </a:lnSpc>
              <a:defRPr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я умею</a:t>
            </a:r>
          </a:p>
          <a:p>
            <a:pPr>
              <a:lnSpc>
                <a:spcPct val="90000"/>
              </a:lnSpc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я понял</a:t>
            </a:r>
          </a:p>
          <a:p>
            <a:pPr>
              <a:lnSpc>
                <a:spcPct val="90000"/>
              </a:lnSpc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 могу сделать сам</a:t>
            </a:r>
          </a:p>
          <a:p>
            <a:pPr>
              <a:lnSpc>
                <a:spcPct val="90000"/>
              </a:lnSpc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мне понадобится</a:t>
            </a:r>
          </a:p>
          <a:p>
            <a:pPr>
              <a:lnSpc>
                <a:spcPct val="90000"/>
              </a:lnSpc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pic>
        <p:nvPicPr>
          <p:cNvPr id="7" name="Picture 4" descr="http://photoholic24.com/wp-content/uploads/2012/01/smile_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2714620"/>
            <a:ext cx="2160240" cy="2160240"/>
          </a:xfrm>
          <a:prstGeom prst="rect">
            <a:avLst/>
          </a:prstGeom>
          <a:noFill/>
        </p:spPr>
      </p:pic>
      <p:pic>
        <p:nvPicPr>
          <p:cNvPr id="8" name="Picture 2" descr="http://smiled.ru/wp-content/uploads/2010/07/4937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2786058"/>
            <a:ext cx="2304256" cy="2304256"/>
          </a:xfrm>
          <a:prstGeom prst="rect">
            <a:avLst/>
          </a:prstGeom>
          <a:noFill/>
        </p:spPr>
      </p:pic>
      <p:pic>
        <p:nvPicPr>
          <p:cNvPr id="9" name="Picture 6" descr="Смайлики картинк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2714620"/>
            <a:ext cx="2232248" cy="223224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643042" y="1071546"/>
            <a:ext cx="66437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Did you like the lesson?</a:t>
            </a:r>
            <a:endParaRPr lang="ru-RU" sz="4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282" y="3571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66682" y="509566"/>
            <a:ext cx="8643998" cy="6215106"/>
          </a:xfrm>
          <a:prstGeom prst="round2DiagRect">
            <a:avLst/>
          </a:prstGeom>
          <a:noFill/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715272" y="642918"/>
            <a:ext cx="1057276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Grammar</a:t>
            </a:r>
            <a:endParaRPr lang="ru-RU" sz="1000" b="1" dirty="0">
              <a:solidFill>
                <a:srgbClr val="C00000"/>
              </a:solidFill>
            </a:endParaRPr>
          </a:p>
        </p:txBody>
      </p:sp>
      <p:pic>
        <p:nvPicPr>
          <p:cNvPr id="7" name="Picture 2" descr="http://altfast.ru/uploads/posts/2011-11/1322043871_9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1571612"/>
            <a:ext cx="2886075" cy="3257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642919"/>
            <a:ext cx="8072494" cy="1104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1200" dirty="0" smtClean="0">
                <a:hlinkClick r:id="rId2"/>
              </a:rPr>
              <a:t>http://bbsimg.ngfiles.com/1/22328000/ngbbs4d3109ac7a692.jpg</a:t>
            </a:r>
            <a:r>
              <a:rPr lang="ru-RU" sz="1200" dirty="0" smtClean="0"/>
              <a:t> жираф</a:t>
            </a:r>
            <a:endParaRPr lang="en-US" sz="1200" dirty="0" smtClean="0"/>
          </a:p>
          <a:p>
            <a:pPr marL="342900" indent="-342900">
              <a:buFontTx/>
              <a:buAutoNum type="arabicPeriod"/>
            </a:pPr>
            <a:r>
              <a:rPr lang="en-US" sz="1200" dirty="0" smtClean="0"/>
              <a:t> </a:t>
            </a:r>
            <a:r>
              <a:rPr lang="en-US" sz="1200" dirty="0" smtClean="0">
                <a:hlinkClick r:id="rId3"/>
              </a:rPr>
              <a:t>http://im4-tub-ru.yandex.net/i?id=202802084-22-72&amp;n=21</a:t>
            </a:r>
            <a:r>
              <a:rPr lang="ru-RU" sz="1200" dirty="0" smtClean="0"/>
              <a:t> сова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4"/>
              </a:rPr>
              <a:t>http://im5-tub-ru.yandex.net/i?id=216265502-67-72&amp;n=21</a:t>
            </a:r>
            <a:r>
              <a:rPr lang="ru-RU" sz="1200" dirty="0" smtClean="0"/>
              <a:t> сова 2</a:t>
            </a:r>
          </a:p>
          <a:p>
            <a:pPr marL="342900" indent="-342900">
              <a:buFontTx/>
              <a:buAutoNum type="arabicPeriod"/>
            </a:pPr>
            <a:endParaRPr lang="ru-RU" sz="1200" dirty="0" smtClean="0"/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5"/>
              </a:rPr>
              <a:t>http://rnns.ru/uploads/posts/2009-10/thumbs/1256985169_7.jpg</a:t>
            </a:r>
            <a:r>
              <a:rPr lang="ru-RU" sz="1200" dirty="0" smtClean="0"/>
              <a:t> кот1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6"/>
              </a:rPr>
              <a:t>http://im4-tub-ru.yandex.net/i?id=18191217-46-72&amp;n=21</a:t>
            </a:r>
            <a:r>
              <a:rPr lang="ru-RU" sz="1200" dirty="0" smtClean="0"/>
              <a:t> кот2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7"/>
              </a:rPr>
              <a:t>http://portalik.flyfm.net/uploads/posts/2011-05/1305552192_1305549060_1245697547_08.jpg</a:t>
            </a:r>
            <a:r>
              <a:rPr lang="ru-RU" sz="1200" dirty="0" smtClean="0"/>
              <a:t> кот 3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8"/>
              </a:rPr>
              <a:t>http://im3-tub-ru.yandex.net/i?id=436018818-22-72&amp;n=21</a:t>
            </a:r>
            <a:r>
              <a:rPr lang="ru-RU" sz="1200" dirty="0" smtClean="0"/>
              <a:t>  дорога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9"/>
              </a:rPr>
              <a:t>http://im0-tub-ru.yandex.net/i?id=248698140-44-72&amp;n=21</a:t>
            </a:r>
            <a:r>
              <a:rPr lang="ru-RU" sz="1200" dirty="0" smtClean="0"/>
              <a:t> дорога 2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10"/>
              </a:rPr>
              <a:t>http://s59.radikal.ru/i164/1104/0b/dc141e334d05.jpg</a:t>
            </a:r>
            <a:r>
              <a:rPr lang="ru-RU" sz="1200" dirty="0" smtClean="0"/>
              <a:t> дорога 3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11"/>
              </a:rPr>
              <a:t>http://www.lawofattraction.ru/_fr/4/7900944.jpg</a:t>
            </a:r>
            <a:r>
              <a:rPr lang="ru-RU" sz="1200" dirty="0" smtClean="0"/>
              <a:t> дорога 4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12"/>
              </a:rPr>
              <a:t>http://im1-tub-ru.yandex.net/i?id=205843496-07-72&amp;n=21</a:t>
            </a:r>
            <a:r>
              <a:rPr lang="ru-RU" sz="1200" dirty="0" smtClean="0"/>
              <a:t> принцесса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13"/>
              </a:rPr>
              <a:t>http://www.balagan-prikolov.com.ru/img/gb_7685.jpg</a:t>
            </a:r>
            <a:r>
              <a:rPr lang="ru-RU" sz="1200" dirty="0" smtClean="0"/>
              <a:t> принцесса 2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14"/>
              </a:rPr>
              <a:t>http://altado.ru/d/100361/d/15_32.jpg</a:t>
            </a:r>
            <a:r>
              <a:rPr lang="ru-RU" sz="1200" dirty="0" smtClean="0"/>
              <a:t> принцесса 3</a:t>
            </a:r>
          </a:p>
          <a:p>
            <a:pPr marL="342900" indent="-342900">
              <a:buFontTx/>
              <a:buAutoNum type="arabicPeriod"/>
            </a:pPr>
            <a:r>
              <a:rPr lang="ru-RU" sz="1200" dirty="0" smtClean="0"/>
              <a:t> </a:t>
            </a:r>
            <a:r>
              <a:rPr lang="en-US" sz="1200" dirty="0" smtClean="0">
                <a:hlinkClick r:id="rId15"/>
              </a:rPr>
              <a:t>http://i027.radikal.ru/0912/dd/872ffd560276.jpg</a:t>
            </a:r>
            <a:r>
              <a:rPr lang="ru-RU" sz="1200" dirty="0" smtClean="0"/>
              <a:t> лев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16"/>
              </a:rPr>
              <a:t>http://im2-tub-ru.yandex.net/i?id=17961294-18-72&amp;n=21</a:t>
            </a:r>
            <a:r>
              <a:rPr lang="ru-RU" sz="1200" dirty="0" smtClean="0"/>
              <a:t> лев2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17"/>
              </a:rPr>
              <a:t>http://im3-tub-ru.yandex.net/i?id=40244941-22-72&amp;n=21</a:t>
            </a:r>
            <a:r>
              <a:rPr lang="ru-RU" sz="1200" dirty="0" smtClean="0"/>
              <a:t> лев3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18"/>
              </a:rPr>
              <a:t>http://amyshop.ru/dls/toy158.jpg</a:t>
            </a:r>
            <a:r>
              <a:rPr lang="ru-RU" sz="1200" dirty="0" smtClean="0"/>
              <a:t> дом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19"/>
              </a:rPr>
              <a:t>http://im0-tub-ru.yandex.net/i?id=80056425-36-72&amp;n=21</a:t>
            </a:r>
            <a:r>
              <a:rPr lang="ru-RU" sz="1200" dirty="0" smtClean="0"/>
              <a:t> дом2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20"/>
              </a:rPr>
              <a:t>http://www.super-pilot.ru/img/work/nomencl/6100.JPE</a:t>
            </a:r>
            <a:r>
              <a:rPr lang="ru-RU" sz="1200" dirty="0" smtClean="0">
                <a:hlinkClick r:id="rId20"/>
              </a:rPr>
              <a:t> дом3</a:t>
            </a:r>
            <a:endParaRPr lang="ru-RU" sz="1200" dirty="0" smtClean="0"/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21"/>
              </a:rPr>
              <a:t>http://www.ekorub.ru/forum/index.php?PHPSESSID=81410d79fc9913fbefa71ce3a9558fc6&amp;action=dlattach;topic=272.0;attach=106</a:t>
            </a:r>
            <a:r>
              <a:rPr lang="ru-RU" sz="1200" dirty="0" smtClean="0"/>
              <a:t> собака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22"/>
              </a:rPr>
              <a:t>http://love90.org/wp-content/uploads/2012/04/181056-Sepik.jpg</a:t>
            </a:r>
            <a:r>
              <a:rPr lang="ru-RU" sz="1200" dirty="0" smtClean="0"/>
              <a:t> волк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23"/>
              </a:rPr>
              <a:t>http://love90.org/wp-content/uploads/2012/04/181056-Sepik.jp</a:t>
            </a:r>
            <a:r>
              <a:rPr lang="ru-RU" sz="1200" dirty="0" smtClean="0"/>
              <a:t> волк 2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24"/>
              </a:rPr>
              <a:t>http://im1-tub-ru.yandex.net/i?id=148875515-10-72&amp;n=21</a:t>
            </a:r>
            <a:r>
              <a:rPr lang="ru-RU" sz="1200" dirty="0" smtClean="0"/>
              <a:t> волк 3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25"/>
              </a:rPr>
              <a:t>http://im5-tub-ru.yandex.net/i?id=142049121-68-72&amp;n=21</a:t>
            </a:r>
            <a:r>
              <a:rPr lang="ru-RU" sz="1200" dirty="0" smtClean="0"/>
              <a:t> слон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26"/>
              </a:rPr>
              <a:t>http://stat18.privet.ru/lr/0a2bbe07d3e6e5b07788f2d5b9cc8f9a</a:t>
            </a:r>
            <a:r>
              <a:rPr lang="ru-RU" sz="1200" dirty="0" smtClean="0"/>
              <a:t> слон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27"/>
              </a:rPr>
              <a:t>http://s58.radikal.ru/i161/1002/2c/82e45367c26d.jpg</a:t>
            </a:r>
            <a:r>
              <a:rPr lang="ru-RU" sz="1200" dirty="0" smtClean="0"/>
              <a:t> конфеты</a:t>
            </a:r>
          </a:p>
          <a:p>
            <a:pPr marL="342900" indent="-342900">
              <a:buFontTx/>
              <a:buAutoNum type="arabicPeriod"/>
            </a:pPr>
            <a:r>
              <a:rPr lang="en-US" sz="1200" dirty="0" smtClean="0">
                <a:hlinkClick r:id="rId27"/>
              </a:rPr>
              <a:t>http://s58.radikal.ru/i161/1002/2c/82e45367c26d.jpg</a:t>
            </a:r>
            <a:r>
              <a:rPr lang="ru-RU" sz="1200" dirty="0" smtClean="0"/>
              <a:t> конфеты</a:t>
            </a:r>
          </a:p>
          <a:p>
            <a:pPr marL="342900" indent="-342900">
              <a:buFontTx/>
              <a:buAutoNum type="arabicPeriod"/>
            </a:pPr>
            <a:endParaRPr lang="ru-RU" sz="1200" dirty="0" smtClean="0"/>
          </a:p>
          <a:p>
            <a:pPr marL="342900" indent="-342900">
              <a:buFontTx/>
              <a:buAutoNum type="arabicPeriod"/>
            </a:pPr>
            <a:endParaRPr lang="ru-RU" sz="1400" dirty="0" smtClean="0"/>
          </a:p>
          <a:p>
            <a:pPr marL="342900" indent="-342900">
              <a:buFontTx/>
              <a:buAutoNum type="arabicPeriod"/>
            </a:pPr>
            <a:endParaRPr lang="ru-RU" sz="1400" dirty="0" smtClean="0"/>
          </a:p>
          <a:p>
            <a:pPr marL="342900" indent="-342900">
              <a:buFontTx/>
              <a:buAutoNum type="arabicPeriod"/>
            </a:pPr>
            <a:endParaRPr lang="ru-RU" sz="1400" dirty="0" smtClean="0"/>
          </a:p>
          <a:p>
            <a:pPr marL="342900" indent="-342900">
              <a:buFontTx/>
              <a:buAutoNum type="arabicPeriod"/>
            </a:pPr>
            <a:r>
              <a:rPr lang="ru-RU" sz="1400" dirty="0" smtClean="0"/>
              <a:t> </a:t>
            </a:r>
          </a:p>
          <a:p>
            <a:pPr marL="342900" indent="-342900">
              <a:buFontTx/>
              <a:buAutoNum type="arabicPeriod"/>
            </a:pPr>
            <a:endParaRPr lang="ru-RU" sz="1400" dirty="0" smtClean="0"/>
          </a:p>
          <a:p>
            <a:pPr marL="342900" indent="-342900">
              <a:buFontTx/>
              <a:buAutoNum type="arabicPeriod"/>
            </a:pPr>
            <a:endParaRPr lang="ru-RU" sz="1400" dirty="0" smtClean="0"/>
          </a:p>
          <a:p>
            <a:pPr marL="342900" indent="-342900">
              <a:buFontTx/>
              <a:buAutoNum type="arabicPeriod"/>
            </a:pPr>
            <a:endParaRPr lang="ru-RU" sz="1400" dirty="0" smtClean="0"/>
          </a:p>
          <a:p>
            <a:pPr marL="342900" indent="-342900">
              <a:buFontTx/>
              <a:buAutoNum type="arabicPeriod"/>
            </a:pPr>
            <a:endParaRPr lang="ru-RU" sz="1400" dirty="0" smtClean="0"/>
          </a:p>
          <a:p>
            <a:pPr marL="342900" indent="-342900">
              <a:buFontTx/>
              <a:buAutoNum type="arabicPeriod"/>
            </a:pPr>
            <a:endParaRPr lang="ru-RU" dirty="0" smtClean="0"/>
          </a:p>
          <a:p>
            <a:pPr marL="342900" indent="-342900">
              <a:buFontTx/>
              <a:buAutoNum type="arabicPeriod"/>
            </a:pPr>
            <a:endParaRPr lang="ru-RU" dirty="0" smtClean="0"/>
          </a:p>
          <a:p>
            <a:pPr marL="342900" indent="-342900">
              <a:buFontTx/>
              <a:buAutoNum type="arabicPeriod"/>
            </a:pPr>
            <a:endParaRPr lang="ru-RU" dirty="0" smtClean="0"/>
          </a:p>
          <a:p>
            <a:pPr marL="342900" indent="-342900">
              <a:buFontTx/>
              <a:buAutoNum type="arabicPeriod"/>
            </a:pPr>
            <a:endParaRPr lang="ru-RU" dirty="0" smtClean="0"/>
          </a:p>
          <a:p>
            <a:pPr marL="342900" indent="-342900">
              <a:buFontTx/>
              <a:buAutoNum type="arabicPeriod"/>
            </a:pPr>
            <a:endParaRPr lang="ru-RU" dirty="0" smtClean="0"/>
          </a:p>
          <a:p>
            <a:pPr marL="342900" indent="-342900">
              <a:buFontTx/>
              <a:buAutoNum type="arabicPeriod"/>
            </a:pPr>
            <a:endParaRPr lang="ru-RU" dirty="0" smtClean="0"/>
          </a:p>
          <a:p>
            <a:pPr marL="342900" indent="-342900">
              <a:buFontTx/>
              <a:buAutoNum type="arabicPeriod"/>
            </a:pPr>
            <a:endParaRPr lang="ru-RU" dirty="0" smtClean="0"/>
          </a:p>
          <a:p>
            <a:pPr marL="342900" indent="-342900">
              <a:buFontTx/>
              <a:buAutoNum type="arabicPeriod"/>
            </a:pPr>
            <a:endParaRPr lang="ru-RU" dirty="0" smtClean="0"/>
          </a:p>
          <a:p>
            <a:pPr marL="342900" indent="-342900">
              <a:buFontTx/>
              <a:buAutoNum type="arabicPeriod"/>
            </a:pPr>
            <a:endParaRPr lang="ru-RU" dirty="0" smtClean="0"/>
          </a:p>
          <a:p>
            <a:pPr marL="342900" indent="-342900">
              <a:buFontTx/>
              <a:buAutoNum type="arabicPeriod"/>
            </a:pPr>
            <a:endParaRPr lang="ru-RU" dirty="0" smtClean="0"/>
          </a:p>
          <a:p>
            <a:pPr marL="342900" indent="-342900">
              <a:buFontTx/>
              <a:buAutoNum type="arabicPeriod"/>
            </a:pPr>
            <a:endParaRPr lang="ru-RU" dirty="0" smtClean="0"/>
          </a:p>
          <a:p>
            <a:pPr marL="342900" indent="-342900">
              <a:buFontTx/>
              <a:buAutoNum type="arabicPeriod"/>
            </a:pPr>
            <a:endParaRPr lang="ru-RU" dirty="0" smtClean="0"/>
          </a:p>
          <a:p>
            <a:pPr marL="342900" indent="-342900">
              <a:buFontTx/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</TotalTime>
  <Words>1462</Words>
  <Application>Microsoft Office PowerPoint</Application>
  <PresentationFormat>Экран (4:3)</PresentationFormat>
  <Paragraphs>331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Comp</cp:lastModifiedBy>
  <cp:revision>105</cp:revision>
  <dcterms:created xsi:type="dcterms:W3CDTF">2013-11-30T07:16:38Z</dcterms:created>
  <dcterms:modified xsi:type="dcterms:W3CDTF">2013-12-05T14:38:53Z</dcterms:modified>
</cp:coreProperties>
</file>