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83" r:id="rId6"/>
    <p:sldId id="260" r:id="rId7"/>
    <p:sldId id="284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3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440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845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385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232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912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713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615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482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621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025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208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591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9930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13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545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703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38499-6DAD-4DD1-AB48-E79B0D3791AF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E5F2C65-54F1-4476-87B9-0F7AD975C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52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Кәсіпкерлік қызметтің тиімділігін талдау және бағалау</a:t>
            </a:r>
            <a:r>
              <a:rPr lang="kk-K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12.1  </a:t>
            </a:r>
            <a:r>
              <a:rPr lang="kk-KZ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Кәсіпкерлік қызметтің тиімділігін бағалау қағидалары, </a:t>
            </a:r>
            <a:r>
              <a:rPr lang="kk-KZ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ru-RU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kk-KZ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істері </a:t>
            </a:r>
            <a:r>
              <a:rPr lang="kk-KZ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тәсілдері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12.2 Кәсіпорынның өндірістік – шаруашылық және қаржы- экономикалық қызметін талдау 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3. Кәсіпорынның қаржылық жағдайын бағалау көрсеткіштері 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071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12.1  Кәсіпкерлік қызметтің тиімділігін бағалау қағидалары, </a:t>
            </a:r>
            <a:r>
              <a:rPr lang="kk-KZ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 </a:t>
            </a:r>
            <a:r>
              <a:rPr lang="kk-K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тәсілдері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kk-KZ" sz="3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Кәсіпекерлік </a:t>
            </a:r>
            <a:r>
              <a:rPr lang="kk-KZ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қызметтің тиімділігін бағалау – ол кәсіпорынның қаржы – экономикалық жағдайын интегралды ( рейтингтік) бағалауды білдіреді. 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қаржы- экономикалық жағдайын объективті бағалауға өндірістік – шаруашылық қызметке қатысушылырдың барлығы мұқтаж.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989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800" y="536505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менеджерлері үшін 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олар қабылдайтын шешімдердің , сондай- ақ , материалдық, еңбек, қаржы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ресурстарын 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 тиімділігін және алынған </a:t>
            </a:r>
            <a:r>
              <a:rPr lang="kk-KZ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соңғы қаржылық </a:t>
            </a:r>
            <a:r>
              <a:rPr lang="kk-KZ" sz="3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нәтижелерді бағалау </a:t>
            </a:r>
            <a:r>
              <a:rPr lang="kk-KZ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үшін маңызды.</a:t>
            </a:r>
            <a:endParaRPr lang="ru-RU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641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617" y="304494"/>
            <a:ext cx="8596668" cy="388077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kk-KZ" sz="1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 иелеріне ( соның ішінде акционерлер) </a:t>
            </a:r>
            <a:r>
              <a:rPr lang="kk-KZ" sz="16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бизнеске салынған қаражаттың қайтымдылығы, кәсіпорынның рентабельділігі</a:t>
            </a:r>
            <a:r>
              <a:rPr lang="kk-KZ" sz="1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сондай- ақ экономикалық тәуекелдің деңгейі және капиталды жоғалту ықтималдылығы қандай дәрежеде екендігін білу </a:t>
            </a:r>
            <a:r>
              <a:rPr lang="kk-KZ" sz="16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kk-KZ" sz="1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1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465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kk-KZ" sz="9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Жеткізушілер үшін </a:t>
            </a:r>
            <a:r>
              <a:rPr lang="kk-KZ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 жеткізген материалдық ресурстары, орындаған жұмыстары мен көрсеткен қызметтері үшін </a:t>
            </a:r>
            <a:r>
              <a:rPr lang="kk-KZ" sz="9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 жасау мүмкіншілігін бағалау маңызды.</a:t>
            </a:r>
            <a:endParaRPr lang="ru-RU" sz="9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967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152" y="318141"/>
            <a:ext cx="8596668" cy="388077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kk-KZ" sz="16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Кредиторлар мен инвесторлар берілген несиелерді қайтару</a:t>
            </a:r>
            <a:r>
              <a:rPr lang="kk-KZ" sz="1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инвестициялық жобаларды іске асыру мүмкіндігін бағалау </a:t>
            </a:r>
            <a:r>
              <a:rPr lang="kk-KZ" sz="16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қызықтырады.</a:t>
            </a:r>
            <a:endParaRPr lang="ru-RU" sz="16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3931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kk-KZ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 тиімділігін анықтауға арналған құралдар ретінде әртүрлі көрсеткіштер кеңінен қолданылады. 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Тиімділік көрсеткіштерінің құрамы кәсіпкердің алдына қойған мақсаттарымен анықталады.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3420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7412" y="27735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Кәсіпкерлік қызметтің тиімділігін нәтижелердің шығындарға қатынасы көмегімен </a:t>
            </a:r>
            <a:r>
              <a:rPr lang="kk-KZ" sz="4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көрсетуге </a:t>
            </a:r>
            <a:r>
              <a:rPr lang="kk-KZ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болады. </a:t>
            </a:r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 үшін әртүрлі </a:t>
            </a:r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 (қор </a:t>
            </a:r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қайтарымдылығы, </a:t>
            </a:r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материалқайтарымдылығы,</a:t>
            </a:r>
          </a:p>
          <a:p>
            <a:pPr marL="0" indent="0">
              <a:buNone/>
            </a:pPr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өнімділігі т.б.) қолданылады.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823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54759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kk-K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12.2 Кәсіпорынның өндірістік – шаруашылық және қаржы- экономикалық қызметін талдау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өндірістік- шаруашылық және қаржы- экономикалық қызметін талдау оның өндірістік әлеуеті мен қаржылық жағдайын бағалау, сондай-ақ, қызметінің негізгі көрсеткіштеріне әртүрлі ішкі және сыртқы факторлардың ықпалын анықтау үшін қажет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982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9913" y="208960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 қызметті </a:t>
            </a:r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талдаудың </a:t>
            </a:r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мақсаты кәсіпорын қызметтің даму стратегиясын таңдау, дұрыс шешім </a:t>
            </a:r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 </a:t>
            </a:r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үшін менеджерлер мен басқа да мүдделі адамдарға ақпарат беру болып табылады.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186860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280" y="227463"/>
            <a:ext cx="8596668" cy="1320800"/>
          </a:xfrm>
        </p:spPr>
        <p:txBody>
          <a:bodyPr>
            <a:noAutofit/>
          </a:bodyPr>
          <a:lstStyle/>
          <a:p>
            <a:r>
              <a:rPr lang="kk-KZ" sz="32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Талдау мынадай бағыттар бойынша жүргізіледі:</a:t>
            </a:r>
            <a:r>
              <a:rPr lang="ru-RU" sz="32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kk-KZ" sz="32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Өнім </a:t>
            </a:r>
            <a:r>
              <a:rPr lang="kk-KZ" sz="3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өндіру мен сатуды талдау</a:t>
            </a:r>
            <a:r>
              <a:rPr lang="kk-KZ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Мұнадай талдаудың негізгі кезеңдері мыналардан тұрады: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kk-KZ" dirty="0"/>
              <a:t> </a:t>
            </a:r>
            <a:endParaRPr lang="ru-RU" dirty="0"/>
          </a:p>
          <a:p>
            <a:pPr lvl="0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kk-KZ" sz="4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нім </a:t>
            </a:r>
            <a:r>
              <a:rPr lang="kk-KZ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өндіру көлемін талдау.</a:t>
            </a:r>
            <a:endParaRPr lang="ru-RU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өнім ассортиментін талдау.</a:t>
            </a:r>
            <a:endParaRPr lang="ru-RU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өнім сапасын талдау.</a:t>
            </a:r>
            <a:endParaRPr lang="ru-RU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өндірістің ырғақтылығын талдау.</a:t>
            </a:r>
            <a:endParaRPr lang="ru-RU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 </a:t>
            </a:r>
            <a:r>
              <a:rPr lang="kk-KZ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сатуды талдау.</a:t>
            </a:r>
            <a:endParaRPr lang="ru-RU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3058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kk-K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2.Негізгі </a:t>
            </a:r>
            <a:r>
              <a:rPr lang="kk-KZ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 қорларды талдау.</a:t>
            </a:r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Мұндай талдаудың негізгі кезеңдері келесілер: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kk-KZ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</a:t>
            </a:r>
            <a:r>
              <a:rPr lang="kk-KZ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құралдарың құрылымы мен динамикасын талдау.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құралдарды пайдалану тиімділігін талдау.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құралдарға салынған инвестициялардың тиімділігін талдау.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Құрал – жабдықтарды ұстау және пайдалану шығындарын талдау.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167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280" y="227463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kk-KZ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материалдық ресурстарын талдау</a:t>
            </a:r>
            <a:r>
              <a:rPr lang="kk-KZ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 ресурстары талдау кезінде мынадай кезеңдері бөліп көрсетуге болады: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610965"/>
            <a:ext cx="8596668" cy="3880773"/>
          </a:xfrm>
        </p:spPr>
        <p:txBody>
          <a:bodyPr>
            <a:normAutofit/>
          </a:bodyPr>
          <a:lstStyle/>
          <a:p>
            <a:pPr lvl="0"/>
            <a:r>
              <a:rPr lang="kk-KZ" sz="3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 </a:t>
            </a:r>
            <a:r>
              <a:rPr lang="kk-KZ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техникалық  жабдықтау жоспарының сапасын талдау.</a:t>
            </a:r>
            <a:endParaRPr lang="ru-RU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 ресурстарды пайдалану тиімділігін бағалау.</a:t>
            </a:r>
            <a:endParaRPr lang="ru-RU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материалдық ресурстарға қажеттілігін бағалау.</a:t>
            </a:r>
            <a:endParaRPr lang="ru-RU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270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280" y="241111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kk-KZ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еңбек ресурстарын талдау.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ресурстарын талдаудың негізгі кезеңдері: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2172" y="1561911"/>
            <a:ext cx="8596668" cy="3880773"/>
          </a:xfrm>
        </p:spPr>
        <p:txBody>
          <a:bodyPr>
            <a:normAutofit lnSpcReduction="10000"/>
          </a:bodyPr>
          <a:lstStyle/>
          <a:p>
            <a:pPr lvl="0"/>
            <a:r>
              <a:rPr lang="kk-KZ" sz="4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 </a:t>
            </a:r>
            <a:r>
              <a:rPr lang="kk-KZ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күшін пайдалану жағдайын талдау.</a:t>
            </a:r>
            <a:endParaRPr lang="ru-RU" sz="4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өнімділігін талдау.</a:t>
            </a:r>
            <a:endParaRPr lang="ru-RU" sz="4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Еңбек ақы төлеу жағдайын талдау</a:t>
            </a:r>
            <a:endParaRPr lang="ru-RU" sz="4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0816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50293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kk-KZ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Өнімнің </a:t>
            </a:r>
            <a:r>
              <a:rPr lang="kk-K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 </a:t>
            </a:r>
            <a:r>
              <a:rPr lang="kk-KZ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құнын талдау</a:t>
            </a:r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 құнды талдау кезінде келксі кезеңдерді бөліп көрсетуге болады: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kk-KZ" sz="4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 </a:t>
            </a:r>
            <a:r>
              <a:rPr lang="kk-KZ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өнімнің 1 теңгесінен кеткен шығындарды талдау.</a:t>
            </a:r>
            <a:endParaRPr lang="ru-RU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 материалдық және еңбек шығындарын талдау</a:t>
            </a:r>
            <a:endParaRPr lang="ru-RU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жанама  шығындарды талдау</a:t>
            </a: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252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931" y="200527"/>
            <a:ext cx="8596668" cy="1320800"/>
          </a:xfrm>
        </p:spPr>
        <p:txBody>
          <a:bodyPr>
            <a:noAutofit/>
          </a:bodyPr>
          <a:lstStyle/>
          <a:p>
            <a:r>
              <a:rPr lang="kk-KZ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Пайда  мен табыстылық ( рентабельділік) деңгейін талдау</a:t>
            </a: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Пайданы қалыптастыру мен пайдалануды талдау төмендегілерді қамтиды: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2931" y="1655263"/>
            <a:ext cx="8596668" cy="3880773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pPr lvl="0"/>
            <a:r>
              <a:rPr lang="kk-KZ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k-KZ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айданың </a:t>
            </a:r>
            <a:r>
              <a:rPr lang="kk-KZ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 мен динамикасын талдау.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қызмет түрлерінің қаржылық нәтижелерін талдау.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Өзге де ызмет түрлерінің қаржылық нәтижелерін талдау.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табыстылығын ( рентабельдігін) талдау.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078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931" y="200527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Кәсіпорынның қаржылық жағдайын талдау.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 жағдайды талдау келесі кезеңдерді қамтиды: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kk-KZ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 </a:t>
            </a:r>
            <a:r>
              <a:rPr lang="kk-KZ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субъектінің экономикалық және қаржылық жағдайына алдын-ала шолу жасау.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мүліктік жағдайын  бағалау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қаржылық жағдайын бағалау.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Бағалы қағаздар нарығындағы жағдайын бағалау.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372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3271" y="391947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  кәсіпорынның өндірістік – шаруашылық және қаржы – экономикалық қызметін талдау оның қаржылық нәтижелерінің объективті және нақты көрінісін , экономикалық  ресурстарды  пайдалану тиімділігін, өндірістік әлеуетінің  мөлшерін көрсетеді. мөлшерін көрсетеді.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044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64432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kk-K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3. Кәсіпорынның қаржылық жағдайын бағалау көрсеткіштері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765" y="1342442"/>
            <a:ext cx="8596668" cy="388077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kk-KZ" sz="39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</a:t>
            </a:r>
            <a:r>
              <a:rPr lang="kk-KZ" sz="39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 жағдайы деп оның өз қызметін қаржыландыру мүмкіншілігін  </a:t>
            </a:r>
            <a:r>
              <a:rPr lang="kk-KZ" sz="39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(қабілетін</a:t>
            </a:r>
            <a:r>
              <a:rPr lang="kk-KZ" sz="39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айтамыз</a:t>
            </a:r>
            <a:r>
              <a:rPr lang="kk-KZ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Ол кәсіпорынның дұрыс жасауы үшін қажетті қаржылық ресурстармен қамтамасыз етілуін, оларды ұтымды орналастыру мен тиімді пайдалануды, басқа жеке және заңды тұлғалармен  қаржылық  өзара қарымө қатынасын, төлем қабілеттілігі  мен қаржылық тұрақтылыған сипаттайды.</a:t>
            </a:r>
            <a:endParaRPr lang="ru-RU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70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83" y="113491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kk-KZ" sz="31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қаржылық жағдайын бағалау </a:t>
            </a:r>
            <a:r>
              <a:rPr lang="kk-KZ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 бірқатар  нақты </a:t>
            </a:r>
            <a:r>
              <a:rPr lang="kk-KZ" sz="31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 </a:t>
            </a:r>
            <a:r>
              <a:rPr lang="kk-KZ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 пайдаланылады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 төмендегідей топтарға бөліп қарастыруға болады:</a:t>
            </a:r>
            <a:r>
              <a:rPr lang="ru-RU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0583" y="2098994"/>
            <a:ext cx="8596668" cy="388077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kk-KZ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kk-KZ" sz="2800" b="1" u="sng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</a:t>
            </a:r>
            <a:r>
              <a:rPr lang="kk-KZ" sz="28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мүліктік жағдайын бағалау көрсеткіштері;</a:t>
            </a:r>
            <a:endParaRPr lang="ru-RU" sz="2800" b="1" u="sng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kk-KZ" sz="2800" b="1" u="sng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Кәсіпорынның </a:t>
            </a:r>
            <a:r>
              <a:rPr lang="kk-KZ" sz="28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өтімділігін бағалау көрсеткіштері;</a:t>
            </a:r>
            <a:endParaRPr lang="ru-RU" sz="2800" b="1" u="sng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kk-KZ" sz="2800" b="1" u="sng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Кәсіпорынның </a:t>
            </a:r>
            <a:r>
              <a:rPr lang="kk-KZ" sz="28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қаржы тұрақтылығын бағалау көрсеткіштері;</a:t>
            </a:r>
            <a:endParaRPr lang="ru-RU" sz="2800" b="1" u="sng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kk-KZ" sz="2800" b="1" u="sng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Кәсіпорынның </a:t>
            </a:r>
            <a:r>
              <a:rPr lang="kk-KZ" sz="28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іскерлік белсенділігін бығалау көрсеткіштері;</a:t>
            </a:r>
            <a:endParaRPr lang="ru-RU" sz="2800" b="1" u="sng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800" b="1" u="sng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Кәсіпорынның </a:t>
            </a:r>
            <a:r>
              <a:rPr lang="kk-KZ" sz="28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рентабельділігін бағалау көрсеткіштері</a:t>
            </a:r>
            <a:endParaRPr lang="ru-RU" sz="2800" b="1" u="sng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727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мүліктік жағдайын бағалау көрсеткіштері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745" y="1930400"/>
            <a:ext cx="4185623" cy="576262"/>
          </a:xfrm>
        </p:spPr>
        <p:txBody>
          <a:bodyPr/>
          <a:lstStyle/>
          <a:p>
            <a:r>
              <a:rPr lang="kk-KZ" b="1" u="sng" dirty="0"/>
              <a:t>Көрсеткіштер</a:t>
            </a:r>
            <a:endParaRPr lang="ru-RU" u="sng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</a:t>
            </a:r>
            <a:r>
              <a:rPr lang="kk-KZ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қорлардың жаңару </a:t>
            </a:r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коэффициенті</a:t>
            </a:r>
          </a:p>
          <a:p>
            <a:endPara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</a:t>
            </a:r>
            <a:r>
              <a:rPr lang="kk-KZ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қорлардың тозу коэффициенті</a:t>
            </a:r>
          </a:p>
          <a:p>
            <a:endPara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</a:t>
            </a:r>
            <a:r>
              <a:rPr lang="kk-KZ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қорлардың жарамдылық коэффициенті</a:t>
            </a:r>
            <a:endParaRPr lang="kk-KZ" sz="2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88383" y="1930400"/>
            <a:ext cx="4185618" cy="576262"/>
          </a:xfrm>
        </p:spPr>
        <p:txBody>
          <a:bodyPr/>
          <a:lstStyle/>
          <a:p>
            <a:r>
              <a:rPr lang="kk-KZ" b="1" u="sng" dirty="0"/>
              <a:t>Есептеу формуласы</a:t>
            </a:r>
            <a:endParaRPr lang="ru-RU" u="sng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Кезең </a:t>
            </a:r>
            <a:r>
              <a:rPr lang="kk-KZ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 келіп түскен негізгі қорлар құны/ кезең соңындағы негізгі қорлардың бастапқы </a:t>
            </a:r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</a:p>
          <a:p>
            <a:endParaRPr lang="kk-KZ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Негізгі </a:t>
            </a:r>
            <a:r>
              <a:rPr lang="kk-KZ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қорлардың тозу соммасы/ негізгі қорлардың бастапқы </a:t>
            </a:r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</a:p>
          <a:p>
            <a:endParaRPr lang="kk-KZ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Негізгі </a:t>
            </a:r>
            <a:r>
              <a:rPr lang="kk-KZ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қорлардың қолдық құны/ негізгі қорлардың бастапқы құны</a:t>
            </a:r>
            <a:endParaRPr lang="kk-KZ" sz="20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096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7334" y="488199"/>
            <a:ext cx="4184035" cy="3880772"/>
          </a:xfrm>
        </p:spPr>
        <p:txBody>
          <a:bodyPr>
            <a:normAutofit fontScale="47500" lnSpcReduction="20000"/>
          </a:bodyPr>
          <a:lstStyle/>
          <a:p>
            <a:r>
              <a:rPr lang="kk-KZ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kk-KZ" sz="4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</a:t>
            </a:r>
            <a:r>
              <a:rPr lang="kk-KZ" sz="4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қорлардың істен  шығу коэффициенті </a:t>
            </a:r>
            <a:endParaRPr lang="kk-KZ" sz="45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5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Негізгі </a:t>
            </a:r>
            <a:r>
              <a:rPr lang="kk-KZ" sz="5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қорлардың активті бөлігінің үлесі</a:t>
            </a:r>
            <a:endParaRPr lang="ru-RU" sz="51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81686" y="488198"/>
            <a:ext cx="4184034" cy="3880773"/>
          </a:xfrm>
        </p:spPr>
        <p:txBody>
          <a:bodyPr>
            <a:noAutofit/>
          </a:bodyPr>
          <a:lstStyle/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Есепті </a:t>
            </a:r>
            <a:r>
              <a:rPr lang="kk-KZ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кезенде есептен шыққан негізгі қорлар құны/ кезең басындағы негізгі қорлардың </a:t>
            </a:r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 құны</a:t>
            </a:r>
          </a:p>
          <a:p>
            <a:endParaRPr lang="kk-KZ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Негізгі </a:t>
            </a:r>
            <a:r>
              <a:rPr lang="kk-KZ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қорлардың активті бөлігі/ барлық негізгі қорлар құны</a:t>
            </a:r>
            <a:endParaRPr lang="ru-RU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988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554334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kk-KZ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өтімділігін бағалау көрсеткіштері</a:t>
            </a:r>
            <a:r>
              <a:rPr lang="ru-RU" u="sng" dirty="0"/>
              <a:t/>
            </a:r>
            <a:br>
              <a:rPr lang="ru-RU" u="sng" dirty="0"/>
            </a:b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744" y="1757561"/>
            <a:ext cx="4185623" cy="576262"/>
          </a:xfrm>
        </p:spPr>
        <p:txBody>
          <a:bodyPr/>
          <a:lstStyle/>
          <a:p>
            <a:r>
              <a:rPr lang="kk-KZ" b="1" u="sng" dirty="0"/>
              <a:t>Көрсеткіштер</a:t>
            </a:r>
            <a:endParaRPr lang="ru-RU" u="sng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4" cy="3916218"/>
          </a:xfrm>
        </p:spPr>
        <p:txBody>
          <a:bodyPr>
            <a:normAutofit/>
          </a:bodyPr>
          <a:lstStyle/>
          <a:p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Абсолютті </a:t>
            </a:r>
            <a:r>
              <a:rPr lang="kk-KZ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өтімділік коэффициенті</a:t>
            </a:r>
            <a:endParaRPr lang="ru-RU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Жедел </a:t>
            </a:r>
            <a:r>
              <a:rPr lang="kk-KZ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өтімділік коэффициенті (аралық жабу коэфиценті</a:t>
            </a:r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kk-KZ" sz="2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Ағымдағы </a:t>
            </a:r>
            <a:r>
              <a:rPr lang="kk-KZ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өтімділік коэффициенті</a:t>
            </a:r>
            <a:endParaRPr lang="ru-RU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88384" y="1930400"/>
            <a:ext cx="4185618" cy="576262"/>
          </a:xfrm>
        </p:spPr>
        <p:txBody>
          <a:bodyPr/>
          <a:lstStyle/>
          <a:p>
            <a:r>
              <a:rPr lang="kk-KZ" b="1" u="sng" dirty="0"/>
              <a:t>Есептеу формуласы</a:t>
            </a:r>
            <a:endParaRPr lang="ru-RU" u="sng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Кәсіпорынның  </a:t>
            </a:r>
            <a:r>
              <a:rPr lang="kk-KZ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ақшалай қаражаттары+ қысқа мерзімді қаржылық салымдары/қысқа мерзімді  </a:t>
            </a:r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міндеттемелер</a:t>
            </a:r>
          </a:p>
          <a:p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Ақшалай </a:t>
            </a:r>
            <a:r>
              <a:rPr lang="kk-KZ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қаражаттар+қысқа мерзімді қаржылық салымдар ( бағалы қағаздар) + қысқа мерзімді дебиторлық берешек/ қысқа мерзімді </a:t>
            </a:r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міндеттемелер</a:t>
            </a:r>
          </a:p>
          <a:p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Ағымдағы </a:t>
            </a:r>
            <a:r>
              <a:rPr lang="kk-KZ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активтер/ Ағымдағы ( қысқа мерзімді) міндеттемелер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96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қаржы тұрақтылығын бағалау көрсеткіштері</a:t>
            </a:r>
            <a:endParaRPr lang="ru-RU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744" y="1930400"/>
            <a:ext cx="4185623" cy="576262"/>
          </a:xfrm>
        </p:spPr>
        <p:txBody>
          <a:bodyPr/>
          <a:lstStyle/>
          <a:p>
            <a:r>
              <a:rPr lang="kk-KZ" b="1" u="sng" dirty="0"/>
              <a:t>Көрсеткіштер</a:t>
            </a:r>
            <a:endParaRPr lang="ru-RU" u="sng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Меншікті </a:t>
            </a:r>
            <a:r>
              <a:rPr lang="kk-KZ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капиталды шоғырландыру коэффициенті ( тәуелсіздік коэффициенті</a:t>
            </a:r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Қарыздық </a:t>
            </a:r>
            <a:r>
              <a:rPr lang="kk-KZ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капиталды шоғырлагдыру </a:t>
            </a:r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коэффициенті</a:t>
            </a:r>
          </a:p>
          <a:p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Қаржылық </a:t>
            </a:r>
            <a:r>
              <a:rPr lang="kk-KZ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тәуелділік коэффициенті</a:t>
            </a:r>
            <a:endParaRPr lang="ru-RU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88384" y="1930400"/>
            <a:ext cx="4185618" cy="576262"/>
          </a:xfrm>
        </p:spPr>
        <p:txBody>
          <a:bodyPr/>
          <a:lstStyle/>
          <a:p>
            <a:r>
              <a:rPr lang="kk-KZ" b="1" u="sng" dirty="0"/>
              <a:t>Есептеу формуласы</a:t>
            </a:r>
            <a:endParaRPr lang="ru-RU" u="sng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Меншікті </a:t>
            </a:r>
            <a:r>
              <a:rPr lang="kk-KZ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капитал/ кәсіпорын  </a:t>
            </a:r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капиталы</a:t>
            </a:r>
          </a:p>
          <a:p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Қарыздық </a:t>
            </a:r>
            <a:r>
              <a:rPr lang="kk-KZ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капитал/ кәсіпорын </a:t>
            </a:r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капиталы</a:t>
            </a:r>
          </a:p>
          <a:p>
            <a:endParaRPr lang="kk-KZ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Кәсіпорын  </a:t>
            </a:r>
            <a:r>
              <a:rPr lang="kk-KZ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капиталы ( баланс валютасы/ меншікті капитал</a:t>
            </a:r>
            <a:endParaRPr lang="ru-RU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6853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81081" y="897274"/>
            <a:ext cx="4184035" cy="3880772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kk-KZ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 </a:t>
            </a:r>
            <a:r>
              <a:rPr lang="kk-KZ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берешек </a:t>
            </a:r>
            <a:r>
              <a:rPr lang="kk-KZ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коэффициенті</a:t>
            </a:r>
          </a:p>
          <a:p>
            <a:r>
              <a:rPr lang="kk-KZ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Қарыздарды </a:t>
            </a:r>
            <a:r>
              <a:rPr lang="kk-KZ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меншікті капиталмен жабу </a:t>
            </a:r>
            <a:r>
              <a:rPr lang="kk-KZ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коэффициенті</a:t>
            </a:r>
          </a:p>
          <a:p>
            <a:r>
              <a:rPr lang="kk-KZ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Қаржылық </a:t>
            </a:r>
            <a:r>
              <a:rPr lang="kk-KZ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леверидж </a:t>
            </a:r>
            <a:r>
              <a:rPr lang="kk-KZ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коэффициенті</a:t>
            </a:r>
          </a:p>
          <a:p>
            <a:r>
              <a:rPr lang="kk-KZ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Тұрақты </a:t>
            </a:r>
            <a:r>
              <a:rPr lang="kk-KZ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өаржыландыру  коэфициенті</a:t>
            </a:r>
            <a:endParaRPr lang="ru-RU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45591" y="764926"/>
            <a:ext cx="4184034" cy="3880773"/>
          </a:xfrm>
        </p:spPr>
        <p:txBody>
          <a:bodyPr>
            <a:noAutofit/>
          </a:bodyPr>
          <a:lstStyle/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Қысқа </a:t>
            </a:r>
            <a:r>
              <a:rPr lang="kk-KZ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 міндеттемелер/ кәсіпорын </a:t>
            </a:r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капиталы</a:t>
            </a:r>
          </a:p>
          <a:p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Меншікті </a:t>
            </a:r>
            <a:r>
              <a:rPr lang="kk-KZ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капитал/ қарыздық </a:t>
            </a:r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</a:t>
            </a:r>
          </a:p>
          <a:p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Қарыздық </a:t>
            </a:r>
            <a:r>
              <a:rPr lang="kk-KZ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капитал/меншікті </a:t>
            </a:r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</a:t>
            </a:r>
          </a:p>
          <a:p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Меншікті </a:t>
            </a:r>
            <a:r>
              <a:rPr lang="kk-KZ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капитал+ ұзақ мерзімді міндеттемелер/ кәсіпорын капиталы</a:t>
            </a:r>
            <a:endParaRPr lang="ru-RU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7680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іскерлік белсенділігін бығалау көрсеткіштері</a:t>
            </a:r>
            <a:endParaRPr lang="ru-RU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9252" y="1872852"/>
            <a:ext cx="4185623" cy="576262"/>
          </a:xfrm>
        </p:spPr>
        <p:txBody>
          <a:bodyPr/>
          <a:lstStyle/>
          <a:p>
            <a:r>
              <a:rPr lang="kk-KZ" b="1" u="sng" dirty="0"/>
              <a:t>Көрсеткіштер</a:t>
            </a:r>
            <a:endParaRPr lang="ru-RU" u="sng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4963" y="2568499"/>
            <a:ext cx="4185623" cy="3304117"/>
          </a:xfrm>
        </p:spPr>
        <p:txBody>
          <a:bodyPr>
            <a:normAutofit lnSpcReduction="10000"/>
          </a:bodyPr>
          <a:lstStyle/>
          <a:p>
            <a:r>
              <a:rPr lang="kk-KZ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Активтердін </a:t>
            </a:r>
            <a:r>
              <a:rPr lang="kk-KZ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айналымдылық коэффициенті </a:t>
            </a:r>
            <a:endParaRPr lang="kk-KZ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Айналымнан </a:t>
            </a:r>
            <a:r>
              <a:rPr lang="kk-KZ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 активтердің айналамдылық  коэффициенті </a:t>
            </a:r>
            <a:endParaRPr lang="kk-KZ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Ағымдағы </a:t>
            </a:r>
            <a:r>
              <a:rPr lang="kk-KZ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активтердің айналымдылық коэффициенті </a:t>
            </a:r>
            <a:endParaRPr lang="ru-RU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88383" y="1992237"/>
            <a:ext cx="4185618" cy="576262"/>
          </a:xfrm>
        </p:spPr>
        <p:txBody>
          <a:bodyPr/>
          <a:lstStyle/>
          <a:p>
            <a:r>
              <a:rPr lang="kk-KZ" b="1" u="sng" dirty="0"/>
              <a:t>Есептеу формуласы</a:t>
            </a:r>
            <a:endParaRPr lang="ru-RU" u="sng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Өнімді </a:t>
            </a:r>
            <a:r>
              <a:rPr lang="kk-KZ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сатудантүскен табыс/ есепті кезендегі активтердің орташа жылдық </a:t>
            </a:r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</a:p>
          <a:p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Өнімді </a:t>
            </a:r>
            <a:r>
              <a:rPr lang="kk-KZ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сатудантүскен табыс/ есепті кезендегі активтердің орташа жылдық </a:t>
            </a:r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</a:p>
          <a:p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Өнімді </a:t>
            </a:r>
            <a:r>
              <a:rPr lang="kk-KZ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сатудантүскен табыс/ есепті кезендегі активтердің орташа жылдық құны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787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18898" y="317935"/>
            <a:ext cx="4184035" cy="3880772"/>
          </a:xfrm>
        </p:spPr>
        <p:txBody>
          <a:bodyPr>
            <a:noAutofit/>
          </a:bodyPr>
          <a:lstStyle/>
          <a:p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Меншікті капиталдың айналымдылық коэффициенті </a:t>
            </a:r>
          </a:p>
          <a:p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Тауарлы </a:t>
            </a:r>
            <a:r>
              <a:rPr lang="kk-KZ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материалдық қорлардың (өндірістік қорлардың) </a:t>
            </a:r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</a:t>
            </a:r>
          </a:p>
          <a:p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Дебиторлық </a:t>
            </a:r>
            <a:r>
              <a:rPr lang="kk-KZ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берешектін айналымдылық  коэффициенті </a:t>
            </a:r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налымдылық </a:t>
            </a:r>
            <a:r>
              <a:rPr lang="kk-KZ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коэффициенті </a:t>
            </a:r>
            <a:endParaRPr lang="kk-KZ" sz="2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Кредиторлық </a:t>
            </a:r>
            <a:r>
              <a:rPr lang="kk-KZ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берешектін айналымдылық коэффициенті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89970" y="317934"/>
            <a:ext cx="4184034" cy="3880773"/>
          </a:xfrm>
        </p:spPr>
        <p:txBody>
          <a:bodyPr>
            <a:noAutofit/>
          </a:bodyPr>
          <a:lstStyle/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 </a:t>
            </a:r>
            <a:r>
              <a:rPr lang="kk-KZ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сатудан табыс/ меншікті капиталдың орташа жылдық </a:t>
            </a:r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</a:p>
          <a:p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Сатылған </a:t>
            </a:r>
            <a:r>
              <a:rPr lang="kk-KZ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өнімнің өзіндік құны/ өндірістік қорлардың ( шикізаттар мен материалдардың, аяқталмаған өндірістің , дайын өнімнің) орташа жылдық </a:t>
            </a:r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</a:p>
          <a:p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Өнімді </a:t>
            </a:r>
            <a:r>
              <a:rPr lang="kk-KZ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сатудан түскен  табыс/ дебиторлық  берешектің  орташа жылдық құны </a:t>
            </a:r>
            <a:endParaRPr lang="kk-KZ" sz="20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0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Өнімді </a:t>
            </a:r>
            <a:r>
              <a:rPr lang="kk-KZ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сатудан түскен  табыс/ кредиторлық  берешектің  орташа жылдық құны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372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034" y="222683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kk-KZ" b="1" u="sng" dirty="0">
                <a:solidFill>
                  <a:schemeClr val="tx1"/>
                </a:solidFill>
              </a:rPr>
              <a:t>Кәсіпорынның рентабельділігін бағалау көрсеткіштері</a:t>
            </a:r>
            <a:r>
              <a:rPr lang="ru-RU" u="sng" dirty="0">
                <a:solidFill>
                  <a:schemeClr val="tx1"/>
                </a:solidFill>
              </a:rPr>
              <a:t/>
            </a:r>
            <a:br>
              <a:rPr lang="ru-RU" u="sng" dirty="0">
                <a:solidFill>
                  <a:schemeClr val="tx1"/>
                </a:solidFill>
              </a:rPr>
            </a:br>
            <a:endParaRPr lang="ru-RU" u="sng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745" y="1459345"/>
            <a:ext cx="4185623" cy="576262"/>
          </a:xfrm>
        </p:spPr>
        <p:txBody>
          <a:bodyPr/>
          <a:lstStyle/>
          <a:p>
            <a:r>
              <a:rPr lang="kk-KZ" b="1" u="sng" dirty="0"/>
              <a:t>Көрсеткіштер</a:t>
            </a:r>
            <a:endParaRPr lang="ru-RU" u="sng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kk-KZ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Активтердің </a:t>
            </a:r>
            <a:r>
              <a:rPr lang="kk-KZ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табыстылығы) </a:t>
            </a:r>
            <a:r>
              <a:rPr lang="kk-KZ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рентабельдігі</a:t>
            </a:r>
          </a:p>
          <a:p>
            <a:r>
              <a:rPr lang="kk-KZ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Ағымдағы </a:t>
            </a:r>
            <a:r>
              <a:rPr lang="kk-KZ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активтердің рентабельдігі</a:t>
            </a:r>
            <a:endParaRPr lang="ru-RU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88383" y="1522033"/>
            <a:ext cx="4185618" cy="576262"/>
          </a:xfrm>
        </p:spPr>
        <p:txBody>
          <a:bodyPr/>
          <a:lstStyle/>
          <a:p>
            <a:r>
              <a:rPr lang="kk-KZ" b="1" u="sng" dirty="0"/>
              <a:t>Есептеу формуласы</a:t>
            </a:r>
            <a:endParaRPr lang="ru-RU" u="sng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Салық </a:t>
            </a:r>
            <a:r>
              <a:rPr lang="kk-KZ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салынғанға дейінгі (таза пайда)/ есепті кезкңдегі активтердің орташа жылдық </a:t>
            </a:r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</a:p>
          <a:p>
            <a:r>
              <a:rPr lang="kk-KZ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Салық </a:t>
            </a:r>
            <a:r>
              <a:rPr lang="kk-KZ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салынғанға дейінгі пайда (таза пайда) / ағымдағы  активтер құны</a:t>
            </a:r>
            <a:endParaRPr lang="ru-RU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160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5322" y="220203"/>
            <a:ext cx="4184035" cy="3880772"/>
          </a:xfrm>
        </p:spPr>
        <p:txBody>
          <a:bodyPr>
            <a:noAutofit/>
          </a:bodyPr>
          <a:lstStyle/>
          <a:p>
            <a:r>
              <a:rPr lang="kk-KZ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Меншікті </a:t>
            </a:r>
            <a:r>
              <a:rPr lang="kk-KZ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капиталдың </a:t>
            </a:r>
            <a:r>
              <a:rPr lang="kk-KZ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рентабельдігі</a:t>
            </a:r>
          </a:p>
          <a:p>
            <a:r>
              <a:rPr lang="kk-KZ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Сатудың рентабельдігі</a:t>
            </a:r>
          </a:p>
          <a:p>
            <a:r>
              <a:rPr lang="kk-KZ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Өнімнің рентабельдігі</a:t>
            </a:r>
          </a:p>
          <a:p>
            <a:r>
              <a:rPr lang="kk-KZ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Өндіріс </a:t>
            </a:r>
            <a:r>
              <a:rPr lang="kk-KZ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рентабельдігі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08083" y="220203"/>
            <a:ext cx="4184034" cy="3880773"/>
          </a:xfrm>
        </p:spPr>
        <p:txBody>
          <a:bodyPr>
            <a:noAutofit/>
          </a:bodyPr>
          <a:lstStyle/>
          <a:p>
            <a:r>
              <a:rPr lang="kk-KZ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Салық </a:t>
            </a:r>
            <a:r>
              <a:rPr lang="kk-KZ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салынғанға дейінгі ( таза пайда) / меншікті капиталдың орташа жылдық құны </a:t>
            </a:r>
            <a:endParaRPr lang="kk-KZ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Жалпы </a:t>
            </a:r>
            <a:r>
              <a:rPr lang="kk-KZ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 ( таза пайда) / өнімді сатудан түскен </a:t>
            </a:r>
            <a:r>
              <a:rPr lang="kk-KZ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</a:p>
          <a:p>
            <a:r>
              <a:rPr lang="kk-KZ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Таза </a:t>
            </a:r>
            <a:r>
              <a:rPr lang="kk-KZ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 ( операциялық қызметтен түскен пайда) / өнімнің  толық өзіндік  </a:t>
            </a:r>
            <a:r>
              <a:rPr lang="kk-KZ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құнына</a:t>
            </a:r>
          </a:p>
          <a:p>
            <a:r>
              <a:rPr lang="kk-KZ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Таза </a:t>
            </a:r>
            <a:r>
              <a:rPr lang="kk-KZ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 / негізгі өндірістік қорлар+айналым қарларының орташа жылдық құны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86482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135</TotalTime>
  <Words>1213</Words>
  <Application>Microsoft Office PowerPoint</Application>
  <PresentationFormat>Широкоэкранный</PresentationFormat>
  <Paragraphs>150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Times New Roman</vt:lpstr>
      <vt:lpstr>Trebuchet MS</vt:lpstr>
      <vt:lpstr>Wingdings 3</vt:lpstr>
      <vt:lpstr>Грань</vt:lpstr>
      <vt:lpstr>  Кәсіпкерлік қызметтің тиімділігін талдау және бағалау  </vt:lpstr>
      <vt:lpstr>12.1  Кәсіпкерлік қызметтің тиімділігін бағалау қағидалары, әдістері мен тәсілдері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12.2 Кәсіпорынның өндірістік – шаруашылық және қаржы- экономикалық қызметін талдау  </vt:lpstr>
      <vt:lpstr>Презентация PowerPoint</vt:lpstr>
      <vt:lpstr>Талдау мынадай бағыттар бойынша жүргізіледі: 1.Өнім өндіру мен сатуды талдау. Мұнадай талдаудың негізгі кезеңдері мыналардан тұрады: </vt:lpstr>
      <vt:lpstr>2.Негізгі өндірістік қорларды талдау. Мұндай талдаудың негізгі кезеңдері келесілер: </vt:lpstr>
      <vt:lpstr>3. Кәсіпорынның материалдық ресурстарын талдау. Материалдық ресурстары талдау кезінде мынадай кезеңдері бөліп көрсетуге болады: </vt:lpstr>
      <vt:lpstr>4. Кәсіпорынның еңбек ресурстарын талдау. Еңбек ресурстарын талдаудың негізгі кезеңдері: </vt:lpstr>
      <vt:lpstr>5. Өнімнің өзіндік құнын талдау. Өзіндік құнды талдау кезінде келксі кезеңдерді бөліп көрсетуге болады: </vt:lpstr>
      <vt:lpstr>6. Пайда  мен табыстылық ( рентабельділік) деңгейін талдау. Пайданы қалыптастыру мен пайдалануды талдау төмендегілерді қамтиды: </vt:lpstr>
      <vt:lpstr>7. Кәсіпорынның қаржылық жағдайын талдау. Қаржылық жағдайды талдау келесі кезеңдерді қамтиды: </vt:lpstr>
      <vt:lpstr>Презентация PowerPoint</vt:lpstr>
      <vt:lpstr>12. 3. Кәсіпорынның қаржылық жағдайын бағалау көрсеткіштері </vt:lpstr>
      <vt:lpstr>Кәсіпорынның қаржылық жағдайын бағалау кезінде бірқатар  нақты көрсеткіштер жүйесі пайдаланылады. Оларды төмендегідей топтарға бөліп қарастыруға болады: </vt:lpstr>
      <vt:lpstr>Кәсіпорынның мүліктік жағдайын бағалау көрсеткіштері </vt:lpstr>
      <vt:lpstr>Презентация PowerPoint</vt:lpstr>
      <vt:lpstr>Кәсіпорынның өтімділігін бағалау көрсеткіштері </vt:lpstr>
      <vt:lpstr>Кәсіпорынның қаржы тұрақтылығын бағалау көрсеткіштері</vt:lpstr>
      <vt:lpstr>Презентация PowerPoint</vt:lpstr>
      <vt:lpstr>Кәсіпорынның іскерлік белсенділігін бығалау көрсеткіштері</vt:lpstr>
      <vt:lpstr>Презентация PowerPoint</vt:lpstr>
      <vt:lpstr>Кәсіпорынның рентабельділігін бағалау көрсеткіштері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 – тақырып.  Кәсіпкерлік қызметтің тиімділігін талдау және бағалау</dc:title>
  <dc:creator>Yerkin Temirbek</dc:creator>
  <cp:lastModifiedBy>Пользователь</cp:lastModifiedBy>
  <cp:revision>17</cp:revision>
  <dcterms:created xsi:type="dcterms:W3CDTF">2015-11-17T13:52:59Z</dcterms:created>
  <dcterms:modified xsi:type="dcterms:W3CDTF">2020-03-30T16:23:35Z</dcterms:modified>
</cp:coreProperties>
</file>