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80" r:id="rId5"/>
    <p:sldId id="259" r:id="rId6"/>
    <p:sldId id="260" r:id="rId7"/>
    <p:sldId id="261" r:id="rId8"/>
    <p:sldId id="262" r:id="rId9"/>
    <p:sldId id="263" r:id="rId10"/>
    <p:sldId id="264" r:id="rId11"/>
    <p:sldId id="267" r:id="rId12"/>
    <p:sldId id="281" r:id="rId13"/>
    <p:sldId id="268" r:id="rId14"/>
    <p:sldId id="269" r:id="rId15"/>
    <p:sldId id="270" r:id="rId16"/>
    <p:sldId id="271" r:id="rId17"/>
    <p:sldId id="272" r:id="rId18"/>
    <p:sldId id="273" r:id="rId19"/>
    <p:sldId id="274" r:id="rId20"/>
    <p:sldId id="275" r:id="rId21"/>
    <p:sldId id="277" r:id="rId22"/>
    <p:sldId id="278"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15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27.01.2020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571472" y="2214554"/>
            <a:ext cx="807249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ctr" defTabSz="914400" rtl="0" eaLnBrk="1" fontAlgn="base" latinLnBrk="0" hangingPunct="1">
              <a:lnSpc>
                <a:spcPct val="100000"/>
              </a:lnSpc>
              <a:spcBef>
                <a:spcPct val="0"/>
              </a:spcBef>
              <a:spcAft>
                <a:spcPct val="0"/>
              </a:spcAft>
              <a:buClrTx/>
              <a:buSzTx/>
              <a:buFontTx/>
              <a:buAutoNum type="arabicPeriod"/>
              <a:tabLst>
                <a:tab pos="638175" algn="l"/>
              </a:tabLst>
            </a:pPr>
            <a:r>
              <a:rPr kumimoji="0" lang="kk-K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Инвестициялық жобаларды бағалау әдістері.</a:t>
            </a:r>
            <a:endParaRPr kumimoji="0" lang="kk-KZ"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500034" y="1428736"/>
            <a:ext cx="8358246" cy="107157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6" name="Скругленный прямоугольник 5"/>
          <p:cNvSpPr/>
          <p:nvPr/>
        </p:nvSpPr>
        <p:spPr>
          <a:xfrm>
            <a:off x="214282" y="3500438"/>
            <a:ext cx="3286148" cy="85725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7" name="Скругленный прямоугольник 6"/>
          <p:cNvSpPr/>
          <p:nvPr/>
        </p:nvSpPr>
        <p:spPr>
          <a:xfrm>
            <a:off x="5286380" y="3571876"/>
            <a:ext cx="2857520" cy="92869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27649" name="Rectangle 1"/>
          <p:cNvSpPr>
            <a:spLocks noChangeArrowheads="1"/>
          </p:cNvSpPr>
          <p:nvPr/>
        </p:nvSpPr>
        <p:spPr bwMode="auto">
          <a:xfrm>
            <a:off x="428596" y="1571612"/>
            <a:ext cx="850109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Уақыт параметірі ескерілуіне немесе ескерілмеуіне байланыссыз инвестициялық қызметтерді зерттеуде қолданылатын критерилерді келесі екі топқа бөлуге болады:</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Прямоугольник 2"/>
          <p:cNvSpPr/>
          <p:nvPr/>
        </p:nvSpPr>
        <p:spPr>
          <a:xfrm>
            <a:off x="285720" y="3714752"/>
            <a:ext cx="4572000" cy="369332"/>
          </a:xfrm>
          <a:prstGeom prst="rect">
            <a:avLst/>
          </a:prstGeom>
        </p:spPr>
        <p:txBody>
          <a:bodyPr>
            <a:spAutoFit/>
          </a:bodyPr>
          <a:lstStyle/>
          <a:p>
            <a:pPr lvl="0" algn="just" eaLnBrk="0" fontAlgn="base" hangingPunct="0">
              <a:spcBef>
                <a:spcPct val="0"/>
              </a:spcBef>
              <a:spcAft>
                <a:spcPct val="0"/>
              </a:spcAft>
            </a:pPr>
            <a:r>
              <a:rPr lang="kk-KZ" dirty="0" smtClean="0">
                <a:latin typeface="Times New Roman" pitchFamily="18" charset="0"/>
                <a:ea typeface="Times New Roman" pitchFamily="18" charset="0"/>
                <a:cs typeface="Times New Roman" pitchFamily="18" charset="0"/>
              </a:rPr>
              <a:t>А) Дисконттауға негізделген</a:t>
            </a:r>
            <a:endParaRPr lang="ru-RU" dirty="0" smtClean="0">
              <a:latin typeface="Times New Roman" pitchFamily="18" charset="0"/>
              <a:cs typeface="Times New Roman" pitchFamily="18" charset="0"/>
            </a:endParaRPr>
          </a:p>
        </p:txBody>
      </p:sp>
      <p:sp>
        <p:nvSpPr>
          <p:cNvPr id="4" name="Прямоугольник 3"/>
          <p:cNvSpPr/>
          <p:nvPr/>
        </p:nvSpPr>
        <p:spPr>
          <a:xfrm>
            <a:off x="5357818" y="3714752"/>
            <a:ext cx="2925764" cy="369332"/>
          </a:xfrm>
          <a:prstGeom prst="rect">
            <a:avLst/>
          </a:prstGeom>
        </p:spPr>
        <p:txBody>
          <a:bodyPr wrap="square">
            <a:spAutoFit/>
          </a:bodyPr>
          <a:lstStyle/>
          <a:p>
            <a:pPr lvl="0" algn="just" eaLnBrk="0" fontAlgn="base" hangingPunct="0">
              <a:spcBef>
                <a:spcPct val="0"/>
              </a:spcBef>
              <a:spcAft>
                <a:spcPct val="0"/>
              </a:spcAft>
            </a:pPr>
            <a:r>
              <a:rPr lang="kk-KZ" dirty="0" smtClean="0">
                <a:solidFill>
                  <a:prstClr val="black"/>
                </a:solidFill>
                <a:latin typeface="Times New Roman" pitchFamily="18" charset="0"/>
                <a:ea typeface="Times New Roman" pitchFamily="18" charset="0"/>
                <a:cs typeface="Times New Roman" pitchFamily="18" charset="0"/>
              </a:rPr>
              <a:t>В) Есептеуге негізделген</a:t>
            </a:r>
            <a:endParaRPr lang="kk-KZ" dirty="0" smtClean="0">
              <a:solidFill>
                <a:prstClr val="black"/>
              </a:solidFill>
              <a:latin typeface="Times New Roman" pitchFamily="18" charset="0"/>
              <a:cs typeface="Times New Roman" pitchFamily="18" charset="0"/>
            </a:endParaRPr>
          </a:p>
        </p:txBody>
      </p:sp>
      <p:cxnSp>
        <p:nvCxnSpPr>
          <p:cNvPr id="9" name="Прямая со стрелкой 8"/>
          <p:cNvCxnSpPr>
            <a:stCxn id="5" idx="2"/>
            <a:endCxn id="6" idx="0"/>
          </p:cNvCxnSpPr>
          <p:nvPr/>
        </p:nvCxnSpPr>
        <p:spPr>
          <a:xfrm rot="5400000">
            <a:off x="2768191" y="1589472"/>
            <a:ext cx="1000132" cy="282180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1" name="Прямая со стрелкой 10"/>
          <p:cNvCxnSpPr>
            <a:stCxn id="5" idx="2"/>
            <a:endCxn id="7" idx="0"/>
          </p:cNvCxnSpPr>
          <p:nvPr/>
        </p:nvCxnSpPr>
        <p:spPr>
          <a:xfrm rot="16200000" flipH="1">
            <a:off x="5161363" y="2018099"/>
            <a:ext cx="1071570" cy="203598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1571604" y="357166"/>
            <a:ext cx="6072230" cy="71438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10" name="Скругленный прямоугольник 9"/>
          <p:cNvSpPr/>
          <p:nvPr/>
        </p:nvSpPr>
        <p:spPr>
          <a:xfrm>
            <a:off x="0" y="1643050"/>
            <a:ext cx="2786050" cy="50006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1" name="Скругленный прямоугольник 10"/>
          <p:cNvSpPr/>
          <p:nvPr/>
        </p:nvSpPr>
        <p:spPr>
          <a:xfrm>
            <a:off x="571472" y="2285992"/>
            <a:ext cx="3143272" cy="35719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2" name="Скругленный прямоугольник 11"/>
          <p:cNvSpPr/>
          <p:nvPr/>
        </p:nvSpPr>
        <p:spPr>
          <a:xfrm>
            <a:off x="1500166" y="2786058"/>
            <a:ext cx="3500462" cy="50006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2000232" y="3357562"/>
            <a:ext cx="5429288" cy="57150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4" name="Скругленный прямоугольник 13"/>
          <p:cNvSpPr/>
          <p:nvPr/>
        </p:nvSpPr>
        <p:spPr>
          <a:xfrm>
            <a:off x="4286216" y="4000504"/>
            <a:ext cx="4857784" cy="42862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625" name="Rectangle 1"/>
          <p:cNvSpPr>
            <a:spLocks noChangeArrowheads="1"/>
          </p:cNvSpPr>
          <p:nvPr/>
        </p:nvSpPr>
        <p:spPr bwMode="auto">
          <a:xfrm>
            <a:off x="285720" y="500042"/>
            <a:ext cx="835821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Бірінші топтағы критерийлерге жатады: </a:t>
            </a:r>
          </a:p>
        </p:txBody>
      </p:sp>
      <p:sp>
        <p:nvSpPr>
          <p:cNvPr id="4" name="Прямоугольник 3"/>
          <p:cNvSpPr/>
          <p:nvPr/>
        </p:nvSpPr>
        <p:spPr>
          <a:xfrm>
            <a:off x="0" y="1714488"/>
            <a:ext cx="4572000" cy="646331"/>
          </a:xfrm>
          <a:prstGeom prst="rect">
            <a:avLst/>
          </a:prstGeom>
        </p:spPr>
        <p:txBody>
          <a:bodyPr>
            <a:spAutoFit/>
          </a:bodyPr>
          <a:lstStyle/>
          <a:p>
            <a:pPr lvl="0" algn="just" fontAlgn="base">
              <a:spcBef>
                <a:spcPct val="0"/>
              </a:spcBef>
              <a:spcAft>
                <a:spcPct val="0"/>
              </a:spcAft>
            </a:pPr>
            <a:r>
              <a:rPr lang="kk-KZ" dirty="0" smtClean="0">
                <a:latin typeface="Times New Roman" pitchFamily="18" charset="0"/>
                <a:ea typeface="Times New Roman" pitchFamily="18" charset="0"/>
                <a:cs typeface="Times New Roman" pitchFamily="18" charset="0"/>
              </a:rPr>
              <a:t>таза келтірілген құн (NPV), </a:t>
            </a:r>
          </a:p>
          <a:p>
            <a:pPr lvl="0" algn="just" fontAlgn="base">
              <a:spcBef>
                <a:spcPct val="0"/>
              </a:spcBef>
              <a:spcAft>
                <a:spcPct val="0"/>
              </a:spcAft>
            </a:pPr>
            <a:endParaRPr lang="kk-KZ" dirty="0" smtClean="0">
              <a:latin typeface="Times New Roman" pitchFamily="18" charset="0"/>
              <a:ea typeface="Times New Roman" pitchFamily="18" charset="0"/>
              <a:cs typeface="Times New Roman" pitchFamily="18" charset="0"/>
            </a:endParaRPr>
          </a:p>
        </p:txBody>
      </p:sp>
      <p:sp>
        <p:nvSpPr>
          <p:cNvPr id="5" name="Прямоугольник 4"/>
          <p:cNvSpPr/>
          <p:nvPr/>
        </p:nvSpPr>
        <p:spPr>
          <a:xfrm>
            <a:off x="642910" y="2214554"/>
            <a:ext cx="3500462" cy="369332"/>
          </a:xfrm>
          <a:prstGeom prst="rect">
            <a:avLst/>
          </a:prstGeom>
        </p:spPr>
        <p:txBody>
          <a:bodyPr wrap="square">
            <a:spAutoFit/>
          </a:bodyPr>
          <a:lstStyle/>
          <a:p>
            <a:pPr lvl="0" algn="just" fontAlgn="base">
              <a:spcBef>
                <a:spcPct val="0"/>
              </a:spcBef>
              <a:spcAft>
                <a:spcPct val="0"/>
              </a:spcAft>
            </a:pPr>
            <a:r>
              <a:rPr lang="kk-KZ" dirty="0" smtClean="0">
                <a:solidFill>
                  <a:prstClr val="black"/>
                </a:solidFill>
                <a:latin typeface="Times New Roman" pitchFamily="18" charset="0"/>
                <a:ea typeface="Times New Roman" pitchFamily="18" charset="0"/>
                <a:cs typeface="Times New Roman" pitchFamily="18" charset="0"/>
              </a:rPr>
              <a:t>таза терминалдық құн (NTV), </a:t>
            </a:r>
          </a:p>
        </p:txBody>
      </p:sp>
      <p:sp>
        <p:nvSpPr>
          <p:cNvPr id="6" name="Прямоугольник 5"/>
          <p:cNvSpPr/>
          <p:nvPr/>
        </p:nvSpPr>
        <p:spPr>
          <a:xfrm>
            <a:off x="4143340" y="4000504"/>
            <a:ext cx="5000660" cy="369332"/>
          </a:xfrm>
          <a:prstGeom prst="rect">
            <a:avLst/>
          </a:prstGeom>
        </p:spPr>
        <p:txBody>
          <a:bodyPr wrap="square">
            <a:spAutoFit/>
          </a:bodyPr>
          <a:lstStyle/>
          <a:p>
            <a:pPr lvl="0" algn="just" fontAlgn="base">
              <a:spcBef>
                <a:spcPct val="0"/>
              </a:spcBef>
              <a:spcAft>
                <a:spcPct val="0"/>
              </a:spcAft>
            </a:pPr>
            <a:r>
              <a:rPr lang="kk-KZ" dirty="0" smtClean="0">
                <a:solidFill>
                  <a:prstClr val="black"/>
                </a:solidFill>
                <a:latin typeface="Times New Roman" pitchFamily="18" charset="0"/>
                <a:ea typeface="Times New Roman" pitchFamily="18" charset="0"/>
                <a:cs typeface="Times New Roman" pitchFamily="18" charset="0"/>
              </a:rPr>
              <a:t>инвестициялар рентабельділігінің индексі (PI), </a:t>
            </a:r>
          </a:p>
        </p:txBody>
      </p:sp>
      <p:sp>
        <p:nvSpPr>
          <p:cNvPr id="7" name="Прямоугольник 6"/>
          <p:cNvSpPr/>
          <p:nvPr/>
        </p:nvSpPr>
        <p:spPr>
          <a:xfrm>
            <a:off x="1571604" y="2714620"/>
            <a:ext cx="4214810" cy="369332"/>
          </a:xfrm>
          <a:prstGeom prst="rect">
            <a:avLst/>
          </a:prstGeom>
        </p:spPr>
        <p:txBody>
          <a:bodyPr wrap="square">
            <a:spAutoFit/>
          </a:bodyPr>
          <a:lstStyle/>
          <a:p>
            <a:pPr lvl="0" algn="just" fontAlgn="base">
              <a:spcBef>
                <a:spcPct val="0"/>
              </a:spcBef>
              <a:spcAft>
                <a:spcPct val="0"/>
              </a:spcAft>
            </a:pPr>
            <a:r>
              <a:rPr lang="kk-KZ" dirty="0" smtClean="0">
                <a:solidFill>
                  <a:prstClr val="black"/>
                </a:solidFill>
                <a:latin typeface="Times New Roman" pitchFamily="18" charset="0"/>
                <a:ea typeface="Times New Roman" pitchFamily="18" charset="0"/>
                <a:cs typeface="Times New Roman" pitchFamily="18" charset="0"/>
              </a:rPr>
              <a:t>пайданың ішкі нормасы (IRR), </a:t>
            </a:r>
          </a:p>
        </p:txBody>
      </p:sp>
      <p:sp>
        <p:nvSpPr>
          <p:cNvPr id="8" name="Прямоугольник 7"/>
          <p:cNvSpPr/>
          <p:nvPr/>
        </p:nvSpPr>
        <p:spPr>
          <a:xfrm>
            <a:off x="2143108" y="3357562"/>
            <a:ext cx="5357850" cy="369332"/>
          </a:xfrm>
          <a:prstGeom prst="rect">
            <a:avLst/>
          </a:prstGeom>
        </p:spPr>
        <p:txBody>
          <a:bodyPr wrap="square">
            <a:spAutoFit/>
          </a:bodyPr>
          <a:lstStyle/>
          <a:p>
            <a:r>
              <a:rPr lang="kk-KZ" dirty="0" smtClean="0">
                <a:solidFill>
                  <a:prstClr val="black"/>
                </a:solidFill>
                <a:latin typeface="Times New Roman" pitchFamily="18" charset="0"/>
                <a:ea typeface="Times New Roman" pitchFamily="18" charset="0"/>
                <a:cs typeface="Times New Roman" pitchFamily="18" charset="0"/>
              </a:rPr>
              <a:t>инвестицияның дисконтталған өтелу мерзімі (DPP)</a:t>
            </a:r>
            <a:endParaRPr lang="ru-RU" dirty="0"/>
          </a:p>
        </p:txBody>
      </p:sp>
      <p:cxnSp>
        <p:nvCxnSpPr>
          <p:cNvPr id="16" name="Прямая со стрелкой 15"/>
          <p:cNvCxnSpPr/>
          <p:nvPr/>
        </p:nvCxnSpPr>
        <p:spPr>
          <a:xfrm rot="5400000">
            <a:off x="1892281" y="1321579"/>
            <a:ext cx="643736" cy="79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9" name="Прямая со стрелкой 18"/>
          <p:cNvCxnSpPr/>
          <p:nvPr/>
        </p:nvCxnSpPr>
        <p:spPr>
          <a:xfrm rot="5400000">
            <a:off x="2678893" y="1678769"/>
            <a:ext cx="1214446"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1" name="Прямая со стрелкой 20"/>
          <p:cNvCxnSpPr/>
          <p:nvPr/>
        </p:nvCxnSpPr>
        <p:spPr>
          <a:xfrm rot="5400000">
            <a:off x="3321041" y="1893083"/>
            <a:ext cx="1786744" cy="79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3" name="Прямая со стрелкой 22"/>
          <p:cNvCxnSpPr/>
          <p:nvPr/>
        </p:nvCxnSpPr>
        <p:spPr>
          <a:xfrm rot="16200000" flipH="1">
            <a:off x="4607719" y="2178835"/>
            <a:ext cx="2286016" cy="7143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5" name="Прямая со стрелкой 24"/>
          <p:cNvCxnSpPr/>
          <p:nvPr/>
        </p:nvCxnSpPr>
        <p:spPr>
          <a:xfrm rot="16200000" flipH="1">
            <a:off x="6251587" y="2536819"/>
            <a:ext cx="2856726" cy="7064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2786050" y="785794"/>
            <a:ext cx="3357586" cy="114300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6" name="Овал 5"/>
          <p:cNvSpPr/>
          <p:nvPr/>
        </p:nvSpPr>
        <p:spPr>
          <a:xfrm>
            <a:off x="214282" y="2500306"/>
            <a:ext cx="4214842" cy="1214446"/>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7" name="Овал 6"/>
          <p:cNvSpPr/>
          <p:nvPr/>
        </p:nvSpPr>
        <p:spPr>
          <a:xfrm>
            <a:off x="4500562" y="2428868"/>
            <a:ext cx="4357686" cy="142876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2" name="Прямоугольник 1"/>
          <p:cNvSpPr/>
          <p:nvPr/>
        </p:nvSpPr>
        <p:spPr>
          <a:xfrm>
            <a:off x="2214546" y="1142984"/>
            <a:ext cx="4572000" cy="369332"/>
          </a:xfrm>
          <a:prstGeom prst="rect">
            <a:avLst/>
          </a:prstGeom>
        </p:spPr>
        <p:txBody>
          <a:bodyPr>
            <a:spAutoFit/>
          </a:bodyPr>
          <a:lstStyle/>
          <a:p>
            <a:pPr lvl="0" algn="ctr" fontAlgn="base">
              <a:spcBef>
                <a:spcPct val="0"/>
              </a:spcBef>
              <a:spcAft>
                <a:spcPct val="0"/>
              </a:spcAft>
            </a:pPr>
            <a:r>
              <a:rPr lang="kk-KZ" dirty="0" smtClean="0">
                <a:latin typeface="Times New Roman" pitchFamily="18" charset="0"/>
                <a:ea typeface="Times New Roman" pitchFamily="18" charset="0"/>
                <a:cs typeface="Times New Roman" pitchFamily="18" charset="0"/>
              </a:rPr>
              <a:t>Екінші топ критерийлері</a:t>
            </a:r>
            <a:endParaRPr lang="kk-KZ" dirty="0" smtClean="0">
              <a:latin typeface="Times New Roman" pitchFamily="18" charset="0"/>
              <a:cs typeface="Times New Roman" pitchFamily="18" charset="0"/>
            </a:endParaRPr>
          </a:p>
        </p:txBody>
      </p:sp>
      <p:sp>
        <p:nvSpPr>
          <p:cNvPr id="3" name="Прямоугольник 2"/>
          <p:cNvSpPr/>
          <p:nvPr/>
        </p:nvSpPr>
        <p:spPr>
          <a:xfrm>
            <a:off x="285720" y="2857496"/>
            <a:ext cx="4572000" cy="369332"/>
          </a:xfrm>
          <a:prstGeom prst="rect">
            <a:avLst/>
          </a:prstGeom>
        </p:spPr>
        <p:txBody>
          <a:bodyPr>
            <a:spAutoFit/>
          </a:bodyPr>
          <a:lstStyle/>
          <a:p>
            <a:r>
              <a:rPr lang="kk-KZ" dirty="0" smtClean="0">
                <a:latin typeface="Times New Roman" pitchFamily="18" charset="0"/>
                <a:ea typeface="Times New Roman" pitchFamily="18" charset="0"/>
                <a:cs typeface="Times New Roman" pitchFamily="18" charset="0"/>
              </a:rPr>
              <a:t>Инвестициялардың өтелу мерзімі (PP), </a:t>
            </a:r>
            <a:endParaRPr lang="ru-RU" dirty="0"/>
          </a:p>
        </p:txBody>
      </p:sp>
      <p:sp>
        <p:nvSpPr>
          <p:cNvPr id="4" name="Прямоугольник 3"/>
          <p:cNvSpPr/>
          <p:nvPr/>
        </p:nvSpPr>
        <p:spPr>
          <a:xfrm>
            <a:off x="4572000" y="2857496"/>
            <a:ext cx="4572000" cy="646331"/>
          </a:xfrm>
          <a:prstGeom prst="rect">
            <a:avLst/>
          </a:prstGeom>
        </p:spPr>
        <p:txBody>
          <a:bodyPr>
            <a:spAutoFit/>
          </a:bodyPr>
          <a:lstStyle/>
          <a:p>
            <a:pPr algn="ctr"/>
            <a:r>
              <a:rPr lang="kk-KZ" dirty="0" smtClean="0">
                <a:latin typeface="Times New Roman" pitchFamily="18" charset="0"/>
                <a:ea typeface="Times New Roman" pitchFamily="18" charset="0"/>
                <a:cs typeface="Times New Roman" pitchFamily="18" charset="0"/>
              </a:rPr>
              <a:t>Инвестициялардың тиімділік коэффициенті (ARR).</a:t>
            </a:r>
            <a:endParaRPr lang="ru-RU" dirty="0"/>
          </a:p>
        </p:txBody>
      </p:sp>
      <p:cxnSp>
        <p:nvCxnSpPr>
          <p:cNvPr id="9" name="Прямая со стрелкой 8"/>
          <p:cNvCxnSpPr>
            <a:stCxn id="5" idx="4"/>
            <a:endCxn id="6" idx="0"/>
          </p:cNvCxnSpPr>
          <p:nvPr/>
        </p:nvCxnSpPr>
        <p:spPr>
          <a:xfrm rot="5400000">
            <a:off x="3107521" y="1142984"/>
            <a:ext cx="571504" cy="214314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1" name="Прямая со стрелкой 10"/>
          <p:cNvCxnSpPr>
            <a:stCxn id="5" idx="4"/>
            <a:endCxn id="7" idx="0"/>
          </p:cNvCxnSpPr>
          <p:nvPr/>
        </p:nvCxnSpPr>
        <p:spPr>
          <a:xfrm rot="16200000" flipH="1">
            <a:off x="5322091" y="1071554"/>
            <a:ext cx="500066" cy="2214562"/>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214282" y="1071546"/>
            <a:ext cx="8501122"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Енді, жоғарыдағы аталған инвестициялық жобаларды бағалау әдістерінің критерийлерін ауқымырақ қарастырайық.</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531813" algn="ctr" defTabSz="914400" rtl="0" eaLnBrk="0" fontAlgn="base" latinLnBrk="0" hangingPunct="0">
              <a:lnSpc>
                <a:spcPct val="100000"/>
              </a:lnSpc>
              <a:spcBef>
                <a:spcPct val="0"/>
              </a:spcBef>
              <a:spcAft>
                <a:spcPct val="0"/>
              </a:spcAft>
              <a:buClrTx/>
              <a:buSzTx/>
              <a:buFontTx/>
              <a:buNone/>
              <a:tabLst/>
            </a:pPr>
            <a:r>
              <a:rPr kumimoji="0" lang="kk-KZ"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1.Таза келтірілген құнды есептеу әдісі</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000" b="1" i="1"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53181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Бұл әдістің негізінде компания иелерінің басты мақсаттары жатыр, яғни фирманың құндылығын көтеру, бұл оның нарықтық құнының сандық бағасын көрсетеді. Алайда, инвестициялық жобалар бойынша шешімдерді қабылдау жиі компания иелерімен емес, оның басқарма жұмысшыларымен ойластырылып іске асады. Сондықтан бұл жерден көретініміз, меншік иелері мен басқарманың мақсаттары бәсекелес, яғни ішкі фирмалық келіспеушіліктер ескерілмейді.</a:t>
            </a:r>
          </a:p>
          <a:p>
            <a:pPr marR="0" lvl="0" indent="531813" algn="just"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53181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Бұл әдіс бастапқы инвестициялар көлемі (/с) мен жоспарланған мерзімде оның әкелетін дисконтталған таза ақша ағынына қатынасымен анықталады. Ақша қаражаттарының ағыны уақыт бойынша бөлінетін болғандықтан, ол "r" мөлшерлемесі бойынша дисконтталады. Ол инвестициялаған капиталға келетін жыл сайынғы қайтару пайызынан туындайды және оны аналитик (инвестор) өз бетінше тағайындайды.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кругленный прямоугольник 6"/>
          <p:cNvSpPr/>
          <p:nvPr/>
        </p:nvSpPr>
        <p:spPr>
          <a:xfrm>
            <a:off x="1500166" y="2857496"/>
            <a:ext cx="5429288" cy="121444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sp>
        <p:nvSpPr>
          <p:cNvPr id="2" name="Прямоугольник 1"/>
          <p:cNvSpPr/>
          <p:nvPr/>
        </p:nvSpPr>
        <p:spPr>
          <a:xfrm>
            <a:off x="357158" y="1071546"/>
            <a:ext cx="8286808" cy="1200329"/>
          </a:xfrm>
          <a:prstGeom prst="rect">
            <a:avLst/>
          </a:prstGeom>
        </p:spPr>
        <p:txBody>
          <a:bodyPr wrap="square">
            <a:spAutoFit/>
          </a:bodyPr>
          <a:lstStyle/>
          <a:p>
            <a:pPr algn="just"/>
            <a:r>
              <a:rPr lang="kk-KZ" dirty="0" smtClean="0">
                <a:latin typeface="Times New Roman" pitchFamily="18" charset="0"/>
                <a:cs typeface="Times New Roman" pitchFamily="18" charset="0"/>
              </a:rPr>
              <a:t>Мысалы, мынандай болжам жасалынды, n жыл ағымында инвестиция (/с) жұмсалынады, ол бойынша жылдық табыс көлемі Р1,Р2, ..... Рn.. Дисконтталған табыстардың жалпы жиналған мөлшері (PV) және таза келтірілген құн (NPV) сәйкесінше келесі формулалармен есептелінетін болды: </a:t>
            </a:r>
            <a:endParaRPr lang="ru-RU" dirty="0">
              <a:latin typeface="Times New Roman" pitchFamily="18" charset="0"/>
              <a:cs typeface="Times New Roman" pitchFamily="18" charset="0"/>
            </a:endParaRPr>
          </a:p>
        </p:txBody>
      </p:sp>
      <p:sp>
        <p:nvSpPr>
          <p:cNvPr id="245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458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4581" name="Rectangle 5"/>
          <p:cNvSpPr>
            <a:spLocks noChangeArrowheads="1"/>
          </p:cNvSpPr>
          <p:nvPr/>
        </p:nvSpPr>
        <p:spPr bwMode="auto">
          <a:xfrm>
            <a:off x="1691680" y="3268650"/>
            <a:ext cx="144016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rgbClr val="000000"/>
                </a:solidFill>
                <a:effectLst/>
                <a:latin typeface="KZ Times New Roman"/>
                <a:ea typeface="Times New Roman" pitchFamily="18" charset="0"/>
                <a:cs typeface="Times New Roman" pitchFamily="18" charset="0"/>
              </a:rPr>
              <a:t>       </a:t>
            </a:r>
            <a:r>
              <a:rPr kumimoji="0" lang="kk-KZ" b="1" i="0" u="none" strike="noStrike" cap="none" normalizeH="0" baseline="0" dirty="0" smtClean="0">
                <a:ln>
                  <a:noFill/>
                </a:ln>
                <a:solidFill>
                  <a:srgbClr val="000000"/>
                </a:solidFill>
                <a:effectLst/>
                <a:latin typeface="KZ Times New Roman"/>
                <a:ea typeface="Times New Roman" pitchFamily="18" charset="0"/>
                <a:cs typeface="Times New Roman" pitchFamily="18" charset="0"/>
              </a:rPr>
              <a:t>NPV</a:t>
            </a:r>
            <a:r>
              <a:rPr kumimoji="0" lang="uk-UA" b="1" i="0" u="none" strike="noStrike" cap="none" normalizeH="0" baseline="0" dirty="0" smtClean="0">
                <a:ln>
                  <a:noFill/>
                </a:ln>
                <a:solidFill>
                  <a:srgbClr val="000000"/>
                </a:solidFill>
                <a:effectLst/>
                <a:latin typeface="KZ Times New Roman"/>
                <a:ea typeface="Times New Roman" pitchFamily="18" charset="0"/>
                <a:cs typeface="Times New Roman" pitchFamily="18" charset="0"/>
              </a:rPr>
              <a:t>=</a:t>
            </a:r>
            <a:endParaRPr kumimoji="0" lang="uk-UA" b="0" i="0" u="none" strike="noStrike" cap="none" normalizeH="0" baseline="0" dirty="0" smtClean="0">
              <a:ln>
                <a:noFill/>
              </a:ln>
              <a:solidFill>
                <a:schemeClr val="tx1"/>
              </a:solidFill>
              <a:effectLst/>
              <a:latin typeface="Arial" pitchFamily="34" charset="0"/>
            </a:endParaRPr>
          </a:p>
        </p:txBody>
      </p:sp>
      <p:graphicFrame>
        <p:nvGraphicFramePr>
          <p:cNvPr id="3" name="Object 4"/>
          <p:cNvGraphicFramePr>
            <a:graphicFrameLocks noChangeAspect="1"/>
          </p:cNvGraphicFramePr>
          <p:nvPr/>
        </p:nvGraphicFramePr>
        <p:xfrm>
          <a:off x="2771800" y="2924944"/>
          <a:ext cx="2808312" cy="1008112"/>
        </p:xfrm>
        <a:graphic>
          <a:graphicData uri="http://schemas.openxmlformats.org/presentationml/2006/ole">
            <p:oleObj spid="_x0000_s24580" name="Формула" r:id="rId3" imgW="977476" imgH="444307" progId="Equation.3">
              <p:embed/>
            </p:oleObj>
          </a:graphicData>
        </a:graphic>
      </p:graphicFrame>
      <p:sp>
        <p:nvSpPr>
          <p:cNvPr id="24582" name="Rectangle 6"/>
          <p:cNvSpPr>
            <a:spLocks noChangeArrowheads="1"/>
          </p:cNvSpPr>
          <p:nvPr/>
        </p:nvSpPr>
        <p:spPr bwMode="auto">
          <a:xfrm>
            <a:off x="0" y="447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KZ Times New Roman"/>
                <a:ea typeface="Times New Roman" pitchFamily="18" charset="0"/>
                <a:cs typeface="Times New Roman" pitchFamily="18" charset="0"/>
              </a:rPr>
              <a:t>                    </a:t>
            </a:r>
            <a:endParaRPr kumimoji="0" lang="uk-UA" sz="1800" b="0" i="0" u="none" strike="noStrike" cap="none" normalizeH="0" baseline="0" smtClean="0">
              <a:ln>
                <a:noFill/>
              </a:ln>
              <a:solidFill>
                <a:schemeClr val="tx1"/>
              </a:solidFill>
              <a:effectLst/>
              <a:latin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428596" y="1214422"/>
            <a:ext cx="8429652"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365125" algn="just" defTabSz="914400" rtl="0" eaLnBrk="1" fontAlgn="base" latinLnBrk="0" hangingPunct="1">
              <a:lnSpc>
                <a:spcPct val="100000"/>
              </a:lnSpc>
              <a:spcBef>
                <a:spcPct val="0"/>
              </a:spcBef>
              <a:spcAft>
                <a:spcPct val="0"/>
              </a:spcAft>
              <a:buClrTx/>
              <a:buSzTx/>
              <a:buFontTx/>
              <a:buNone/>
              <a:tabLst>
                <a:tab pos="457200" algn="l"/>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Жоғарыда атап көрсетілгендей кез-келген компанияның  барлық іс-әрекеті мақсатқа жету үшін орындалады. </a:t>
            </a:r>
          </a:p>
          <a:p>
            <a:pPr marR="0" lvl="0" indent="365125" algn="just" defTabSz="914400" rtl="0" eaLnBrk="1" fontAlgn="base" latinLnBrk="0" hangingPunct="1">
              <a:lnSpc>
                <a:spcPct val="100000"/>
              </a:lnSpc>
              <a:spcBef>
                <a:spcPct val="0"/>
              </a:spcBef>
              <a:spcAft>
                <a:spcPct val="0"/>
              </a:spcAft>
              <a:buClrTx/>
              <a:buSzTx/>
              <a:buFontTx/>
              <a:buNone/>
              <a:tabLst>
                <a:tab pos="457200" algn="l"/>
              </a:tabLst>
            </a:pPr>
            <a:endPar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R="0" lvl="0" indent="365125" algn="just" defTabSz="914400" rtl="0" eaLnBrk="1" fontAlgn="base" latinLnBrk="0" hangingPunct="1">
              <a:lnSpc>
                <a:spcPct val="100000"/>
              </a:lnSpc>
              <a:spcBef>
                <a:spcPct val="0"/>
              </a:spcBef>
              <a:spcAft>
                <a:spcPct val="0"/>
              </a:spcAft>
              <a:buClrTx/>
              <a:buSzTx/>
              <a:buFontTx/>
              <a:buNone/>
              <a:tabLst>
                <a:tab pos="457200" algn="l"/>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Компания иелері тұрғысынан NPV критериіне төмендегідей экономикалық түсінік беруге болады:</a:t>
            </a:r>
          </a:p>
          <a:p>
            <a:pPr marR="0" lvl="0" indent="365125" algn="just" defTabSz="914400" rtl="0" eaLnBrk="1" fontAlgn="base" latinLnBrk="0" hangingPunct="1">
              <a:lnSpc>
                <a:spcPct val="100000"/>
              </a:lnSpc>
              <a:spcBef>
                <a:spcPct val="0"/>
              </a:spcBef>
              <a:spcAft>
                <a:spcPct val="0"/>
              </a:spcAft>
              <a:buClrTx/>
              <a:buSzTx/>
              <a:buFontTx/>
              <a:buNone/>
              <a:tabLst>
                <a:tab pos="457200" algn="l"/>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65125" algn="just" defTabSz="914400" rtl="0" eaLnBrk="0" fontAlgn="base" latinLnBrk="0" hangingPunct="0">
              <a:lnSpc>
                <a:spcPct val="100000"/>
              </a:lnSpc>
              <a:spcBef>
                <a:spcPct val="0"/>
              </a:spcBef>
              <a:spcAft>
                <a:spcPct val="0"/>
              </a:spcAft>
              <a:buClrTx/>
              <a:buSzTx/>
              <a:buFontTx/>
              <a:buChar char="•"/>
              <a:tabLst>
                <a:tab pos="457200" algn="l"/>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Егер NPV&lt;0, онда жобаны қабылдау кезінде компанияның құны төмендейді, яғни компания иелері шығынға ұшырайды.</a:t>
            </a:r>
          </a:p>
          <a:p>
            <a:pPr marR="0" lvl="0" indent="365125" algn="just" defTabSz="914400" rtl="0" eaLnBrk="0" fontAlgn="base" latinLnBrk="0" hangingPunct="0">
              <a:lnSpc>
                <a:spcPct val="100000"/>
              </a:lnSpc>
              <a:spcBef>
                <a:spcPct val="0"/>
              </a:spcBef>
              <a:spcAft>
                <a:spcPct val="0"/>
              </a:spcAft>
              <a:buClrTx/>
              <a:buSzTx/>
              <a:buFontTx/>
              <a:buChar char="•"/>
              <a:tabLst>
                <a:tab pos="457200" algn="l"/>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65125" algn="just" defTabSz="914400" rtl="0" eaLnBrk="0" fontAlgn="base" latinLnBrk="0" hangingPunct="0">
              <a:lnSpc>
                <a:spcPct val="100000"/>
              </a:lnSpc>
              <a:spcBef>
                <a:spcPct val="0"/>
              </a:spcBef>
              <a:spcAft>
                <a:spcPct val="0"/>
              </a:spcAft>
              <a:buClrTx/>
              <a:buSzTx/>
              <a:buFontTx/>
              <a:buChar char="•"/>
              <a:tabLst>
                <a:tab pos="457200" algn="l"/>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Егер NPV=0, онда жобаны қабылдау кезінде компанияның құны өзгеріссіз қалады, яғни оның иелерінің қаржылық жағдайы бір қалыпта қалады.</a:t>
            </a:r>
          </a:p>
          <a:p>
            <a:pPr marR="0" lvl="0" indent="365125" algn="just" defTabSz="914400" rtl="0" eaLnBrk="0" fontAlgn="base" latinLnBrk="0" hangingPunct="0">
              <a:lnSpc>
                <a:spcPct val="100000"/>
              </a:lnSpc>
              <a:spcBef>
                <a:spcPct val="0"/>
              </a:spcBef>
              <a:spcAft>
                <a:spcPct val="0"/>
              </a:spcAft>
              <a:buClrTx/>
              <a:buSzTx/>
              <a:buFontTx/>
              <a:buChar char="•"/>
              <a:tabLst>
                <a:tab pos="457200" algn="l"/>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65125" algn="just" defTabSz="914400" rtl="0" eaLnBrk="0" fontAlgn="base" latinLnBrk="0" hangingPunct="0">
              <a:lnSpc>
                <a:spcPct val="100000"/>
              </a:lnSpc>
              <a:spcBef>
                <a:spcPct val="0"/>
              </a:spcBef>
              <a:spcAft>
                <a:spcPct val="0"/>
              </a:spcAft>
              <a:buClrTx/>
              <a:buSzTx/>
              <a:buFontTx/>
              <a:buChar char="•"/>
              <a:tabLst>
                <a:tab pos="457200" algn="l"/>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Егер NPV&gt;0, онда жобаны қабылдау кезінде компанияның құны, сонымен қатар иелерінің қаржылық жағдайы өседі.</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214282" y="1000108"/>
            <a:ext cx="8429652"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531813"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NPV=0, болған жағдайды ауқымырақ қарайық. Бұл жағдайда, шын мәнінде, компания иелерінің жағдайы өзгеріссіз қалады, алайда, алдында атап өткенімдей, инвестициялық жобаларды басқарушы персонал жиі қабылдайды, сонымен қатар бұл жағдайда менеджерлер өз таңдауына ие болады. </a:t>
            </a:r>
          </a:p>
          <a:p>
            <a:pPr marR="0" lvl="0" indent="531813"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a:p>
            <a:pPr marR="0" lvl="0" indent="531813"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Алайда, NPV=0 тұжырымы оң нәтижеге де ие болады- жобаны іске асырғанда өндіріс көлемі өседі, яғни компанияның ауқымы өседі. </a:t>
            </a:r>
          </a:p>
          <a:p>
            <a:pPr marR="0" lvl="0" indent="531813"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53181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Компанияның ауқымының өсуі жағымды жағдай болғандықтан (мысалы, менеджерлер жағынан мынандай көзқарас: ірі компанияда жұмыс істеген пристижді, сонымен қатар, еңбекақысы да көп жағдайларда жоғары), жоба қабылданады.</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642910" y="3929066"/>
            <a:ext cx="8143932" cy="85725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21505" name="Rectangle 1"/>
          <p:cNvSpPr>
            <a:spLocks noChangeArrowheads="1"/>
          </p:cNvSpPr>
          <p:nvPr/>
        </p:nvSpPr>
        <p:spPr bwMode="auto">
          <a:xfrm>
            <a:off x="285720" y="785794"/>
            <a:ext cx="864399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365125"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Жылдар бойынша табыстылықты жоспарлағанда мүмкін болғанша осы жобаға байланысты барлық өндірістік және өндірістік емес түсімдер түрлерін ескеру керек. </a:t>
            </a:r>
          </a:p>
          <a:p>
            <a:pPr marR="0" lvl="0" indent="365125"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a:p>
            <a:pPr marR="0" lvl="0" indent="365125"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Жобаны іске асыру кезеңінің соңында құрал-жабдықтардың немесе босатылған айналым құралдарының құны ретінде қаражаттардың түсімі болжанады, олар сәйкес кезеңнің табысы ретінде есепке алынады.</a:t>
            </a:r>
          </a:p>
          <a:p>
            <a:pPr marR="0" lvl="0" indent="365125"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65125"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Егер жоба инвестицияның бірден емес, m  жыл аралығында қаржы ресурстарының біртіндеп инвестициялануын көздесе, онда NPV-ді есептеу формуласы төмендегі түрге келтіріледі:</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150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1506" name="Object 2"/>
          <p:cNvGraphicFramePr>
            <a:graphicFrameLocks noChangeAspect="1"/>
          </p:cNvGraphicFramePr>
          <p:nvPr/>
        </p:nvGraphicFramePr>
        <p:xfrm>
          <a:off x="785785" y="4000504"/>
          <a:ext cx="7758709" cy="785818"/>
        </p:xfrm>
        <a:graphic>
          <a:graphicData uri="http://schemas.openxmlformats.org/presentationml/2006/ole">
            <p:oleObj spid="_x0000_s21506" name="Формула" r:id="rId3" imgW="2476500" imgH="254000" progId="Equation.3">
              <p:embed/>
            </p:oleObj>
          </a:graphicData>
        </a:graphic>
      </p:graphicFrame>
      <p:sp>
        <p:nvSpPr>
          <p:cNvPr id="21508" name="Rectangle 4"/>
          <p:cNvSpPr>
            <a:spLocks noChangeArrowheads="1"/>
          </p:cNvSpPr>
          <p:nvPr/>
        </p:nvSpPr>
        <p:spPr bwMode="auto">
          <a:xfrm>
            <a:off x="571440" y="5000636"/>
            <a:ext cx="857256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Мұндағы, i-жоспарланатын инфляцияның орташа қарқыны.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214282" y="1071546"/>
            <a:ext cx="835821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365125"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NPV есептеуде дисконттаудың тұрақты мөлшерлемесі (ставкасы) қолданылады, алайда кейбір жағдайларда жылдарға байланысты жекелеген мөлшерлемелердің мәндерін қолдану мүмкін, имитациялық есептеулер кезінде дисконттаудың әртүрлі мөлшерлемелері қолданылса, онда біріншіден екі формула қолдануға жатпайды, екіншіден, біркелкі дисконттау мөлшерлемесіне қолданатын жоба, бұл жағдайда қолданылмауы мүмкін. </a:t>
            </a:r>
          </a:p>
          <a:p>
            <a:pPr marR="0" lvl="0" indent="365125"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65125"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NPV көрсеткіші коммерциялық ұйымның қарастырылған жобаны қабылдаған жағдайда экономикалық жағдайының өзгеруін болжамды бағалайды, ал бағалау, жоба аяқталғанда жасалады,бірақ бүгінгі уақыт позициясынан, яғни жобаның басынан.</a:t>
            </a:r>
          </a:p>
          <a:p>
            <a:pPr marR="0" lvl="0" indent="365125" algn="just" defTabSz="914400" rtl="0" eaLnBrk="0" fontAlgn="base" latinLnBrk="0" hangingPunct="0">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a:p>
            <a:pPr marR="0" lvl="0" indent="365125"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Бұл көрсеткіш уақыт аралығында өзгеріссіз болады, яғни әртүрлі жобалардың NPV қосуға болатынын көрсетеді. Бұл өте маңызды ерекшелік осы көрсеткішті қалғандардан бөліп, көрсететін және инвестициялық портфельдің тиімділігін бағалауда басты көрсеткіш етіп қолдануға мүмкіндік береді.</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285720" y="785794"/>
            <a:ext cx="8501090" cy="12618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Инвестиция рентабельділігінің индексін есептеу әдісі</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000" b="1" i="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Бұл әдіс NPV әдісі есептеулерінің жалғасы болып табылады. Рентабельділік индексі (PI) келесі формуламен есептелінеді:</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741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 name="Rectangle 4"/>
          <p:cNvSpPr>
            <a:spLocks noChangeArrowheads="1"/>
          </p:cNvSpPr>
          <p:nvPr/>
        </p:nvSpPr>
        <p:spPr bwMode="auto">
          <a:xfrm>
            <a:off x="0" y="2683659"/>
            <a:ext cx="9144000"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000000"/>
                </a:solidFill>
                <a:effectLst/>
                <a:latin typeface="KZ Times New Roman"/>
                <a:ea typeface="Times New Roman" pitchFamily="18" charset="0"/>
              </a:rPr>
              <a:t>         IR</a:t>
            </a:r>
            <a:r>
              <a:rPr kumimoji="0" lang="uk-UA" sz="1400" b="0" i="0" u="none" strike="noStrike" cap="none" normalizeH="0" baseline="0" dirty="0" smtClean="0">
                <a:ln>
                  <a:noFill/>
                </a:ln>
                <a:solidFill>
                  <a:srgbClr val="000000"/>
                </a:solidFill>
                <a:effectLst/>
                <a:latin typeface="KZ Times New Roman"/>
                <a:ea typeface="Times New Roman" pitchFamily="18" charset="0"/>
              </a:rPr>
              <a:t>=</a:t>
            </a:r>
            <a:r>
              <a:rPr kumimoji="0" lang="kk-KZ" sz="1400" b="0" i="0" u="none" strike="noStrike" cap="none" normalizeH="0" baseline="0" dirty="0" smtClean="0">
                <a:ln>
                  <a:noFill/>
                </a:ln>
                <a:solidFill>
                  <a:srgbClr val="000000"/>
                </a:solidFill>
                <a:effectLst/>
                <a:latin typeface="KZ Times New Roman"/>
                <a:ea typeface="Times New Roman" pitchFamily="18" charset="0"/>
              </a:rPr>
              <a:t>PV</a:t>
            </a:r>
            <a:r>
              <a:rPr kumimoji="0" lang="uk-UA" sz="1400" b="0" i="0" u="none" strike="noStrike" cap="none" normalizeH="0" baseline="0" dirty="0" smtClean="0">
                <a:ln>
                  <a:noFill/>
                </a:ln>
                <a:solidFill>
                  <a:srgbClr val="000000"/>
                </a:solidFill>
                <a:effectLst/>
                <a:latin typeface="KZ Times New Roman"/>
                <a:ea typeface="Times New Roman" pitchFamily="18" charset="0"/>
              </a:rPr>
              <a:t> / </a:t>
            </a:r>
            <a:r>
              <a:rPr kumimoji="0" lang="kk-KZ" sz="1400" b="0" i="0" u="none" strike="noStrike" cap="none" normalizeH="0" baseline="0" dirty="0" smtClean="0">
                <a:ln>
                  <a:noFill/>
                </a:ln>
                <a:solidFill>
                  <a:srgbClr val="000000"/>
                </a:solidFill>
                <a:effectLst/>
                <a:latin typeface="KZ Times New Roman"/>
                <a:ea typeface="Times New Roman" pitchFamily="18" charset="0"/>
              </a:rPr>
              <a:t>CI</a:t>
            </a:r>
            <a:r>
              <a:rPr kumimoji="0" lang="uk-UA" sz="1400" b="0" i="0" u="none" strike="noStrike" cap="none" normalizeH="0" baseline="0" dirty="0" smtClean="0">
                <a:ln>
                  <a:noFill/>
                </a:ln>
                <a:solidFill>
                  <a:srgbClr val="000000"/>
                </a:solidFill>
                <a:effectLst/>
                <a:latin typeface="KZ Times New Roman"/>
                <a:ea typeface="Times New Roman" pitchFamily="18" charset="0"/>
              </a:rPr>
              <a:t>                                                         (6)</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000000"/>
                </a:solidFill>
                <a:effectLst/>
                <a:latin typeface="KZ Times New Roman"/>
                <a:ea typeface="Times New Roman" pitchFamily="18" charset="0"/>
              </a:rPr>
              <a:t>      PV</a:t>
            </a:r>
            <a:r>
              <a:rPr kumimoji="0" lang="uk-UA" sz="1400" b="0" i="0" u="none" strike="noStrike" cap="none" normalizeH="0" baseline="0" dirty="0" smtClean="0">
                <a:ln>
                  <a:noFill/>
                </a:ln>
                <a:solidFill>
                  <a:srgbClr val="000000"/>
                </a:solidFill>
                <a:effectLst/>
                <a:latin typeface="KZ Times New Roman"/>
                <a:ea typeface="Times New Roman" pitchFamily="18" charset="0"/>
              </a:rPr>
              <a:t> </a:t>
            </a:r>
            <a:r>
              <a:rPr kumimoji="0" lang="uk-UA" sz="1400" b="0" i="0" u="none" strike="noStrike" cap="none" normalizeH="0" baseline="0" dirty="0" err="1" smtClean="0">
                <a:ln>
                  <a:noFill/>
                </a:ln>
                <a:solidFill>
                  <a:srgbClr val="000000"/>
                </a:solidFill>
                <a:effectLst/>
                <a:latin typeface="KZ Times New Roman"/>
                <a:ea typeface="Times New Roman" pitchFamily="18" charset="0"/>
              </a:rPr>
              <a:t>–келтірілген</a:t>
            </a:r>
            <a:r>
              <a:rPr kumimoji="0" lang="uk-UA" sz="1400" b="0" i="0" u="none" strike="noStrike" cap="none" normalizeH="0" baseline="0" dirty="0" smtClean="0">
                <a:ln>
                  <a:noFill/>
                </a:ln>
                <a:solidFill>
                  <a:srgbClr val="000000"/>
                </a:solidFill>
                <a:effectLst/>
                <a:latin typeface="KZ Times New Roman"/>
                <a:ea typeface="Times New Roman" pitchFamily="18" charset="0"/>
              </a:rPr>
              <a:t> </a:t>
            </a:r>
            <a:r>
              <a:rPr kumimoji="0" lang="uk-UA" sz="1400" b="0" i="0" u="none" strike="noStrike" cap="none" normalizeH="0" baseline="0" dirty="0" err="1" smtClean="0">
                <a:ln>
                  <a:noFill/>
                </a:ln>
                <a:solidFill>
                  <a:srgbClr val="000000"/>
                </a:solidFill>
                <a:effectLst/>
                <a:latin typeface="KZ Times New Roman"/>
                <a:ea typeface="Times New Roman" pitchFamily="18" charset="0"/>
              </a:rPr>
              <a:t>түсімдер</a:t>
            </a:r>
            <a:r>
              <a:rPr kumimoji="0" lang="uk-UA" sz="1400" b="0" i="0" u="none" strike="noStrike" cap="none" normalizeH="0" baseline="0" dirty="0" smtClean="0">
                <a:ln>
                  <a:noFill/>
                </a:ln>
                <a:solidFill>
                  <a:srgbClr val="000000"/>
                </a:solidFill>
                <a:effectLst/>
                <a:latin typeface="KZ Times New Roman"/>
                <a:ea typeface="Times New Roman" pitchFamily="18" charset="0"/>
              </a:rPr>
              <a:t> </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KZ Times New Roman"/>
                <a:ea typeface="Times New Roman" pitchFamily="18" charset="0"/>
              </a:rPr>
              <a:t>      </a:t>
            </a:r>
            <a:r>
              <a:rPr kumimoji="0" lang="kk-KZ" sz="1400" b="0" i="0" u="none" strike="noStrike" cap="none" normalizeH="0" baseline="0" dirty="0" smtClean="0">
                <a:ln>
                  <a:noFill/>
                </a:ln>
                <a:solidFill>
                  <a:srgbClr val="000000"/>
                </a:solidFill>
                <a:effectLst/>
                <a:latin typeface="KZ Times New Roman"/>
                <a:ea typeface="Times New Roman" pitchFamily="18" charset="0"/>
              </a:rPr>
              <a:t>CI -</a:t>
            </a:r>
            <a:r>
              <a:rPr kumimoji="0" lang="uk-UA" sz="1400" b="0" i="0" u="none" strike="noStrike" cap="none" normalizeH="0" baseline="0" dirty="0" smtClean="0">
                <a:ln>
                  <a:noFill/>
                </a:ln>
                <a:solidFill>
                  <a:srgbClr val="000000"/>
                </a:solidFill>
                <a:effectLst/>
                <a:latin typeface="KZ Times New Roman"/>
                <a:ea typeface="Times New Roman" pitchFamily="18" charset="0"/>
              </a:rPr>
              <a:t>  </a:t>
            </a:r>
            <a:r>
              <a:rPr kumimoji="0" lang="uk-UA" sz="1400" b="0" i="0" u="none" strike="noStrike" cap="none" normalizeH="0" baseline="0" dirty="0" err="1" smtClean="0">
                <a:ln>
                  <a:noFill/>
                </a:ln>
                <a:solidFill>
                  <a:srgbClr val="000000"/>
                </a:solidFill>
                <a:effectLst/>
                <a:latin typeface="KZ Times New Roman"/>
                <a:ea typeface="Times New Roman" pitchFamily="18" charset="0"/>
              </a:rPr>
              <a:t>келтірілген</a:t>
            </a:r>
            <a:r>
              <a:rPr kumimoji="0" lang="uk-UA" sz="1400" b="0" i="0" u="none" strike="noStrike" cap="none" normalizeH="0" baseline="0" dirty="0" smtClean="0">
                <a:ln>
                  <a:noFill/>
                </a:ln>
                <a:solidFill>
                  <a:srgbClr val="000000"/>
                </a:solidFill>
                <a:effectLst/>
                <a:latin typeface="KZ Times New Roman"/>
                <a:ea typeface="Times New Roman" pitchFamily="18" charset="0"/>
              </a:rPr>
              <a:t> </a:t>
            </a:r>
            <a:r>
              <a:rPr kumimoji="0" lang="uk-UA" sz="1400" b="0" i="0" u="none" strike="noStrike" cap="none" normalizeH="0" baseline="0" dirty="0" err="1" smtClean="0">
                <a:ln>
                  <a:noFill/>
                </a:ln>
                <a:solidFill>
                  <a:srgbClr val="000000"/>
                </a:solidFill>
                <a:effectLst/>
                <a:latin typeface="KZ Times New Roman"/>
                <a:ea typeface="Times New Roman" pitchFamily="18" charset="0"/>
              </a:rPr>
              <a:t>шы</a:t>
            </a:r>
            <a:r>
              <a:rPr kumimoji="0" lang="kk-KZ" sz="1400" b="0" i="0" u="none" strike="noStrike" cap="none" normalizeH="0" baseline="0" dirty="0" smtClean="0">
                <a:ln>
                  <a:noFill/>
                </a:ln>
                <a:solidFill>
                  <a:srgbClr val="000000"/>
                </a:solidFill>
                <a:effectLst/>
                <a:latin typeface="KZ Times New Roman"/>
                <a:ea typeface="Times New Roman" pitchFamily="18" charset="0"/>
              </a:rPr>
              <a:t>ғ</a:t>
            </a:r>
            <a:r>
              <a:rPr kumimoji="0" lang="uk-UA" sz="1400" b="0" i="0" u="none" strike="noStrike" cap="none" normalizeH="0" baseline="0" dirty="0" err="1" smtClean="0">
                <a:ln>
                  <a:noFill/>
                </a:ln>
                <a:solidFill>
                  <a:srgbClr val="000000"/>
                </a:solidFill>
                <a:effectLst/>
                <a:latin typeface="KZ Times New Roman"/>
                <a:ea typeface="Times New Roman" pitchFamily="18" charset="0"/>
              </a:rPr>
              <a:t>ындар</a:t>
            </a:r>
            <a:r>
              <a:rPr kumimoji="0" lang="uk-UA" sz="1400" b="0" i="0" u="none" strike="noStrike" cap="none" normalizeH="0" baseline="0" dirty="0" smtClean="0">
                <a:ln>
                  <a:noFill/>
                </a:ln>
                <a:solidFill>
                  <a:srgbClr val="000000"/>
                </a:solidFill>
                <a:effectLst/>
                <a:latin typeface="KZ Times New Roman"/>
                <a:ea typeface="Times New Roman" pitchFamily="18" charset="0"/>
              </a:rPr>
              <a:t>  </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000000"/>
                </a:solidFill>
                <a:effectLst/>
                <a:latin typeface="KZ Times New Roman"/>
                <a:ea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KZ Times New Roman"/>
                <a:ea typeface="Times New Roman" pitchFamily="18" charset="0"/>
              </a:rPr>
              <a:t>PV</a:t>
            </a:r>
            <a:r>
              <a:rPr kumimoji="0" lang="uk-UA" sz="1400" b="0" i="0" u="none" strike="noStrike" cap="none" normalizeH="0" baseline="0" dirty="0" smtClean="0">
                <a:ln>
                  <a:noFill/>
                </a:ln>
                <a:solidFill>
                  <a:srgbClr val="000000"/>
                </a:solidFill>
                <a:effectLst/>
                <a:latin typeface="KZ Times New Roman"/>
                <a:ea typeface="Times New Roman" pitchFamily="18" charset="0"/>
              </a:rPr>
              <a:t>=</a:t>
            </a:r>
            <a:endParaRPr kumimoji="0" lang="uk-UA" sz="1400" b="0" i="0" u="none" strike="noStrike" cap="none" normalizeH="0" baseline="0" dirty="0" smtClean="0">
              <a:ln>
                <a:noFill/>
              </a:ln>
              <a:solidFill>
                <a:schemeClr val="tx1"/>
              </a:solidFill>
              <a:effectLst/>
              <a:latin typeface="Arial" pitchFamily="34" charset="0"/>
            </a:endParaRPr>
          </a:p>
        </p:txBody>
      </p:sp>
      <p:graphicFrame>
        <p:nvGraphicFramePr>
          <p:cNvPr id="3" name="Object 3"/>
          <p:cNvGraphicFramePr>
            <a:graphicFrameLocks noChangeAspect="1"/>
          </p:cNvGraphicFramePr>
          <p:nvPr/>
        </p:nvGraphicFramePr>
        <p:xfrm>
          <a:off x="5004048" y="3429000"/>
          <a:ext cx="1038225" cy="457200"/>
        </p:xfrm>
        <a:graphic>
          <a:graphicData uri="http://schemas.openxmlformats.org/presentationml/2006/ole">
            <p:oleObj spid="_x0000_s17411" name="Формула" r:id="rId3" imgW="990600" imgH="457200" progId="Equation.3">
              <p:embed/>
            </p:oleObj>
          </a:graphicData>
        </a:graphic>
      </p:graphicFrame>
      <p:sp>
        <p:nvSpPr>
          <p:cNvPr id="17413" name="Rectangle 5"/>
          <p:cNvSpPr>
            <a:spLocks noChangeArrowheads="1"/>
          </p:cNvSpPr>
          <p:nvPr/>
        </p:nvSpPr>
        <p:spPr bwMode="auto">
          <a:xfrm>
            <a:off x="323528" y="4390946"/>
            <a:ext cx="8820472" cy="92333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rgbClr val="000000"/>
                </a:solidFill>
                <a:effectLst/>
                <a:latin typeface="KZ Times New Roman"/>
                <a:ea typeface="Times New Roman" pitchFamily="18" charset="0"/>
              </a:rPr>
              <a:t>                                             </a:t>
            </a:r>
            <a:endParaRPr kumimoji="0" lang="ru-RU" sz="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MO" sz="1400" b="0" i="0" u="none" strike="noStrike" cap="none" normalizeH="0" baseline="0" dirty="0" err="1" smtClean="0">
                <a:ln>
                  <a:noFill/>
                </a:ln>
                <a:solidFill>
                  <a:srgbClr val="000000"/>
                </a:solidFill>
                <a:effectLst/>
                <a:latin typeface="KZ Times New Roman"/>
                <a:ea typeface="Times New Roman" pitchFamily="18" charset="0"/>
              </a:rPr>
              <a:t>Егер</a:t>
            </a:r>
            <a:r>
              <a:rPr kumimoji="0" lang="ru-MO" sz="1400" b="0" i="0" u="none" strike="noStrike" cap="none" normalizeH="0" baseline="0" dirty="0" smtClean="0">
                <a:ln>
                  <a:noFill/>
                </a:ln>
                <a:solidFill>
                  <a:srgbClr val="000000"/>
                </a:solidFill>
                <a:effectLst/>
                <a:latin typeface="KZ Times New Roman"/>
                <a:ea typeface="Times New Roman" pitchFamily="18" charset="0"/>
              </a:rPr>
              <a:t> </a:t>
            </a:r>
            <a:r>
              <a:rPr kumimoji="0" lang="en-US" sz="1400" b="0" i="0" u="none" strike="noStrike" cap="none" normalizeH="0" baseline="0" dirty="0" smtClean="0">
                <a:ln>
                  <a:noFill/>
                </a:ln>
                <a:solidFill>
                  <a:srgbClr val="000000"/>
                </a:solidFill>
                <a:effectLst/>
                <a:latin typeface="KZ Times New Roman"/>
                <a:ea typeface="Times New Roman" pitchFamily="18" charset="0"/>
              </a:rPr>
              <a:t>IR</a:t>
            </a:r>
            <a:r>
              <a:rPr kumimoji="0" lang="ru-RU" sz="1400" b="0" i="0" u="none" strike="noStrike" cap="none" normalizeH="0" baseline="0" dirty="0" smtClean="0">
                <a:ln>
                  <a:noFill/>
                </a:ln>
                <a:solidFill>
                  <a:srgbClr val="000000"/>
                </a:solidFill>
                <a:effectLst/>
                <a:latin typeface="KZ Times New Roman"/>
                <a:ea typeface="Times New Roman" pitchFamily="18" charset="0"/>
              </a:rPr>
              <a:t>&gt;1,  о</a:t>
            </a:r>
            <a:r>
              <a:rPr kumimoji="0" lang="ru-MO" sz="1400" b="0" i="0" u="none" strike="noStrike" cap="none" normalizeH="0" baseline="0" dirty="0" err="1" smtClean="0">
                <a:ln>
                  <a:noFill/>
                </a:ln>
                <a:solidFill>
                  <a:srgbClr val="000000"/>
                </a:solidFill>
                <a:effectLst/>
                <a:latin typeface="KZ Times New Roman"/>
                <a:ea typeface="Times New Roman" pitchFamily="18" charset="0"/>
              </a:rPr>
              <a:t>нда</a:t>
            </a:r>
            <a:r>
              <a:rPr kumimoji="0" lang="ru-MO" sz="1400" b="0" i="0" u="none" strike="noStrike" cap="none" normalizeH="0" baseline="0" dirty="0" smtClean="0">
                <a:ln>
                  <a:noFill/>
                </a:ln>
                <a:solidFill>
                  <a:srgbClr val="000000"/>
                </a:solidFill>
                <a:effectLst/>
                <a:latin typeface="KZ Times New Roman"/>
                <a:ea typeface="Times New Roman" pitchFamily="18" charset="0"/>
              </a:rPr>
              <a:t> </a:t>
            </a:r>
            <a:r>
              <a:rPr kumimoji="0" lang="ru-MO" sz="1400" b="0" i="0" u="none" strike="noStrike" cap="none" normalizeH="0" baseline="0" dirty="0" err="1" smtClean="0">
                <a:ln>
                  <a:noFill/>
                </a:ln>
                <a:solidFill>
                  <a:srgbClr val="000000"/>
                </a:solidFill>
                <a:effectLst/>
                <a:latin typeface="KZ Times New Roman"/>
                <a:ea typeface="Times New Roman" pitchFamily="18" charset="0"/>
              </a:rPr>
              <a:t>жоба</a:t>
            </a:r>
            <a:r>
              <a:rPr kumimoji="0" lang="ru-RU" sz="1400" b="0" i="0" u="none" strike="noStrike" cap="none" normalizeH="0" baseline="0" dirty="0" smtClean="0">
                <a:ln>
                  <a:noFill/>
                </a:ln>
                <a:solidFill>
                  <a:srgbClr val="000000"/>
                </a:solidFill>
                <a:effectLst/>
                <a:latin typeface="KZ Times New Roman"/>
                <a:ea typeface="Times New Roman" pitchFamily="18" charset="0"/>
              </a:rPr>
              <a:t> </a:t>
            </a:r>
            <a:r>
              <a:rPr kumimoji="0" lang="ru-RU" sz="1400" b="0" i="0" u="none" strike="noStrike" cap="none" normalizeH="0" baseline="0" dirty="0" err="1" smtClean="0">
                <a:ln>
                  <a:noFill/>
                </a:ln>
                <a:solidFill>
                  <a:srgbClr val="000000"/>
                </a:solidFill>
                <a:effectLst/>
                <a:latin typeface="KZ Times New Roman"/>
                <a:ea typeface="Times New Roman" pitchFamily="18" charset="0"/>
              </a:rPr>
              <a:t>рентабел</a:t>
            </a:r>
            <a:r>
              <a:rPr kumimoji="0" lang="ru-MO" sz="1400" b="0" i="0" u="none" strike="noStrike" cap="none" normalizeH="0" baseline="0" dirty="0" err="1" smtClean="0">
                <a:ln>
                  <a:noFill/>
                </a:ln>
                <a:solidFill>
                  <a:srgbClr val="000000"/>
                </a:solidFill>
                <a:effectLst/>
                <a:latin typeface="KZ Times New Roman"/>
                <a:ea typeface="Times New Roman" pitchFamily="18" charset="0"/>
              </a:rPr>
              <a:t>ьді</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MO" sz="1400" b="0" i="0" u="none" strike="noStrike" cap="none" normalizeH="0" baseline="0" dirty="0" err="1" smtClean="0">
                <a:ln>
                  <a:noFill/>
                </a:ln>
                <a:solidFill>
                  <a:srgbClr val="000000"/>
                </a:solidFill>
                <a:effectLst/>
                <a:latin typeface="KZ Times New Roman"/>
                <a:ea typeface="Times New Roman" pitchFamily="18" charset="0"/>
              </a:rPr>
              <a:t>Егер</a:t>
            </a:r>
            <a:r>
              <a:rPr kumimoji="0" lang="ru-MO" sz="1400" b="0" i="0" u="none" strike="noStrike" cap="none" normalizeH="0" baseline="0" dirty="0" smtClean="0">
                <a:ln>
                  <a:noFill/>
                </a:ln>
                <a:solidFill>
                  <a:srgbClr val="000000"/>
                </a:solidFill>
                <a:effectLst/>
                <a:latin typeface="KZ Times New Roman"/>
                <a:ea typeface="Times New Roman" pitchFamily="18" charset="0"/>
              </a:rPr>
              <a:t> </a:t>
            </a:r>
            <a:r>
              <a:rPr kumimoji="0" lang="en-US" sz="1400" b="0" i="0" u="none" strike="noStrike" cap="none" normalizeH="0" baseline="0" dirty="0" smtClean="0">
                <a:ln>
                  <a:noFill/>
                </a:ln>
                <a:solidFill>
                  <a:srgbClr val="000000"/>
                </a:solidFill>
                <a:effectLst/>
                <a:latin typeface="KZ Times New Roman"/>
                <a:ea typeface="Times New Roman" pitchFamily="18" charset="0"/>
              </a:rPr>
              <a:t>IR</a:t>
            </a:r>
            <a:r>
              <a:rPr kumimoji="0" lang="ru-RU" sz="1400" b="0" i="0" u="none" strike="noStrike" cap="none" normalizeH="0" baseline="0" dirty="0" smtClean="0">
                <a:ln>
                  <a:noFill/>
                </a:ln>
                <a:solidFill>
                  <a:srgbClr val="000000"/>
                </a:solidFill>
                <a:effectLst/>
                <a:latin typeface="KZ Times New Roman"/>
                <a:ea typeface="Times New Roman" pitchFamily="18" charset="0"/>
              </a:rPr>
              <a:t>&lt;1,  о</a:t>
            </a:r>
            <a:r>
              <a:rPr kumimoji="0" lang="ru-MO" sz="1400" b="0" i="0" u="none" strike="noStrike" cap="none" normalizeH="0" baseline="0" dirty="0" err="1" smtClean="0">
                <a:ln>
                  <a:noFill/>
                </a:ln>
                <a:solidFill>
                  <a:srgbClr val="000000"/>
                </a:solidFill>
                <a:effectLst/>
                <a:latin typeface="KZ Times New Roman"/>
                <a:ea typeface="Times New Roman" pitchFamily="18" charset="0"/>
              </a:rPr>
              <a:t>нда</a:t>
            </a:r>
            <a:r>
              <a:rPr kumimoji="0" lang="ru-MO" sz="1400" b="0" i="0" u="none" strike="noStrike" cap="none" normalizeH="0" baseline="0" dirty="0" smtClean="0">
                <a:ln>
                  <a:noFill/>
                </a:ln>
                <a:solidFill>
                  <a:srgbClr val="000000"/>
                </a:solidFill>
                <a:effectLst/>
                <a:latin typeface="KZ Times New Roman"/>
                <a:ea typeface="Times New Roman" pitchFamily="18" charset="0"/>
              </a:rPr>
              <a:t> </a:t>
            </a:r>
            <a:r>
              <a:rPr kumimoji="0" lang="ru-MO" sz="1400" b="0" i="0" u="none" strike="noStrike" cap="none" normalizeH="0" baseline="0" dirty="0" err="1" smtClean="0">
                <a:ln>
                  <a:noFill/>
                </a:ln>
                <a:solidFill>
                  <a:srgbClr val="000000"/>
                </a:solidFill>
                <a:effectLst/>
                <a:latin typeface="KZ Times New Roman"/>
                <a:ea typeface="Times New Roman" pitchFamily="18" charset="0"/>
              </a:rPr>
              <a:t>жоба</a:t>
            </a:r>
            <a:r>
              <a:rPr kumimoji="0" lang="ru-MO" sz="1400" b="0" i="0" u="none" strike="noStrike" cap="none" normalizeH="0" baseline="0" dirty="0" smtClean="0">
                <a:ln>
                  <a:noFill/>
                </a:ln>
                <a:solidFill>
                  <a:srgbClr val="000000"/>
                </a:solidFill>
                <a:effectLst/>
                <a:latin typeface="KZ Times New Roman"/>
                <a:ea typeface="Times New Roman" pitchFamily="18" charset="0"/>
              </a:rPr>
              <a:t> </a:t>
            </a:r>
            <a:r>
              <a:rPr kumimoji="0" lang="ru-MO" sz="1400" b="0" i="0" u="none" strike="noStrike" cap="none" normalizeH="0" baseline="0" dirty="0" err="1" smtClean="0">
                <a:ln>
                  <a:noFill/>
                </a:ln>
                <a:solidFill>
                  <a:srgbClr val="000000"/>
                </a:solidFill>
                <a:effectLst/>
                <a:latin typeface="KZ Times New Roman"/>
                <a:ea typeface="Times New Roman" pitchFamily="18" charset="0"/>
              </a:rPr>
              <a:t>тиімсіз</a:t>
            </a:r>
            <a:endParaRPr kumimoji="0" lang="ru-RU"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MO" sz="1400" b="0" i="0" u="none" strike="noStrike" cap="none" normalizeH="0" baseline="0" dirty="0" err="1" smtClean="0">
                <a:ln>
                  <a:noFill/>
                </a:ln>
                <a:solidFill>
                  <a:srgbClr val="000000"/>
                </a:solidFill>
                <a:effectLst/>
                <a:latin typeface="KZ Times New Roman"/>
                <a:ea typeface="Times New Roman" pitchFamily="18" charset="0"/>
              </a:rPr>
              <a:t>Егер</a:t>
            </a:r>
            <a:r>
              <a:rPr kumimoji="0" lang="ru-MO" sz="1400" b="0" i="0" u="none" strike="noStrike" cap="none" normalizeH="0" baseline="0" dirty="0" smtClean="0">
                <a:ln>
                  <a:noFill/>
                </a:ln>
                <a:solidFill>
                  <a:srgbClr val="000000"/>
                </a:solidFill>
                <a:effectLst/>
                <a:latin typeface="KZ Times New Roman"/>
                <a:ea typeface="Times New Roman" pitchFamily="18" charset="0"/>
              </a:rPr>
              <a:t> </a:t>
            </a:r>
            <a:r>
              <a:rPr kumimoji="0" lang="en-US" sz="1400" b="0" i="0" u="none" strike="noStrike" cap="none" normalizeH="0" baseline="0" dirty="0" smtClean="0">
                <a:ln>
                  <a:noFill/>
                </a:ln>
                <a:solidFill>
                  <a:srgbClr val="000000"/>
                </a:solidFill>
                <a:effectLst/>
                <a:latin typeface="KZ Times New Roman"/>
                <a:ea typeface="Times New Roman" pitchFamily="18" charset="0"/>
              </a:rPr>
              <a:t>IR</a:t>
            </a:r>
            <a:r>
              <a:rPr kumimoji="0" lang="ru-RU" sz="1400" b="0" i="0" u="none" strike="noStrike" cap="none" normalizeH="0" baseline="0" dirty="0" smtClean="0">
                <a:ln>
                  <a:noFill/>
                </a:ln>
                <a:solidFill>
                  <a:srgbClr val="000000"/>
                </a:solidFill>
                <a:effectLst/>
                <a:latin typeface="KZ Times New Roman"/>
                <a:ea typeface="Times New Roman" pitchFamily="18" charset="0"/>
              </a:rPr>
              <a:t>=1,  о</a:t>
            </a:r>
            <a:r>
              <a:rPr kumimoji="0" lang="ru-MO" sz="1400" b="0" i="0" u="none" strike="noStrike" cap="none" normalizeH="0" baseline="0" dirty="0" err="1" smtClean="0">
                <a:ln>
                  <a:noFill/>
                </a:ln>
                <a:solidFill>
                  <a:srgbClr val="000000"/>
                </a:solidFill>
                <a:effectLst/>
                <a:latin typeface="KZ Times New Roman"/>
                <a:ea typeface="Times New Roman" pitchFamily="18" charset="0"/>
              </a:rPr>
              <a:t>нда</a:t>
            </a:r>
            <a:r>
              <a:rPr kumimoji="0" lang="ru-MO" sz="1400" b="0" i="0" u="none" strike="noStrike" cap="none" normalizeH="0" baseline="0" dirty="0" smtClean="0">
                <a:ln>
                  <a:noFill/>
                </a:ln>
                <a:solidFill>
                  <a:srgbClr val="000000"/>
                </a:solidFill>
                <a:effectLst/>
                <a:latin typeface="KZ Times New Roman"/>
                <a:ea typeface="Times New Roman" pitchFamily="18" charset="0"/>
              </a:rPr>
              <a:t> </a:t>
            </a:r>
            <a:r>
              <a:rPr kumimoji="0" lang="ru-MO" sz="1400" b="0" i="0" u="none" strike="noStrike" cap="none" normalizeH="0" baseline="0" dirty="0" err="1" smtClean="0">
                <a:ln>
                  <a:noFill/>
                </a:ln>
                <a:solidFill>
                  <a:srgbClr val="000000"/>
                </a:solidFill>
                <a:effectLst/>
                <a:latin typeface="KZ Times New Roman"/>
                <a:ea typeface="Times New Roman" pitchFamily="18" charset="0"/>
              </a:rPr>
              <a:t>басқа көрсеткіштерге назар</a:t>
            </a:r>
            <a:r>
              <a:rPr kumimoji="0" lang="ru-MO" sz="1400" b="0" i="0" u="none" strike="noStrike" cap="none" normalizeH="0" baseline="0" dirty="0" smtClean="0">
                <a:ln>
                  <a:noFill/>
                </a:ln>
                <a:solidFill>
                  <a:srgbClr val="000000"/>
                </a:solidFill>
                <a:effectLst/>
                <a:latin typeface="KZ Times New Roman"/>
                <a:ea typeface="Times New Roman" pitchFamily="18" charset="0"/>
              </a:rPr>
              <a:t> салу </a:t>
            </a:r>
            <a:r>
              <a:rPr kumimoji="0" lang="ru-MO" sz="1400" b="0" i="0" u="none" strike="noStrike" cap="none" normalizeH="0" baseline="0" dirty="0" err="1" smtClean="0">
                <a:ln>
                  <a:noFill/>
                </a:ln>
                <a:solidFill>
                  <a:srgbClr val="000000"/>
                </a:solidFill>
                <a:effectLst/>
                <a:latin typeface="KZ Times New Roman"/>
                <a:ea typeface="Times New Roman" pitchFamily="18" charset="0"/>
              </a:rPr>
              <a:t>керек</a:t>
            </a:r>
            <a:r>
              <a:rPr kumimoji="0" lang="ru-MO" sz="1400" b="0" i="0" u="none" strike="noStrike" cap="none" normalizeH="0" baseline="0" dirty="0" smtClean="0">
                <a:ln>
                  <a:noFill/>
                </a:ln>
                <a:solidFill>
                  <a:srgbClr val="000000"/>
                </a:solidFill>
                <a:effectLst/>
                <a:latin typeface="KZ Times New Roman"/>
                <a:ea typeface="Times New Roman" pitchFamily="18" charset="0"/>
              </a:rPr>
              <a:t>. </a:t>
            </a:r>
            <a:endParaRPr kumimoji="0" lang="ru-MO" sz="14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71472" y="889844"/>
            <a:ext cx="8143932" cy="3139321"/>
          </a:xfrm>
          <a:prstGeom prst="rect">
            <a:avLst/>
          </a:prstGeom>
        </p:spPr>
        <p:txBody>
          <a:bodyPr wrap="square">
            <a:spAutoFit/>
          </a:bodyPr>
          <a:lstStyle/>
          <a:p>
            <a:pPr lvl="0" indent="531813" algn="just" eaLnBrk="0" fontAlgn="base" hangingPunct="0">
              <a:spcBef>
                <a:spcPct val="0"/>
              </a:spcBef>
              <a:spcAft>
                <a:spcPct val="0"/>
              </a:spcAft>
            </a:pPr>
            <a:r>
              <a:rPr lang="kk-KZ" dirty="0" smtClean="0">
                <a:latin typeface="Times New Roman" pitchFamily="18" charset="0"/>
                <a:ea typeface="Times New Roman" pitchFamily="18" charset="0"/>
                <a:cs typeface="Times New Roman" pitchFamily="18" charset="0"/>
              </a:rPr>
              <a:t>Таза келтірілген тиімділікке қарағанда рентабельділік индексі шағын көрсеткіш: ол шығынның бір бірлігіне келетін табыс деңгейін сипаттайды, яғни салымдар тиімділігін-бұл көрсеткіш неғұрлым үлкен болса, онда осы жобаға инвестицияланған әрбір теңгенің қайту деңгейі жоғары. </a:t>
            </a:r>
          </a:p>
          <a:p>
            <a:pPr lvl="0" indent="531813" algn="just" eaLnBrk="0" fontAlgn="base" hangingPunct="0">
              <a:spcBef>
                <a:spcPct val="0"/>
              </a:spcBef>
              <a:spcAft>
                <a:spcPct val="0"/>
              </a:spcAft>
            </a:pPr>
            <a:endParaRPr lang="kk-KZ" dirty="0" smtClean="0">
              <a:latin typeface="Times New Roman" pitchFamily="18" charset="0"/>
              <a:ea typeface="Times New Roman" pitchFamily="18" charset="0"/>
              <a:cs typeface="Times New Roman" pitchFamily="18" charset="0"/>
            </a:endParaRPr>
          </a:p>
          <a:p>
            <a:pPr lvl="0" indent="531813" algn="just" eaLnBrk="0" fontAlgn="base" hangingPunct="0">
              <a:spcBef>
                <a:spcPct val="0"/>
              </a:spcBef>
              <a:spcAft>
                <a:spcPct val="0"/>
              </a:spcAft>
            </a:pPr>
            <a:r>
              <a:rPr lang="kk-KZ" dirty="0" smtClean="0">
                <a:latin typeface="Times New Roman" pitchFamily="18" charset="0"/>
                <a:ea typeface="Times New Roman" pitchFamily="18" charset="0"/>
                <a:cs typeface="Times New Roman" pitchFamily="18" charset="0"/>
              </a:rPr>
              <a:t>Осыған байланысты PI критериі NPV нәтижелері бірдей, ұқсас жобалардың арасынан біреуін таңдауда (әсіресе, егер екі жобаның NPV нәтижелері бірдей, бірақ қажетті инвестиция көлемдері әртүрлі, онда көріп тұрғанымыздай, олардың қайсысының салымдар тиімділігі жоғары болса, сол тиімдірек болып келеді), немесеNPVжиынтық нәтижесін максималдау мақсатымен инвестициялар портфелін жинақтау кезінде, өте тиімді. </a:t>
            </a:r>
            <a:endParaRPr lang="kk-KZ" dirty="0" smtClean="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Скругленный прямоугольник 15"/>
          <p:cNvSpPr/>
          <p:nvPr/>
        </p:nvSpPr>
        <p:spPr>
          <a:xfrm>
            <a:off x="4214810" y="2786058"/>
            <a:ext cx="3500462" cy="107157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p>
        </p:txBody>
      </p:sp>
      <p:sp>
        <p:nvSpPr>
          <p:cNvPr id="16385" name="Rectangle 1"/>
          <p:cNvSpPr>
            <a:spLocks noChangeArrowheads="1"/>
          </p:cNvSpPr>
          <p:nvPr/>
        </p:nvSpPr>
        <p:spPr bwMode="auto">
          <a:xfrm>
            <a:off x="214282" y="857232"/>
            <a:ext cx="871540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Инвестиция табыстылығының ішкі нормасын есептеу әдісі</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Инвестиция табыстылығының ішкі нормасы ретінде (синонимі: ішкі табыстылық) дисконттау ставкасының r мәнін түсінеді, бұл жағдайда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638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6386" name="Object 2"/>
          <p:cNvGraphicFramePr>
            <a:graphicFrameLocks noChangeAspect="1"/>
          </p:cNvGraphicFramePr>
          <p:nvPr/>
        </p:nvGraphicFramePr>
        <p:xfrm>
          <a:off x="357158" y="2786058"/>
          <a:ext cx="1423265" cy="500066"/>
        </p:xfrm>
        <a:graphic>
          <a:graphicData uri="http://schemas.openxmlformats.org/presentationml/2006/ole">
            <p:oleObj spid="_x0000_s16386" name="Формула" r:id="rId3" imgW="583947" imgH="203112" progId="Equation.3">
              <p:embed/>
            </p:oleObj>
          </a:graphicData>
        </a:graphic>
      </p:graphicFrame>
      <p:sp>
        <p:nvSpPr>
          <p:cNvPr id="1638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6388" name="Object 4"/>
          <p:cNvGraphicFramePr>
            <a:graphicFrameLocks noChangeAspect="1"/>
          </p:cNvGraphicFramePr>
          <p:nvPr/>
        </p:nvGraphicFramePr>
        <p:xfrm>
          <a:off x="428596" y="3929066"/>
          <a:ext cx="1585039" cy="500042"/>
        </p:xfrm>
        <a:graphic>
          <a:graphicData uri="http://schemas.openxmlformats.org/presentationml/2006/ole">
            <p:oleObj spid="_x0000_s16388" name="Формула" r:id="rId4" imgW="532937" imgH="164957" progId="Equation.3">
              <p:embed/>
            </p:oleObj>
          </a:graphicData>
        </a:graphic>
      </p:graphicFrame>
      <p:sp>
        <p:nvSpPr>
          <p:cNvPr id="7" name="Прямоугольник 6"/>
          <p:cNvSpPr/>
          <p:nvPr/>
        </p:nvSpPr>
        <p:spPr>
          <a:xfrm>
            <a:off x="2500298" y="3357562"/>
            <a:ext cx="1590307" cy="369332"/>
          </a:xfrm>
          <a:prstGeom prst="rect">
            <a:avLst/>
          </a:prstGeom>
        </p:spPr>
        <p:txBody>
          <a:bodyPr wrap="none">
            <a:spAutoFit/>
          </a:bodyPr>
          <a:lstStyle/>
          <a:p>
            <a:r>
              <a:rPr lang="kk-KZ" dirty="0" smtClean="0"/>
              <a:t>бұл жағдайда </a:t>
            </a:r>
            <a:endParaRPr lang="ru-RU" dirty="0"/>
          </a:p>
        </p:txBody>
      </p:sp>
      <p:sp>
        <p:nvSpPr>
          <p:cNvPr id="1639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6390" name="Object 6"/>
          <p:cNvGraphicFramePr>
            <a:graphicFrameLocks noChangeAspect="1"/>
          </p:cNvGraphicFramePr>
          <p:nvPr/>
        </p:nvGraphicFramePr>
        <p:xfrm>
          <a:off x="4572000" y="3143248"/>
          <a:ext cx="2910152" cy="571480"/>
        </p:xfrm>
        <a:graphic>
          <a:graphicData uri="http://schemas.openxmlformats.org/presentationml/2006/ole">
            <p:oleObj spid="_x0000_s16390" name="Формула" r:id="rId5" imgW="1054100" imgH="203200" progId="Equation.3">
              <p:embed/>
            </p:oleObj>
          </a:graphicData>
        </a:graphic>
      </p:graphicFrame>
      <p:sp>
        <p:nvSpPr>
          <p:cNvPr id="16394"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6397" name="Rectangle 1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7" name="Правая фигурная скобка 16"/>
          <p:cNvSpPr/>
          <p:nvPr/>
        </p:nvSpPr>
        <p:spPr>
          <a:xfrm>
            <a:off x="2000232" y="2857496"/>
            <a:ext cx="500066" cy="1714512"/>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428596" y="1000108"/>
            <a:ext cx="8501122"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Бұл функция бірнеше ерекшелігімен ерекшелінеді: кейбіреулері жай сипатқа ие, яғни ақша ағынының түріне байланыссыз болады, ал басқалары белгілі бір жағдайлар туындағанда ғана келеді, яғги ағындарға байланысты болады.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kk-KZ"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Times New Roman" pitchFamily="18" charset="0"/>
                <a:cs typeface="Times New Roman" pitchFamily="18" charset="0"/>
              </a:rPr>
              <a:t>Біріншіден</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у=f(r) – түзу сызықты функция емес, төменде байқайтынымыздай, бұл ерекшелік IRR критериін есептегенде үлкен қиындыққа әкеледі.</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Times New Roman" pitchFamily="18" charset="0"/>
                <a:cs typeface="Times New Roman" pitchFamily="18" charset="0"/>
              </a:rPr>
              <a:t>Екіншіден, </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егер r=0 болса, онда (8) формуланың оң жағындағы мән бастапқы ақша ағынының элеменнтерінің сомасына айналады, басқа сөзбен айтқанда, NPV графигі  дисконтталмайтын ақша ағынының барлық элементтерінің сомасына, сонымен қатар бастапқы инвестициялар көлеміне тең болатын, ордината осіндегі нүктемен қиылысады.</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Times New Roman" pitchFamily="18" charset="0"/>
                <a:cs typeface="Times New Roman" pitchFamily="18" charset="0"/>
              </a:rPr>
              <a:t>Үшіншіден, </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(8) формуладан көріп тұрғанымыздай, жоба үшін у=f(r) функциясы сәйкесінше кемімелі  болып келеді. Себебі, инвестициялау жағынан бұл жобаның ақша ағының классикалық деп айтуға болады, өйткені кететін қаражаттың (инвестиция) орнын одан жоғары сомада болатын ағын иемденеді., яғни r өсуіне байланысты функция графигі обцисса осьтеріне ұмтылады және оны белгілі бір нүктеде қияды, ол IRR  болып табылады.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428596" y="4572008"/>
            <a:ext cx="742952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Times New Roman" pitchFamily="18" charset="0"/>
                <a:cs typeface="Times New Roman" pitchFamily="18" charset="0"/>
              </a:rPr>
              <a:t>Төртіншіден</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у=f(r) функциясы түзу сызықты болмағандықтан, сонымен қатар ақша ағыны элементтері белгілерінің әртүрлі болып келуіне орай, функция обцисса осімен бірнеше нүктеде қиылысу мүмкін.</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Times New Roman" pitchFamily="18" charset="0"/>
                <a:cs typeface="Times New Roman" pitchFamily="18" charset="0"/>
              </a:rPr>
              <a:t>Бесіншіден</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тағы да, у=f(r) түзу сызықты функция болмағандықтан, IRR критериі қосындылар ерекшелігіне ие болмайды.</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Рисунок 2" descr="кесте.JPG"/>
          <p:cNvPicPr>
            <a:picLocks noChangeAspect="1"/>
          </p:cNvPicPr>
          <p:nvPr/>
        </p:nvPicPr>
        <p:blipFill>
          <a:blip r:embed="rId2" cstate="print"/>
          <a:stretch>
            <a:fillRect/>
          </a:stretch>
        </p:blipFill>
        <p:spPr>
          <a:xfrm>
            <a:off x="0" y="0"/>
            <a:ext cx="9144000" cy="391260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285720" y="1000108"/>
            <a:ext cx="8643966"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449263"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Жоспарланатын инвестицияның тиімділігін зерттеу барысында пайданың ішкі нормасын есептеудің мәні келесіде көрініс табады: </a:t>
            </a:r>
          </a:p>
          <a:p>
            <a:pPr marR="0" lvl="0" indent="449263"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a:p>
            <a:pPr marR="0" lvl="0" indent="449263"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Жобаның күтілетін табыстылығын көрсетеді және сәйкесінше, осы жобамен байланысты мүмкін болатын шығынның максималды мөлшерін көрсетеді. Мысалы, егер жоба толығымен коммерциялық банк берген несие есебінен қаржыланса, онда IRR мәні банктің пайыз мөлшерлемесінің ең жоғарғы шегін көрсетеді, одан жоғарыласа , жоба шығынды деп таңылады.</a:t>
            </a:r>
          </a:p>
          <a:p>
            <a:pPr marR="0" lvl="0" indent="449263"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44926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Тәжірбиеде кез-келген коммерциялық ұйым өзінің, онымен қоса инвестициялықта қызметін әртүрлі көздерден қаржыландырылады. </a:t>
            </a:r>
          </a:p>
          <a:p>
            <a:pPr marR="0" lvl="0" indent="449263" algn="just" defTabSz="914400" rtl="0" eaLnBrk="0" fontAlgn="base" latinLnBrk="0" hangingPunct="0">
              <a:lnSpc>
                <a:spcPct val="100000"/>
              </a:lnSpc>
              <a:spcBef>
                <a:spcPct val="0"/>
              </a:spcBef>
              <a:spcAft>
                <a:spcPct val="0"/>
              </a:spcAft>
              <a:buClrTx/>
              <a:buSzTx/>
              <a:buFontTx/>
              <a:buNone/>
              <a:tabLst/>
            </a:pPr>
            <a:endPar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R="0" lvl="0" indent="44926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Ұйым қызметіне қолданған аванстық төлемдер үшін пайыз, дивидент, сыйақы және тағы сондай сияқты төлейді, басқаша айтсақ, экономикалық потенциалын ұстау үшін кейбір шығындар шығарады. Осы шығындардың ұзақ мерзімді қаржы көздерін қатынасын көрсететін көрсеткішті "</a:t>
            </a:r>
            <a:r>
              <a:rPr kumimoji="0" lang="kk-KZ" b="1" i="1"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Times New Roman" pitchFamily="18" charset="0"/>
                <a:cs typeface="Times New Roman" pitchFamily="18" charset="0"/>
              </a:rPr>
              <a:t>капиталдың орташа құны</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(WACC) деп атайды.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357158" y="1142984"/>
            <a:ext cx="8786842"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Сонымен, IRR критериінің экономикалық мәні келесіде: рентабельділік деңгейі "капиталдың орташа құны" СС  көрсеткішінен, немесе WACC көрсеткішінен, төмен болмайтын кез-келген инвестициялық ұйым қабылдай алады. Белгілі бір жобаға есептелген IRR СС көрсеткішімен салыстырылады, бұл кезде олардың арасындағы байланысты былай түсіндіруге болады:</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IRR&gt;СС, онда жобаны қабылдау керек.</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IRR&lt;СС, онда жобаны қабылдамау керек.</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IRR=СС, онда жоба пайдасыз және шығынсыз.</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IRR-ді қандай көрсеткішпен салыстырмасақта, мынаны байқауға болады: жоба қабылданады, егер оның IRR қандай да бір шекті мөлшерден жоғары болса, сондықтан басқа жағдайларды ескермегенде, IRR үлкен мәні жағымды болады.</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0" y="3214686"/>
            <a:ext cx="9144000" cy="107157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11265" name="Rectangle 1"/>
          <p:cNvSpPr>
            <a:spLocks noChangeArrowheads="1"/>
          </p:cNvSpPr>
          <p:nvPr/>
        </p:nvSpPr>
        <p:spPr bwMode="auto">
          <a:xfrm>
            <a:off x="0" y="1214422"/>
            <a:ext cx="91440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Тәжірибеде бұл әдісті есептеу  қиынға түседі, егер қолыңызда арнайы қаржылық калькулятор болмаса. Бұл жағдайда дисконтталатын көбейткіштің мәнін қолдану арқылы интерация әдісін қолданамыз. Бұл үшін кесте арқылы дисконттаудың 2 мәнін таңдаймыз r2, осылайша, (r1, r2) аралықта NPV=f(r) функциясы өзінің мәнін «+» - дан «-» - ға немесе «-'» - дан «+'» - ға ауыстыратындай. Оған кейін, мына формуланы қолданамыз:</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126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1266" name="Object 2"/>
          <p:cNvGraphicFramePr>
            <a:graphicFrameLocks noChangeAspect="1"/>
          </p:cNvGraphicFramePr>
          <p:nvPr/>
        </p:nvGraphicFramePr>
        <p:xfrm>
          <a:off x="214282" y="3429000"/>
          <a:ext cx="8636595" cy="642942"/>
        </p:xfrm>
        <a:graphic>
          <a:graphicData uri="http://schemas.openxmlformats.org/presentationml/2006/ole">
            <p:oleObj spid="_x0000_s11266" name="Формула" r:id="rId3" imgW="2667000" imgH="215900" progId="Equation.3">
              <p:embed/>
            </p:oleObj>
          </a:graphicData>
        </a:graphic>
      </p:graphicFrame>
      <p:sp>
        <p:nvSpPr>
          <p:cNvPr id="11268" name="Rectangle 4"/>
          <p:cNvSpPr>
            <a:spLocks noChangeArrowheads="1"/>
          </p:cNvSpPr>
          <p:nvPr/>
        </p:nvSpPr>
        <p:spPr bwMode="auto">
          <a:xfrm>
            <a:off x="-1" y="5429264"/>
            <a:ext cx="9144001"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Мұндағы, r1-f(r1)&gt;(f (r1)&lt;0) жағдайында табуляцияланған дисконттау мөлшерлемесінің мәні.</a:t>
            </a:r>
            <a:r>
              <a:rPr lang="ru-RU" sz="2000" dirty="0" smtClean="0">
                <a:latin typeface="Times New Roman" pitchFamily="18" charset="0"/>
                <a:ea typeface="Times New Roman" pitchFamily="18" charset="0"/>
                <a:cs typeface="Times New Roman" pitchFamily="18" charset="0"/>
              </a:rPr>
              <a:t>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r2-f(r2)&lt;(f(r2)&gt;0) жағдайында табуляцияланған дисконттау мөлшерлемесінің мәні.</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кругленный прямоугольник 7"/>
          <p:cNvSpPr/>
          <p:nvPr/>
        </p:nvSpPr>
        <p:spPr>
          <a:xfrm>
            <a:off x="2143108" y="2428868"/>
            <a:ext cx="4572032" cy="857256"/>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p>
        </p:txBody>
      </p:sp>
      <p:sp>
        <p:nvSpPr>
          <p:cNvPr id="9" name="Скругленный прямоугольник 8"/>
          <p:cNvSpPr/>
          <p:nvPr/>
        </p:nvSpPr>
        <p:spPr>
          <a:xfrm>
            <a:off x="2143108" y="4500570"/>
            <a:ext cx="4000528" cy="785818"/>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p>
        </p:txBody>
      </p:sp>
      <p:sp>
        <p:nvSpPr>
          <p:cNvPr id="10241" name="Rectangle 1"/>
          <p:cNvSpPr>
            <a:spLocks noChangeArrowheads="1"/>
          </p:cNvSpPr>
          <p:nvPr/>
        </p:nvSpPr>
        <p:spPr bwMode="auto">
          <a:xfrm>
            <a:off x="285720" y="428604"/>
            <a:ext cx="857256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Нақты есептеулерді кері жүргізсек (r1, r2) интервалға пропорционал болады, ал табуляцияланатын мәндерді қолданып ең жақсы нәтижеге жету үшін интервал ұзындығы минимум (f %- ке тең), болуы керек, яғни у=f(r)</a:t>
            </a:r>
            <a:r>
              <a:rPr kumimoji="0" lang="he-IL"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дан «-» - қа жағдайын қанағаттандыратын r1 және r2 – дисконттаудың бір-біріне жақын мөлшерлемелер:</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r1-NPV  көрсеткішінің теріс мәнін минималдайтын, дисконттаудың табуляцияланған мөлшерлемесі, яғни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43"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242" name="Object 2"/>
          <p:cNvGraphicFramePr>
            <a:graphicFrameLocks noChangeAspect="1"/>
          </p:cNvGraphicFramePr>
          <p:nvPr/>
        </p:nvGraphicFramePr>
        <p:xfrm>
          <a:off x="2214546" y="2500306"/>
          <a:ext cx="4461028" cy="642942"/>
        </p:xfrm>
        <a:graphic>
          <a:graphicData uri="http://schemas.openxmlformats.org/presentationml/2006/ole">
            <p:oleObj spid="_x0000_s10242" name="Формула" r:id="rId3" imgW="1435100" imgH="203200" progId="Equation.3">
              <p:embed/>
            </p:oleObj>
          </a:graphicData>
        </a:graphic>
      </p:graphicFrame>
      <p:sp>
        <p:nvSpPr>
          <p:cNvPr id="10244" name="Rectangle 4"/>
          <p:cNvSpPr>
            <a:spLocks noChangeArrowheads="1"/>
          </p:cNvSpPr>
          <p:nvPr/>
        </p:nvSpPr>
        <p:spPr bwMode="auto">
          <a:xfrm>
            <a:off x="357158" y="3286124"/>
            <a:ext cx="850112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r2- NPV көрсеткішінің теріс мәнін максималдайтын, дисконттаудың табуляцияланған мөлшерлемесі, яғни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0245" name="Object 5"/>
          <p:cNvGraphicFramePr>
            <a:graphicFrameLocks noChangeAspect="1"/>
          </p:cNvGraphicFramePr>
          <p:nvPr/>
        </p:nvGraphicFramePr>
        <p:xfrm>
          <a:off x="2285984" y="4643446"/>
          <a:ext cx="3543314" cy="492127"/>
        </p:xfrm>
        <a:graphic>
          <a:graphicData uri="http://schemas.openxmlformats.org/presentationml/2006/ole">
            <p:oleObj spid="_x0000_s10245" name="Формула" r:id="rId4" imgW="1485900" imgH="203200" progId="Equation.3">
              <p:embed/>
            </p:oleObj>
          </a:graphicData>
        </a:graphic>
      </p:graphicFrame>
      <p:sp>
        <p:nvSpPr>
          <p:cNvPr id="10247" name="Rectangle 7"/>
          <p:cNvSpPr>
            <a:spLocks noChangeArrowheads="1"/>
          </p:cNvSpPr>
          <p:nvPr/>
        </p:nvSpPr>
        <p:spPr bwMode="auto">
          <a:xfrm>
            <a:off x="214282" y="5429264"/>
            <a:ext cx="864399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r1 және r2 мөлшерлемелерін сәйкесінше алмастыру арқылы функция «-» - тан «+» - ға ауысады.</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4071934" y="3571876"/>
            <a:ext cx="2286016" cy="107157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
        <p:nvSpPr>
          <p:cNvPr id="9217" name="Rectangle 1"/>
          <p:cNvSpPr>
            <a:spLocks noChangeArrowheads="1"/>
          </p:cNvSpPr>
          <p:nvPr/>
        </p:nvSpPr>
        <p:spPr bwMode="auto">
          <a:xfrm>
            <a:off x="0" y="214290"/>
            <a:ext cx="8929718" cy="32008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 Инвестицияның қайтарылу мерзімін анықтайтын әдіс</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000" b="1" i="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Дүние жүзілік есептеу-аналитикалық тәжірбиесінде ең оңай және кең тараған әдістерінің бірі болып табылады және ақша ағындарының біркелкі түсуін қарастырмайды. Қайтарылу мерзімін есептеу алгоритмі (РР) инвестициялардан түсетін жоспарланатын табыстардың тең бөлінуіне байланысты болады. Егер табыс жылдар бойынша тең бөлінсе, онда жылдық табыс көлеміне келетін біркелкі шығындарды бөлу арқылы қайтарылу мерзімін табамыз. Бөлшек мәнді тапқанда, ол алғашқы бүтін санына дейін жуықталады. Егер пайда біркелкі бөлінбесе, онда кумулятивті табыс арқылы инвестициялардың өтелетін мерзімі, тікелей жылдарды санау арқылы қайтарылу мерзімін есептейміз. РР көрсеткішін есептеудің жалпы формуласы келесідей түрге ие:</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21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9218" name="Object 2"/>
          <p:cNvGraphicFramePr>
            <a:graphicFrameLocks noChangeAspect="1"/>
          </p:cNvGraphicFramePr>
          <p:nvPr/>
        </p:nvGraphicFramePr>
        <p:xfrm>
          <a:off x="357158" y="3714752"/>
          <a:ext cx="1649813" cy="428628"/>
        </p:xfrm>
        <a:graphic>
          <a:graphicData uri="http://schemas.openxmlformats.org/presentationml/2006/ole">
            <p:oleObj spid="_x0000_s9218" name="Формула" r:id="rId3" imgW="647419" imgH="165028" progId="Equation.3">
              <p:embed/>
            </p:oleObj>
          </a:graphicData>
        </a:graphic>
      </p:graphicFrame>
      <p:sp>
        <p:nvSpPr>
          <p:cNvPr id="5" name="Прямоугольник 4"/>
          <p:cNvSpPr/>
          <p:nvPr/>
        </p:nvSpPr>
        <p:spPr>
          <a:xfrm>
            <a:off x="2071670" y="3786190"/>
            <a:ext cx="1643207" cy="369332"/>
          </a:xfrm>
          <a:prstGeom prst="rect">
            <a:avLst/>
          </a:prstGeom>
        </p:spPr>
        <p:txBody>
          <a:bodyPr wrap="none">
            <a:spAutoFit/>
          </a:bodyPr>
          <a:lstStyle/>
          <a:p>
            <a:r>
              <a:rPr lang="ru-RU"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бұл жағдайда </a:t>
            </a:r>
            <a:endParaRPr lang="ru-RU" dirty="0">
              <a:latin typeface="Times New Roman" pitchFamily="18" charset="0"/>
              <a:cs typeface="Times New Roman" pitchFamily="18" charset="0"/>
            </a:endParaRPr>
          </a:p>
        </p:txBody>
      </p:sp>
      <p:sp>
        <p:nvSpPr>
          <p:cNvPr id="922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9220" name="Object 4"/>
          <p:cNvGraphicFramePr>
            <a:graphicFrameLocks noChangeAspect="1"/>
          </p:cNvGraphicFramePr>
          <p:nvPr/>
        </p:nvGraphicFramePr>
        <p:xfrm>
          <a:off x="4143372" y="3571876"/>
          <a:ext cx="2071702" cy="1095842"/>
        </p:xfrm>
        <a:graphic>
          <a:graphicData uri="http://schemas.openxmlformats.org/presentationml/2006/ole">
            <p:oleObj spid="_x0000_s9220" name="Формула" r:id="rId4" imgW="825500" imgH="431800" progId="Equation.3">
              <p:embed/>
            </p:oleObj>
          </a:graphicData>
        </a:graphic>
      </p:graphicFrame>
      <p:sp>
        <p:nvSpPr>
          <p:cNvPr id="9222" name="Rectangle 6"/>
          <p:cNvSpPr>
            <a:spLocks noChangeArrowheads="1"/>
          </p:cNvSpPr>
          <p:nvPr/>
        </p:nvSpPr>
        <p:spPr bwMode="auto">
          <a:xfrm>
            <a:off x="357158" y="4929198"/>
            <a:ext cx="842968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РР көрсеткіші жиі дәлірек есептелінеді, яғни жылдың бөлшек бөлігі де қарастырылады, бірақ бұл жағдайда ақша ағындарының жыл бойы біркелкі түсуі туралы ұжым жасалады. Мысалы, жобаның келесідей ақша ағындары бар (млн.тг): -100,40,40,40,30,20 РР көрсеткішінің мәні 3 жылға тең, егер есептеу дәлдігімен 1 жылға жасалса немесе 2,5 жыл тура есептеу жасасақ..</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857356" y="5286388"/>
            <a:ext cx="4286280" cy="1571612"/>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
        <p:nvSpPr>
          <p:cNvPr id="7169" name="Rectangle 1"/>
          <p:cNvSpPr>
            <a:spLocks noChangeArrowheads="1"/>
          </p:cNvSpPr>
          <p:nvPr/>
        </p:nvSpPr>
        <p:spPr bwMode="auto">
          <a:xfrm>
            <a:off x="571472" y="428604"/>
            <a:ext cx="8072462" cy="4647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ctr" defTabSz="914400" rtl="0" eaLnBrk="1" fontAlgn="base" latinLnBrk="0" hangingPunct="1">
              <a:lnSpc>
                <a:spcPct val="100000"/>
              </a:lnSpc>
              <a:spcBef>
                <a:spcPct val="0"/>
              </a:spcBef>
              <a:spcAft>
                <a:spcPct val="0"/>
              </a:spcAft>
              <a:buClrTx/>
              <a:buSzTx/>
              <a:buFontTx/>
              <a:buAutoNum type="arabicPeriod" startAt="6"/>
              <a:tabLst/>
            </a:pPr>
            <a:r>
              <a:rPr kumimoji="0" lang="kk-KZ"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Инвестиция тиімділік коэффициентін есептеу әдісі</a:t>
            </a:r>
          </a:p>
          <a:p>
            <a:pPr marR="0" lvl="0" indent="531813" algn="ctr" defTabSz="914400" rtl="0" eaLnBrk="1" fontAlgn="base" latinLnBrk="0" hangingPunct="1">
              <a:lnSpc>
                <a:spcPct val="100000"/>
              </a:lnSpc>
              <a:spcBef>
                <a:spcPct val="0"/>
              </a:spcBef>
              <a:spcAft>
                <a:spcPct val="0"/>
              </a:spcAft>
              <a:buClrTx/>
              <a:buSzTx/>
              <a:buFontTx/>
              <a:buAutoNum type="arabicPeriod" startAt="6"/>
              <a:tabLst/>
            </a:pPr>
            <a:endParaRPr kumimoji="0" lang="ru-RU" sz="2000" b="1" i="1"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53181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Бұл әдістің 2 жағы бар: </a:t>
            </a:r>
          </a:p>
          <a:p>
            <a:pPr marR="0" lvl="0" indent="531813" algn="just" defTabSz="914400" rtl="0" eaLnBrk="0" fontAlgn="base" latinLnBrk="0" hangingPunct="0">
              <a:lnSpc>
                <a:spcPct val="100000"/>
              </a:lnSpc>
              <a:spcBef>
                <a:spcPct val="0"/>
              </a:spcBef>
              <a:spcAft>
                <a:spcPct val="0"/>
              </a:spcAft>
              <a:buClrTx/>
              <a:buSzTx/>
              <a:buFontTx/>
              <a:buNone/>
              <a:tabLst/>
            </a:pPr>
            <a:r>
              <a:rPr kumimoji="0" lang="kk-KZ"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Біріншіден</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ол табыстылық көрсеткішін дисконттауды көздемейді. </a:t>
            </a:r>
          </a:p>
          <a:p>
            <a:pPr marR="0" lvl="0" indent="531813" algn="just" defTabSz="914400" rtl="0" eaLnBrk="0" fontAlgn="base" latinLnBrk="0" hangingPunct="0">
              <a:lnSpc>
                <a:spcPct val="100000"/>
              </a:lnSpc>
              <a:spcBef>
                <a:spcPct val="0"/>
              </a:spcBef>
              <a:spcAft>
                <a:spcPct val="0"/>
              </a:spcAft>
              <a:buClrTx/>
              <a:buSzTx/>
              <a:buFontTx/>
              <a:buNone/>
              <a:tabLst/>
            </a:pPr>
            <a:r>
              <a:rPr kumimoji="0" lang="kk-KZ"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Екіншіден</a:t>
            </a: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табыстылықты таза пайда PN (пайда минус бюджетке аударымдар) көрсеткіші сипаттайды. </a:t>
            </a:r>
          </a:p>
          <a:p>
            <a:pPr marR="0" lvl="0" indent="53181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Алгоритімді есептеу оңай болғандықтан, тәжірибеде оны жиі қолданады: инвестиция тиімділігінің  коэффициентін немесе басқаша айтқанда пайдалықтың есепті нормасы (ARR), орташа жылдық пайданы PN инвестицияның орташа көлеміне бөлу арқылы анықталады. </a:t>
            </a:r>
          </a:p>
          <a:p>
            <a:pPr marR="0" lvl="0" indent="53181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Инвестициялардың орташа көлемі капитал салымдарының бастапқы сомасын екіге бөлу арқылы анықталады, егер зерттелетін жоба бойынша барлық капитал шығындары мерзімі аяқталғанда есептен шығарылса, егер қалдық немесе құн (RV) ұйғарылса, онда оның бағалануы есептеулерде ескерілуі керек. Басқаша айтсақ, (12) формула бойынша ARR көрсеткішін есептеу алгоритмі әртүрлі болады, олардың кең тарағаны: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17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170" name="Object 2"/>
          <p:cNvGraphicFramePr>
            <a:graphicFrameLocks noChangeAspect="1"/>
          </p:cNvGraphicFramePr>
          <p:nvPr/>
        </p:nvGraphicFramePr>
        <p:xfrm>
          <a:off x="2285984" y="5429264"/>
          <a:ext cx="3489507" cy="1142984"/>
        </p:xfrm>
        <a:graphic>
          <a:graphicData uri="http://schemas.openxmlformats.org/presentationml/2006/ole">
            <p:oleObj spid="_x0000_s7170" name="Формула" r:id="rId3" imgW="1459866" imgH="482391" progId="Equation.3">
              <p:embed/>
            </p:oleObj>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214282" y="1214422"/>
            <a:ext cx="857256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365125"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Бұл  көрсеткішті жиі авансталған капитал рентабельділігінің коэффицентімен салыстырады. Ол өз кезегінде қызметіне авансталған қаражаттардың жалпы сомасына коммерциялық  ұйымның таза пайдасын бөлу арқылы есептелінеді (баланс- неттоның орташа нәтижесі).</a:t>
            </a:r>
          </a:p>
          <a:p>
            <a:pPr marR="0" lvl="0" indent="365125"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a:p>
            <a:pPr marR="0" lvl="0" indent="365125"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ARR – мен салыстыру үшін арнайы шекті белгілеуге де болады немесе жобалар түрлері, тәуекел деңгейі, жауапкершілік орталары бойынша дифференциалданатын жүйелері де салыстырылатын.</a:t>
            </a:r>
          </a:p>
          <a:p>
            <a:pPr marR="0" lvl="0" indent="365125"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65125"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Инвестиция тиімділіп коэффициентіне негізделген әдістің кемшіліктері ақша ағындарының уақыт компоненттері ескерілмейді. Орташа жылдық пайдасының сомасы бірдей жобалардың арасындағы айырмашылықты бұл әдіс жасамайды, бірақ жылдар бойынша пайда сомалары қалқымалы болатын болса. Сонымен қатар, әртүрлі жылдар көлемі және тағы сол  сияқты аралығында іске асатын, бірдей орташа пайданы иемденетін жобалар арасында айырмашылықты жасамайды.</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1707</TotalTime>
  <Words>1879</Words>
  <Application>Microsoft Office PowerPoint</Application>
  <PresentationFormat>Экран (4:3)</PresentationFormat>
  <Paragraphs>114</Paragraphs>
  <Slides>22</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22</vt:i4>
      </vt:variant>
    </vt:vector>
  </HeadingPairs>
  <TitlesOfParts>
    <vt:vector size="25" baseType="lpstr">
      <vt:lpstr>Поток</vt:lpstr>
      <vt:lpstr>Формула</vt:lpstr>
      <vt:lpstr>Microsoft Equation 3.0</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Leyla</dc:creator>
  <cp:lastModifiedBy>WORK</cp:lastModifiedBy>
  <cp:revision>55</cp:revision>
  <dcterms:created xsi:type="dcterms:W3CDTF">2017-11-30T14:42:59Z</dcterms:created>
  <dcterms:modified xsi:type="dcterms:W3CDTF">2020-01-27T16:33:59Z</dcterms:modified>
</cp:coreProperties>
</file>