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389" r:id="rId3"/>
    <p:sldId id="347" r:id="rId4"/>
    <p:sldId id="390" r:id="rId5"/>
    <p:sldId id="391" r:id="rId6"/>
    <p:sldId id="335" r:id="rId7"/>
    <p:sldId id="351" r:id="rId8"/>
    <p:sldId id="352" r:id="rId9"/>
    <p:sldId id="365" r:id="rId10"/>
    <p:sldId id="367" r:id="rId11"/>
    <p:sldId id="366" r:id="rId12"/>
    <p:sldId id="368" r:id="rId13"/>
    <p:sldId id="369" r:id="rId14"/>
    <p:sldId id="370" r:id="rId15"/>
    <p:sldId id="371" r:id="rId16"/>
    <p:sldId id="372" r:id="rId17"/>
    <p:sldId id="373" r:id="rId18"/>
    <p:sldId id="392" r:id="rId19"/>
    <p:sldId id="393" r:id="rId20"/>
    <p:sldId id="349" r:id="rId21"/>
    <p:sldId id="350" r:id="rId22"/>
    <p:sldId id="348" r:id="rId23"/>
    <p:sldId id="374" r:id="rId24"/>
    <p:sldId id="380" r:id="rId25"/>
    <p:sldId id="381" r:id="rId26"/>
    <p:sldId id="375" r:id="rId27"/>
    <p:sldId id="376" r:id="rId28"/>
    <p:sldId id="377" r:id="rId29"/>
    <p:sldId id="378" r:id="rId30"/>
    <p:sldId id="379" r:id="rId31"/>
    <p:sldId id="394" r:id="rId32"/>
    <p:sldId id="395" r:id="rId33"/>
    <p:sldId id="396" r:id="rId34"/>
    <p:sldId id="397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A3B2"/>
    <a:srgbClr val="969696"/>
    <a:srgbClr val="808080"/>
    <a:srgbClr val="000000"/>
    <a:srgbClr val="1C1C1C"/>
    <a:srgbClr val="5F5F5F"/>
    <a:srgbClr val="FFFFFF"/>
    <a:srgbClr val="DDDDD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786" autoAdjust="0"/>
  </p:normalViewPr>
  <p:slideViewPr>
    <p:cSldViewPr>
      <p:cViewPr>
        <p:scale>
          <a:sx n="75" d="100"/>
          <a:sy n="75" d="100"/>
        </p:scale>
        <p:origin x="-1194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70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95CAD-BCD4-4695-819E-4CFB53D6ED5F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F9CF3-5EFF-4F76-8131-4C4BA8CFF4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4652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12FC9A19-BB94-4D6A-8DCC-53F5F0E94F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32339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5C17F0-489A-45BE-95F6-D2DB5D217980}" type="slidenum">
              <a:rPr lang="ru-RU"/>
              <a:pPr/>
              <a:t>18</a:t>
            </a:fld>
            <a:endParaRPr lang="ru-RU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80000"/>
              </a:lnSpc>
            </a:pPr>
            <a:endParaRPr lang="ru-RU" sz="9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1BDB02-D21C-4D1F-A4F3-4DF2E5964147}" type="slidenum">
              <a:rPr lang="ru-RU"/>
              <a:pPr/>
              <a:t>19</a:t>
            </a:fld>
            <a:endParaRPr lang="ru-RU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90000"/>
              </a:lnSpc>
            </a:pPr>
            <a:r>
              <a:rPr lang="ru-RU" sz="600" b="1">
                <a:effectLst>
                  <a:outerShdw blurRad="38100" dist="38100" dir="2700000" algn="tl">
                    <a:srgbClr val="C0C0C0"/>
                  </a:outerShdw>
                </a:effectLst>
              </a:rPr>
              <a:t>ЛИР-ВИЗОР </a:t>
            </a:r>
            <a:r>
              <a:rPr lang="ru-RU" sz="900"/>
              <a:t>позволяет формирование к-э и супер-э моделей рассчитываемых объектов, описания их физико-механических свойств, налагаемых связей, нагрузок и воздействий, а также взаимосвязей между нагрузками с целью определения их наиболее опасных сочетаний</a:t>
            </a:r>
          </a:p>
          <a:p>
            <a:pPr lvl="1">
              <a:lnSpc>
                <a:spcPct val="90000"/>
              </a:lnSpc>
            </a:pPr>
            <a:r>
              <a:rPr lang="ru-RU" sz="600" b="1">
                <a:effectLst>
                  <a:outerShdw blurRad="38100" dist="38100" dir="2700000" algn="tl">
                    <a:srgbClr val="C0C0C0"/>
                  </a:outerShdw>
                </a:effectLst>
              </a:rPr>
              <a:t>ЛИР-АРМ </a:t>
            </a:r>
            <a:r>
              <a:rPr lang="ru-RU" sz="900"/>
              <a:t>реализует подбор площадей сечения арматуры колонн, балок, плит и оболочек по первому и второму предельным состояниям в соответствии со СНиП 2.03.01-84**. Существует возможность задания произвольных характеристик бетона и арматуры, что имеет большое значение при расчетах, связанных с реконструкцией сооружений. Система позволяет объединять несколько однотипных элементов в конструктивный элемент, что позволяет производить увязку арматуры по длине всего конструктивного элемента. По результатам расчета формируются чертежи балок и колонн, а так же производится создание dxf?файлов чертежей. </a:t>
            </a:r>
          </a:p>
          <a:p>
            <a:pPr lvl="1">
              <a:lnSpc>
                <a:spcPct val="90000"/>
              </a:lnSpc>
            </a:pPr>
            <a:r>
              <a:rPr lang="ru-RU" sz="600" b="1">
                <a:effectLst>
                  <a:outerShdw blurRad="38100" dist="38100" dir="2700000" algn="tl">
                    <a:srgbClr val="C0C0C0"/>
                  </a:outerShdw>
                </a:effectLst>
              </a:rPr>
              <a:t>ЛИР-СТК </a:t>
            </a:r>
            <a:r>
              <a:rPr lang="ru-RU" sz="900"/>
              <a:t>Конструирующая система работает в двух режимах - подбора сечений элементов стальных конструкций, таких как фермы, колонны и балки, и проверки заданных сечений в соответствии с положениями СНиП II-23-81 </a:t>
            </a:r>
          </a:p>
          <a:p>
            <a:pPr lvl="1">
              <a:lnSpc>
                <a:spcPct val="90000"/>
              </a:lnSpc>
            </a:pPr>
            <a:r>
              <a:rPr lang="ru-RU" sz="600" b="1">
                <a:effectLst>
                  <a:outerShdw blurRad="38100" dist="38100" dir="2700000" algn="tl">
                    <a:srgbClr val="C0C0C0"/>
                  </a:outerShdw>
                </a:effectLst>
              </a:rPr>
              <a:t>СЕЧЕНИЕ </a:t>
            </a:r>
            <a:r>
              <a:rPr lang="ru-RU" sz="900"/>
              <a:t>позволяет сформировать сечения произвольной конфигурации, вычислить их осевые, изгибные, крутильные и сдвиговые характеристики. </a:t>
            </a:r>
          </a:p>
          <a:p>
            <a:pPr>
              <a:lnSpc>
                <a:spcPct val="90000"/>
              </a:lnSpc>
            </a:pPr>
            <a:r>
              <a:rPr lang="ru-RU" sz="900" b="1"/>
              <a:t>УСТОЙЧИВОСТЬ</a:t>
            </a:r>
            <a:r>
              <a:rPr lang="ru-RU" sz="900"/>
              <a:t> дает возможность произвести проверку общей устойчивости рассчитываемого сооружения с определением коэффициента запаса и формы потери устойчивости. </a:t>
            </a:r>
          </a:p>
          <a:p>
            <a:pPr>
              <a:lnSpc>
                <a:spcPct val="90000"/>
              </a:lnSpc>
            </a:pPr>
            <a:r>
              <a:rPr lang="ru-RU" sz="900" b="1"/>
              <a:t>ЛИТЕРА </a:t>
            </a:r>
            <a:r>
              <a:rPr lang="ru-RU" sz="900"/>
              <a:t>реализует вычисление главных и эквивалентных напряжений по различным теориям прочности. </a:t>
            </a:r>
          </a:p>
          <a:p>
            <a:pPr>
              <a:lnSpc>
                <a:spcPct val="90000"/>
              </a:lnSpc>
            </a:pPr>
            <a:r>
              <a:rPr lang="ru-RU" sz="900" b="1"/>
              <a:t>ФРАГМЕНТ</a:t>
            </a:r>
            <a:r>
              <a:rPr lang="ru-RU" sz="900"/>
              <a:t> позволяет определить силы воздействия одного фрагмента рассчитываемого сооружения на другой как нагрузку. В частности, могут быть определены нагрузки, передаваемые наземной частью расчетной схемы на фундаменты. </a:t>
            </a:r>
          </a:p>
          <a:p>
            <a:pPr>
              <a:lnSpc>
                <a:spcPct val="90000"/>
              </a:lnSpc>
            </a:pPr>
            <a:r>
              <a:rPr lang="ru-RU" sz="900" b="1"/>
              <a:t>СОРТАМЕНТ</a:t>
            </a:r>
            <a:r>
              <a:rPr lang="ru-RU" sz="900"/>
              <a:t> информационно связана с ЛИР-СТК и позволяет производить редактирование используемой сортаментной базы прокатных и сварных профилей. </a:t>
            </a:r>
          </a:p>
          <a:p>
            <a:pPr>
              <a:lnSpc>
                <a:spcPct val="90000"/>
              </a:lnSpc>
            </a:pPr>
            <a:r>
              <a:rPr lang="ru-RU" sz="900" b="1"/>
              <a:t>ДОКУМЕНТАТОР</a:t>
            </a:r>
            <a:r>
              <a:rPr lang="ru-RU" sz="900"/>
              <a:t> формирует отчет по результатам работы с комплексом. При этом вся информация может быть представлена как в табличном, так и в графическом виде. </a:t>
            </a:r>
          </a:p>
          <a:p>
            <a:pPr>
              <a:lnSpc>
                <a:spcPct val="90000"/>
              </a:lnSpc>
            </a:pPr>
            <a:endParaRPr lang="ru-RU" sz="9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4D48E5-FF6E-4E54-8580-CF1A029B5591}" type="slidenum">
              <a:rPr lang="ru-RU"/>
              <a:pPr/>
              <a:t>26</a:t>
            </a:fld>
            <a:endParaRPr lang="ru-RU"/>
          </a:p>
        </p:txBody>
      </p:sp>
      <p:sp>
        <p:nvSpPr>
          <p:cNvPr id="366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2075" tIns="46038" rIns="92075" bIns="46038"/>
          <a:lstStyle/>
          <a:p>
            <a:r>
              <a:rPr lang="ru-RU"/>
              <a:t>****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63" name="Group 191"/>
          <p:cNvGrpSpPr>
            <a:grpSpLocks/>
          </p:cNvGrpSpPr>
          <p:nvPr/>
        </p:nvGrpSpPr>
        <p:grpSpPr bwMode="auto">
          <a:xfrm>
            <a:off x="434975" y="4763"/>
            <a:ext cx="8015288" cy="6853237"/>
            <a:chOff x="274" y="10"/>
            <a:chExt cx="5049" cy="4310"/>
          </a:xfrm>
        </p:grpSpPr>
        <p:sp>
          <p:nvSpPr>
            <p:cNvPr id="3198" name="Line 126"/>
            <p:cNvSpPr>
              <a:spLocks noChangeShapeType="1"/>
            </p:cNvSpPr>
            <p:nvPr userDrawn="1"/>
          </p:nvSpPr>
          <p:spPr bwMode="gray">
            <a:xfrm>
              <a:off x="3479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09" name="Line 137"/>
            <p:cNvSpPr>
              <a:spLocks noChangeShapeType="1"/>
            </p:cNvSpPr>
            <p:nvPr userDrawn="1"/>
          </p:nvSpPr>
          <p:spPr bwMode="gray">
            <a:xfrm>
              <a:off x="3929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11" name="Line 139"/>
            <p:cNvSpPr>
              <a:spLocks noChangeShapeType="1"/>
            </p:cNvSpPr>
            <p:nvPr userDrawn="1"/>
          </p:nvSpPr>
          <p:spPr bwMode="gray">
            <a:xfrm>
              <a:off x="4395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12" name="Line 140"/>
            <p:cNvSpPr>
              <a:spLocks noChangeShapeType="1"/>
            </p:cNvSpPr>
            <p:nvPr userDrawn="1"/>
          </p:nvSpPr>
          <p:spPr bwMode="gray">
            <a:xfrm>
              <a:off x="4845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15" name="Line 143"/>
            <p:cNvSpPr>
              <a:spLocks noChangeShapeType="1"/>
            </p:cNvSpPr>
            <p:nvPr userDrawn="1"/>
          </p:nvSpPr>
          <p:spPr bwMode="gray">
            <a:xfrm>
              <a:off x="5302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19" name="Line 147"/>
            <p:cNvSpPr>
              <a:spLocks noChangeShapeType="1"/>
            </p:cNvSpPr>
            <p:nvPr userDrawn="1"/>
          </p:nvSpPr>
          <p:spPr bwMode="gray">
            <a:xfrm>
              <a:off x="1651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21" name="Line 149"/>
            <p:cNvSpPr>
              <a:spLocks noChangeShapeType="1"/>
            </p:cNvSpPr>
            <p:nvPr userDrawn="1"/>
          </p:nvSpPr>
          <p:spPr bwMode="gray">
            <a:xfrm>
              <a:off x="2101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23" name="Line 151"/>
            <p:cNvSpPr>
              <a:spLocks noChangeShapeType="1"/>
            </p:cNvSpPr>
            <p:nvPr userDrawn="1"/>
          </p:nvSpPr>
          <p:spPr bwMode="gray">
            <a:xfrm>
              <a:off x="2567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24" name="Line 152"/>
            <p:cNvSpPr>
              <a:spLocks noChangeShapeType="1"/>
            </p:cNvSpPr>
            <p:nvPr userDrawn="1"/>
          </p:nvSpPr>
          <p:spPr bwMode="gray">
            <a:xfrm>
              <a:off x="3017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30" name="Line 158"/>
            <p:cNvSpPr>
              <a:spLocks noChangeShapeType="1"/>
            </p:cNvSpPr>
            <p:nvPr userDrawn="1"/>
          </p:nvSpPr>
          <p:spPr bwMode="gray">
            <a:xfrm>
              <a:off x="274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32" name="Line 160"/>
            <p:cNvSpPr>
              <a:spLocks noChangeShapeType="1"/>
            </p:cNvSpPr>
            <p:nvPr userDrawn="1"/>
          </p:nvSpPr>
          <p:spPr bwMode="gray">
            <a:xfrm>
              <a:off x="740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33" name="Line 161"/>
            <p:cNvSpPr>
              <a:spLocks noChangeShapeType="1"/>
            </p:cNvSpPr>
            <p:nvPr userDrawn="1"/>
          </p:nvSpPr>
          <p:spPr bwMode="gray">
            <a:xfrm>
              <a:off x="1190" y="10"/>
              <a:ext cx="21" cy="4310"/>
            </a:xfrm>
            <a:prstGeom prst="line">
              <a:avLst/>
            </a:prstGeom>
            <a:noFill/>
            <a:ln w="9525">
              <a:solidFill>
                <a:srgbClr val="DDDDDD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159" name="Rectangle 87"/>
          <p:cNvSpPr>
            <a:spLocks noChangeArrowheads="1"/>
          </p:cNvSpPr>
          <p:nvPr/>
        </p:nvSpPr>
        <p:spPr bwMode="gray">
          <a:xfrm>
            <a:off x="0" y="1795463"/>
            <a:ext cx="9144000" cy="2503487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37" name="Rectangle 165"/>
          <p:cNvSpPr>
            <a:spLocks noChangeArrowheads="1"/>
          </p:cNvSpPr>
          <p:nvPr/>
        </p:nvSpPr>
        <p:spPr bwMode="gray">
          <a:xfrm>
            <a:off x="5553075" y="5576888"/>
            <a:ext cx="712788" cy="644525"/>
          </a:xfrm>
          <a:prstGeom prst="rect">
            <a:avLst/>
          </a:prstGeom>
          <a:solidFill>
            <a:schemeClr val="accent2">
              <a:alpha val="3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38" name="Rectangle 166"/>
          <p:cNvSpPr>
            <a:spLocks noChangeArrowheads="1"/>
          </p:cNvSpPr>
          <p:nvPr/>
        </p:nvSpPr>
        <p:spPr bwMode="gray">
          <a:xfrm>
            <a:off x="7007225" y="5588000"/>
            <a:ext cx="725488" cy="635000"/>
          </a:xfrm>
          <a:prstGeom prst="rect">
            <a:avLst/>
          </a:prstGeom>
          <a:solidFill>
            <a:srgbClr val="DDDDDD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39" name="Rectangle 167"/>
          <p:cNvSpPr>
            <a:spLocks noChangeArrowheads="1"/>
          </p:cNvSpPr>
          <p:nvPr/>
        </p:nvSpPr>
        <p:spPr bwMode="gray">
          <a:xfrm>
            <a:off x="6269038" y="4943475"/>
            <a:ext cx="725487" cy="636588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0" name="Rectangle 168"/>
          <p:cNvSpPr>
            <a:spLocks noChangeArrowheads="1"/>
          </p:cNvSpPr>
          <p:nvPr/>
        </p:nvSpPr>
        <p:spPr bwMode="gray">
          <a:xfrm>
            <a:off x="8447088" y="5588000"/>
            <a:ext cx="696912" cy="635000"/>
          </a:xfrm>
          <a:prstGeom prst="rect">
            <a:avLst/>
          </a:prstGeom>
          <a:solidFill>
            <a:srgbClr val="DDDDDD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2" name="Rectangle 170"/>
          <p:cNvSpPr>
            <a:spLocks noChangeArrowheads="1"/>
          </p:cNvSpPr>
          <p:nvPr/>
        </p:nvSpPr>
        <p:spPr bwMode="gray">
          <a:xfrm>
            <a:off x="2651125" y="5588000"/>
            <a:ext cx="725488" cy="635000"/>
          </a:xfrm>
          <a:prstGeom prst="rect">
            <a:avLst/>
          </a:prstGeom>
          <a:solidFill>
            <a:srgbClr val="DDDDDD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3" name="Rectangle 171"/>
          <p:cNvSpPr>
            <a:spLocks noChangeArrowheads="1"/>
          </p:cNvSpPr>
          <p:nvPr/>
        </p:nvSpPr>
        <p:spPr bwMode="gray">
          <a:xfrm>
            <a:off x="4105275" y="5588000"/>
            <a:ext cx="725488" cy="635000"/>
          </a:xfrm>
          <a:prstGeom prst="rect">
            <a:avLst/>
          </a:prstGeom>
          <a:solidFill>
            <a:srgbClr val="DDDDDD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4" name="Rectangle 172"/>
          <p:cNvSpPr>
            <a:spLocks noChangeArrowheads="1"/>
          </p:cNvSpPr>
          <p:nvPr/>
        </p:nvSpPr>
        <p:spPr bwMode="gray">
          <a:xfrm>
            <a:off x="3367088" y="4943475"/>
            <a:ext cx="725487" cy="636588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5" name="Rectangle 173"/>
          <p:cNvSpPr>
            <a:spLocks noChangeArrowheads="1"/>
          </p:cNvSpPr>
          <p:nvPr/>
        </p:nvSpPr>
        <p:spPr bwMode="gray">
          <a:xfrm>
            <a:off x="4818063" y="4943475"/>
            <a:ext cx="725487" cy="636588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6" name="Rectangle 174"/>
          <p:cNvSpPr>
            <a:spLocks noChangeArrowheads="1"/>
          </p:cNvSpPr>
          <p:nvPr/>
        </p:nvSpPr>
        <p:spPr bwMode="gray">
          <a:xfrm>
            <a:off x="1917700" y="4943475"/>
            <a:ext cx="725488" cy="636588"/>
          </a:xfrm>
          <a:prstGeom prst="rect">
            <a:avLst/>
          </a:prstGeom>
          <a:solidFill>
            <a:schemeClr val="accent2">
              <a:alpha val="2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7" name="Rectangle 175"/>
          <p:cNvSpPr>
            <a:spLocks noChangeArrowheads="1"/>
          </p:cNvSpPr>
          <p:nvPr/>
        </p:nvSpPr>
        <p:spPr bwMode="gray">
          <a:xfrm>
            <a:off x="5541963" y="4310063"/>
            <a:ext cx="725487" cy="636587"/>
          </a:xfrm>
          <a:prstGeom prst="rect">
            <a:avLst/>
          </a:prstGeom>
          <a:solidFill>
            <a:schemeClr val="accent2">
              <a:alpha val="10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8" name="Rectangle 176"/>
          <p:cNvSpPr>
            <a:spLocks noChangeArrowheads="1"/>
          </p:cNvSpPr>
          <p:nvPr/>
        </p:nvSpPr>
        <p:spPr bwMode="gray">
          <a:xfrm>
            <a:off x="6996113" y="4300538"/>
            <a:ext cx="725487" cy="646112"/>
          </a:xfrm>
          <a:prstGeom prst="rect">
            <a:avLst/>
          </a:prstGeom>
          <a:solidFill>
            <a:schemeClr val="accent2">
              <a:alpha val="10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49" name="Rectangle 177"/>
          <p:cNvSpPr>
            <a:spLocks noChangeArrowheads="1"/>
          </p:cNvSpPr>
          <p:nvPr/>
        </p:nvSpPr>
        <p:spPr bwMode="gray">
          <a:xfrm>
            <a:off x="8435975" y="4300538"/>
            <a:ext cx="703263" cy="646112"/>
          </a:xfrm>
          <a:prstGeom prst="rect">
            <a:avLst/>
          </a:prstGeom>
          <a:solidFill>
            <a:schemeClr val="accent2">
              <a:alpha val="10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50" name="Rectangle 178"/>
          <p:cNvSpPr>
            <a:spLocks noChangeArrowheads="1"/>
          </p:cNvSpPr>
          <p:nvPr/>
        </p:nvSpPr>
        <p:spPr bwMode="gray">
          <a:xfrm>
            <a:off x="4105275" y="4310063"/>
            <a:ext cx="725488" cy="636587"/>
          </a:xfrm>
          <a:prstGeom prst="rect">
            <a:avLst/>
          </a:prstGeom>
          <a:solidFill>
            <a:srgbClr val="DDDDDD">
              <a:alpha val="1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57" name="Rectangle 185"/>
          <p:cNvSpPr>
            <a:spLocks noChangeArrowheads="1"/>
          </p:cNvSpPr>
          <p:nvPr/>
        </p:nvSpPr>
        <p:spPr bwMode="gray">
          <a:xfrm>
            <a:off x="7720013" y="6221413"/>
            <a:ext cx="725487" cy="636587"/>
          </a:xfrm>
          <a:prstGeom prst="rect">
            <a:avLst/>
          </a:prstGeom>
          <a:solidFill>
            <a:srgbClr val="DDDDDD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58" name="Rectangle 186"/>
          <p:cNvSpPr>
            <a:spLocks noChangeArrowheads="1"/>
          </p:cNvSpPr>
          <p:nvPr/>
        </p:nvSpPr>
        <p:spPr bwMode="gray">
          <a:xfrm>
            <a:off x="3371850" y="6221413"/>
            <a:ext cx="728663" cy="636587"/>
          </a:xfrm>
          <a:prstGeom prst="rect">
            <a:avLst/>
          </a:prstGeom>
          <a:solidFill>
            <a:srgbClr val="DDDDDD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59" name="Rectangle 187"/>
          <p:cNvSpPr>
            <a:spLocks noChangeArrowheads="1"/>
          </p:cNvSpPr>
          <p:nvPr/>
        </p:nvSpPr>
        <p:spPr bwMode="gray">
          <a:xfrm>
            <a:off x="4826000" y="6221413"/>
            <a:ext cx="725488" cy="636587"/>
          </a:xfrm>
          <a:prstGeom prst="rect">
            <a:avLst/>
          </a:prstGeom>
          <a:solidFill>
            <a:srgbClr val="DDDDDD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60" name="Rectangle 188"/>
          <p:cNvSpPr>
            <a:spLocks noChangeArrowheads="1"/>
          </p:cNvSpPr>
          <p:nvPr/>
        </p:nvSpPr>
        <p:spPr bwMode="gray">
          <a:xfrm>
            <a:off x="1920875" y="6221413"/>
            <a:ext cx="725488" cy="636587"/>
          </a:xfrm>
          <a:prstGeom prst="rect">
            <a:avLst/>
          </a:prstGeom>
          <a:solidFill>
            <a:srgbClr val="DDDDDD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278" name="Group 206"/>
          <p:cNvGrpSpPr>
            <a:grpSpLocks/>
          </p:cNvGrpSpPr>
          <p:nvPr/>
        </p:nvGrpSpPr>
        <p:grpSpPr bwMode="auto">
          <a:xfrm>
            <a:off x="0" y="533400"/>
            <a:ext cx="9144000" cy="5689600"/>
            <a:chOff x="0" y="336"/>
            <a:chExt cx="5760" cy="3584"/>
          </a:xfrm>
        </p:grpSpPr>
        <p:sp>
          <p:nvSpPr>
            <p:cNvPr id="3264" name="Line 192"/>
            <p:cNvSpPr>
              <a:spLocks noChangeShapeType="1"/>
            </p:cNvSpPr>
            <p:nvPr userDrawn="1"/>
          </p:nvSpPr>
          <p:spPr bwMode="gray">
            <a:xfrm flipH="1">
              <a:off x="0" y="336"/>
              <a:ext cx="5760" cy="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65" name="Line 193"/>
            <p:cNvSpPr>
              <a:spLocks noChangeShapeType="1"/>
            </p:cNvSpPr>
            <p:nvPr userDrawn="1"/>
          </p:nvSpPr>
          <p:spPr bwMode="gray">
            <a:xfrm flipH="1">
              <a:off x="0" y="733"/>
              <a:ext cx="5760" cy="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66" name="Line 194"/>
            <p:cNvSpPr>
              <a:spLocks noChangeShapeType="1"/>
            </p:cNvSpPr>
            <p:nvPr userDrawn="1"/>
          </p:nvSpPr>
          <p:spPr bwMode="gray">
            <a:xfrm flipH="1">
              <a:off x="0" y="1123"/>
              <a:ext cx="5760" cy="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67" name="Line 195"/>
            <p:cNvSpPr>
              <a:spLocks noChangeShapeType="1"/>
            </p:cNvSpPr>
            <p:nvPr userDrawn="1"/>
          </p:nvSpPr>
          <p:spPr bwMode="gray">
            <a:xfrm flipH="1">
              <a:off x="0" y="2707"/>
              <a:ext cx="5760" cy="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68" name="Line 196"/>
            <p:cNvSpPr>
              <a:spLocks noChangeShapeType="1"/>
            </p:cNvSpPr>
            <p:nvPr userDrawn="1"/>
          </p:nvSpPr>
          <p:spPr bwMode="gray">
            <a:xfrm flipH="1">
              <a:off x="0" y="3111"/>
              <a:ext cx="5760" cy="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69" name="Line 197"/>
            <p:cNvSpPr>
              <a:spLocks noChangeShapeType="1"/>
            </p:cNvSpPr>
            <p:nvPr userDrawn="1"/>
          </p:nvSpPr>
          <p:spPr bwMode="gray">
            <a:xfrm flipH="1">
              <a:off x="0" y="3516"/>
              <a:ext cx="5760" cy="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70" name="Line 198"/>
            <p:cNvSpPr>
              <a:spLocks noChangeShapeType="1"/>
            </p:cNvSpPr>
            <p:nvPr userDrawn="1"/>
          </p:nvSpPr>
          <p:spPr bwMode="gray">
            <a:xfrm flipH="1">
              <a:off x="0" y="3920"/>
              <a:ext cx="5760" cy="0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343400"/>
            <a:ext cx="4419600" cy="609600"/>
          </a:xfrm>
        </p:spPr>
        <p:txBody>
          <a:bodyPr/>
          <a:lstStyle>
            <a:lvl1pPr marL="0" indent="0" algn="r">
              <a:buFontTx/>
              <a:buNone/>
              <a:defRPr sz="20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gray">
          <a:xfrm>
            <a:off x="0" y="461963"/>
            <a:ext cx="109855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>
                <a:solidFill>
                  <a:srgbClr val="FFFFFF"/>
                </a:solidFill>
              </a:rPr>
              <a:t>LOGO</a:t>
            </a:r>
          </a:p>
        </p:txBody>
      </p:sp>
      <p:sp>
        <p:nvSpPr>
          <p:cNvPr id="3210" name="Rectangle 138"/>
          <p:cNvSpPr>
            <a:spLocks noChangeArrowheads="1"/>
          </p:cNvSpPr>
          <p:nvPr/>
        </p:nvSpPr>
        <p:spPr bwMode="gray">
          <a:xfrm>
            <a:off x="5524500" y="534988"/>
            <a:ext cx="725488" cy="633412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13" name="Rectangle 141"/>
          <p:cNvSpPr>
            <a:spLocks noChangeArrowheads="1"/>
          </p:cNvSpPr>
          <p:nvPr/>
        </p:nvSpPr>
        <p:spPr bwMode="gray">
          <a:xfrm>
            <a:off x="6978650" y="534988"/>
            <a:ext cx="725488" cy="633412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18" name="Rectangle 146"/>
          <p:cNvSpPr>
            <a:spLocks noChangeArrowheads="1"/>
          </p:cNvSpPr>
          <p:nvPr/>
        </p:nvSpPr>
        <p:spPr bwMode="gray">
          <a:xfrm>
            <a:off x="7691438" y="4763"/>
            <a:ext cx="725487" cy="522287"/>
          </a:xfrm>
          <a:prstGeom prst="rect">
            <a:avLst/>
          </a:prstGeom>
          <a:solidFill>
            <a:schemeClr val="folHlink">
              <a:alpha val="3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25" name="Rectangle 153"/>
          <p:cNvSpPr>
            <a:spLocks noChangeArrowheads="1"/>
          </p:cNvSpPr>
          <p:nvPr/>
        </p:nvSpPr>
        <p:spPr bwMode="gray">
          <a:xfrm>
            <a:off x="4076700" y="534988"/>
            <a:ext cx="725488" cy="633412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27" name="Rectangle 155"/>
          <p:cNvSpPr>
            <a:spLocks noChangeArrowheads="1"/>
          </p:cNvSpPr>
          <p:nvPr/>
        </p:nvSpPr>
        <p:spPr bwMode="gray">
          <a:xfrm>
            <a:off x="4789488" y="4763"/>
            <a:ext cx="725487" cy="522287"/>
          </a:xfrm>
          <a:prstGeom prst="rect">
            <a:avLst/>
          </a:prstGeom>
          <a:solidFill>
            <a:srgbClr val="DDDDDD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34" name="Rectangle 162"/>
          <p:cNvSpPr>
            <a:spLocks noChangeArrowheads="1"/>
          </p:cNvSpPr>
          <p:nvPr/>
        </p:nvSpPr>
        <p:spPr bwMode="gray">
          <a:xfrm>
            <a:off x="446088" y="1147763"/>
            <a:ext cx="725487" cy="633412"/>
          </a:xfrm>
          <a:prstGeom prst="rect">
            <a:avLst/>
          </a:prstGeom>
          <a:solidFill>
            <a:schemeClr val="folHlink">
              <a:alpha val="2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36" name="Rectangle 164"/>
          <p:cNvSpPr>
            <a:spLocks noChangeArrowheads="1"/>
          </p:cNvSpPr>
          <p:nvPr/>
        </p:nvSpPr>
        <p:spPr bwMode="gray">
          <a:xfrm>
            <a:off x="1889125" y="4763"/>
            <a:ext cx="725488" cy="522287"/>
          </a:xfrm>
          <a:prstGeom prst="rect">
            <a:avLst/>
          </a:prstGeom>
          <a:solidFill>
            <a:srgbClr val="DDDDDD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51" name="Rectangle 179"/>
          <p:cNvSpPr>
            <a:spLocks noChangeArrowheads="1"/>
          </p:cNvSpPr>
          <p:nvPr/>
        </p:nvSpPr>
        <p:spPr bwMode="gray">
          <a:xfrm>
            <a:off x="6251575" y="1165225"/>
            <a:ext cx="725488" cy="633413"/>
          </a:xfrm>
          <a:prstGeom prst="rect">
            <a:avLst/>
          </a:prstGeom>
          <a:solidFill>
            <a:srgbClr val="DDDDDD">
              <a:alpha val="1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52" name="Rectangle 180"/>
          <p:cNvSpPr>
            <a:spLocks noChangeArrowheads="1"/>
          </p:cNvSpPr>
          <p:nvPr/>
        </p:nvSpPr>
        <p:spPr bwMode="gray">
          <a:xfrm>
            <a:off x="7691438" y="1165225"/>
            <a:ext cx="725487" cy="633413"/>
          </a:xfrm>
          <a:prstGeom prst="rect">
            <a:avLst/>
          </a:prstGeom>
          <a:solidFill>
            <a:schemeClr val="folHlink">
              <a:alpha val="10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53" name="Rectangle 181"/>
          <p:cNvSpPr>
            <a:spLocks noChangeArrowheads="1"/>
          </p:cNvSpPr>
          <p:nvPr/>
        </p:nvSpPr>
        <p:spPr bwMode="gray">
          <a:xfrm>
            <a:off x="3349625" y="1165225"/>
            <a:ext cx="725488" cy="633413"/>
          </a:xfrm>
          <a:prstGeom prst="rect">
            <a:avLst/>
          </a:prstGeom>
          <a:solidFill>
            <a:srgbClr val="DDDDDD">
              <a:alpha val="1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54" name="Rectangle 182"/>
          <p:cNvSpPr>
            <a:spLocks noChangeArrowheads="1"/>
          </p:cNvSpPr>
          <p:nvPr/>
        </p:nvSpPr>
        <p:spPr bwMode="gray">
          <a:xfrm>
            <a:off x="4800600" y="1165225"/>
            <a:ext cx="725488" cy="633413"/>
          </a:xfrm>
          <a:prstGeom prst="rect">
            <a:avLst/>
          </a:prstGeom>
          <a:solidFill>
            <a:schemeClr val="folHlink">
              <a:alpha val="10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55" name="Rectangle 183"/>
          <p:cNvSpPr>
            <a:spLocks noChangeArrowheads="1"/>
          </p:cNvSpPr>
          <p:nvPr/>
        </p:nvSpPr>
        <p:spPr bwMode="gray">
          <a:xfrm>
            <a:off x="1889125" y="1165225"/>
            <a:ext cx="725488" cy="633413"/>
          </a:xfrm>
          <a:prstGeom prst="rect">
            <a:avLst/>
          </a:prstGeom>
          <a:solidFill>
            <a:schemeClr val="folHlink">
              <a:alpha val="10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61" name="Rectangle 189"/>
          <p:cNvSpPr>
            <a:spLocks noChangeArrowheads="1"/>
          </p:cNvSpPr>
          <p:nvPr/>
        </p:nvSpPr>
        <p:spPr bwMode="gray">
          <a:xfrm>
            <a:off x="438150" y="4763"/>
            <a:ext cx="725488" cy="522287"/>
          </a:xfrm>
          <a:prstGeom prst="rect">
            <a:avLst/>
          </a:prstGeom>
          <a:solidFill>
            <a:srgbClr val="DDDDDD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62" name="Rectangle 190"/>
          <p:cNvSpPr>
            <a:spLocks noChangeArrowheads="1"/>
          </p:cNvSpPr>
          <p:nvPr/>
        </p:nvSpPr>
        <p:spPr bwMode="gray">
          <a:xfrm>
            <a:off x="1143000" y="533400"/>
            <a:ext cx="725488" cy="633413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72" name="Rectangle 200"/>
          <p:cNvSpPr>
            <a:spLocks noChangeArrowheads="1"/>
          </p:cNvSpPr>
          <p:nvPr/>
        </p:nvSpPr>
        <p:spPr bwMode="gray">
          <a:xfrm>
            <a:off x="2578100" y="534988"/>
            <a:ext cx="725488" cy="633412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67200" y="1981200"/>
            <a:ext cx="4724400" cy="2057400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400800"/>
            <a:ext cx="2133600" cy="320675"/>
          </a:xfrm>
        </p:spPr>
        <p:txBody>
          <a:bodyPr/>
          <a:lstStyle>
            <a:lvl1pPr algn="r">
              <a:defRPr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172200" y="6400800"/>
            <a:ext cx="2895600" cy="320675"/>
          </a:xfrm>
        </p:spPr>
        <p:txBody>
          <a:bodyPr/>
          <a:lstStyle>
            <a:lvl1pPr algn="r">
              <a:defRPr>
                <a:latin typeface="+mj-lt"/>
              </a:defRPr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733800" y="6400800"/>
            <a:ext cx="2133600" cy="32067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1E476130-1E91-4F71-98D9-E5766AF878E9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2" name="Picture 8" descr="F:\=dissertation=\=РАБОЧАЯ=\a_67ddfab7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285728"/>
            <a:ext cx="135731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AF3C97-DDB4-42E3-AE9A-7BD0E2E0A3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775DEF-6859-4C09-BC32-9619B6D8A6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1987CF-31D6-40B7-B3D3-A5B7AB7B4F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F45681-B447-44AD-9C26-AE2437FCEE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0DB88C-9AA0-4B38-BF1B-A902376439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69BF16-201F-43BB-9B55-8CBD508900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F7F6B-8F83-41D3-AECF-2C20E68E7C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1E7407-AFF9-48D4-A6EE-3A03F2E442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506B53-3DF9-4150-8E68-2877F72834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096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096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0CCF9-76C6-4CF2-BB1F-E0966FF816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391400" cy="838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72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2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467475"/>
            <a:ext cx="2895600" cy="3016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fld id="{4DD7AFB1-7AD2-4584-B0D5-1709ADFC74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391400" cy="838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467475"/>
            <a:ext cx="2895600" cy="3016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fld id="{64E0E6D9-CDAD-4453-AF16-5AA0D81B61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391400" cy="838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467475"/>
            <a:ext cx="2895600" cy="3016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4674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fld id="{86A0B6B8-F956-4B2C-9E8B-26D61B9486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AEE4C51-937C-4483-A363-FA87521D4B9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2626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Rectangle 26"/>
          <p:cNvSpPr>
            <a:spLocks noChangeArrowheads="1"/>
          </p:cNvSpPr>
          <p:nvPr/>
        </p:nvSpPr>
        <p:spPr bwMode="gray">
          <a:xfrm>
            <a:off x="0" y="228600"/>
            <a:ext cx="9144000" cy="838200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1176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467475"/>
            <a:ext cx="21336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467475"/>
            <a:ext cx="28956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467475"/>
            <a:ext cx="21336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+mn-lt"/>
              </a:defRPr>
            </a:lvl1pPr>
          </a:lstStyle>
          <a:p>
            <a:fld id="{E748A32B-1CBE-4C89-A024-D354172C3E6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76" name="Rectangle 152"/>
          <p:cNvSpPr>
            <a:spLocks noChangeArrowheads="1"/>
          </p:cNvSpPr>
          <p:nvPr/>
        </p:nvSpPr>
        <p:spPr bwMode="gray">
          <a:xfrm>
            <a:off x="6613525" y="5918200"/>
            <a:ext cx="506413" cy="469900"/>
          </a:xfrm>
          <a:prstGeom prst="rect">
            <a:avLst/>
          </a:prstGeom>
          <a:solidFill>
            <a:schemeClr val="accent2">
              <a:alpha val="20000"/>
            </a:scheme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77" name="Rectangle 153"/>
          <p:cNvSpPr>
            <a:spLocks noChangeArrowheads="1"/>
          </p:cNvSpPr>
          <p:nvPr/>
        </p:nvSpPr>
        <p:spPr bwMode="gray">
          <a:xfrm>
            <a:off x="7629525" y="5918200"/>
            <a:ext cx="506413" cy="469900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78" name="Rectangle 154"/>
          <p:cNvSpPr>
            <a:spLocks noChangeArrowheads="1"/>
          </p:cNvSpPr>
          <p:nvPr/>
        </p:nvSpPr>
        <p:spPr bwMode="gray">
          <a:xfrm>
            <a:off x="7113588" y="5440363"/>
            <a:ext cx="508000" cy="473075"/>
          </a:xfrm>
          <a:prstGeom prst="rect">
            <a:avLst/>
          </a:prstGeom>
          <a:solidFill>
            <a:srgbClr val="DDDDDD">
              <a:alpha val="10001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79" name="Rectangle 155"/>
          <p:cNvSpPr>
            <a:spLocks noChangeArrowheads="1"/>
          </p:cNvSpPr>
          <p:nvPr/>
        </p:nvSpPr>
        <p:spPr bwMode="gray">
          <a:xfrm>
            <a:off x="8626475" y="5918200"/>
            <a:ext cx="506413" cy="469900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80" name="Rectangle 156"/>
          <p:cNvSpPr>
            <a:spLocks noChangeArrowheads="1"/>
          </p:cNvSpPr>
          <p:nvPr/>
        </p:nvSpPr>
        <p:spPr bwMode="gray">
          <a:xfrm>
            <a:off x="4575175" y="5918200"/>
            <a:ext cx="506413" cy="469900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81" name="Rectangle 157"/>
          <p:cNvSpPr>
            <a:spLocks noChangeArrowheads="1"/>
          </p:cNvSpPr>
          <p:nvPr/>
        </p:nvSpPr>
        <p:spPr bwMode="gray">
          <a:xfrm>
            <a:off x="5600700" y="5918200"/>
            <a:ext cx="506413" cy="469900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82" name="Rectangle 158"/>
          <p:cNvSpPr>
            <a:spLocks noChangeArrowheads="1"/>
          </p:cNvSpPr>
          <p:nvPr/>
        </p:nvSpPr>
        <p:spPr bwMode="gray">
          <a:xfrm>
            <a:off x="5083175" y="5440363"/>
            <a:ext cx="508000" cy="473075"/>
          </a:xfrm>
          <a:prstGeom prst="rect">
            <a:avLst/>
          </a:prstGeom>
          <a:solidFill>
            <a:srgbClr val="DDDDDD">
              <a:alpha val="10001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83" name="Rectangle 159"/>
          <p:cNvSpPr>
            <a:spLocks noChangeArrowheads="1"/>
          </p:cNvSpPr>
          <p:nvPr/>
        </p:nvSpPr>
        <p:spPr bwMode="gray">
          <a:xfrm>
            <a:off x="6097588" y="5440363"/>
            <a:ext cx="509587" cy="473075"/>
          </a:xfrm>
          <a:prstGeom prst="rect">
            <a:avLst/>
          </a:prstGeom>
          <a:solidFill>
            <a:srgbClr val="DDDDDD">
              <a:alpha val="10001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84" name="Rectangle 160"/>
          <p:cNvSpPr>
            <a:spLocks noChangeArrowheads="1"/>
          </p:cNvSpPr>
          <p:nvPr/>
        </p:nvSpPr>
        <p:spPr bwMode="gray">
          <a:xfrm>
            <a:off x="4068763" y="5440363"/>
            <a:ext cx="509587" cy="473075"/>
          </a:xfrm>
          <a:prstGeom prst="rect">
            <a:avLst/>
          </a:prstGeom>
          <a:solidFill>
            <a:schemeClr val="accent2">
              <a:alpha val="10001"/>
            </a:scheme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85" name="Rectangle 161"/>
          <p:cNvSpPr>
            <a:spLocks noChangeArrowheads="1"/>
          </p:cNvSpPr>
          <p:nvPr/>
        </p:nvSpPr>
        <p:spPr bwMode="gray">
          <a:xfrm>
            <a:off x="6605588" y="4972050"/>
            <a:ext cx="506412" cy="473075"/>
          </a:xfrm>
          <a:prstGeom prst="rect">
            <a:avLst/>
          </a:prstGeom>
          <a:solidFill>
            <a:srgbClr val="EAEAEA">
              <a:alpha val="5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86" name="Rectangle 162"/>
          <p:cNvSpPr>
            <a:spLocks noChangeArrowheads="1"/>
          </p:cNvSpPr>
          <p:nvPr/>
        </p:nvSpPr>
        <p:spPr bwMode="gray">
          <a:xfrm>
            <a:off x="7623175" y="4972050"/>
            <a:ext cx="506413" cy="473075"/>
          </a:xfrm>
          <a:prstGeom prst="rect">
            <a:avLst/>
          </a:prstGeom>
          <a:solidFill>
            <a:schemeClr val="accent2">
              <a:alpha val="5000"/>
            </a:scheme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87" name="Rectangle 163"/>
          <p:cNvSpPr>
            <a:spLocks noChangeArrowheads="1"/>
          </p:cNvSpPr>
          <p:nvPr/>
        </p:nvSpPr>
        <p:spPr bwMode="gray">
          <a:xfrm>
            <a:off x="8628063" y="4972050"/>
            <a:ext cx="508000" cy="473075"/>
          </a:xfrm>
          <a:prstGeom prst="rect">
            <a:avLst/>
          </a:prstGeom>
          <a:solidFill>
            <a:srgbClr val="EAEAEA">
              <a:alpha val="5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88" name="Rectangle 164"/>
          <p:cNvSpPr>
            <a:spLocks noChangeArrowheads="1"/>
          </p:cNvSpPr>
          <p:nvPr/>
        </p:nvSpPr>
        <p:spPr bwMode="gray">
          <a:xfrm>
            <a:off x="5600700" y="4972050"/>
            <a:ext cx="506413" cy="473075"/>
          </a:xfrm>
          <a:prstGeom prst="rect">
            <a:avLst/>
          </a:prstGeom>
          <a:solidFill>
            <a:schemeClr val="folHlink">
              <a:alpha val="5000"/>
            </a:scheme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89" name="Rectangle 165"/>
          <p:cNvSpPr>
            <a:spLocks noChangeArrowheads="1"/>
          </p:cNvSpPr>
          <p:nvPr/>
        </p:nvSpPr>
        <p:spPr bwMode="gray">
          <a:xfrm>
            <a:off x="8128000" y="6386513"/>
            <a:ext cx="506413" cy="471487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90" name="Rectangle 166"/>
          <p:cNvSpPr>
            <a:spLocks noChangeArrowheads="1"/>
          </p:cNvSpPr>
          <p:nvPr/>
        </p:nvSpPr>
        <p:spPr bwMode="gray">
          <a:xfrm>
            <a:off x="5091113" y="6386513"/>
            <a:ext cx="508000" cy="471487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91" name="Rectangle 167"/>
          <p:cNvSpPr>
            <a:spLocks noChangeArrowheads="1"/>
          </p:cNvSpPr>
          <p:nvPr/>
        </p:nvSpPr>
        <p:spPr bwMode="gray">
          <a:xfrm>
            <a:off x="6105525" y="6386513"/>
            <a:ext cx="508000" cy="471487"/>
          </a:xfrm>
          <a:prstGeom prst="rect">
            <a:avLst/>
          </a:prstGeom>
          <a:solidFill>
            <a:schemeClr val="folHlink">
              <a:alpha val="20000"/>
            </a:scheme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92" name="Rectangle 168"/>
          <p:cNvSpPr>
            <a:spLocks noChangeArrowheads="1"/>
          </p:cNvSpPr>
          <p:nvPr/>
        </p:nvSpPr>
        <p:spPr bwMode="gray">
          <a:xfrm>
            <a:off x="4068763" y="6386513"/>
            <a:ext cx="509587" cy="471487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93" name="Rectangle 169"/>
          <p:cNvSpPr>
            <a:spLocks noChangeArrowheads="1"/>
          </p:cNvSpPr>
          <p:nvPr/>
        </p:nvSpPr>
        <p:spPr bwMode="gray">
          <a:xfrm>
            <a:off x="8113713" y="5440363"/>
            <a:ext cx="506412" cy="473075"/>
          </a:xfrm>
          <a:prstGeom prst="rect">
            <a:avLst/>
          </a:prstGeom>
          <a:solidFill>
            <a:schemeClr val="folHlink">
              <a:alpha val="10001"/>
            </a:scheme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94" name="Rectangle 170"/>
          <p:cNvSpPr>
            <a:spLocks noChangeArrowheads="1"/>
          </p:cNvSpPr>
          <p:nvPr/>
        </p:nvSpPr>
        <p:spPr bwMode="gray">
          <a:xfrm>
            <a:off x="4575175" y="4965700"/>
            <a:ext cx="506413" cy="469900"/>
          </a:xfrm>
          <a:prstGeom prst="rect">
            <a:avLst/>
          </a:prstGeom>
          <a:solidFill>
            <a:srgbClr val="DDDDDD">
              <a:alpha val="5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95" name="Rectangle 171"/>
          <p:cNvSpPr>
            <a:spLocks noChangeArrowheads="1"/>
          </p:cNvSpPr>
          <p:nvPr/>
        </p:nvSpPr>
        <p:spPr bwMode="gray">
          <a:xfrm>
            <a:off x="7113588" y="6384925"/>
            <a:ext cx="508000" cy="471488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97" name="Rectangle 173"/>
          <p:cNvSpPr>
            <a:spLocks noChangeArrowheads="1"/>
          </p:cNvSpPr>
          <p:nvPr/>
        </p:nvSpPr>
        <p:spPr bwMode="gray">
          <a:xfrm>
            <a:off x="3556000" y="5918200"/>
            <a:ext cx="506413" cy="469900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98" name="Rectangle 174"/>
          <p:cNvSpPr>
            <a:spLocks noChangeArrowheads="1"/>
          </p:cNvSpPr>
          <p:nvPr/>
        </p:nvSpPr>
        <p:spPr bwMode="gray">
          <a:xfrm>
            <a:off x="3038475" y="5440363"/>
            <a:ext cx="506413" cy="473075"/>
          </a:xfrm>
          <a:prstGeom prst="rect">
            <a:avLst/>
          </a:prstGeom>
          <a:solidFill>
            <a:srgbClr val="DDDDDD">
              <a:alpha val="10001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00" name="Rectangle 176"/>
          <p:cNvSpPr>
            <a:spLocks noChangeArrowheads="1"/>
          </p:cNvSpPr>
          <p:nvPr/>
        </p:nvSpPr>
        <p:spPr bwMode="gray">
          <a:xfrm>
            <a:off x="3556000" y="4972050"/>
            <a:ext cx="506413" cy="473075"/>
          </a:xfrm>
          <a:prstGeom prst="rect">
            <a:avLst/>
          </a:prstGeom>
          <a:solidFill>
            <a:schemeClr val="folHlink">
              <a:alpha val="5000"/>
            </a:scheme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01" name="Rectangle 177"/>
          <p:cNvSpPr>
            <a:spLocks noChangeArrowheads="1"/>
          </p:cNvSpPr>
          <p:nvPr/>
        </p:nvSpPr>
        <p:spPr bwMode="gray">
          <a:xfrm>
            <a:off x="3046413" y="6386513"/>
            <a:ext cx="508000" cy="471487"/>
          </a:xfrm>
          <a:prstGeom prst="rect">
            <a:avLst/>
          </a:prstGeom>
          <a:solidFill>
            <a:schemeClr val="folHlink">
              <a:alpha val="20000"/>
            </a:scheme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05" name="Rectangle 181"/>
          <p:cNvSpPr>
            <a:spLocks noChangeArrowheads="1"/>
          </p:cNvSpPr>
          <p:nvPr/>
        </p:nvSpPr>
        <p:spPr bwMode="gray">
          <a:xfrm>
            <a:off x="1524000" y="5918200"/>
            <a:ext cx="506413" cy="469900"/>
          </a:xfrm>
          <a:prstGeom prst="rect">
            <a:avLst/>
          </a:prstGeom>
          <a:solidFill>
            <a:schemeClr val="accent2">
              <a:alpha val="20000"/>
            </a:scheme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06" name="Rectangle 182"/>
          <p:cNvSpPr>
            <a:spLocks noChangeArrowheads="1"/>
          </p:cNvSpPr>
          <p:nvPr/>
        </p:nvSpPr>
        <p:spPr bwMode="gray">
          <a:xfrm>
            <a:off x="2540000" y="5918200"/>
            <a:ext cx="506413" cy="469900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07" name="Rectangle 183"/>
          <p:cNvSpPr>
            <a:spLocks noChangeArrowheads="1"/>
          </p:cNvSpPr>
          <p:nvPr/>
        </p:nvSpPr>
        <p:spPr bwMode="gray">
          <a:xfrm>
            <a:off x="2024063" y="5440363"/>
            <a:ext cx="506412" cy="473075"/>
          </a:xfrm>
          <a:prstGeom prst="rect">
            <a:avLst/>
          </a:prstGeom>
          <a:solidFill>
            <a:srgbClr val="DDDDDD">
              <a:alpha val="10001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08" name="Rectangle 184"/>
          <p:cNvSpPr>
            <a:spLocks noChangeArrowheads="1"/>
          </p:cNvSpPr>
          <p:nvPr/>
        </p:nvSpPr>
        <p:spPr bwMode="gray">
          <a:xfrm>
            <a:off x="511175" y="5918200"/>
            <a:ext cx="506413" cy="469900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09" name="Rectangle 185"/>
          <p:cNvSpPr>
            <a:spLocks noChangeArrowheads="1"/>
          </p:cNvSpPr>
          <p:nvPr/>
        </p:nvSpPr>
        <p:spPr bwMode="gray">
          <a:xfrm>
            <a:off x="4763" y="5440363"/>
            <a:ext cx="506412" cy="473075"/>
          </a:xfrm>
          <a:prstGeom prst="rect">
            <a:avLst/>
          </a:prstGeom>
          <a:solidFill>
            <a:srgbClr val="DDDDDD">
              <a:alpha val="10001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10" name="Rectangle 186"/>
          <p:cNvSpPr>
            <a:spLocks noChangeArrowheads="1"/>
          </p:cNvSpPr>
          <p:nvPr/>
        </p:nvSpPr>
        <p:spPr bwMode="gray">
          <a:xfrm>
            <a:off x="1008063" y="5440363"/>
            <a:ext cx="508000" cy="473075"/>
          </a:xfrm>
          <a:prstGeom prst="rect">
            <a:avLst/>
          </a:prstGeom>
          <a:solidFill>
            <a:srgbClr val="DDDDDD">
              <a:alpha val="10001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11" name="Rectangle 187"/>
          <p:cNvSpPr>
            <a:spLocks noChangeArrowheads="1"/>
          </p:cNvSpPr>
          <p:nvPr/>
        </p:nvSpPr>
        <p:spPr bwMode="gray">
          <a:xfrm>
            <a:off x="1514475" y="4972050"/>
            <a:ext cx="508000" cy="473075"/>
          </a:xfrm>
          <a:prstGeom prst="rect">
            <a:avLst/>
          </a:prstGeom>
          <a:solidFill>
            <a:srgbClr val="EAEAEA">
              <a:alpha val="5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12" name="Rectangle 188"/>
          <p:cNvSpPr>
            <a:spLocks noChangeArrowheads="1"/>
          </p:cNvSpPr>
          <p:nvPr/>
        </p:nvSpPr>
        <p:spPr bwMode="gray">
          <a:xfrm>
            <a:off x="2532063" y="4972050"/>
            <a:ext cx="508000" cy="473075"/>
          </a:xfrm>
          <a:prstGeom prst="rect">
            <a:avLst/>
          </a:prstGeom>
          <a:solidFill>
            <a:srgbClr val="EAEAEA">
              <a:alpha val="5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13" name="Rectangle 189"/>
          <p:cNvSpPr>
            <a:spLocks noChangeArrowheads="1"/>
          </p:cNvSpPr>
          <p:nvPr/>
        </p:nvSpPr>
        <p:spPr bwMode="gray">
          <a:xfrm>
            <a:off x="511175" y="4972050"/>
            <a:ext cx="506413" cy="473075"/>
          </a:xfrm>
          <a:prstGeom prst="rect">
            <a:avLst/>
          </a:prstGeom>
          <a:solidFill>
            <a:schemeClr val="folHlink">
              <a:alpha val="5000"/>
            </a:scheme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14" name="Rectangle 190"/>
          <p:cNvSpPr>
            <a:spLocks noChangeArrowheads="1"/>
          </p:cNvSpPr>
          <p:nvPr/>
        </p:nvSpPr>
        <p:spPr bwMode="gray">
          <a:xfrm>
            <a:off x="12700" y="6386513"/>
            <a:ext cx="508000" cy="471487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15" name="Rectangle 191"/>
          <p:cNvSpPr>
            <a:spLocks noChangeArrowheads="1"/>
          </p:cNvSpPr>
          <p:nvPr/>
        </p:nvSpPr>
        <p:spPr bwMode="gray">
          <a:xfrm>
            <a:off x="1016000" y="6386513"/>
            <a:ext cx="508000" cy="471487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16" name="Rectangle 192"/>
          <p:cNvSpPr>
            <a:spLocks noChangeArrowheads="1"/>
          </p:cNvSpPr>
          <p:nvPr/>
        </p:nvSpPr>
        <p:spPr bwMode="gray">
          <a:xfrm>
            <a:off x="2024063" y="6384925"/>
            <a:ext cx="506412" cy="471488"/>
          </a:xfrm>
          <a:prstGeom prst="rect">
            <a:avLst/>
          </a:prstGeom>
          <a:solidFill>
            <a:srgbClr val="DDDDDD">
              <a:alpha val="20000"/>
            </a:srgbClr>
          </a:solidFill>
          <a:ln w="9525">
            <a:solidFill>
              <a:srgbClr val="DDDDDD">
                <a:alpha val="60001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18" name="Rectangle 194"/>
          <p:cNvSpPr>
            <a:spLocks noChangeArrowheads="1"/>
          </p:cNvSpPr>
          <p:nvPr/>
        </p:nvSpPr>
        <p:spPr bwMode="gray">
          <a:xfrm>
            <a:off x="0" y="4908550"/>
            <a:ext cx="9144000" cy="1477963"/>
          </a:xfrm>
          <a:prstGeom prst="rect">
            <a:avLst/>
          </a:prstGeom>
          <a:gradFill rotWithShape="1">
            <a:gsLst>
              <a:gs pos="0">
                <a:schemeClr val="bg1">
                  <a:alpha val="89999"/>
                </a:schemeClr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 smtClean="0"/>
          </a:p>
        </p:txBody>
      </p:sp>
      <p:grpSp>
        <p:nvGrpSpPr>
          <p:cNvPr id="1219" name="Group 195"/>
          <p:cNvGrpSpPr>
            <a:grpSpLocks/>
          </p:cNvGrpSpPr>
          <p:nvPr userDrawn="1"/>
        </p:nvGrpSpPr>
        <p:grpSpPr bwMode="auto">
          <a:xfrm>
            <a:off x="6350" y="161925"/>
            <a:ext cx="1157288" cy="1123950"/>
            <a:chOff x="-9" y="1395"/>
            <a:chExt cx="2985" cy="2898"/>
          </a:xfrm>
        </p:grpSpPr>
        <p:pic>
          <p:nvPicPr>
            <p:cNvPr id="1220" name="Picture 196" descr="pan01"/>
            <p:cNvPicPr>
              <a:picLocks noChangeAspect="1" noChangeArrowheads="1"/>
            </p:cNvPicPr>
            <p:nvPr/>
          </p:nvPicPr>
          <p:blipFill>
            <a:blip r:embed="rId17" cstate="print"/>
            <a:srcRect l="46681" r="2339"/>
            <a:stretch>
              <a:fillRect/>
            </a:stretch>
          </p:blipFill>
          <p:spPr bwMode="gray">
            <a:xfrm>
              <a:off x="0" y="1395"/>
              <a:ext cx="2976" cy="2898"/>
            </a:xfrm>
            <a:prstGeom prst="rect">
              <a:avLst/>
            </a:prstGeom>
            <a:noFill/>
          </p:spPr>
        </p:pic>
        <p:sp>
          <p:nvSpPr>
            <p:cNvPr id="1221" name="Freeform 197" descr="wiz_gold03"/>
            <p:cNvSpPr>
              <a:spLocks/>
            </p:cNvSpPr>
            <p:nvPr/>
          </p:nvSpPr>
          <p:spPr bwMode="gray">
            <a:xfrm>
              <a:off x="-9" y="1493"/>
              <a:ext cx="2841" cy="2599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2841" y="0"/>
                </a:cxn>
                <a:cxn ang="0">
                  <a:pos x="1294" y="2597"/>
                </a:cxn>
                <a:cxn ang="0">
                  <a:pos x="2" y="2599"/>
                </a:cxn>
                <a:cxn ang="0">
                  <a:pos x="0" y="18"/>
                </a:cxn>
              </a:cxnLst>
              <a:rect l="0" t="0" r="r" b="b"/>
              <a:pathLst>
                <a:path w="2841" h="2599">
                  <a:moveTo>
                    <a:pt x="0" y="18"/>
                  </a:moveTo>
                  <a:lnTo>
                    <a:pt x="2841" y="0"/>
                  </a:lnTo>
                  <a:lnTo>
                    <a:pt x="1294" y="2597"/>
                  </a:lnTo>
                  <a:lnTo>
                    <a:pt x="2" y="2599"/>
                  </a:lnTo>
                  <a:lnTo>
                    <a:pt x="0" y="18"/>
                  </a:lnTo>
                  <a:close/>
                </a:path>
              </a:pathLst>
            </a:custGeom>
            <a:blipFill dpi="0" rotWithShape="1">
              <a:blip r:embed="rId18" cstate="print"/>
              <a:srcRect/>
              <a:stretch>
                <a:fillRect r="-15708"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22" name="Group 198"/>
          <p:cNvGrpSpPr>
            <a:grpSpLocks/>
          </p:cNvGrpSpPr>
          <p:nvPr userDrawn="1"/>
        </p:nvGrpSpPr>
        <p:grpSpPr bwMode="auto">
          <a:xfrm>
            <a:off x="0" y="0"/>
            <a:ext cx="1057275" cy="1143000"/>
            <a:chOff x="0" y="1039"/>
            <a:chExt cx="2681" cy="2897"/>
          </a:xfrm>
        </p:grpSpPr>
        <p:pic>
          <p:nvPicPr>
            <p:cNvPr id="1223" name="Picture 199" descr="pan01"/>
            <p:cNvPicPr>
              <a:picLocks noChangeAspect="1" noChangeArrowheads="1"/>
            </p:cNvPicPr>
            <p:nvPr userDrawn="1"/>
          </p:nvPicPr>
          <p:blipFill>
            <a:blip r:embed="rId19" cstate="print"/>
            <a:srcRect l="51730" r="2339"/>
            <a:stretch>
              <a:fillRect/>
            </a:stretch>
          </p:blipFill>
          <p:spPr bwMode="gray">
            <a:xfrm>
              <a:off x="0" y="1039"/>
              <a:ext cx="2681" cy="2897"/>
            </a:xfrm>
            <a:prstGeom prst="rect">
              <a:avLst/>
            </a:prstGeom>
            <a:noFill/>
          </p:spPr>
        </p:pic>
        <p:sp>
          <p:nvSpPr>
            <p:cNvPr id="1224" name="Freeform 200" descr="wiz_gold04"/>
            <p:cNvSpPr>
              <a:spLocks/>
            </p:cNvSpPr>
            <p:nvPr userDrawn="1"/>
          </p:nvSpPr>
          <p:spPr bwMode="gray">
            <a:xfrm>
              <a:off x="0" y="1137"/>
              <a:ext cx="2537" cy="26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37" y="1"/>
                </a:cxn>
                <a:cxn ang="0">
                  <a:pos x="991" y="2597"/>
                </a:cxn>
                <a:cxn ang="0">
                  <a:pos x="0" y="2600"/>
                </a:cxn>
                <a:cxn ang="0">
                  <a:pos x="0" y="0"/>
                </a:cxn>
              </a:cxnLst>
              <a:rect l="0" t="0" r="r" b="b"/>
              <a:pathLst>
                <a:path w="2537" h="2600">
                  <a:moveTo>
                    <a:pt x="0" y="0"/>
                  </a:moveTo>
                  <a:lnTo>
                    <a:pt x="2537" y="1"/>
                  </a:lnTo>
                  <a:lnTo>
                    <a:pt x="991" y="2597"/>
                  </a:lnTo>
                  <a:lnTo>
                    <a:pt x="0" y="260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20" cstate="print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219200" y="228600"/>
            <a:ext cx="7391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4" r:id="rId1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jpe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slide" Target="slide7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png"/><Relationship Id="rId5" Type="http://schemas.openxmlformats.org/officeDocument/2006/relationships/image" Target="../media/image31.png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file:///C:\GALINA\ppt\&#1044;&#1045;&#1052;&#1054;\demo32.exe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6.png"/><Relationship Id="rId7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slide" Target="slide7.xml"/><Relationship Id="rId4" Type="http://schemas.openxmlformats.org/officeDocument/2006/relationships/hyperlink" Target="file:///C:\GALINA\ppt\&#1044;&#1045;&#1052;&#1054;\demo32.exe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file:///C:\GALINA\ppt\&#1044;&#1045;&#1052;&#1054;\demo32.exe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slide" Target="slid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2303463"/>
            <a:ext cx="8924956" cy="1582737"/>
          </a:xfrm>
        </p:spPr>
        <p:txBody>
          <a:bodyPr/>
          <a:lstStyle/>
          <a:p>
            <a:pPr algn="ctr">
              <a:lnSpc>
                <a:spcPct val="114000"/>
              </a:lnSpc>
            </a:pPr>
            <a:r>
              <a:rPr lang="ru-RU" sz="2800" dirty="0" smtClean="0"/>
              <a:t>ВЫЧИСЛИТЕЛЬНЫЕ КОМПЛЕКСЫ </a:t>
            </a:r>
            <a:br>
              <a:rPr lang="ru-RU" sz="2800" dirty="0" smtClean="0"/>
            </a:br>
            <a:r>
              <a:rPr lang="ru-RU" sz="2800" dirty="0" smtClean="0"/>
              <a:t>в расчетах строительных конструкций</a:t>
            </a:r>
            <a:endParaRPr lang="ru-RU" sz="2800" dirty="0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6372200" y="4653136"/>
            <a:ext cx="2051720" cy="371484"/>
          </a:xfrm>
        </p:spPr>
        <p:txBody>
          <a:bodyPr/>
          <a:lstStyle/>
          <a:p>
            <a:r>
              <a:rPr lang="ru-RU" sz="2400" b="1" dirty="0" smtClean="0"/>
              <a:t>Лекция 1</a:t>
            </a:r>
            <a:endParaRPr lang="en-US" sz="2400" b="1" dirty="0"/>
          </a:p>
        </p:txBody>
      </p:sp>
      <p:sp>
        <p:nvSpPr>
          <p:cNvPr id="8" name="Rectangle 10"/>
          <p:cNvSpPr txBox="1">
            <a:spLocks noChangeArrowheads="1"/>
          </p:cNvSpPr>
          <p:nvPr/>
        </p:nvSpPr>
        <p:spPr bwMode="gray">
          <a:xfrm>
            <a:off x="142844" y="5429264"/>
            <a:ext cx="914400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ru-RU" sz="1600" b="0" dirty="0">
              <a:solidFill>
                <a:srgbClr val="080808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817296" cy="838200"/>
          </a:xfrm>
        </p:spPr>
        <p:txBody>
          <a:bodyPr/>
          <a:lstStyle/>
          <a:p>
            <a:pPr algn="ctr"/>
            <a:r>
              <a:rPr lang="ru-RU" sz="2800" dirty="0" smtClean="0"/>
              <a:t>Зачем нужны программы? </a:t>
            </a:r>
            <a:br>
              <a:rPr lang="ru-RU" sz="2800" dirty="0" smtClean="0"/>
            </a:br>
            <a:r>
              <a:rPr lang="ru-RU" sz="2800" dirty="0" smtClean="0"/>
              <a:t>Что в них заложено?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784976" cy="566124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ru-RU" sz="1800" dirty="0">
                <a:latin typeface="+mj-lt"/>
              </a:rPr>
              <a:t>В большинстве строительных норм и правил рекомендуется выполнять </a:t>
            </a:r>
            <a:r>
              <a:rPr lang="ru-RU" sz="1800" b="1" dirty="0">
                <a:latin typeface="+mj-lt"/>
              </a:rPr>
              <a:t>расчеты строительных объектов в 3-х мерной постановке </a:t>
            </a:r>
            <a:r>
              <a:rPr lang="ru-RU" sz="1800" dirty="0">
                <a:latin typeface="+mj-lt"/>
              </a:rPr>
              <a:t>с учетом физической, геометрической, конструктивной, а также генетической нелинейностей, что возможно только с использованием программных комплексов и ЭВМ. </a:t>
            </a:r>
            <a:endParaRPr lang="ru-RU" sz="1800" dirty="0" smtClean="0">
              <a:latin typeface="+mj-lt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ru-RU" sz="1800" dirty="0">
                <a:latin typeface="+mj-lt"/>
              </a:rPr>
              <a:t>Современные компьютерные технологии предоставляют пользователям практически неограниченные возможности проектирования и реконструкции зданий и сооружений. </a:t>
            </a:r>
            <a:r>
              <a:rPr lang="ru-RU" sz="1800" dirty="0" smtClean="0">
                <a:latin typeface="+mj-lt"/>
              </a:rPr>
              <a:t>Проектировщикам строительных объектов предлагаются разнообразные </a:t>
            </a:r>
            <a:r>
              <a:rPr lang="ru-RU" sz="1800" b="1" dirty="0" smtClean="0">
                <a:latin typeface="+mj-lt"/>
              </a:rPr>
              <a:t>специализированные и универсальные программные комплексы</a:t>
            </a:r>
            <a:r>
              <a:rPr lang="ru-RU" sz="1800" dirty="0" smtClean="0">
                <a:latin typeface="+mj-lt"/>
              </a:rPr>
              <a:t>. Эти программы предоставляют разные возможности создания расчетных моделей зданий и сооружений. Затраты времени на расчет и выбор программы зависит от конкретной задачи. 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ru-RU" sz="1800" dirty="0" smtClean="0">
                <a:latin typeface="+mj-lt"/>
              </a:rPr>
              <a:t>Тенденция </a:t>
            </a:r>
            <a:r>
              <a:rPr lang="ru-RU" sz="1800" dirty="0">
                <a:latin typeface="+mj-lt"/>
              </a:rPr>
              <a:t>развития ведущих программных продуктов </a:t>
            </a:r>
            <a:r>
              <a:rPr lang="ru-RU" sz="1800" dirty="0" smtClean="0">
                <a:latin typeface="+mj-lt"/>
              </a:rPr>
              <a:t>- </a:t>
            </a:r>
            <a:r>
              <a:rPr lang="ru-RU" sz="1800" b="1" dirty="0">
                <a:latin typeface="+mj-lt"/>
              </a:rPr>
              <a:t>реализация в </a:t>
            </a:r>
            <a:r>
              <a:rPr lang="ru-RU" sz="1800" b="1" dirty="0" smtClean="0">
                <a:latin typeface="+mj-lt"/>
              </a:rPr>
              <a:t>них </a:t>
            </a:r>
            <a:r>
              <a:rPr lang="ru-RU" sz="1800" b="1" dirty="0">
                <a:latin typeface="+mj-lt"/>
              </a:rPr>
              <a:t>набора математических моделей (ММ), позволяющих  моделировать все встречающиеся на практике физические эффекты</a:t>
            </a:r>
            <a:r>
              <a:rPr lang="ru-RU" sz="1800" dirty="0">
                <a:latin typeface="+mj-lt"/>
              </a:rPr>
              <a:t>. Пользователь подключает нужные модели на стадии постановки задачи, задавая соответствующие граничные, начальные условия и прочие требуемые исходные данные.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32310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23540"/>
            <a:ext cx="8218487" cy="1143000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Программы автоматизации расчета строительных конструкций</a:t>
            </a:r>
          </a:p>
        </p:txBody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268760"/>
            <a:ext cx="8075240" cy="503996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Автоматизация СНиП</a:t>
            </a:r>
          </a:p>
          <a:p>
            <a:pPr lvl="1">
              <a:lnSpc>
                <a:spcPct val="90000"/>
              </a:lnSpc>
            </a:pPr>
            <a:r>
              <a:rPr lang="en-US" sz="2800" b="1" dirty="0" err="1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NormCAD</a:t>
            </a:r>
            <a:endParaRPr lang="ru-RU" sz="2800" b="1" dirty="0">
              <a:solidFill>
                <a:srgbClr val="0099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1">
              <a:lnSpc>
                <a:spcPct val="90000"/>
              </a:lnSpc>
            </a:pPr>
            <a:r>
              <a:rPr lang="en-US" sz="2800" b="1" dirty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ESOP</a:t>
            </a:r>
            <a:r>
              <a:rPr lang="en-US" sz="2800" b="1" dirty="0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dirty="0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lang="en-US" sz="2800" b="1" dirty="0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Robot</a:t>
            </a:r>
            <a:r>
              <a:rPr lang="ru-RU" sz="2800" b="1" dirty="0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ru-RU" sz="2800" b="1" dirty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Кристалл </a:t>
            </a:r>
            <a:r>
              <a:rPr lang="en-US" sz="28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(SCAD)</a:t>
            </a:r>
            <a:endParaRPr lang="ru-RU" sz="2800" b="1" dirty="0">
              <a:solidFill>
                <a:srgbClr val="FF33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1">
              <a:lnSpc>
                <a:spcPct val="90000"/>
              </a:lnSpc>
            </a:pPr>
            <a:r>
              <a:rPr lang="ru-RU" sz="2800" b="1" dirty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Арбат</a:t>
            </a:r>
            <a:r>
              <a:rPr lang="ru-RU" sz="28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(SCAD)</a:t>
            </a:r>
            <a:endParaRPr lang="ru-RU" sz="2800" b="1" dirty="0">
              <a:solidFill>
                <a:srgbClr val="FF33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1">
              <a:lnSpc>
                <a:spcPct val="90000"/>
              </a:lnSpc>
            </a:pPr>
            <a:r>
              <a:rPr lang="ru-RU" sz="2800" b="1" dirty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Камин</a:t>
            </a:r>
            <a:r>
              <a:rPr lang="ru-RU" sz="28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(SCAD)</a:t>
            </a:r>
          </a:p>
          <a:p>
            <a:pPr lvl="1">
              <a:lnSpc>
                <a:spcPct val="90000"/>
              </a:lnSpc>
            </a:pPr>
            <a:r>
              <a:rPr lang="ru-RU" sz="2800" b="1" dirty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Вест</a:t>
            </a:r>
            <a:r>
              <a:rPr lang="ru-RU" sz="28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(SCAD)</a:t>
            </a:r>
            <a:endParaRPr lang="ru-RU" sz="2800" b="1" dirty="0">
              <a:solidFill>
                <a:srgbClr val="FF33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1">
              <a:lnSpc>
                <a:spcPct val="90000"/>
              </a:lnSpc>
            </a:pPr>
            <a:r>
              <a:rPr lang="ru-RU" sz="28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 др.</a:t>
            </a:r>
          </a:p>
          <a:p>
            <a:pPr>
              <a:lnSpc>
                <a:spcPct val="90000"/>
              </a:lnSpc>
            </a:pPr>
            <a:r>
              <a:rPr lang="ru-RU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Интегрированные системы прочностного анализа</a:t>
            </a:r>
          </a:p>
        </p:txBody>
      </p:sp>
    </p:spTree>
    <p:extLst>
      <p:ext uri="{BB962C8B-B14F-4D97-AF65-F5344CB8AC3E}">
        <p14:creationId xmlns:p14="http://schemas.microsoft.com/office/powerpoint/2010/main" xmlns="" val="34957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720" y="228600"/>
            <a:ext cx="6984776" cy="838200"/>
          </a:xfrm>
        </p:spPr>
        <p:txBody>
          <a:bodyPr/>
          <a:lstStyle/>
          <a:p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NormCAD</a:t>
            </a:r>
            <a:r>
              <a:rPr lang="ru-RU" dirty="0">
                <a:solidFill>
                  <a:schemeClr val="bg1"/>
                </a:solidFill>
              </a:rPr>
              <a:t> (ф. «САПРОТОН»)</a:t>
            </a:r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412776"/>
            <a:ext cx="8497887" cy="4852988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  <a:tabLst>
                <a:tab pos="182563" algn="l"/>
                <a:tab pos="441325" algn="l"/>
              </a:tabLst>
            </a:pPr>
            <a:r>
              <a:rPr lang="ru-RU" sz="2000" b="1" dirty="0">
                <a:solidFill>
                  <a:srgbClr val="000099"/>
                </a:solidFill>
              </a:rPr>
              <a:t>Назначение:</a:t>
            </a:r>
            <a:r>
              <a:rPr lang="ru-RU" sz="2000" dirty="0"/>
              <a:t> 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  <a:tabLst>
                <a:tab pos="182563" algn="l"/>
                <a:tab pos="441325" algn="l"/>
              </a:tabLst>
            </a:pPr>
            <a:r>
              <a:rPr lang="ru-RU" sz="2000" dirty="0"/>
              <a:t>расчеты по СНиП, подготовка проектной документации для представления заказчику и в органы экспертизы.</a:t>
            </a:r>
          </a:p>
          <a:p>
            <a:pPr marL="0" indent="0">
              <a:lnSpc>
                <a:spcPct val="90000"/>
              </a:lnSpc>
              <a:tabLst>
                <a:tab pos="182563" algn="l"/>
                <a:tab pos="441325" algn="l"/>
              </a:tabLst>
            </a:pPr>
            <a:endParaRPr lang="ru-RU" sz="2000" dirty="0"/>
          </a:p>
          <a:p>
            <a:pPr marL="0" indent="0">
              <a:lnSpc>
                <a:spcPct val="90000"/>
              </a:lnSpc>
              <a:buFont typeface="Wingdings" pitchFamily="2" charset="2"/>
              <a:buNone/>
              <a:tabLst>
                <a:tab pos="182563" algn="l"/>
                <a:tab pos="441325" algn="l"/>
              </a:tabLst>
            </a:pPr>
            <a:r>
              <a:rPr lang="ru-RU" sz="2000" b="1" dirty="0">
                <a:solidFill>
                  <a:srgbClr val="000099"/>
                </a:solidFill>
              </a:rPr>
              <a:t>Основные виды расчетов</a:t>
            </a:r>
            <a:r>
              <a:rPr lang="ru-RU" sz="2000" b="1" dirty="0"/>
              <a:t>:</a:t>
            </a:r>
          </a:p>
          <a:p>
            <a:pPr marL="0" indent="0">
              <a:lnSpc>
                <a:spcPct val="90000"/>
              </a:lnSpc>
              <a:tabLst>
                <a:tab pos="182563" algn="l"/>
                <a:tab pos="441325" algn="l"/>
              </a:tabLst>
            </a:pPr>
            <a:r>
              <a:rPr lang="ru-RU" sz="2000" dirty="0"/>
              <a:t>расчет стальных конструкций</a:t>
            </a:r>
            <a:r>
              <a:rPr lang="en-US" sz="2000" dirty="0"/>
              <a:t>,</a:t>
            </a:r>
            <a:endParaRPr lang="ru-RU" sz="2000" dirty="0"/>
          </a:p>
          <a:p>
            <a:pPr marL="0" indent="0">
              <a:lnSpc>
                <a:spcPct val="90000"/>
              </a:lnSpc>
              <a:tabLst>
                <a:tab pos="182563" algn="l"/>
                <a:tab pos="441325" algn="l"/>
              </a:tabLst>
            </a:pPr>
            <a:r>
              <a:rPr lang="ru-RU" sz="2000" dirty="0"/>
              <a:t>расчет железобетонных конструкций,</a:t>
            </a:r>
          </a:p>
          <a:p>
            <a:pPr marL="0" indent="0">
              <a:lnSpc>
                <a:spcPct val="90000"/>
              </a:lnSpc>
              <a:tabLst>
                <a:tab pos="182563" algn="l"/>
                <a:tab pos="441325" algn="l"/>
              </a:tabLst>
            </a:pPr>
            <a:r>
              <a:rPr lang="ru-RU" sz="2000" dirty="0"/>
              <a:t>расчет каменных и армокаменных конструкций,</a:t>
            </a:r>
          </a:p>
          <a:p>
            <a:pPr marL="0" indent="0">
              <a:lnSpc>
                <a:spcPct val="90000"/>
              </a:lnSpc>
              <a:tabLst>
                <a:tab pos="182563" algn="l"/>
                <a:tab pos="441325" algn="l"/>
              </a:tabLst>
            </a:pPr>
            <a:r>
              <a:rPr lang="ru-RU" sz="2000" dirty="0"/>
              <a:t>расчет свайных фундаментов, </a:t>
            </a:r>
          </a:p>
          <a:p>
            <a:pPr marL="0" indent="0">
              <a:lnSpc>
                <a:spcPct val="90000"/>
              </a:lnSpc>
              <a:tabLst>
                <a:tab pos="182563" algn="l"/>
                <a:tab pos="441325" algn="l"/>
              </a:tabLst>
            </a:pPr>
            <a:r>
              <a:rPr lang="ru-RU" sz="2000" dirty="0"/>
              <a:t>теплотехнический расчет.</a:t>
            </a:r>
          </a:p>
          <a:p>
            <a:pPr marL="0" indent="0">
              <a:lnSpc>
                <a:spcPct val="90000"/>
              </a:lnSpc>
              <a:tabLst>
                <a:tab pos="182563" algn="l"/>
                <a:tab pos="441325" algn="l"/>
              </a:tabLst>
            </a:pPr>
            <a:endParaRPr lang="ru-RU" sz="2000" dirty="0"/>
          </a:p>
          <a:p>
            <a:pPr marL="0" indent="0">
              <a:lnSpc>
                <a:spcPct val="90000"/>
              </a:lnSpc>
              <a:buFont typeface="Wingdings" pitchFamily="2" charset="2"/>
              <a:buNone/>
              <a:tabLst>
                <a:tab pos="182563" algn="l"/>
                <a:tab pos="441325" algn="l"/>
              </a:tabLst>
            </a:pPr>
            <a:r>
              <a:rPr lang="ru-RU" sz="1600" b="1" dirty="0">
                <a:solidFill>
                  <a:srgbClr val="000099"/>
                </a:solidFill>
              </a:rPr>
              <a:t>Достоинство программы</a:t>
            </a:r>
            <a:r>
              <a:rPr lang="ru-RU" sz="1600" dirty="0"/>
              <a:t> - </a:t>
            </a:r>
            <a:r>
              <a:rPr lang="ru-RU" sz="1600" i="1" dirty="0"/>
              <a:t>в способе вывода результатов расчета: </a:t>
            </a:r>
            <a:r>
              <a:rPr lang="ru-RU" sz="1600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формулы, по которым проводился расчет; ссылки на номера формул и пункты в СНиП; условия расчета; комментарии; графические иллюстрации</a:t>
            </a:r>
            <a:r>
              <a:rPr lang="ru-RU" sz="2000" dirty="0"/>
              <a:t> - </a:t>
            </a:r>
            <a:r>
              <a:rPr lang="ru-RU" sz="1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что дает возможность легко проконтролировать программу на любой стадии расчета.</a:t>
            </a:r>
            <a:r>
              <a:rPr lang="ru-RU" sz="1800" dirty="0"/>
              <a:t>      </a:t>
            </a:r>
          </a:p>
        </p:txBody>
      </p:sp>
      <p:pic>
        <p:nvPicPr>
          <p:cNvPr id="120834" name="Picture 2" descr="&amp;Icy;&amp;kcy;&amp;ocy;&amp;ncy;&amp;kcy;&amp;acy; NormCA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636" y="332656"/>
            <a:ext cx="648072" cy="64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7184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219076"/>
            <a:ext cx="8100392" cy="846931"/>
          </a:xfrm>
        </p:spPr>
        <p:txBody>
          <a:bodyPr/>
          <a:lstStyle/>
          <a:p>
            <a:pPr algn="ctr"/>
            <a:r>
              <a:rPr lang="ru-RU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4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ESOP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Robot</a:t>
            </a:r>
            <a:r>
              <a:rPr lang="ru-RU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600200"/>
            <a:ext cx="8353425" cy="47815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dirty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dirty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мастерская инженера-проектировщика (электронный технический справочник с примерами) </a:t>
            </a:r>
            <a:endParaRPr lang="en-US" sz="3600" dirty="0">
              <a:solidFill>
                <a:srgbClr val="0099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ru-RU" sz="3200" i="1" dirty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endParaRPr lang="ru-RU" sz="3200" i="1" dirty="0" smtClean="0">
              <a:solidFill>
                <a:srgbClr val="0099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ru-RU" sz="3200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Статический </a:t>
            </a:r>
            <a:r>
              <a:rPr lang="ru-RU" sz="3200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расчет конструкций, ж/б, деревянные и стальные фермы, механика грунтов, акустика, кондиционирование воздуха, электричество и др</a:t>
            </a:r>
            <a:r>
              <a:rPr lang="ru-RU" sz="3200" i="1" dirty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endParaRPr lang="ru-RU" sz="3600" dirty="0">
              <a:solidFill>
                <a:srgbClr val="0099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AutoShape 2" descr="ESO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ESO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981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09675"/>
            <a:ext cx="933406" cy="739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1137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5176" y="188640"/>
            <a:ext cx="7855980" cy="83820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Интегрированные системы прочностного анализа</a:t>
            </a:r>
            <a:endParaRPr lang="ru-RU" sz="3200" dirty="0"/>
          </a:p>
        </p:txBody>
      </p:sp>
      <p:grpSp>
        <p:nvGrpSpPr>
          <p:cNvPr id="4" name="Группа 6"/>
          <p:cNvGrpSpPr>
            <a:grpSpLocks/>
          </p:cNvGrpSpPr>
          <p:nvPr/>
        </p:nvGrpSpPr>
        <p:grpSpPr bwMode="auto">
          <a:xfrm>
            <a:off x="6007061" y="4743506"/>
            <a:ext cx="3240360" cy="983105"/>
            <a:chOff x="78582" y="194500"/>
            <a:chExt cx="3464363" cy="1177566"/>
          </a:xfrm>
        </p:grpSpPr>
        <p:pic>
          <p:nvPicPr>
            <p:cNvPr id="5" name="Picture 2" descr="http://www.rflira.ru/u/1250865543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82" y="194500"/>
              <a:ext cx="1177567" cy="1177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Прямоугольник 1"/>
            <p:cNvSpPr>
              <a:spLocks noChangeArrowheads="1"/>
            </p:cNvSpPr>
            <p:nvPr/>
          </p:nvSpPr>
          <p:spPr bwMode="auto">
            <a:xfrm>
              <a:off x="1280575" y="507584"/>
              <a:ext cx="2262370" cy="462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ru-RU" sz="2400" b="1" dirty="0" smtClean="0"/>
                <a:t>ЛИРА-САПР</a:t>
              </a:r>
              <a:endParaRPr lang="ru-RU" sz="2400" b="1" dirty="0"/>
            </a:p>
          </p:txBody>
        </p:sp>
      </p:grpSp>
      <p:pic>
        <p:nvPicPr>
          <p:cNvPr id="7" name="Picture 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1904"/>
          <a:stretch/>
        </p:blipFill>
        <p:spPr bwMode="auto">
          <a:xfrm>
            <a:off x="571662" y="1988840"/>
            <a:ext cx="3423592" cy="65722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59222" y="1248442"/>
            <a:ext cx="424847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Специализированные</a:t>
            </a:r>
          </a:p>
        </p:txBody>
      </p:sp>
      <p:pic>
        <p:nvPicPr>
          <p:cNvPr id="9" name="Picture 4" descr="&amp;Lcy;&amp;icy;&amp;rcy;&amp;acy;: &amp;rcy;&amp;acy;&amp;zcy;&amp;rcy;&amp;acy;&amp;bcy;&amp;ocy;&amp;tcy;&amp;kcy;&amp;acy; &amp;scy;&amp;tcy;&amp;rcy;&amp;ocy;&amp;icy;&amp;tcy;&amp;iecy;&amp;lcy;&amp;softcy;&amp;ncy;&amp;ocy;&amp;gcy;&amp;ocy; &amp;pcy;&amp;rcy;&amp;ocy;&amp;gcy;&amp;rcy;&amp;acy;&amp;mcy;&amp;mcy;&amp;ncy;&amp;ocy;&amp;gcy;&amp;ocy; &amp;ocy;&amp;bcy;&amp;iecy;&amp;scy;&amp;pcy;&amp;iecy;&amp;chcy;&amp;iecy;&amp;ncy;&amp;icy;&amp;yacy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1216" y="3344777"/>
            <a:ext cx="1800307" cy="832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7"/>
          <p:cNvGrpSpPr>
            <a:grpSpLocks/>
          </p:cNvGrpSpPr>
          <p:nvPr/>
        </p:nvGrpSpPr>
        <p:grpSpPr bwMode="auto">
          <a:xfrm>
            <a:off x="324103" y="3882603"/>
            <a:ext cx="1770640" cy="712909"/>
            <a:chOff x="484554" y="3288962"/>
            <a:chExt cx="1774459" cy="733426"/>
          </a:xfrm>
        </p:grpSpPr>
        <p:pic>
          <p:nvPicPr>
            <p:cNvPr id="12" name="Picture 8" descr="&amp;Kcy;&amp;acy;&amp;rcy;&amp;tcy;&amp;icy;&amp;ncy;&amp;kcy;&amp;icy; &amp;pcy;&amp;ocy; &amp;zcy;&amp;acy;&amp;pcy;&amp;rcy;&amp;ocy;&amp;scy;&amp;ucy; ing+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1762" y="3440472"/>
              <a:ext cx="857251" cy="353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6" descr="https://encrypted-tbn3.gstatic.com/images?q=tbn:ANd9GcQb38lUXjqRBGHlE3d2PQK6d3JZDot88dFI1WTUHVueMYza_AIy5aTUXQ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554" y="3288962"/>
              <a:ext cx="733425" cy="733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90169" y="2151917"/>
            <a:ext cx="2590800" cy="75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9542" y="3185154"/>
            <a:ext cx="3319965" cy="649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 descr="Plaxi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8117" y="5877272"/>
            <a:ext cx="2293253" cy="7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9542" y="4110094"/>
            <a:ext cx="3543300" cy="63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3081" y="5237509"/>
            <a:ext cx="2147888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5225586" y="1236398"/>
            <a:ext cx="31278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Универсальные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56146" y="1806576"/>
            <a:ext cx="4248472" cy="493479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4761334" y="1771662"/>
            <a:ext cx="4248472" cy="493479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1" name="Picture 2" descr="http://www.rflira.ru/u/12508655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19" y="2646065"/>
            <a:ext cx="868603" cy="867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Прямоугольник 1"/>
          <p:cNvSpPr>
            <a:spLocks noChangeArrowheads="1"/>
          </p:cNvSpPr>
          <p:nvPr/>
        </p:nvSpPr>
        <p:spPr bwMode="auto">
          <a:xfrm>
            <a:off x="1217070" y="2849135"/>
            <a:ext cx="22620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 b="1" dirty="0" smtClean="0"/>
              <a:t>ЛИРА-САПР</a:t>
            </a:r>
            <a:endParaRPr lang="ru-RU" sz="2400" b="1" dirty="0"/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4929"/>
          <a:stretch/>
        </p:blipFill>
        <p:spPr bwMode="auto">
          <a:xfrm>
            <a:off x="1747704" y="4782656"/>
            <a:ext cx="2367427" cy="830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899146" y="63500"/>
            <a:ext cx="8136904" cy="1123727"/>
          </a:xfrm>
        </p:spPr>
        <p:txBody>
          <a:bodyPr/>
          <a:lstStyle/>
          <a:p>
            <a:pPr algn="ctr"/>
            <a:r>
              <a:rPr lang="ru-RU" sz="3600" b="1" dirty="0" smtClean="0"/>
              <a:t>SCAD </a:t>
            </a:r>
            <a:r>
              <a:rPr lang="ru-RU" sz="3600" b="1" dirty="0" err="1" smtClean="0"/>
              <a:t>Office</a:t>
            </a:r>
            <a:r>
              <a:rPr lang="ru-RU" sz="3600" b="1" dirty="0" smtClean="0"/>
              <a:t> 21.1</a:t>
            </a:r>
            <a:r>
              <a:rPr lang="ru-RU" sz="3600" dirty="0" smtClean="0"/>
              <a:t> - </a:t>
            </a:r>
            <a:r>
              <a:rPr lang="ru-RU" sz="2400" dirty="0" smtClean="0">
                <a:solidFill>
                  <a:schemeClr val="bg1"/>
                </a:solidFill>
              </a:rPr>
              <a:t>программа для анализа строительных конструкций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300" y="1412875"/>
            <a:ext cx="8413750" cy="532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4" descr="http://www.haitek.ru/bitrix/images/scad_rassrochk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8955"/>
          <a:stretch>
            <a:fillRect/>
          </a:stretch>
        </p:blipFill>
        <p:spPr bwMode="auto">
          <a:xfrm>
            <a:off x="6961460" y="5886450"/>
            <a:ext cx="2076450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6325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Программы – сателлиты </a:t>
            </a:r>
            <a:r>
              <a:rPr lang="en-US" dirty="0" smtClean="0"/>
              <a:t>SCAD</a:t>
            </a: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175" t="25904" r="1720"/>
          <a:stretch/>
        </p:blipFill>
        <p:spPr bwMode="auto">
          <a:xfrm>
            <a:off x="0" y="1032272"/>
            <a:ext cx="9144000" cy="5945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 bwMode="auto">
          <a:xfrm>
            <a:off x="2555776" y="5589240"/>
            <a:ext cx="5760640" cy="9361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68960" y="558924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Ориентированы </a:t>
            </a:r>
            <a:r>
              <a:rPr lang="ru-RU" sz="2800" i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 поддержку СНиП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32158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ext Box 2"/>
          <p:cNvSpPr txBox="1">
            <a:spLocks noChangeArrowheads="1"/>
          </p:cNvSpPr>
          <p:nvPr/>
        </p:nvSpPr>
        <p:spPr bwMode="auto">
          <a:xfrm>
            <a:off x="762000" y="25146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230403" name="Rectangle 3"/>
          <p:cNvSpPr>
            <a:spLocks noChangeArrowheads="1"/>
          </p:cNvSpPr>
          <p:nvPr/>
        </p:nvSpPr>
        <p:spPr bwMode="auto">
          <a:xfrm>
            <a:off x="3867150" y="3230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3040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115616" y="76200"/>
            <a:ext cx="7875984" cy="119256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sz="3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КРИСТАЛЛ</a:t>
            </a:r>
            <a:r>
              <a:rPr lang="ru-RU" sz="3800" b="1" dirty="0"/>
              <a:t> </a:t>
            </a:r>
            <a:r>
              <a:rPr lang="ru-RU" sz="2800" b="1" dirty="0"/>
              <a:t>– экспертиза и расчет элементов стальных конструкций</a:t>
            </a:r>
            <a:endParaRPr lang="en-US" sz="2800" b="1" dirty="0"/>
          </a:p>
        </p:txBody>
      </p:sp>
      <p:sp>
        <p:nvSpPr>
          <p:cNvPr id="230405" name="Text Box 5"/>
          <p:cNvSpPr txBox="1">
            <a:spLocks noChangeArrowheads="1"/>
          </p:cNvSpPr>
          <p:nvPr/>
        </p:nvSpPr>
        <p:spPr bwMode="auto">
          <a:xfrm>
            <a:off x="3657600" y="1660525"/>
            <a:ext cx="54864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/>
              <a:t>Рабочий инструмент инженера конструктора, эксперт-нормоконтролер, электронный справочник</a:t>
            </a:r>
            <a:endParaRPr lang="en-US" sz="2000" b="1"/>
          </a:p>
        </p:txBody>
      </p:sp>
      <p:sp>
        <p:nvSpPr>
          <p:cNvPr id="230406" name="Text Box 6"/>
          <p:cNvSpPr txBox="1">
            <a:spLocks noChangeArrowheads="1"/>
          </p:cNvSpPr>
          <p:nvPr/>
        </p:nvSpPr>
        <p:spPr bwMode="auto">
          <a:xfrm>
            <a:off x="152400" y="5715000"/>
            <a:ext cx="5029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66"/>
                </a:solidFill>
              </a:rPr>
              <a:t>Оперативная оценка принимаемых конструктивных решений</a:t>
            </a:r>
            <a:endParaRPr lang="en-US" sz="2000" b="1">
              <a:solidFill>
                <a:schemeClr val="folHlink"/>
              </a:solidFill>
            </a:endParaRPr>
          </a:p>
        </p:txBody>
      </p:sp>
      <p:pic>
        <p:nvPicPr>
          <p:cNvPr id="23040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3505200" cy="282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0408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743200"/>
            <a:ext cx="3276600" cy="279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0409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429000"/>
            <a:ext cx="3657600" cy="283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0410" name="Picture 10" descr="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3246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0411" name="Text Box 11"/>
          <p:cNvSpPr txBox="1">
            <a:spLocks noChangeArrowheads="1"/>
          </p:cNvSpPr>
          <p:nvPr/>
        </p:nvSpPr>
        <p:spPr bwMode="auto">
          <a:xfrm>
            <a:off x="228600" y="48006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66"/>
                </a:solidFill>
              </a:rPr>
              <a:t>СНиП, </a:t>
            </a:r>
            <a:r>
              <a:rPr lang="en-US" sz="2000" b="1">
                <a:solidFill>
                  <a:srgbClr val="000066"/>
                </a:solidFill>
              </a:rPr>
              <a:t>Eurocode</a:t>
            </a:r>
          </a:p>
        </p:txBody>
      </p:sp>
    </p:spTree>
    <p:extLst>
      <p:ext uri="{BB962C8B-B14F-4D97-AF65-F5344CB8AC3E}">
        <p14:creationId xmlns:p14="http://schemas.microsoft.com/office/powerpoint/2010/main" xmlns="" val="28440594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ChangeArrowheads="1"/>
          </p:cNvSpPr>
          <p:nvPr/>
        </p:nvSpPr>
        <p:spPr bwMode="auto">
          <a:xfrm>
            <a:off x="3867150" y="3230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971600" y="38100"/>
            <a:ext cx="8032700" cy="1196752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sz="3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КАМИН</a:t>
            </a:r>
            <a:r>
              <a:rPr lang="ru-RU" sz="3800" b="1" dirty="0"/>
              <a:t> </a:t>
            </a:r>
            <a:r>
              <a:rPr lang="ru-RU" sz="2800" b="1" dirty="0"/>
              <a:t>– экспертиза и расчет элементов каменных и армокаменных конструкций</a:t>
            </a:r>
            <a:endParaRPr lang="en-US" sz="2800" b="1" dirty="0"/>
          </a:p>
        </p:txBody>
      </p:sp>
      <p:sp>
        <p:nvSpPr>
          <p:cNvPr id="231428" name="Text Box 4"/>
          <p:cNvSpPr txBox="1">
            <a:spLocks noChangeArrowheads="1"/>
          </p:cNvSpPr>
          <p:nvPr/>
        </p:nvSpPr>
        <p:spPr bwMode="auto">
          <a:xfrm>
            <a:off x="684213" y="1524000"/>
            <a:ext cx="487838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/>
              <a:t>Рабочий инструмент инженера конструктора, эксперт-нормоконтролер, электронный справочник</a:t>
            </a:r>
            <a:endParaRPr lang="en-US" sz="2000"/>
          </a:p>
        </p:txBody>
      </p:sp>
      <p:sp>
        <p:nvSpPr>
          <p:cNvPr id="231429" name="Text Box 5"/>
          <p:cNvSpPr txBox="1">
            <a:spLocks noChangeArrowheads="1"/>
          </p:cNvSpPr>
          <p:nvPr/>
        </p:nvSpPr>
        <p:spPr bwMode="auto">
          <a:xfrm>
            <a:off x="3733800" y="5943600"/>
            <a:ext cx="5029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66"/>
                </a:solidFill>
              </a:rPr>
              <a:t>Оперативная оценка принимаемых конструктивных решений</a:t>
            </a:r>
            <a:endParaRPr lang="en-US" sz="2000" b="1">
              <a:solidFill>
                <a:schemeClr val="folHlink"/>
              </a:solidFill>
            </a:endParaRPr>
          </a:p>
        </p:txBody>
      </p:sp>
      <p:pic>
        <p:nvPicPr>
          <p:cNvPr id="231430" name="Picture 6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676400"/>
            <a:ext cx="36576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1431" name="Picture 7" descr="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590800"/>
            <a:ext cx="3657600" cy="268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1432" name="Picture 8" descr="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3276600"/>
            <a:ext cx="36576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1433" name="Picture 9" descr="LOGO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8200" y="61722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1434" name="Text Box 10"/>
          <p:cNvSpPr txBox="1">
            <a:spLocks noChangeArrowheads="1"/>
          </p:cNvSpPr>
          <p:nvPr/>
        </p:nvSpPr>
        <p:spPr bwMode="auto">
          <a:xfrm>
            <a:off x="7239000" y="4495800"/>
            <a:ext cx="106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66"/>
                </a:solidFill>
              </a:rPr>
              <a:t>СНиП</a:t>
            </a:r>
            <a:endParaRPr lang="en-US" sz="2000" b="1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93152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Text Box 2"/>
          <p:cNvSpPr txBox="1">
            <a:spLocks noChangeArrowheads="1"/>
          </p:cNvSpPr>
          <p:nvPr/>
        </p:nvSpPr>
        <p:spPr bwMode="auto">
          <a:xfrm>
            <a:off x="762000" y="25146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229379" name="Rectangle 3"/>
          <p:cNvSpPr>
            <a:spLocks noChangeArrowheads="1"/>
          </p:cNvSpPr>
          <p:nvPr/>
        </p:nvSpPr>
        <p:spPr bwMode="auto">
          <a:xfrm>
            <a:off x="3867150" y="3230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971550" y="76200"/>
            <a:ext cx="8020050" cy="1264568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sz="3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АРБАТ</a:t>
            </a:r>
            <a:r>
              <a:rPr lang="ru-RU" sz="3800" b="1" dirty="0"/>
              <a:t> </a:t>
            </a:r>
            <a:r>
              <a:rPr lang="ru-RU" sz="2800" b="1" dirty="0"/>
              <a:t>– экспертиза и расчет элементов железобетонных конструкций</a:t>
            </a:r>
            <a:endParaRPr lang="en-US" sz="2800" b="1" dirty="0"/>
          </a:p>
        </p:txBody>
      </p:sp>
      <p:sp>
        <p:nvSpPr>
          <p:cNvPr id="229381" name="Text Box 5"/>
          <p:cNvSpPr txBox="1">
            <a:spLocks noChangeArrowheads="1"/>
          </p:cNvSpPr>
          <p:nvPr/>
        </p:nvSpPr>
        <p:spPr bwMode="auto">
          <a:xfrm>
            <a:off x="3657600" y="1660525"/>
            <a:ext cx="54864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/>
              <a:t>Рабочий инструмент инженера конструктора, эксперт- нормоконтролер, электронный справочник</a:t>
            </a:r>
            <a:endParaRPr lang="en-US" sz="2000" b="1"/>
          </a:p>
        </p:txBody>
      </p:sp>
      <p:pic>
        <p:nvPicPr>
          <p:cNvPr id="22938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98638"/>
            <a:ext cx="3352800" cy="2697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29383" name="Object 7"/>
          <p:cNvGraphicFramePr>
            <a:graphicFrameLocks noChangeAspect="1"/>
          </p:cNvGraphicFramePr>
          <p:nvPr/>
        </p:nvGraphicFramePr>
        <p:xfrm>
          <a:off x="5410200" y="3733800"/>
          <a:ext cx="3429000" cy="2640013"/>
        </p:xfrm>
        <a:graphic>
          <a:graphicData uri="http://schemas.openxmlformats.org/presentationml/2006/ole">
            <p:oleObj spid="_x0000_s117768" name="Bitmap Image" r:id="rId4" imgW="5961905" imgH="4590476" progId="PBrush">
              <p:embed/>
            </p:oleObj>
          </a:graphicData>
        </a:graphic>
      </p:graphicFrame>
      <p:pic>
        <p:nvPicPr>
          <p:cNvPr id="229384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743200"/>
            <a:ext cx="3352800" cy="285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9385" name="Text Box 9"/>
          <p:cNvSpPr txBox="1">
            <a:spLocks noChangeArrowheads="1"/>
          </p:cNvSpPr>
          <p:nvPr/>
        </p:nvSpPr>
        <p:spPr bwMode="auto">
          <a:xfrm>
            <a:off x="228600" y="5715000"/>
            <a:ext cx="5029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66"/>
                </a:solidFill>
              </a:rPr>
              <a:t>Оперативная оценка принимаемых конструктивных решений</a:t>
            </a:r>
            <a:endParaRPr lang="en-US" sz="2000" b="1">
              <a:solidFill>
                <a:schemeClr val="folHlink"/>
              </a:solidFill>
            </a:endParaRPr>
          </a:p>
        </p:txBody>
      </p:sp>
      <p:pic>
        <p:nvPicPr>
          <p:cNvPr id="229386" name="Picture 10" descr="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246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9387" name="Text Box 11"/>
          <p:cNvSpPr txBox="1">
            <a:spLocks noChangeArrowheads="1"/>
          </p:cNvSpPr>
          <p:nvPr/>
        </p:nvSpPr>
        <p:spPr bwMode="auto">
          <a:xfrm>
            <a:off x="914400" y="4572000"/>
            <a:ext cx="106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66"/>
                </a:solidFill>
              </a:rPr>
              <a:t>СНиП</a:t>
            </a:r>
            <a:endParaRPr lang="en-US" sz="2000" b="1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31803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ChangeArrowheads="1"/>
          </p:cNvSpPr>
          <p:nvPr/>
        </p:nvSpPr>
        <p:spPr bwMode="auto">
          <a:xfrm>
            <a:off x="3867150" y="3230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187450" y="0"/>
            <a:ext cx="7849046" cy="1340768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sz="3800" b="1" dirty="0">
                <a:effectLst>
                  <a:outerShdw blurRad="38100" dist="38100" dir="2700000" algn="tl">
                    <a:srgbClr val="000000"/>
                  </a:outerShdw>
                </a:effectLst>
                <a:hlinkClick r:id="rId2" action="ppaction://program"/>
              </a:rPr>
              <a:t>KOMETA</a:t>
            </a:r>
            <a:r>
              <a:rPr lang="ru-RU" sz="3800" b="1" dirty="0"/>
              <a:t> </a:t>
            </a:r>
            <a:r>
              <a:rPr lang="ru-RU" sz="2800" b="1" dirty="0"/>
              <a:t>– расчет и проектирование узлов стальных конструкций</a:t>
            </a:r>
            <a:endParaRPr lang="en-US" sz="2800" b="1" dirty="0"/>
          </a:p>
        </p:txBody>
      </p:sp>
      <p:sp>
        <p:nvSpPr>
          <p:cNvPr id="232452" name="Text Box 4"/>
          <p:cNvSpPr txBox="1">
            <a:spLocks noChangeArrowheads="1"/>
          </p:cNvSpPr>
          <p:nvPr/>
        </p:nvSpPr>
        <p:spPr bwMode="auto">
          <a:xfrm>
            <a:off x="76200" y="5334000"/>
            <a:ext cx="54864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66"/>
                </a:solidFill>
              </a:rPr>
              <a:t>Более 50 прототипов узлов примыкания балок к колонне, стыков балок и баз колонн</a:t>
            </a:r>
            <a:endParaRPr lang="en-US" sz="2000" b="1">
              <a:solidFill>
                <a:schemeClr val="folHlink"/>
              </a:solidFill>
            </a:endParaRPr>
          </a:p>
        </p:txBody>
      </p:sp>
      <p:pic>
        <p:nvPicPr>
          <p:cNvPr id="232453" name="Picture 5" descr="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8200" y="61722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24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3962400" cy="270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245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667000"/>
            <a:ext cx="3586163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2456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14"/>
          <a:stretch>
            <a:fillRect/>
          </a:stretch>
        </p:blipFill>
        <p:spPr bwMode="auto">
          <a:xfrm>
            <a:off x="5562600" y="3276600"/>
            <a:ext cx="3352800" cy="234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2457" name="Rectangle 9"/>
          <p:cNvSpPr>
            <a:spLocks noChangeArrowheads="1"/>
          </p:cNvSpPr>
          <p:nvPr/>
        </p:nvSpPr>
        <p:spPr bwMode="auto">
          <a:xfrm>
            <a:off x="6400800" y="2667000"/>
            <a:ext cx="2203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rgbClr val="000066"/>
                </a:solidFill>
              </a:rPr>
              <a:t>СНиП, </a:t>
            </a:r>
            <a:r>
              <a:rPr lang="en-US" sz="2000" b="1">
                <a:solidFill>
                  <a:srgbClr val="000066"/>
                </a:solidFill>
              </a:rPr>
              <a:t>Eurocode</a:t>
            </a:r>
          </a:p>
        </p:txBody>
      </p:sp>
    </p:spTree>
    <p:extLst>
      <p:ext uri="{BB962C8B-B14F-4D97-AF65-F5344CB8AC3E}">
        <p14:creationId xmlns:p14="http://schemas.microsoft.com/office/powerpoint/2010/main" xmlns="" val="10978846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4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28600"/>
            <a:ext cx="2514600" cy="345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34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124200"/>
            <a:ext cx="2300288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3476" name="Rectangle 4"/>
          <p:cNvSpPr>
            <a:spLocks noChangeArrowheads="1"/>
          </p:cNvSpPr>
          <p:nvPr/>
        </p:nvSpPr>
        <p:spPr bwMode="auto">
          <a:xfrm>
            <a:off x="3867150" y="3230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33477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932012" y="0"/>
            <a:ext cx="5544988" cy="1340768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  <a:hlinkClick r:id="rId4" action="ppaction://program"/>
              </a:rPr>
              <a:t>Монолит</a:t>
            </a:r>
            <a:r>
              <a:rPr lang="ru-RU" sz="3800" b="1" dirty="0"/>
              <a:t> </a:t>
            </a:r>
            <a:r>
              <a:rPr lang="ru-RU" sz="2800" b="1" dirty="0"/>
              <a:t>–проектирование ребристых перекрытий</a:t>
            </a:r>
            <a:endParaRPr lang="en-US" sz="2800" b="1" dirty="0"/>
          </a:p>
        </p:txBody>
      </p:sp>
      <p:sp>
        <p:nvSpPr>
          <p:cNvPr id="233478" name="Text Box 6"/>
          <p:cNvSpPr txBox="1">
            <a:spLocks noChangeArrowheads="1"/>
          </p:cNvSpPr>
          <p:nvPr/>
        </p:nvSpPr>
        <p:spPr bwMode="auto">
          <a:xfrm>
            <a:off x="228600" y="5867400"/>
            <a:ext cx="5486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uk-UA" sz="2000" b="1">
                <a:solidFill>
                  <a:srgbClr val="000066"/>
                </a:solidFill>
              </a:rPr>
              <a:t>Результатом работы являются рабочие чертежи и спецификации.</a:t>
            </a:r>
            <a:endParaRPr lang="en-US" sz="2000" b="1">
              <a:solidFill>
                <a:srgbClr val="000066"/>
              </a:solidFill>
            </a:endParaRPr>
          </a:p>
        </p:txBody>
      </p:sp>
      <p:pic>
        <p:nvPicPr>
          <p:cNvPr id="233479" name="Picture 7" descr="LOGO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8200" y="61722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3480" name="Rectangle 8"/>
          <p:cNvSpPr>
            <a:spLocks noChangeArrowheads="1"/>
          </p:cNvSpPr>
          <p:nvPr/>
        </p:nvSpPr>
        <p:spPr bwMode="auto">
          <a:xfrm>
            <a:off x="395288" y="5157788"/>
            <a:ext cx="25828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rgbClr val="000066"/>
                </a:solidFill>
              </a:rPr>
              <a:t>СНиП, ГОСТ, СПДС</a:t>
            </a:r>
            <a:endParaRPr lang="en-US" sz="2000" b="1">
              <a:solidFill>
                <a:srgbClr val="000066"/>
              </a:solidFill>
            </a:endParaRPr>
          </a:p>
        </p:txBody>
      </p:sp>
      <p:pic>
        <p:nvPicPr>
          <p:cNvPr id="233481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3733800" cy="285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3482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514600"/>
            <a:ext cx="3124200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710253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ChangeArrowheads="1"/>
          </p:cNvSpPr>
          <p:nvPr/>
        </p:nvSpPr>
        <p:spPr bwMode="auto">
          <a:xfrm>
            <a:off x="3867150" y="3230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827584" y="188640"/>
            <a:ext cx="8164016" cy="864096"/>
          </a:xfrm>
        </p:spPr>
        <p:txBody>
          <a:bodyPr/>
          <a:lstStyle/>
          <a:p>
            <a:pPr algn="ctr">
              <a:lnSpc>
                <a:spcPct val="70000"/>
              </a:lnSpc>
            </a:pPr>
            <a:r>
              <a:rPr lang="ru-RU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КРОСС</a:t>
            </a:r>
            <a:r>
              <a:rPr lang="ru-RU" sz="3800" b="1" dirty="0"/>
              <a:t> </a:t>
            </a:r>
            <a:r>
              <a:rPr lang="ru-RU" sz="2400" b="1" dirty="0"/>
              <a:t>– определение коэффициентов постели для расчета фундаментных плит на упругом основании</a:t>
            </a:r>
            <a:endParaRPr lang="en-US" sz="2400" b="1" dirty="0"/>
          </a:p>
        </p:txBody>
      </p:sp>
      <p:sp>
        <p:nvSpPr>
          <p:cNvPr id="234500" name="Text Box 4"/>
          <p:cNvSpPr txBox="1">
            <a:spLocks noChangeArrowheads="1"/>
          </p:cNvSpPr>
          <p:nvPr/>
        </p:nvSpPr>
        <p:spPr bwMode="auto">
          <a:xfrm>
            <a:off x="3962400" y="5562600"/>
            <a:ext cx="50292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Коэффициенты постели определяются на основе моделирования работы многослойного грунтового массива.</a:t>
            </a:r>
            <a:r>
              <a:rPr lang="ru-RU" sz="2000" b="1">
                <a:solidFill>
                  <a:srgbClr val="000066"/>
                </a:solidFill>
              </a:rPr>
              <a:t> </a:t>
            </a:r>
            <a:endParaRPr lang="en-US" sz="2000" b="1">
              <a:solidFill>
                <a:srgbClr val="000066"/>
              </a:solidFill>
            </a:endParaRPr>
          </a:p>
        </p:txBody>
      </p:sp>
      <p:pic>
        <p:nvPicPr>
          <p:cNvPr id="234501" name="Picture 5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8200" y="61722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4502" name="Text Box 6"/>
          <p:cNvSpPr txBox="1">
            <a:spLocks noChangeArrowheads="1"/>
          </p:cNvSpPr>
          <p:nvPr/>
        </p:nvSpPr>
        <p:spPr bwMode="auto">
          <a:xfrm>
            <a:off x="3276600" y="2209800"/>
            <a:ext cx="3429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Times New Roman" pitchFamily="18" charset="0"/>
            </a:endParaRPr>
          </a:p>
        </p:txBody>
      </p:sp>
      <p:sp>
        <p:nvSpPr>
          <p:cNvPr id="234503" name="Text Box 7"/>
          <p:cNvSpPr txBox="1">
            <a:spLocks noChangeArrowheads="1"/>
          </p:cNvSpPr>
          <p:nvPr/>
        </p:nvSpPr>
        <p:spPr bwMode="auto">
          <a:xfrm>
            <a:off x="609600" y="2879725"/>
            <a:ext cx="5562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Геологическая структура грунтового массива восстанавливается по данным изысканий</a:t>
            </a:r>
            <a:endParaRPr lang="en-US" b="1">
              <a:latin typeface="Times New Roman" pitchFamily="18" charset="0"/>
            </a:endParaRPr>
          </a:p>
        </p:txBody>
      </p:sp>
      <p:pic>
        <p:nvPicPr>
          <p:cNvPr id="234504" name="Picture 8" descr="Cro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524000"/>
            <a:ext cx="2724150" cy="215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4505" name="Rectangle 9"/>
          <p:cNvSpPr>
            <a:spLocks noChangeArrowheads="1"/>
          </p:cNvSpPr>
          <p:nvPr/>
        </p:nvSpPr>
        <p:spPr bwMode="auto">
          <a:xfrm>
            <a:off x="2619375" y="1905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234506" name="Picture 10" descr="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644900"/>
            <a:ext cx="37338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4507" name="Text Box 11"/>
          <p:cNvSpPr txBox="1">
            <a:spLocks noChangeArrowheads="1"/>
          </p:cNvSpPr>
          <p:nvPr/>
        </p:nvSpPr>
        <p:spPr bwMode="auto">
          <a:xfrm>
            <a:off x="684213" y="1600200"/>
            <a:ext cx="556418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</a:rPr>
              <a:t>Двухсторонняя связь с комплексом </a:t>
            </a:r>
            <a:r>
              <a:rPr lang="en-US" sz="2400" b="1" dirty="0">
                <a:solidFill>
                  <a:srgbClr val="00B050"/>
                </a:solidFill>
                <a:latin typeface="Times New Roman" pitchFamily="18" charset="0"/>
              </a:rPr>
              <a:t>SCAD</a:t>
            </a:r>
          </a:p>
        </p:txBody>
      </p:sp>
    </p:spTree>
    <p:extLst>
      <p:ext uri="{BB962C8B-B14F-4D97-AF65-F5344CB8AC3E}">
        <p14:creationId xmlns:p14="http://schemas.microsoft.com/office/powerpoint/2010/main" xmlns="" val="14864193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ChangeArrowheads="1"/>
          </p:cNvSpPr>
          <p:nvPr/>
        </p:nvSpPr>
        <p:spPr bwMode="auto">
          <a:xfrm>
            <a:off x="3867150" y="3230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3552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259632" y="0"/>
            <a:ext cx="7884368" cy="1341438"/>
          </a:xfrm>
        </p:spPr>
        <p:txBody>
          <a:bodyPr/>
          <a:lstStyle/>
          <a:p>
            <a:pPr algn="ctr">
              <a:lnSpc>
                <a:spcPct val="70000"/>
              </a:lnSpc>
            </a:pPr>
            <a:r>
              <a:rPr lang="ru-RU" sz="3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ВЕСТ</a:t>
            </a:r>
            <a:r>
              <a:rPr lang="ru-RU" sz="3800" b="1" dirty="0"/>
              <a:t> </a:t>
            </a:r>
            <a:r>
              <a:rPr lang="ru-RU" sz="2800" b="1" dirty="0"/>
              <a:t>– определение нагрузок и </a:t>
            </a:r>
            <a:r>
              <a:rPr lang="ru-RU" sz="2800" b="1" dirty="0" smtClean="0"/>
              <a:t>воздействий </a:t>
            </a:r>
            <a:r>
              <a:rPr lang="ru-RU" sz="2800" b="1" dirty="0"/>
              <a:t>на конструкции</a:t>
            </a:r>
            <a:endParaRPr lang="en-US" sz="2800" b="1" dirty="0"/>
          </a:p>
        </p:txBody>
      </p:sp>
      <p:pic>
        <p:nvPicPr>
          <p:cNvPr id="235524" name="Picture 4" descr="LOGO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8200" y="61722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5525" name="Text Box 5"/>
          <p:cNvSpPr txBox="1">
            <a:spLocks noChangeArrowheads="1"/>
          </p:cNvSpPr>
          <p:nvPr/>
        </p:nvSpPr>
        <p:spPr bwMode="auto">
          <a:xfrm>
            <a:off x="3276600" y="2209800"/>
            <a:ext cx="3429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Times New Roman" pitchFamily="18" charset="0"/>
            </a:endParaRPr>
          </a:p>
        </p:txBody>
      </p:sp>
      <p:sp>
        <p:nvSpPr>
          <p:cNvPr id="235526" name="Rectangle 6"/>
          <p:cNvSpPr>
            <a:spLocks noChangeArrowheads="1"/>
          </p:cNvSpPr>
          <p:nvPr/>
        </p:nvSpPr>
        <p:spPr bwMode="auto">
          <a:xfrm>
            <a:off x="2619375" y="1905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235527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1341438"/>
            <a:ext cx="3657600" cy="293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2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133600"/>
            <a:ext cx="3810000" cy="305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29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447800"/>
            <a:ext cx="3200400" cy="237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30" name="Text Box 10"/>
          <p:cNvSpPr txBox="1">
            <a:spLocks noChangeArrowheads="1"/>
          </p:cNvSpPr>
          <p:nvPr/>
        </p:nvSpPr>
        <p:spPr bwMode="auto">
          <a:xfrm>
            <a:off x="6400800" y="4278313"/>
            <a:ext cx="2514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СНиП 2.01.07-85* «Нагрузки и воздействия».</a:t>
            </a:r>
            <a:r>
              <a:rPr lang="ru-RU" sz="2000" b="1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1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31" name="Text Box 11"/>
          <p:cNvSpPr txBox="1">
            <a:spLocks noChangeArrowheads="1"/>
          </p:cNvSpPr>
          <p:nvPr/>
        </p:nvSpPr>
        <p:spPr bwMode="auto">
          <a:xfrm>
            <a:off x="0" y="5241925"/>
            <a:ext cx="6019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Электронные карты ветрового, снегового и температурного районирования</a:t>
            </a:r>
          </a:p>
          <a:p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База данных весовых характеристик материалов</a:t>
            </a:r>
          </a:p>
          <a:p>
            <a:endParaRPr lang="en-US" sz="2000" b="1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80018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22275" y="188640"/>
            <a:ext cx="8604250" cy="847725"/>
          </a:xfrm>
        </p:spPr>
        <p:txBody>
          <a:bodyPr/>
          <a:lstStyle/>
          <a:p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Программы для формирования сечений и </a:t>
            </a:r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расчета их геометрических характеристик </a:t>
            </a:r>
            <a:endParaRPr lang="en-US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2426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340768"/>
            <a:ext cx="4320480" cy="4560689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b="1" dirty="0">
                <a:solidFill>
                  <a:srgbClr val="000066"/>
                </a:solidFill>
              </a:rPr>
              <a:t>	      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2400" b="1" dirty="0">
                <a:solidFill>
                  <a:srgbClr val="FF0000"/>
                </a:solidFill>
              </a:rPr>
              <a:t>КОНСУЛ</a:t>
            </a:r>
            <a:r>
              <a:rPr lang="ru-RU" sz="2400" b="1" dirty="0">
                <a:solidFill>
                  <a:srgbClr val="000066"/>
                </a:solidFill>
              </a:rPr>
              <a:t> – формирование сечений и их расчет по теории сплошных стержней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2400" b="1" dirty="0">
                <a:solidFill>
                  <a:srgbClr val="FF0000"/>
                </a:solidFill>
              </a:rPr>
              <a:t>ТОНУС</a:t>
            </a:r>
            <a:r>
              <a:rPr lang="ru-RU" sz="2400" b="1" dirty="0">
                <a:solidFill>
                  <a:srgbClr val="000066"/>
                </a:solidFill>
              </a:rPr>
              <a:t> – формирование сечений и их расчет по теории тонкостенных стержней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2400" b="1" dirty="0">
                <a:solidFill>
                  <a:srgbClr val="FF0000"/>
                </a:solidFill>
              </a:rPr>
              <a:t>СЕЗАМ</a:t>
            </a:r>
            <a:r>
              <a:rPr lang="ru-RU" sz="2400" b="1" dirty="0">
                <a:solidFill>
                  <a:srgbClr val="000066"/>
                </a:solidFill>
              </a:rPr>
              <a:t> – поиск сечений, эквивалентных заданным</a:t>
            </a:r>
            <a:endParaRPr lang="en-US" sz="2400" b="1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  <a:hlinkClick r:id="rId2" action="ppaction://program"/>
              </a:rPr>
              <a:t>Конструктор сечений</a:t>
            </a:r>
            <a:r>
              <a:rPr lang="ru-RU" sz="2400" b="1" dirty="0">
                <a:solidFill>
                  <a:srgbClr val="000066"/>
                </a:solidFill>
              </a:rPr>
              <a:t>– формирование сечений из </a:t>
            </a:r>
            <a:r>
              <a:rPr lang="ru-RU" sz="2400" b="1" dirty="0" smtClean="0">
                <a:solidFill>
                  <a:srgbClr val="000066"/>
                </a:solidFill>
              </a:rPr>
              <a:t>прокатных профилей </a:t>
            </a:r>
            <a:r>
              <a:rPr lang="ru-RU" sz="2400" b="1" dirty="0">
                <a:solidFill>
                  <a:srgbClr val="000066"/>
                </a:solidFill>
              </a:rPr>
              <a:t>и листов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 b="1" dirty="0">
              <a:solidFill>
                <a:srgbClr val="000066"/>
              </a:solidFill>
            </a:endParaRPr>
          </a:p>
        </p:txBody>
      </p:sp>
      <p:pic>
        <p:nvPicPr>
          <p:cNvPr id="22426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472"/>
          <a:stretch>
            <a:fillRect/>
          </a:stretch>
        </p:blipFill>
        <p:spPr bwMode="auto">
          <a:xfrm>
            <a:off x="4724400" y="1916832"/>
            <a:ext cx="4419600" cy="398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4263" name="Picture 7" descr="LOGO">
            <a:hlinkClick r:id="rId4" action="ppaction://hlinksldjump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8316913" y="6092825"/>
            <a:ext cx="576262" cy="5762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4265" name="Text Box 9"/>
          <p:cNvSpPr txBox="1">
            <a:spLocks noChangeArrowheads="1"/>
          </p:cNvSpPr>
          <p:nvPr/>
        </p:nvSpPr>
        <p:spPr bwMode="auto">
          <a:xfrm>
            <a:off x="3708400" y="6165850"/>
            <a:ext cx="3200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Экспорт данных в </a:t>
            </a:r>
            <a:r>
              <a:rPr lang="en-US" sz="2000" b="1">
                <a:solidFill>
                  <a:srgbClr val="000066"/>
                </a:solidFill>
                <a:latin typeface="Times New Roman" pitchFamily="18" charset="0"/>
              </a:rPr>
              <a:t>SCAD</a:t>
            </a:r>
            <a:endParaRPr lang="en-US" sz="2400" b="1">
              <a:solidFill>
                <a:srgbClr val="000066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20180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484313"/>
            <a:ext cx="24384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835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116013" y="0"/>
            <a:ext cx="7920483" cy="1371600"/>
          </a:xfrm>
        </p:spPr>
        <p:txBody>
          <a:bodyPr/>
          <a:lstStyle/>
          <a:p>
            <a:r>
              <a:rPr lang="ru-RU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Форум</a:t>
            </a:r>
            <a:r>
              <a:rPr lang="ru-RU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</a:t>
            </a:r>
            <a:r>
              <a:rPr lang="ru-RU" sz="3200" b="1" i="1" dirty="0" smtClean="0">
                <a:solidFill>
                  <a:schemeClr val="bg1"/>
                </a:solidFill>
              </a:rPr>
              <a:t>импорт </a:t>
            </a:r>
            <a:r>
              <a:rPr lang="ru-RU" sz="3200" b="1" i="1" dirty="0">
                <a:solidFill>
                  <a:schemeClr val="bg1"/>
                </a:solidFill>
              </a:rPr>
              <a:t>– экспорт данных</a:t>
            </a:r>
            <a:endParaRPr lang="ru-RU" sz="3200" b="1" i="1" noProof="1">
              <a:solidFill>
                <a:schemeClr val="bg1"/>
              </a:solidFill>
            </a:endParaRPr>
          </a:p>
        </p:txBody>
      </p:sp>
      <p:sp>
        <p:nvSpPr>
          <p:cNvPr id="228356" name="Text Box 4"/>
          <p:cNvSpPr txBox="1">
            <a:spLocks noChangeArrowheads="1"/>
          </p:cNvSpPr>
          <p:nvPr/>
        </p:nvSpPr>
        <p:spPr bwMode="auto">
          <a:xfrm>
            <a:off x="762000" y="25146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pic>
        <p:nvPicPr>
          <p:cNvPr id="228357" name="Picture 5" descr="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8200" y="61722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8358" name="Text Box 6"/>
          <p:cNvSpPr txBox="1">
            <a:spLocks noChangeArrowheads="1"/>
          </p:cNvSpPr>
          <p:nvPr/>
        </p:nvSpPr>
        <p:spPr bwMode="auto">
          <a:xfrm>
            <a:off x="684213" y="3357563"/>
            <a:ext cx="417512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В комплексе SCAD реализован </a:t>
            </a:r>
          </a:p>
          <a:p>
            <a:pPr algn="just">
              <a:lnSpc>
                <a:spcPct val="90000"/>
              </a:lnSpc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импорт геометрии из программ:</a:t>
            </a:r>
          </a:p>
          <a:p>
            <a:pPr algn="just">
              <a:buClr>
                <a:srgbClr val="000066"/>
              </a:buClr>
              <a:buSzPct val="80000"/>
              <a:buFontTx/>
              <a:buChar char="•"/>
            </a:pPr>
            <a:r>
              <a:rPr lang="ru-RU" sz="2400" b="1">
                <a:solidFill>
                  <a:srgbClr val="000066"/>
                </a:solidFill>
                <a:latin typeface="Times New Roman" pitchFamily="18" charset="0"/>
              </a:rPr>
              <a:t>  </a:t>
            </a:r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AutoCAD (</a:t>
            </a:r>
            <a:r>
              <a:rPr lang="en-US" sz="2000" b="1">
                <a:solidFill>
                  <a:srgbClr val="000066"/>
                </a:solidFill>
                <a:latin typeface="Times New Roman" pitchFamily="18" charset="0"/>
              </a:rPr>
              <a:t>DXF, DWG)</a:t>
            </a:r>
            <a:endParaRPr lang="ru-RU" sz="2000" b="1">
              <a:solidFill>
                <a:srgbClr val="000066"/>
              </a:solidFill>
              <a:latin typeface="Times New Roman" pitchFamily="18" charset="0"/>
            </a:endParaRPr>
          </a:p>
          <a:p>
            <a:pPr algn="just">
              <a:buClr>
                <a:srgbClr val="000066"/>
              </a:buClr>
              <a:buSzPct val="80000"/>
              <a:buFontTx/>
              <a:buChar char="•"/>
            </a:pPr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  3</a:t>
            </a:r>
            <a:r>
              <a:rPr lang="en-US" sz="2000" b="1">
                <a:solidFill>
                  <a:srgbClr val="000066"/>
                </a:solidFill>
                <a:latin typeface="Times New Roman" pitchFamily="18" charset="0"/>
              </a:rPr>
              <a:t>D Studio (3DS)</a:t>
            </a:r>
          </a:p>
          <a:p>
            <a:pPr algn="just">
              <a:buClr>
                <a:srgbClr val="000066"/>
              </a:buClr>
              <a:buSzPct val="80000"/>
              <a:buFontTx/>
              <a:buChar char="•"/>
            </a:pPr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  StruCAD</a:t>
            </a:r>
          </a:p>
          <a:p>
            <a:pPr algn="just">
              <a:buClr>
                <a:srgbClr val="000066"/>
              </a:buClr>
              <a:buSzPct val="80000"/>
              <a:buFontTx/>
              <a:buChar char="•"/>
            </a:pPr>
            <a:r>
              <a:rPr lang="en-US" sz="2000" b="1">
                <a:solidFill>
                  <a:srgbClr val="000066"/>
                </a:solidFill>
                <a:latin typeface="Times New Roman" pitchFamily="18" charset="0"/>
              </a:rPr>
              <a:t>  Hyper Steel</a:t>
            </a:r>
          </a:p>
          <a:p>
            <a:pPr algn="just">
              <a:buClr>
                <a:srgbClr val="000066"/>
              </a:buClr>
              <a:buSzPct val="80000"/>
              <a:buFontTx/>
              <a:buChar char="•"/>
            </a:pPr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  МАЭСТРО</a:t>
            </a:r>
            <a:endParaRPr lang="en-US" sz="2000" b="1">
              <a:solidFill>
                <a:srgbClr val="000066"/>
              </a:solidFill>
              <a:latin typeface="Times New Roman" pitchFamily="18" charset="0"/>
            </a:endParaRPr>
          </a:p>
          <a:p>
            <a:pPr algn="just">
              <a:buClr>
                <a:srgbClr val="000066"/>
              </a:buClr>
              <a:buSzPct val="80000"/>
              <a:buFontTx/>
              <a:buChar char="•"/>
            </a:pPr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  ArсhiCAD</a:t>
            </a:r>
            <a:endParaRPr lang="en-US" sz="2000" b="1">
              <a:solidFill>
                <a:srgbClr val="000066"/>
              </a:solidFill>
              <a:latin typeface="Times New Roman" pitchFamily="18" charset="0"/>
            </a:endParaRPr>
          </a:p>
          <a:p>
            <a:pPr algn="just">
              <a:buClr>
                <a:srgbClr val="000066"/>
              </a:buClr>
              <a:buSzPct val="80000"/>
              <a:buFontTx/>
              <a:buChar char="•"/>
            </a:pPr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en-US" sz="2000" b="1">
                <a:solidFill>
                  <a:srgbClr val="000066"/>
                </a:solidFill>
                <a:latin typeface="Times New Roman" pitchFamily="18" charset="0"/>
              </a:rPr>
              <a:t> Architectural Desktop</a:t>
            </a:r>
          </a:p>
          <a:p>
            <a:pPr algn="just">
              <a:buClr>
                <a:srgbClr val="000066"/>
              </a:buClr>
              <a:buSzPct val="80000"/>
              <a:buFontTx/>
              <a:buChar char="•"/>
            </a:pPr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  </a:t>
            </a:r>
            <a:r>
              <a:rPr lang="en-US" sz="2000" b="1">
                <a:solidFill>
                  <a:srgbClr val="000066"/>
                </a:solidFill>
                <a:latin typeface="Times New Roman" pitchFamily="18" charset="0"/>
              </a:rPr>
              <a:t>Allplan, Allplot</a:t>
            </a:r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 и др.</a:t>
            </a:r>
            <a:r>
              <a:rPr lang="ru-RU" sz="2400" b="1">
                <a:solidFill>
                  <a:srgbClr val="000066"/>
                </a:solidFill>
                <a:latin typeface="Times New Roman" pitchFamily="18" charset="0"/>
              </a:rPr>
              <a:t> 	</a:t>
            </a:r>
            <a:endParaRPr lang="en-US" sz="2400" b="1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28359" name="Rectangle 7"/>
          <p:cNvSpPr>
            <a:spLocks noChangeArrowheads="1"/>
          </p:cNvSpPr>
          <p:nvPr/>
        </p:nvSpPr>
        <p:spPr bwMode="auto">
          <a:xfrm>
            <a:off x="3176588" y="2471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228360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1484313"/>
            <a:ext cx="279082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8361" name="Rectangle 9"/>
          <p:cNvSpPr>
            <a:spLocks noChangeArrowheads="1"/>
          </p:cNvSpPr>
          <p:nvPr/>
        </p:nvSpPr>
        <p:spPr bwMode="auto">
          <a:xfrm>
            <a:off x="3167063" y="2462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28362" name="Rectangle 10"/>
          <p:cNvSpPr>
            <a:spLocks noChangeArrowheads="1"/>
          </p:cNvSpPr>
          <p:nvPr/>
        </p:nvSpPr>
        <p:spPr bwMode="auto">
          <a:xfrm>
            <a:off x="3352800" y="2343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228363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91300" y="1484313"/>
            <a:ext cx="2552700" cy="193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8364" name="Line 12"/>
          <p:cNvSpPr>
            <a:spLocks noChangeShapeType="1"/>
          </p:cNvSpPr>
          <p:nvPr/>
        </p:nvSpPr>
        <p:spPr bwMode="auto">
          <a:xfrm>
            <a:off x="3059113" y="2205038"/>
            <a:ext cx="1143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28365" name="Line 13"/>
          <p:cNvSpPr>
            <a:spLocks noChangeShapeType="1"/>
          </p:cNvSpPr>
          <p:nvPr/>
        </p:nvSpPr>
        <p:spPr bwMode="auto">
          <a:xfrm>
            <a:off x="6156325" y="2133600"/>
            <a:ext cx="9906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pic>
        <p:nvPicPr>
          <p:cNvPr id="228366" name="Picture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789363"/>
            <a:ext cx="1731963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8367" name="Picture 1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0438" y="3716338"/>
            <a:ext cx="1833562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8368" name="Line 16"/>
          <p:cNvSpPr>
            <a:spLocks noChangeShapeType="1"/>
          </p:cNvSpPr>
          <p:nvPr/>
        </p:nvSpPr>
        <p:spPr bwMode="auto">
          <a:xfrm>
            <a:off x="6372225" y="4437063"/>
            <a:ext cx="1143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28369" name="Line 17"/>
          <p:cNvSpPr>
            <a:spLocks noChangeShapeType="1"/>
          </p:cNvSpPr>
          <p:nvPr/>
        </p:nvSpPr>
        <p:spPr bwMode="auto">
          <a:xfrm flipH="1">
            <a:off x="6372225" y="5300663"/>
            <a:ext cx="1143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65923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25" name="Rectangle 25"/>
          <p:cNvSpPr>
            <a:spLocks noGrp="1" noChangeArrowheads="1"/>
          </p:cNvSpPr>
          <p:nvPr>
            <p:ph type="title"/>
          </p:nvPr>
        </p:nvSpPr>
        <p:spPr>
          <a:xfrm>
            <a:off x="900113" y="277813"/>
            <a:ext cx="7786687" cy="774923"/>
          </a:xfrm>
        </p:spPr>
        <p:txBody>
          <a:bodyPr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ЛИРА</a:t>
            </a:r>
            <a:endParaRPr lang="ru-RU" sz="5400" dirty="0">
              <a:solidFill>
                <a:schemeClr val="bg1"/>
              </a:solidFill>
              <a:latin typeface="Arial Unicode MS" pitchFamily="34" charset="-128"/>
            </a:endParaRPr>
          </a:p>
        </p:txBody>
      </p:sp>
      <p:sp>
        <p:nvSpPr>
          <p:cNvPr id="25626" name="Rectangle 26"/>
          <p:cNvSpPr>
            <a:spLocks noGrp="1" noChangeArrowheads="1"/>
          </p:cNvSpPr>
          <p:nvPr>
            <p:ph type="body" idx="1"/>
          </p:nvPr>
        </p:nvSpPr>
        <p:spPr>
          <a:xfrm>
            <a:off x="5292080" y="1268760"/>
            <a:ext cx="3673475" cy="530066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533400" indent="-533400">
              <a:lnSpc>
                <a:spcPct val="90000"/>
              </a:lnSpc>
            </a:pPr>
            <a:endParaRPr lang="ru-RU" sz="2000" dirty="0"/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ru-RU" sz="2000" dirty="0"/>
              <a:t>Интерактивная графическая среда на протяжении всего процесса синтеза и анализа рассматриваемого объекта;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ru-RU" sz="2000" dirty="0"/>
              <a:t>Автоматическая генерация к/э сетки;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ru-RU" sz="2000" dirty="0"/>
              <a:t>Сбор и передача нагрузок на фундамент;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ru-RU" sz="2000" dirty="0"/>
              <a:t>Оформление типовой пояснительной записки, доведение до чертежа;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ru-RU" sz="2000" dirty="0"/>
              <a:t>Информационная связь с графическими системами </a:t>
            </a:r>
            <a:r>
              <a:rPr lang="en-US" sz="2000" dirty="0"/>
              <a:t>AutoCAD, </a:t>
            </a:r>
            <a:r>
              <a:rPr lang="en-US" sz="2000" dirty="0" err="1"/>
              <a:t>ArchiCAD</a:t>
            </a:r>
            <a:r>
              <a:rPr lang="en-US" sz="2000" dirty="0"/>
              <a:t> (.</a:t>
            </a:r>
            <a:r>
              <a:rPr lang="en-US" sz="2000" dirty="0" err="1"/>
              <a:t>dxf</a:t>
            </a:r>
            <a:r>
              <a:rPr lang="en-US" sz="2000" dirty="0"/>
              <a:t>)</a:t>
            </a:r>
            <a:endParaRPr lang="ru-RU" dirty="0"/>
          </a:p>
        </p:txBody>
      </p:sp>
      <p:pic>
        <p:nvPicPr>
          <p:cNvPr id="25636" name="Picture 3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181"/>
          <a:stretch>
            <a:fillRect/>
          </a:stretch>
        </p:blipFill>
        <p:spPr bwMode="auto">
          <a:xfrm>
            <a:off x="107504" y="1268760"/>
            <a:ext cx="5068100" cy="3777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37" name="Text Box 37"/>
          <p:cNvSpPr txBox="1">
            <a:spLocks noChangeArrowheads="1"/>
          </p:cNvSpPr>
          <p:nvPr/>
        </p:nvSpPr>
        <p:spPr bwMode="auto">
          <a:xfrm>
            <a:off x="250825" y="5301208"/>
            <a:ext cx="52197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solidFill>
                  <a:schemeClr val="tx2"/>
                </a:solidFill>
              </a:rPr>
              <a:t>Многофункциональный программный (МКЭ) комплекс для расчета, исследования и проектирования строительных конструкций различного назначения.</a:t>
            </a:r>
          </a:p>
        </p:txBody>
      </p:sp>
    </p:spTree>
    <p:extLst>
      <p:ext uri="{BB962C8B-B14F-4D97-AF65-F5344CB8AC3E}">
        <p14:creationId xmlns:p14="http://schemas.microsoft.com/office/powerpoint/2010/main" xmlns="" val="198881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794" y="370681"/>
            <a:ext cx="6491287" cy="681832"/>
          </a:xfrm>
        </p:spPr>
        <p:txBody>
          <a:bodyPr/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ЛИРА</a:t>
            </a:r>
            <a:r>
              <a:rPr lang="ru-RU" sz="3800" b="1" dirty="0" smtClean="0"/>
              <a:t> </a:t>
            </a:r>
            <a:r>
              <a:rPr lang="en-US" sz="3800" b="1" dirty="0"/>
              <a:t>– </a:t>
            </a:r>
            <a:r>
              <a:rPr lang="ru-RU" sz="2400" b="1" dirty="0"/>
              <a:t>модульная система:</a:t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35150" y="1600200"/>
            <a:ext cx="6985000" cy="4421188"/>
          </a:xfrm>
        </p:spPr>
        <p:txBody>
          <a:bodyPr/>
          <a:lstStyle/>
          <a:p>
            <a:pPr lvl="1">
              <a:lnSpc>
                <a:spcPct val="80000"/>
              </a:lnSpc>
            </a:pPr>
            <a:r>
              <a:rPr lang="ru-RU" sz="30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ЛИР-ВИЗОР</a:t>
            </a:r>
            <a:r>
              <a:rPr lang="ru-RU" sz="3000" b="1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– </a:t>
            </a:r>
            <a:r>
              <a:rPr lang="ru-RU" sz="1800" b="1">
                <a:effectLst>
                  <a:outerShdw blurRad="38100" dist="38100" dir="2700000" algn="tl">
                    <a:srgbClr val="FFFFFF"/>
                  </a:outerShdw>
                </a:effectLst>
              </a:rPr>
              <a:t>весь цикл задания исходных данных, формирование расчетной к/э модели, расчет на любые воздействия, формирование выходных документов.</a:t>
            </a:r>
          </a:p>
          <a:p>
            <a:pPr lvl="1">
              <a:lnSpc>
                <a:spcPct val="80000"/>
              </a:lnSpc>
            </a:pPr>
            <a:r>
              <a:rPr lang="ru-RU" sz="30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ЛИР-АРМ</a:t>
            </a:r>
            <a:r>
              <a:rPr 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 – </a:t>
            </a:r>
            <a:r>
              <a:rPr lang="ru-RU" sz="1800" b="1">
                <a:effectLst>
                  <a:outerShdw blurRad="38100" dist="38100" dir="2700000" algn="tl">
                    <a:srgbClr val="FFFFFF"/>
                  </a:outerShdw>
                </a:effectLst>
              </a:rPr>
              <a:t>конструирование ж/б конструкций (подбор площадей сечений арматуры ж/б элементов колонн, балок, плит, оболочек), </a:t>
            </a:r>
            <a:r>
              <a:rPr lang="en-US" sz="1800" b="1">
                <a:effectLst>
                  <a:outerShdw blurRad="38100" dist="38100" dir="2700000" algn="tl">
                    <a:srgbClr val="FFFFFF"/>
                  </a:outerShdw>
                </a:effectLst>
              </a:rPr>
              <a:t>.dxf</a:t>
            </a:r>
            <a:endParaRPr lang="ru-RU" sz="1800" b="1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1">
              <a:lnSpc>
                <a:spcPct val="80000"/>
              </a:lnSpc>
            </a:pPr>
            <a:r>
              <a:rPr lang="ru-RU" sz="30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ЛИР-СТК</a:t>
            </a:r>
            <a:r>
              <a:rPr lang="en-US" sz="30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– </a:t>
            </a:r>
            <a:r>
              <a:rPr lang="ru-RU" sz="1800" b="1">
                <a:effectLst>
                  <a:outerShdw blurRad="38100" dist="38100" dir="2700000" algn="tl">
                    <a:srgbClr val="FFFFFF"/>
                  </a:outerShdw>
                </a:effectLst>
              </a:rPr>
              <a:t>подбор и конструирование сечений элементов метал. ферм, балок, колонн.</a:t>
            </a:r>
            <a:endParaRPr lang="ru-RU" sz="1800" b="1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1">
              <a:lnSpc>
                <a:spcPct val="80000"/>
              </a:lnSpc>
            </a:pPr>
            <a:r>
              <a:rPr lang="ru-RU" sz="30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СЕЧЕНИЕ </a:t>
            </a:r>
            <a:r>
              <a:rPr 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– </a:t>
            </a:r>
            <a:r>
              <a:rPr lang="ru-RU" sz="1800" b="1">
                <a:effectLst>
                  <a:outerShdw blurRad="38100" dist="38100" dir="2700000" algn="tl">
                    <a:srgbClr val="FFFFFF"/>
                  </a:outerShdw>
                </a:effectLst>
              </a:rPr>
              <a:t>формирование сечений произвольной конфигурации, расчет геометрических характеристик.</a:t>
            </a:r>
          </a:p>
          <a:p>
            <a:pPr lvl="1">
              <a:lnSpc>
                <a:spcPct val="80000"/>
              </a:lnSpc>
            </a:pPr>
            <a:r>
              <a:rPr lang="ru-RU" sz="30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СОРТАМЕНТ</a:t>
            </a:r>
            <a:r>
              <a:rPr lang="ru-RU" sz="24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– </a:t>
            </a:r>
            <a:r>
              <a:rPr lang="ru-RU" sz="1800" b="1">
                <a:effectLst>
                  <a:outerShdw blurRad="38100" dist="38100" dir="2700000" algn="tl">
                    <a:srgbClr val="FFFFFF"/>
                  </a:outerShdw>
                </a:effectLst>
              </a:rPr>
              <a:t>проектирование прокатных и стальных профилей.</a:t>
            </a:r>
            <a:endParaRPr lang="ru-RU" sz="30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114694" name="Picture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979" t="24834" r="27928" b="29427"/>
          <a:stretch>
            <a:fillRect/>
          </a:stretch>
        </p:blipFill>
        <p:spPr>
          <a:xfrm>
            <a:off x="0" y="3168650"/>
            <a:ext cx="1763713" cy="1323975"/>
          </a:xfrm>
          <a:noFill/>
          <a:ln/>
        </p:spPr>
      </p:pic>
      <p:pic>
        <p:nvPicPr>
          <p:cNvPr id="11469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678" t="27071" r="28252" b="27887"/>
          <a:stretch>
            <a:fillRect/>
          </a:stretch>
        </p:blipFill>
        <p:spPr bwMode="auto">
          <a:xfrm>
            <a:off x="0" y="0"/>
            <a:ext cx="1908175" cy="151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4696" name="Picture 8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499" t="27353" r="28239" b="28070"/>
          <a:stretch>
            <a:fillRect/>
          </a:stretch>
        </p:blipFill>
        <p:spPr>
          <a:xfrm>
            <a:off x="0" y="1833563"/>
            <a:ext cx="1763713" cy="1322387"/>
          </a:xfrm>
          <a:noFill/>
          <a:ln/>
        </p:spPr>
      </p:pic>
      <p:pic>
        <p:nvPicPr>
          <p:cNvPr id="114698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974" t="25851" r="29228" b="29095"/>
          <a:stretch>
            <a:fillRect/>
          </a:stretch>
        </p:blipFill>
        <p:spPr bwMode="auto">
          <a:xfrm>
            <a:off x="0" y="5768975"/>
            <a:ext cx="1800225" cy="108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4699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882" t="24181" r="27483" b="29344"/>
          <a:stretch>
            <a:fillRect/>
          </a:stretch>
        </p:blipFill>
        <p:spPr bwMode="auto">
          <a:xfrm>
            <a:off x="0" y="4424363"/>
            <a:ext cx="1763713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4700" name="Line 12"/>
          <p:cNvSpPr>
            <a:spLocks noChangeShapeType="1"/>
          </p:cNvSpPr>
          <p:nvPr/>
        </p:nvSpPr>
        <p:spPr bwMode="auto">
          <a:xfrm>
            <a:off x="1908175" y="1052513"/>
            <a:ext cx="576263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4701" name="Line 13"/>
          <p:cNvSpPr>
            <a:spLocks noChangeShapeType="1"/>
          </p:cNvSpPr>
          <p:nvPr/>
        </p:nvSpPr>
        <p:spPr bwMode="auto">
          <a:xfrm>
            <a:off x="1763713" y="2492375"/>
            <a:ext cx="7207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4702" name="Line 14"/>
          <p:cNvSpPr>
            <a:spLocks noChangeShapeType="1"/>
          </p:cNvSpPr>
          <p:nvPr/>
        </p:nvSpPr>
        <p:spPr bwMode="auto">
          <a:xfrm>
            <a:off x="1763713" y="3789363"/>
            <a:ext cx="64770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4703" name="Line 15"/>
          <p:cNvSpPr>
            <a:spLocks noChangeShapeType="1"/>
          </p:cNvSpPr>
          <p:nvPr/>
        </p:nvSpPr>
        <p:spPr bwMode="auto">
          <a:xfrm flipV="1">
            <a:off x="1763713" y="4508500"/>
            <a:ext cx="720725" cy="649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4704" name="Line 16"/>
          <p:cNvSpPr>
            <a:spLocks noChangeShapeType="1"/>
          </p:cNvSpPr>
          <p:nvPr/>
        </p:nvSpPr>
        <p:spPr bwMode="auto">
          <a:xfrm flipV="1">
            <a:off x="1763713" y="5445125"/>
            <a:ext cx="792162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328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Lira-soft-Pk-lira-pro &amp;kcy;&amp;ocy;&amp;pcy;&amp;icy;&amp;yacy;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146685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0"/>
            <a:ext cx="7137400" cy="1484313"/>
          </a:xfrm>
        </p:spPr>
        <p:txBody>
          <a:bodyPr/>
          <a:lstStyle/>
          <a:p>
            <a:pPr algn="ctr"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ПК ЛИРА 10  </a:t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Многофункциональная система анализа и расчета 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строительных и машиностроительных 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конструкций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5364" name="Объект 2"/>
          <p:cNvSpPr>
            <a:spLocks noGrp="1"/>
          </p:cNvSpPr>
          <p:nvPr>
            <p:ph idx="1"/>
          </p:nvPr>
        </p:nvSpPr>
        <p:spPr>
          <a:xfrm>
            <a:off x="1116013" y="1628775"/>
            <a:ext cx="8027987" cy="5113338"/>
          </a:xfrm>
        </p:spPr>
        <p:txBody>
          <a:bodyPr/>
          <a:lstStyle/>
          <a:p>
            <a:r>
              <a:rPr lang="ru-RU" sz="2000" smtClean="0"/>
              <a:t>В ПК Лира 10 объединены все расчетные модули семейства Лира, это и армирование, и расчет металлоконструкций по I и II группе предельных состояний, и конструирование сечений.</a:t>
            </a:r>
          </a:p>
          <a:p>
            <a:r>
              <a:rPr lang="ru-RU" sz="2000" smtClean="0"/>
              <a:t>В новый препроцессор ПК Лира 10 вошли самые современные графические технологии, использующие все мощности компьютера, позволяющие оперативно манипулировать объектами.</a:t>
            </a:r>
          </a:p>
          <a:p>
            <a:r>
              <a:rPr lang="ru-RU" sz="2000" smtClean="0"/>
              <a:t>Расчетный процессор теперь позволяет решать нелинейную задачу в прямой динамической постановке на различных стадиях монтажа/демонтажа сооружения (нелинейность, динамика+, монтаж).</a:t>
            </a:r>
          </a:p>
          <a:p>
            <a:r>
              <a:rPr lang="ru-RU" sz="2000" smtClean="0"/>
              <a:t>Кардинально переработанная система расчета металлоконструкций, позволяющая выводить по каждому элементу не только результаты расчета, но так же и все промежуточные расчеты, с выводом формул, значений и оценок.</a:t>
            </a:r>
          </a:p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28087256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4800" y="0"/>
            <a:ext cx="7215188" cy="1484313"/>
          </a:xfrm>
        </p:spPr>
        <p:txBody>
          <a:bodyPr/>
          <a:lstStyle/>
          <a:p>
            <a:pPr algn="ctr"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ПК ЛИРА 10  </a:t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Многофункциональная система анализа и расчета 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строительных и машиностроительных 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конструкций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1187450" y="1700213"/>
            <a:ext cx="7956550" cy="4826000"/>
          </a:xfrm>
        </p:spPr>
        <p:txBody>
          <a:bodyPr/>
          <a:lstStyle/>
          <a:p>
            <a:r>
              <a:rPr lang="ru-RU" sz="2000" dirty="0" smtClean="0"/>
              <a:t>Улучшена работа с примитивами – фермами, плоскими и трехмерными фигурами. Для ферм создана новая система построения на основе шаблонов.</a:t>
            </a:r>
          </a:p>
          <a:p>
            <a:r>
              <a:rPr lang="ru-RU" sz="2000" dirty="0" smtClean="0"/>
              <a:t>Использование оболочек с шестью степенями свободы теперь позволяет адекватно оценивать передачу крутильных усилий в использовании соединений оболочек со стержнями.</a:t>
            </a:r>
          </a:p>
          <a:p>
            <a:r>
              <a:rPr lang="ru-RU" sz="2000" dirty="0" smtClean="0"/>
              <a:t>Реализован стержень переменного сечения наряду с учетом </a:t>
            </a:r>
            <a:r>
              <a:rPr lang="ru-RU" sz="2000" dirty="0" err="1" smtClean="0"/>
              <a:t>секториального</a:t>
            </a:r>
            <a:r>
              <a:rPr lang="ru-RU" sz="2000" dirty="0" smtClean="0"/>
              <a:t> момента инерции.</a:t>
            </a:r>
          </a:p>
          <a:p>
            <a:r>
              <a:rPr lang="ru-RU" sz="2000" dirty="0" smtClean="0"/>
              <a:t>Появилась возможность расчета сооружений на сейсмограммы землетрясений, прикладываемые в основание сооружения в виде граничных условий. В отличие от расчета по </a:t>
            </a:r>
            <a:r>
              <a:rPr lang="ru-RU" sz="2000" dirty="0" err="1" smtClean="0"/>
              <a:t>акселерограммам</a:t>
            </a:r>
            <a:r>
              <a:rPr lang="ru-RU" sz="2000" dirty="0" smtClean="0"/>
              <a:t>, прикладываемым ко всему сооружению, в данной постановке появилась возможность учесть скорость распространения волны по сооружению (эффект «хлыста»).</a:t>
            </a:r>
          </a:p>
          <a:p>
            <a:endParaRPr lang="ru-RU" dirty="0" smtClean="0"/>
          </a:p>
        </p:txBody>
      </p:sp>
      <p:pic>
        <p:nvPicPr>
          <p:cNvPr id="16388" name="Picture 2" descr="Lira-soft-Pk-lira-pro &amp;kcy;&amp;ocy;&amp;pcy;&amp;icy;&amp;yacy;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0"/>
            <a:ext cx="146685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9484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8424862" cy="1304925"/>
          </a:xfrm>
        </p:spPr>
        <p:txBody>
          <a:bodyPr/>
          <a:lstStyle/>
          <a:p>
            <a:pPr algn="ctr"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433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87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674366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46113" y="188640"/>
            <a:ext cx="8353425" cy="1008410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Общая схема проектирования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конструкций в</a:t>
            </a:r>
            <a:endParaRPr lang="ru-RU" sz="40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53043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6892" y="1679776"/>
            <a:ext cx="5508104" cy="5151956"/>
          </a:xfrm>
        </p:spPr>
      </p:pic>
      <p:sp>
        <p:nvSpPr>
          <p:cNvPr id="530436" name="Text Box 4"/>
          <p:cNvSpPr txBox="1">
            <a:spLocks noChangeArrowheads="1"/>
          </p:cNvSpPr>
          <p:nvPr/>
        </p:nvSpPr>
        <p:spPr bwMode="auto">
          <a:xfrm>
            <a:off x="5724129" y="1628800"/>
            <a:ext cx="3407916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Система охватывает основные этапы проектирования конструкций, обеспечивая передачу данных от одного этапа к другому (</a:t>
            </a:r>
            <a:r>
              <a:rPr lang="ru-RU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ViCADo</a:t>
            </a:r>
            <a: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– </a:t>
            </a:r>
            <a:r>
              <a:rPr lang="ru-RU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MicroFe</a:t>
            </a:r>
            <a: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ru-RU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MicroFe</a:t>
            </a:r>
            <a: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– Статика, </a:t>
            </a:r>
            <a:r>
              <a:rPr lang="ru-RU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MicroFe</a:t>
            </a:r>
            <a: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– </a:t>
            </a:r>
            <a:r>
              <a:rPr lang="ru-RU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ViCADo</a:t>
            </a:r>
            <a: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Статика – </a:t>
            </a:r>
            <a:r>
              <a:rPr lang="ru-RU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ViCADo</a:t>
            </a:r>
            <a:r>
              <a:rPr lang="ru-RU" dirty="0"/>
              <a:t> и др.). Наличие связей, предусмотренных на этапе создания подсистем, позволяет избежать ошибок при передаче данных и обеспечить наилучшую (наиболее полную) передачу информации о конструкции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423916" y="908720"/>
            <a:ext cx="16385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ING+</a:t>
            </a:r>
            <a:endParaRPr lang="ru-RU" sz="48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556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Line 5"/>
          <p:cNvSpPr>
            <a:spLocks noChangeShapeType="1"/>
          </p:cNvSpPr>
          <p:nvPr/>
        </p:nvSpPr>
        <p:spPr bwMode="auto">
          <a:xfrm flipH="1">
            <a:off x="2985542" y="1095891"/>
            <a:ext cx="86360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6628" name="Group 6"/>
          <p:cNvGrpSpPr>
            <a:grpSpLocks/>
          </p:cNvGrpSpPr>
          <p:nvPr/>
        </p:nvGrpSpPr>
        <p:grpSpPr bwMode="auto">
          <a:xfrm>
            <a:off x="682945" y="1780169"/>
            <a:ext cx="2844800" cy="1296988"/>
            <a:chOff x="341" y="1480"/>
            <a:chExt cx="1792" cy="817"/>
          </a:xfrm>
        </p:grpSpPr>
        <p:sp>
          <p:nvSpPr>
            <p:cNvPr id="26646" name="Rectangle 7"/>
            <p:cNvSpPr>
              <a:spLocks noChangeArrowheads="1"/>
            </p:cNvSpPr>
            <p:nvPr/>
          </p:nvSpPr>
          <p:spPr bwMode="auto">
            <a:xfrm>
              <a:off x="341" y="1480"/>
              <a:ext cx="1792" cy="81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47" name="WordArt 8"/>
            <p:cNvSpPr>
              <a:spLocks noChangeArrowheads="1" noChangeShapeType="1" noTextEdit="1"/>
            </p:cNvSpPr>
            <p:nvPr/>
          </p:nvSpPr>
          <p:spPr bwMode="auto">
            <a:xfrm>
              <a:off x="341" y="1570"/>
              <a:ext cx="1769" cy="589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sz="3600" kern="10" dirty="0" err="1">
                  <a:solidFill>
                    <a:srgbClr val="336699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Times New Roman"/>
                  <a:cs typeface="Times New Roman"/>
                </a:rPr>
                <a:t>Plaxis</a:t>
              </a:r>
              <a:r>
                <a:rPr lang="en-US" sz="3600" kern="10" dirty="0">
                  <a:solidFill>
                    <a:srgbClr val="336699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Times New Roman"/>
                  <a:cs typeface="Times New Roman"/>
                </a:rPr>
                <a:t> 2D</a:t>
              </a:r>
            </a:p>
            <a:p>
              <a:r>
                <a:rPr lang="en-US" sz="3600" kern="10" dirty="0">
                  <a:solidFill>
                    <a:srgbClr val="336699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Times New Roman"/>
                  <a:cs typeface="Times New Roman"/>
                </a:rPr>
                <a:t>+ Dynamics Module</a:t>
              </a:r>
              <a:endParaRPr lang="ru-RU" sz="3600" kern="10" dirty="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</p:grpSp>
      <p:sp>
        <p:nvSpPr>
          <p:cNvPr id="26629" name="Line 9"/>
          <p:cNvSpPr>
            <a:spLocks noChangeShapeType="1"/>
          </p:cNvSpPr>
          <p:nvPr/>
        </p:nvSpPr>
        <p:spPr bwMode="auto">
          <a:xfrm>
            <a:off x="4499992" y="1059444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30" name="Line 10"/>
          <p:cNvSpPr>
            <a:spLocks noChangeShapeType="1"/>
          </p:cNvSpPr>
          <p:nvPr/>
        </p:nvSpPr>
        <p:spPr bwMode="auto">
          <a:xfrm>
            <a:off x="5221289" y="1120350"/>
            <a:ext cx="107950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6631" name="Group 11"/>
          <p:cNvGrpSpPr>
            <a:grpSpLocks/>
          </p:cNvGrpSpPr>
          <p:nvPr/>
        </p:nvGrpSpPr>
        <p:grpSpPr bwMode="auto">
          <a:xfrm>
            <a:off x="6300789" y="1735396"/>
            <a:ext cx="2266950" cy="1296988"/>
            <a:chOff x="4060" y="1480"/>
            <a:chExt cx="1428" cy="817"/>
          </a:xfrm>
        </p:grpSpPr>
        <p:sp>
          <p:nvSpPr>
            <p:cNvPr id="26644" name="Rectangle 12"/>
            <p:cNvSpPr>
              <a:spLocks noChangeArrowheads="1"/>
            </p:cNvSpPr>
            <p:nvPr/>
          </p:nvSpPr>
          <p:spPr bwMode="auto">
            <a:xfrm>
              <a:off x="4060" y="1480"/>
              <a:ext cx="1428" cy="81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45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4151" y="1570"/>
              <a:ext cx="1247" cy="589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sz="3600" kern="10">
                  <a:solidFill>
                    <a:srgbClr val="336699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Times New Roman"/>
                  <a:cs typeface="Times New Roman"/>
                </a:rPr>
                <a:t>Plaxis 3D</a:t>
              </a:r>
            </a:p>
            <a:p>
              <a:r>
                <a:rPr lang="en-US" sz="3600" kern="10">
                  <a:solidFill>
                    <a:srgbClr val="336699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Times New Roman"/>
                  <a:cs typeface="Times New Roman"/>
                </a:rPr>
                <a:t>Foundation</a:t>
              </a:r>
              <a:endParaRPr lang="ru-RU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</p:grpSp>
      <p:grpSp>
        <p:nvGrpSpPr>
          <p:cNvPr id="26632" name="Group 14"/>
          <p:cNvGrpSpPr>
            <a:grpSpLocks/>
          </p:cNvGrpSpPr>
          <p:nvPr/>
        </p:nvGrpSpPr>
        <p:grpSpPr bwMode="auto">
          <a:xfrm>
            <a:off x="3706018" y="1736984"/>
            <a:ext cx="2449513" cy="1295400"/>
            <a:chOff x="2336" y="1480"/>
            <a:chExt cx="1543" cy="816"/>
          </a:xfrm>
        </p:grpSpPr>
        <p:sp>
          <p:nvSpPr>
            <p:cNvPr id="26642" name="Rectangle 15"/>
            <p:cNvSpPr>
              <a:spLocks noChangeArrowheads="1"/>
            </p:cNvSpPr>
            <p:nvPr/>
          </p:nvSpPr>
          <p:spPr bwMode="auto">
            <a:xfrm>
              <a:off x="2336" y="1480"/>
              <a:ext cx="1543" cy="81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43" name="WordArt 16"/>
            <p:cNvSpPr>
              <a:spLocks noChangeArrowheads="1" noChangeShapeType="1" noTextEdit="1"/>
            </p:cNvSpPr>
            <p:nvPr/>
          </p:nvSpPr>
          <p:spPr bwMode="auto">
            <a:xfrm>
              <a:off x="2518" y="1570"/>
              <a:ext cx="1201" cy="589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sz="3600" kern="10">
                  <a:solidFill>
                    <a:srgbClr val="336699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Times New Roman"/>
                  <a:cs typeface="Times New Roman"/>
                </a:rPr>
                <a:t>Plaxis 3D</a:t>
              </a:r>
            </a:p>
            <a:p>
              <a:r>
                <a:rPr lang="en-US" sz="3600" kern="10">
                  <a:solidFill>
                    <a:srgbClr val="336699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Times New Roman"/>
                  <a:cs typeface="Times New Roman"/>
                </a:rPr>
                <a:t>Tunnel</a:t>
              </a:r>
              <a:endParaRPr lang="ru-RU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</p:grpSp>
      <p:grpSp>
        <p:nvGrpSpPr>
          <p:cNvPr id="26633" name="Group 17"/>
          <p:cNvGrpSpPr>
            <a:grpSpLocks/>
          </p:cNvGrpSpPr>
          <p:nvPr/>
        </p:nvGrpSpPr>
        <p:grpSpPr bwMode="auto">
          <a:xfrm>
            <a:off x="2664615" y="3063451"/>
            <a:ext cx="4754563" cy="647700"/>
            <a:chOff x="1608" y="2296"/>
            <a:chExt cx="2995" cy="408"/>
          </a:xfrm>
        </p:grpSpPr>
        <p:sp>
          <p:nvSpPr>
            <p:cNvPr id="26639" name="Line 18"/>
            <p:cNvSpPr>
              <a:spLocks noChangeShapeType="1"/>
            </p:cNvSpPr>
            <p:nvPr/>
          </p:nvSpPr>
          <p:spPr bwMode="auto">
            <a:xfrm>
              <a:off x="1608" y="2296"/>
              <a:ext cx="1315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40" name="Line 19"/>
            <p:cNvSpPr>
              <a:spLocks noChangeShapeType="1"/>
            </p:cNvSpPr>
            <p:nvPr/>
          </p:nvSpPr>
          <p:spPr bwMode="auto">
            <a:xfrm>
              <a:off x="3015" y="2341"/>
              <a:ext cx="0" cy="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41" name="Line 20"/>
            <p:cNvSpPr>
              <a:spLocks noChangeShapeType="1"/>
            </p:cNvSpPr>
            <p:nvPr/>
          </p:nvSpPr>
          <p:spPr bwMode="auto">
            <a:xfrm flipH="1">
              <a:off x="3152" y="2296"/>
              <a:ext cx="1451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6634" name="Rectangle 21"/>
          <p:cNvSpPr>
            <a:spLocks noChangeArrowheads="1"/>
          </p:cNvSpPr>
          <p:nvPr/>
        </p:nvSpPr>
        <p:spPr bwMode="auto">
          <a:xfrm>
            <a:off x="575645" y="3796678"/>
            <a:ext cx="7992888" cy="14016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35" name="Rectangle 22"/>
          <p:cNvSpPr>
            <a:spLocks noChangeArrowheads="1"/>
          </p:cNvSpPr>
          <p:nvPr/>
        </p:nvSpPr>
        <p:spPr bwMode="auto">
          <a:xfrm>
            <a:off x="2957988" y="5577160"/>
            <a:ext cx="4278308" cy="103381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36" name="Rectangle 23"/>
          <p:cNvSpPr>
            <a:spLocks noGrp="1" noChangeArrowheads="1"/>
          </p:cNvSpPr>
          <p:nvPr>
            <p:ph type="body" idx="1"/>
          </p:nvPr>
        </p:nvSpPr>
        <p:spPr>
          <a:xfrm>
            <a:off x="575645" y="3727919"/>
            <a:ext cx="7920880" cy="1368152"/>
          </a:xfrm>
        </p:spPr>
        <p:txBody>
          <a:bodyPr/>
          <a:lstStyle/>
          <a:p>
            <a:pPr algn="ctr">
              <a:spcBef>
                <a:spcPts val="0"/>
              </a:spcBef>
              <a:buFont typeface="Wingdings" pitchFamily="2" charset="2"/>
              <a:buNone/>
            </a:pPr>
            <a:r>
              <a:rPr lang="ru-RU" sz="2800" dirty="0" smtClean="0"/>
              <a:t>Расчет напряженно-деформированного состояния</a:t>
            </a:r>
          </a:p>
          <a:p>
            <a:pPr algn="ctr">
              <a:spcBef>
                <a:spcPts val="0"/>
              </a:spcBef>
              <a:buFont typeface="Wingdings" pitchFamily="2" charset="2"/>
              <a:buNone/>
            </a:pPr>
            <a:r>
              <a:rPr lang="ru-RU" sz="2800" dirty="0" smtClean="0"/>
              <a:t>системы «основание - сооружение» при строительстве, эксплуатации и реконструкции.</a:t>
            </a:r>
          </a:p>
        </p:txBody>
      </p:sp>
      <p:sp>
        <p:nvSpPr>
          <p:cNvPr id="26637" name="Line 24"/>
          <p:cNvSpPr>
            <a:spLocks noChangeShapeType="1"/>
          </p:cNvSpPr>
          <p:nvPr/>
        </p:nvSpPr>
        <p:spPr bwMode="auto">
          <a:xfrm>
            <a:off x="4832352" y="5229027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38" name="Rectangle 25"/>
          <p:cNvSpPr>
            <a:spLocks noChangeArrowheads="1"/>
          </p:cNvSpPr>
          <p:nvPr/>
        </p:nvSpPr>
        <p:spPr bwMode="auto">
          <a:xfrm>
            <a:off x="3313110" y="5589240"/>
            <a:ext cx="3923186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r>
              <a:rPr lang="ru-RU" sz="2000" dirty="0"/>
              <a:t>Напряжения (усилия)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r>
              <a:rPr lang="ru-RU" sz="2000" dirty="0"/>
              <a:t>Деформации (перемещения)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r>
              <a:rPr lang="ru-RU" sz="2000" dirty="0"/>
              <a:t>Безопасность (устойчивость</a:t>
            </a:r>
            <a:r>
              <a:rPr lang="ru-RU" sz="1700" dirty="0"/>
              <a:t>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527745" y="104687"/>
            <a:ext cx="24806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Plaxis</a:t>
            </a:r>
            <a:endParaRPr lang="ru-RU" sz="60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46545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Расчетные возможности</a:t>
            </a:r>
          </a:p>
        </p:txBody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5463" y="1340768"/>
            <a:ext cx="8002587" cy="2260600"/>
          </a:xfrm>
        </p:spPr>
        <p:txBody>
          <a:bodyPr/>
          <a:lstStyle/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Расчет пластичности. </a:t>
            </a:r>
          </a:p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Поэтапное возведение. </a:t>
            </a:r>
          </a:p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Консолидация. </a:t>
            </a:r>
          </a:p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Коэффициент устойчивости. </a:t>
            </a:r>
          </a:p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Автоматическое пошаговое </a:t>
            </a:r>
            <a:r>
              <a:rPr lang="ru-RU" sz="2400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нагружение</a:t>
            </a: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. </a:t>
            </a:r>
          </a:p>
          <a:p>
            <a:pPr>
              <a:buFont typeface="Wingdings" pitchFamily="2" charset="2"/>
              <a:buNone/>
              <a:defRPr/>
            </a:pPr>
            <a:endParaRPr lang="ru-RU" sz="2400" dirty="0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0" y="3933825"/>
            <a:ext cx="9144000" cy="457200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400" b="1" dirty="0">
                <a:solidFill>
                  <a:schemeClr val="bg1"/>
                </a:solidFill>
              </a:rPr>
              <a:t>Нелинейные модели грунта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2411760" y="4575175"/>
            <a:ext cx="4824462" cy="211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v"/>
            </a:pPr>
            <a:r>
              <a:rPr lang="ru-RU" sz="2400" b="1" dirty="0"/>
              <a:t>Модель Кулона-Мора</a:t>
            </a:r>
            <a:r>
              <a:rPr lang="ru-RU" sz="2400" dirty="0"/>
              <a:t>;</a:t>
            </a:r>
            <a:endParaRPr lang="ru-RU" sz="2400" b="1" dirty="0"/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v"/>
            </a:pPr>
            <a:r>
              <a:rPr lang="ru-RU" sz="2400" b="1" dirty="0"/>
              <a:t>Модель упругого грунта;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v"/>
            </a:pPr>
            <a:r>
              <a:rPr lang="ru-RU" sz="2400" b="1" dirty="0"/>
              <a:t>Модель слабого грунта</a:t>
            </a:r>
            <a:r>
              <a:rPr lang="ru-RU" sz="2400" dirty="0"/>
              <a:t>;</a:t>
            </a:r>
            <a:endParaRPr lang="ru-RU" sz="2400" b="1" dirty="0"/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v"/>
            </a:pPr>
            <a:r>
              <a:rPr lang="ru-RU" sz="2400" b="1" dirty="0" err="1"/>
              <a:t>Реалогическая</a:t>
            </a:r>
            <a:r>
              <a:rPr lang="ru-RU" sz="2400" b="1" dirty="0"/>
              <a:t> модель</a:t>
            </a:r>
            <a:r>
              <a:rPr lang="ru-RU" sz="2400" dirty="0"/>
              <a:t>;</a:t>
            </a:r>
            <a:endParaRPr lang="ru-RU" sz="2400" b="1" dirty="0"/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v"/>
            </a:pPr>
            <a:r>
              <a:rPr lang="ru-RU" sz="2400" b="1" dirty="0"/>
              <a:t>Модель скального грунта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99897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848600" cy="828328"/>
          </a:xfrm>
          <a:noFill/>
          <a:ln/>
        </p:spPr>
        <p:txBody>
          <a:bodyPr lIns="92075" tIns="46038" rIns="92075" bIns="46038" anchor="b"/>
          <a:lstStyle/>
          <a:p>
            <a:pPr algn="ctr">
              <a:lnSpc>
                <a:spcPct val="70000"/>
              </a:lnSpc>
            </a:pPr>
            <a:r>
              <a:rPr lang="ru-RU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ANSYS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8153400" cy="4953000"/>
          </a:xfrm>
          <a:noFill/>
          <a:ln/>
        </p:spPr>
        <p:txBody>
          <a:bodyPr lIns="92075" tIns="46038" rIns="92075" bIns="46038"/>
          <a:lstStyle/>
          <a:p>
            <a:pPr algn="just">
              <a:lnSpc>
                <a:spcPct val="70000"/>
              </a:lnSpc>
              <a:buFont typeface="Wingdings" pitchFamily="2" charset="2"/>
              <a:buNone/>
            </a:pPr>
            <a:r>
              <a:rPr lang="ru-RU" sz="2400" dirty="0">
                <a:latin typeface="Times New Roman" pitchFamily="18" charset="0"/>
              </a:rPr>
              <a:t>	</a:t>
            </a:r>
            <a:r>
              <a:rPr lang="ru-RU" sz="2000" dirty="0" smtClean="0"/>
              <a:t>многоцелевой </a:t>
            </a:r>
            <a:r>
              <a:rPr lang="ru-RU" sz="2000" dirty="0"/>
              <a:t>пакет для проектирования и выполнения</a:t>
            </a:r>
            <a:r>
              <a:rPr lang="ru-RU" sz="2000" b="1" i="1" dirty="0"/>
              <a:t> конечно-элементного анализа.</a:t>
            </a:r>
            <a:endParaRPr lang="ru-RU" sz="2000" b="1" i="1" dirty="0">
              <a:latin typeface="Times New Roman" pitchFamily="18" charset="0"/>
            </a:endParaRPr>
          </a:p>
          <a:p>
            <a:pPr algn="just">
              <a:lnSpc>
                <a:spcPct val="70000"/>
              </a:lnSpc>
              <a:buFont typeface="Wingdings" pitchFamily="2" charset="2"/>
              <a:buNone/>
            </a:pPr>
            <a:endParaRPr lang="ru-RU" sz="2000" dirty="0">
              <a:latin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r>
              <a:rPr lang="ru-RU" sz="2400" i="1" dirty="0">
                <a:latin typeface="Times New Roman" pitchFamily="18" charset="0"/>
              </a:rPr>
              <a:t>Статический и динамический</a:t>
            </a:r>
            <a:r>
              <a:rPr lang="ru-RU" sz="2400" dirty="0">
                <a:latin typeface="Times New Roman" pitchFamily="18" charset="0"/>
              </a:rPr>
              <a:t> анализ конструкций с учетом геометрической и физической </a:t>
            </a:r>
            <a:r>
              <a:rPr lang="ru-RU" sz="2400" i="1" dirty="0">
                <a:latin typeface="Times New Roman" pitchFamily="18" charset="0"/>
              </a:rPr>
              <a:t>нелинейности</a:t>
            </a:r>
            <a:r>
              <a:rPr lang="ru-RU" sz="2400" dirty="0">
                <a:latin typeface="Times New Roman" pitchFamily="18" charset="0"/>
              </a:rPr>
              <a:t>, ползучести и пластичности;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r>
              <a:rPr lang="ru-RU" sz="2400" dirty="0">
                <a:latin typeface="Times New Roman" pitchFamily="18" charset="0"/>
              </a:rPr>
              <a:t>Анализ </a:t>
            </a:r>
            <a:r>
              <a:rPr lang="ru-RU" sz="2400" i="1" dirty="0">
                <a:latin typeface="Times New Roman" pitchFamily="18" charset="0"/>
              </a:rPr>
              <a:t>усталостных</a:t>
            </a:r>
            <a:r>
              <a:rPr lang="ru-RU" sz="2400" dirty="0">
                <a:latin typeface="Times New Roman" pitchFamily="18" charset="0"/>
              </a:rPr>
              <a:t> разрушений;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r>
              <a:rPr lang="ru-RU" sz="2400" dirty="0">
                <a:latin typeface="Times New Roman" pitchFamily="18" charset="0"/>
              </a:rPr>
              <a:t>Задачи линейной и нелинейной </a:t>
            </a:r>
            <a:r>
              <a:rPr lang="ru-RU" sz="2400" i="1" dirty="0">
                <a:latin typeface="Times New Roman" pitchFamily="18" charset="0"/>
              </a:rPr>
              <a:t>устойчивости</a:t>
            </a:r>
            <a:r>
              <a:rPr lang="ru-RU" sz="2400" dirty="0">
                <a:latin typeface="Times New Roman" pitchFamily="18" charset="0"/>
              </a:rPr>
              <a:t> конструкций;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r>
              <a:rPr lang="ru-RU" sz="2400" dirty="0">
                <a:latin typeface="Times New Roman" pitchFamily="18" charset="0"/>
              </a:rPr>
              <a:t>Задачи гидравлики и гидродинамики;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r>
              <a:rPr lang="ru-RU" sz="2400" dirty="0">
                <a:latin typeface="Times New Roman" pitchFamily="18" charset="0"/>
              </a:rPr>
              <a:t>Смешанные типы анализа (термомеханический, гидротепловой);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r>
              <a:rPr lang="ru-RU" sz="2400" i="1" dirty="0">
                <a:latin typeface="Times New Roman" pitchFamily="18" charset="0"/>
              </a:rPr>
              <a:t>Контактные</a:t>
            </a:r>
            <a:r>
              <a:rPr lang="ru-RU" sz="2400" dirty="0">
                <a:latin typeface="Times New Roman" pitchFamily="18" charset="0"/>
              </a:rPr>
              <a:t> задачи;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r>
              <a:rPr lang="ru-RU" sz="2400" dirty="0">
                <a:latin typeface="Times New Roman" pitchFamily="18" charset="0"/>
              </a:rPr>
              <a:t>Задачи </a:t>
            </a:r>
            <a:r>
              <a:rPr lang="ru-RU" sz="2400" i="1" dirty="0">
                <a:latin typeface="Times New Roman" pitchFamily="18" charset="0"/>
              </a:rPr>
              <a:t>оптимизации</a:t>
            </a:r>
            <a:r>
              <a:rPr lang="ru-RU" sz="2400" dirty="0">
                <a:latin typeface="Times New Roman" pitchFamily="18" charset="0"/>
              </a:rPr>
              <a:t>.</a:t>
            </a:r>
          </a:p>
        </p:txBody>
      </p:sp>
      <p:sp>
        <p:nvSpPr>
          <p:cNvPr id="365572" name="Rectangle 4"/>
          <p:cNvSpPr>
            <a:spLocks noChangeArrowheads="1"/>
          </p:cNvSpPr>
          <p:nvPr/>
        </p:nvSpPr>
        <p:spPr bwMode="auto">
          <a:xfrm>
            <a:off x="593725" y="52339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10702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5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65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365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365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365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2" dur="500"/>
                                        <p:tgtEl>
                                          <p:spTgt spid="365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500"/>
                                        <p:tgtEl>
                                          <p:spTgt spid="365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1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Почему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ANSYS?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14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484313"/>
            <a:ext cx="8532812" cy="5373687"/>
          </a:xfrm>
          <a:noFill/>
          <a:ln/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Наибольшее  число легальных пользователей в России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Наличие достаточного объема документации и литературы на русском языке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Полнофункциональная версия на ПЭВМ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Удобное пользовательское программирование, упрощающее локализацию</a:t>
            </a:r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 (</a:t>
            </a:r>
            <a:r>
              <a:rPr lang="ru-RU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разработка и включение собственных программ)</a:t>
            </a:r>
            <a:endParaRPr lang="en-US" sz="240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609600" indent="-609600" algn="just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Решение задач оптимального проектирования;</a:t>
            </a:r>
          </a:p>
          <a:p>
            <a:pPr marL="609600" indent="-609600" algn="just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Новый метод решения СЛАУ</a:t>
            </a:r>
            <a:endParaRPr lang="ru-RU" sz="2400"/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Специальная конфигурация </a:t>
            </a:r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ANSYS/CivilFEM</a:t>
            </a:r>
            <a:r>
              <a:rPr lang="ru-RU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 для задач строительства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Специализированные модули </a:t>
            </a:r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ANSYS/CivilFEM</a:t>
            </a:r>
            <a:r>
              <a:rPr lang="ru-RU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 для мостов, грунтов…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Возможность решения связанных задач (учет теплообмена, аэродинамики…)</a:t>
            </a:r>
          </a:p>
        </p:txBody>
      </p:sp>
    </p:spTree>
    <p:extLst>
      <p:ext uri="{BB962C8B-B14F-4D97-AF65-F5344CB8AC3E}">
        <p14:creationId xmlns:p14="http://schemas.microsoft.com/office/powerpoint/2010/main" xmlns="" val="9983323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4" name="Rectangle 2"/>
          <p:cNvSpPr>
            <a:spLocks noChangeArrowheads="1"/>
          </p:cNvSpPr>
          <p:nvPr/>
        </p:nvSpPr>
        <p:spPr bwMode="auto">
          <a:xfrm>
            <a:off x="900113" y="1628775"/>
            <a:ext cx="7632700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ru-RU" sz="2800" b="1" i="1">
                <a:latin typeface="Times New Roman" pitchFamily="18" charset="0"/>
              </a:rPr>
              <a:t>Получить </a:t>
            </a:r>
            <a:r>
              <a:rPr lang="ru-RU" sz="2800" b="1" i="1">
                <a:solidFill>
                  <a:srgbClr val="000099"/>
                </a:solidFill>
                <a:latin typeface="Times New Roman" pitchFamily="18" charset="0"/>
              </a:rPr>
              <a:t>линейное</a:t>
            </a:r>
            <a:r>
              <a:rPr lang="ru-RU" sz="2800" b="1" i="1">
                <a:latin typeface="Times New Roman" pitchFamily="18" charset="0"/>
              </a:rPr>
              <a:t> решение, которому можно доверять на практике, посильная задача для сотен </a:t>
            </a:r>
            <a:r>
              <a:rPr lang="en-US" sz="2800" b="1" i="1">
                <a:latin typeface="Times New Roman" pitchFamily="18" charset="0"/>
              </a:rPr>
              <a:t>CAE-</a:t>
            </a:r>
            <a:r>
              <a:rPr lang="ru-RU" sz="2800" b="1" i="1">
                <a:latin typeface="Times New Roman" pitchFamily="18" charset="0"/>
              </a:rPr>
              <a:t>пакетов…</a:t>
            </a:r>
          </a:p>
          <a:p>
            <a:pPr eaLnBrk="0" hangingPunct="0"/>
            <a:r>
              <a:rPr lang="ru-RU" sz="2800" b="1" i="1">
                <a:latin typeface="Times New Roman" pitchFamily="18" charset="0"/>
              </a:rPr>
              <a:t>Получить </a:t>
            </a:r>
            <a:r>
              <a:rPr lang="en-US" sz="2800" b="1" i="1">
                <a:solidFill>
                  <a:srgbClr val="000099"/>
                </a:solidFill>
                <a:latin typeface="Times New Roman" pitchFamily="18" charset="0"/>
              </a:rPr>
              <a:t>“</a:t>
            </a:r>
            <a:r>
              <a:rPr lang="ru-RU" sz="2800" b="1" i="1">
                <a:solidFill>
                  <a:srgbClr val="000099"/>
                </a:solidFill>
                <a:latin typeface="Times New Roman" pitchFamily="18" charset="0"/>
              </a:rPr>
              <a:t>надежное</a:t>
            </a:r>
            <a:r>
              <a:rPr lang="en-US" sz="2800" b="1" i="1">
                <a:solidFill>
                  <a:srgbClr val="000099"/>
                </a:solidFill>
                <a:latin typeface="Times New Roman" pitchFamily="18" charset="0"/>
              </a:rPr>
              <a:t>”</a:t>
            </a:r>
            <a:r>
              <a:rPr lang="ru-RU" sz="2800" b="1" i="1">
                <a:solidFill>
                  <a:srgbClr val="000099"/>
                </a:solidFill>
                <a:latin typeface="Times New Roman" pitchFamily="18" charset="0"/>
              </a:rPr>
              <a:t> нелинейное решение</a:t>
            </a:r>
            <a:r>
              <a:rPr lang="ru-RU" sz="2800" b="1" i="1">
                <a:latin typeface="Times New Roman" pitchFamily="18" charset="0"/>
              </a:rPr>
              <a:t> серьезной задачи несравнимо сложнее.</a:t>
            </a:r>
          </a:p>
          <a:p>
            <a:pPr eaLnBrk="0" hangingPunct="0"/>
            <a:r>
              <a:rPr lang="ru-RU" sz="2800" b="1" i="1">
                <a:latin typeface="Times New Roman" pitchFamily="18" charset="0"/>
              </a:rPr>
              <a:t>Полный сертификат </a:t>
            </a:r>
            <a:r>
              <a:rPr lang="en-US" sz="2800" b="1" i="1">
                <a:latin typeface="Times New Roman" pitchFamily="18" charset="0"/>
              </a:rPr>
              <a:t>NAFEMS </a:t>
            </a:r>
            <a:r>
              <a:rPr lang="ru-RU" sz="2800" b="1" i="1">
                <a:latin typeface="Times New Roman" pitchFamily="18" charset="0"/>
              </a:rPr>
              <a:t>требует выполнения примерно 8000 тестовых задач.</a:t>
            </a:r>
          </a:p>
          <a:p>
            <a:pPr eaLnBrk="0" hangingPunct="0"/>
            <a:endParaRPr lang="ru-RU" sz="2800" b="1" i="1">
              <a:latin typeface="Times New Roman" pitchFamily="18" charset="0"/>
            </a:endParaRPr>
          </a:p>
          <a:p>
            <a:pPr eaLnBrk="0" hangingPunct="0"/>
            <a:r>
              <a:rPr lang="en-US" sz="2800" b="1">
                <a:solidFill>
                  <a:schemeClr val="hlink"/>
                </a:solidFill>
                <a:latin typeface="Times New Roman" pitchFamily="18" charset="0"/>
              </a:rPr>
              <a:t>ANSYS </a:t>
            </a:r>
            <a:r>
              <a:rPr lang="ru-RU" sz="2800" b="1">
                <a:solidFill>
                  <a:schemeClr val="hlink"/>
                </a:solidFill>
                <a:latin typeface="Times New Roman" pitchFamily="18" charset="0"/>
              </a:rPr>
              <a:t>его получил единственным из </a:t>
            </a:r>
            <a:r>
              <a:rPr lang="en-US" sz="2800" b="1">
                <a:solidFill>
                  <a:schemeClr val="hlink"/>
                </a:solidFill>
                <a:latin typeface="Times New Roman" pitchFamily="18" charset="0"/>
              </a:rPr>
              <a:t>CAE-</a:t>
            </a:r>
            <a:r>
              <a:rPr lang="ru-RU" sz="2800" b="1">
                <a:solidFill>
                  <a:schemeClr val="hlink"/>
                </a:solidFill>
                <a:latin typeface="Times New Roman" pitchFamily="18" charset="0"/>
              </a:rPr>
              <a:t>пакетов!</a:t>
            </a:r>
          </a:p>
        </p:txBody>
      </p:sp>
    </p:spTree>
    <p:extLst>
      <p:ext uri="{BB962C8B-B14F-4D97-AF65-F5344CB8AC3E}">
        <p14:creationId xmlns:p14="http://schemas.microsoft.com/office/powerpoint/2010/main" xmlns="" val="2099587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13544" y="1268760"/>
            <a:ext cx="8604250" cy="5334000"/>
          </a:xfrm>
          <a:noFill/>
          <a:ln/>
        </p:spPr>
        <p:txBody>
          <a:bodyPr/>
          <a:lstStyle/>
          <a:p>
            <a:r>
              <a:rPr lang="en-US" sz="2800" b="1" dirty="0" err="1"/>
              <a:t>Civil</a:t>
            </a:r>
            <a:r>
              <a:rPr lang="en-US" sz="2800" b="1" dirty="0" err="1">
                <a:solidFill>
                  <a:srgbClr val="FF9900"/>
                </a:solidFill>
              </a:rPr>
              <a:t>FEM</a:t>
            </a:r>
            <a:r>
              <a:rPr lang="en-US" sz="2800" dirty="0"/>
              <a:t> </a:t>
            </a:r>
            <a:r>
              <a:rPr lang="ru-RU" sz="2800" dirty="0"/>
              <a:t>–специализированный модуль для задач </a:t>
            </a:r>
            <a:r>
              <a:rPr lang="en-US" sz="2800" dirty="0"/>
              <a:t> </a:t>
            </a:r>
            <a:r>
              <a:rPr lang="ru-RU" sz="2800" dirty="0"/>
              <a:t>промышленного и гражданского строительства, созданный на базе популярнейшего в мире (более миллиона легальных пользователей)</a:t>
            </a:r>
            <a:r>
              <a:rPr lang="en-US" sz="2800" dirty="0"/>
              <a:t> </a:t>
            </a:r>
            <a:r>
              <a:rPr lang="ru-RU" sz="2800" dirty="0"/>
              <a:t>конечно-элементного пакета</a:t>
            </a:r>
            <a:r>
              <a:rPr lang="en-US" sz="2800" dirty="0"/>
              <a:t> “</a:t>
            </a:r>
            <a:r>
              <a:rPr lang="en-US" sz="2800" b="1" dirty="0"/>
              <a:t>AN</a:t>
            </a:r>
            <a:r>
              <a:rPr lang="en-US" sz="2800" b="1" dirty="0">
                <a:solidFill>
                  <a:srgbClr val="FF9900"/>
                </a:solidFill>
              </a:rPr>
              <a:t>SYS</a:t>
            </a:r>
            <a:r>
              <a:rPr lang="en-US" sz="2800" dirty="0"/>
              <a:t>”.</a:t>
            </a:r>
          </a:p>
          <a:p>
            <a:r>
              <a:rPr lang="ru-RU" sz="2800" b="1" dirty="0"/>
              <a:t>Комбинация </a:t>
            </a:r>
            <a:r>
              <a:rPr lang="en-US" sz="2800" b="1" dirty="0" err="1"/>
              <a:t>AN</a:t>
            </a:r>
            <a:r>
              <a:rPr lang="en-US" sz="2800" b="1" dirty="0" err="1">
                <a:solidFill>
                  <a:srgbClr val="FF9900"/>
                </a:solidFill>
              </a:rPr>
              <a:t>SYS</a:t>
            </a:r>
            <a:r>
              <a:rPr lang="en-US" sz="2800" b="1" dirty="0" err="1"/>
              <a:t>+Civil</a:t>
            </a:r>
            <a:r>
              <a:rPr lang="en-US" sz="2800" b="1" dirty="0" err="1">
                <a:solidFill>
                  <a:srgbClr val="FF9900"/>
                </a:solidFill>
              </a:rPr>
              <a:t>FEM</a:t>
            </a:r>
            <a:r>
              <a:rPr lang="en-US" sz="2800" dirty="0"/>
              <a:t> </a:t>
            </a:r>
            <a:r>
              <a:rPr lang="ru-RU" sz="2800" dirty="0"/>
              <a:t>позволяет рассчитывать широкий круг конструкций из стали, армированного и </a:t>
            </a:r>
            <a:r>
              <a:rPr lang="ru-RU" sz="2800" dirty="0" err="1"/>
              <a:t>преднапряженного</a:t>
            </a:r>
            <a:r>
              <a:rPr lang="ru-RU" sz="2800" dirty="0"/>
              <a:t> бетона</a:t>
            </a:r>
            <a:r>
              <a:rPr lang="en-US" sz="2800" dirty="0"/>
              <a:t>, </a:t>
            </a:r>
            <a:r>
              <a:rPr lang="ru-RU" sz="2800" dirty="0"/>
              <a:t>мосты, дамбы, основания, решать задачи геотехники и </a:t>
            </a:r>
            <a:r>
              <a:rPr lang="ru-RU" sz="2800" dirty="0" err="1"/>
              <a:t>т.д</a:t>
            </a:r>
            <a:r>
              <a:rPr lang="en-US" sz="2800" dirty="0"/>
              <a:t>.</a:t>
            </a:r>
          </a:p>
          <a:p>
            <a:r>
              <a:rPr lang="ru-RU" sz="2800" dirty="0"/>
              <a:t>Высокая степень интеграции позволяет решать задачи сверхсложные как </a:t>
            </a:r>
            <a:r>
              <a:rPr lang="en-US" sz="2800" dirty="0"/>
              <a:t>“</a:t>
            </a:r>
            <a:r>
              <a:rPr lang="ru-RU" sz="2800" dirty="0"/>
              <a:t>вычислительно</a:t>
            </a:r>
            <a:r>
              <a:rPr lang="en-US" sz="2800" dirty="0"/>
              <a:t>”,</a:t>
            </a:r>
            <a:r>
              <a:rPr lang="ru-RU" sz="2800" dirty="0"/>
              <a:t> так и </a:t>
            </a:r>
            <a:r>
              <a:rPr lang="en-US" sz="2800" dirty="0"/>
              <a:t>“</a:t>
            </a:r>
            <a:r>
              <a:rPr lang="ru-RU" sz="2800" dirty="0"/>
              <a:t>технологически</a:t>
            </a:r>
            <a:r>
              <a:rPr lang="en-US" sz="2800" dirty="0"/>
              <a:t>”</a:t>
            </a:r>
            <a:endParaRPr lang="ru-RU" sz="2800" dirty="0"/>
          </a:p>
        </p:txBody>
      </p:sp>
      <p:sp>
        <p:nvSpPr>
          <p:cNvPr id="516099" name="Rectangle 3"/>
          <p:cNvSpPr>
            <a:spLocks noChangeArrowheads="1"/>
          </p:cNvSpPr>
          <p:nvPr/>
        </p:nvSpPr>
        <p:spPr bwMode="auto">
          <a:xfrm>
            <a:off x="1979613" y="332656"/>
            <a:ext cx="54721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</a:t>
            </a:r>
            <a:r>
              <a:rPr kumimoji="1"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SYS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/</a:t>
            </a:r>
            <a:r>
              <a:rPr kumimoji="1" lang="en-US" sz="4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Civil</a:t>
            </a:r>
            <a:r>
              <a:rPr kumimoji="1" lang="en-US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FEM</a:t>
            </a:r>
            <a:endParaRPr kumimoji="1" lang="ru-RU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241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96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50528893"/>
              </p:ext>
            </p:extLst>
          </p:nvPr>
        </p:nvGraphicFramePr>
        <p:xfrm>
          <a:off x="6308725" y="2132856"/>
          <a:ext cx="2835275" cy="3814762"/>
        </p:xfrm>
        <a:graphic>
          <a:graphicData uri="http://schemas.openxmlformats.org/presentationml/2006/ole">
            <p:oleObj spid="_x0000_s118792" name="Image" r:id="rId3" imgW="11627250" imgH="15325097" progId="">
              <p:embed/>
            </p:oleObj>
          </a:graphicData>
        </a:graphic>
      </p:graphicFrame>
      <p:sp>
        <p:nvSpPr>
          <p:cNvPr id="369667" name="Text Box 3"/>
          <p:cNvSpPr txBox="1">
            <a:spLocks noChangeArrowheads="1"/>
          </p:cNvSpPr>
          <p:nvPr/>
        </p:nvSpPr>
        <p:spPr bwMode="auto">
          <a:xfrm>
            <a:off x="0" y="1340768"/>
            <a:ext cx="7019925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41325" indent="-762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12788"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708025" indent="-342900" eaLnBrk="0" hangingPunct="0">
              <a:buFont typeface="Wingdings" pitchFamily="2" charset="2"/>
              <a:buChar char="v"/>
            </a:pPr>
            <a:r>
              <a:rPr lang="ru-RU" sz="2300" dirty="0">
                <a:latin typeface="Tahoma" pitchFamily="34" charset="0"/>
              </a:rPr>
              <a:t> </a:t>
            </a:r>
            <a:r>
              <a:rPr lang="ru-RU" sz="2400" b="0" dirty="0">
                <a:latin typeface="Tahoma" pitchFamily="34" charset="0"/>
              </a:rPr>
              <a:t>Библиотека свойств строительных 	материалов</a:t>
            </a:r>
          </a:p>
          <a:p>
            <a:pPr marL="708025" indent="-342900" eaLnBrk="0" hangingPunct="0">
              <a:buFont typeface="Wingdings" pitchFamily="2" charset="2"/>
              <a:buChar char="v"/>
            </a:pPr>
            <a:r>
              <a:rPr lang="ru-RU" sz="2400" b="0" dirty="0">
                <a:latin typeface="Tahoma" pitchFamily="34" charset="0"/>
              </a:rPr>
              <a:t> Библиотека сечений</a:t>
            </a:r>
          </a:p>
          <a:p>
            <a:pPr marL="708025" indent="-342900" eaLnBrk="0" hangingPunct="0">
              <a:buFont typeface="Wingdings" pitchFamily="2" charset="2"/>
              <a:buChar char="v"/>
            </a:pPr>
            <a:r>
              <a:rPr lang="ru-RU" sz="2400" b="0" dirty="0">
                <a:latin typeface="Tahoma" pitchFamily="34" charset="0"/>
              </a:rPr>
              <a:t> Упрощенный пре-</a:t>
            </a:r>
            <a:r>
              <a:rPr lang="ru-RU" sz="2400" b="0" dirty="0" err="1">
                <a:latin typeface="Tahoma" pitchFamily="34" charset="0"/>
              </a:rPr>
              <a:t>постпроцессинг</a:t>
            </a:r>
            <a:endParaRPr lang="ru-RU" sz="2400" b="0" dirty="0">
              <a:latin typeface="Tahoma" pitchFamily="34" charset="0"/>
            </a:endParaRPr>
          </a:p>
          <a:p>
            <a:pPr marL="708025" indent="-342900" eaLnBrk="0" hangingPunct="0">
              <a:buFont typeface="Wingdings" pitchFamily="2" charset="2"/>
              <a:buChar char="v"/>
            </a:pPr>
            <a:r>
              <a:rPr lang="ru-RU" sz="2400" b="0" dirty="0">
                <a:latin typeface="Tahoma" pitchFamily="34" charset="0"/>
              </a:rPr>
              <a:t> Комбинации </a:t>
            </a:r>
            <a:r>
              <a:rPr lang="ru-RU" sz="2400" b="0" dirty="0" err="1">
                <a:latin typeface="Tahoma" pitchFamily="34" charset="0"/>
              </a:rPr>
              <a:t>расч</a:t>
            </a:r>
            <a:r>
              <a:rPr lang="ru-RU" sz="2400" b="0" dirty="0">
                <a:latin typeface="Tahoma" pitchFamily="34" charset="0"/>
              </a:rPr>
              <a:t>. случаев</a:t>
            </a:r>
          </a:p>
          <a:p>
            <a:pPr marL="708025" indent="-342900" eaLnBrk="0" hangingPunct="0">
              <a:buFont typeface="Wingdings" pitchFamily="2" charset="2"/>
              <a:buChar char="v"/>
            </a:pPr>
            <a:r>
              <a:rPr lang="ru-RU" sz="2400" b="0" dirty="0">
                <a:latin typeface="Tahoma" pitchFamily="34" charset="0"/>
              </a:rPr>
              <a:t> Проверка бетонов,</a:t>
            </a:r>
          </a:p>
          <a:p>
            <a:pPr marL="708025" indent="-342900" eaLnBrk="0" hangingPunct="0">
              <a:buFont typeface="Wingdings" pitchFamily="2" charset="2"/>
              <a:buChar char="v"/>
            </a:pPr>
            <a:r>
              <a:rPr lang="ru-RU" sz="2400" b="0" dirty="0">
                <a:latin typeface="Tahoma" pitchFamily="34" charset="0"/>
              </a:rPr>
              <a:t> стальных элементов согласно нормам</a:t>
            </a:r>
          </a:p>
          <a:p>
            <a:pPr marL="708025" indent="-342900" eaLnBrk="0" hangingPunct="0">
              <a:buFont typeface="Wingdings" pitchFamily="2" charset="2"/>
              <a:buChar char="v"/>
            </a:pPr>
            <a:r>
              <a:rPr lang="ru-RU" sz="2400" b="0" dirty="0">
                <a:latin typeface="Tahoma" pitchFamily="34" charset="0"/>
              </a:rPr>
              <a:t> Армированные балки и оболочки</a:t>
            </a:r>
          </a:p>
          <a:p>
            <a:pPr marL="708025" indent="-342900" eaLnBrk="0" hangingPunct="0">
              <a:buFont typeface="Wingdings" pitchFamily="2" charset="2"/>
              <a:buChar char="v"/>
            </a:pPr>
            <a:r>
              <a:rPr lang="ru-RU" sz="2400" b="0" dirty="0">
                <a:latin typeface="Tahoma" pitchFamily="34" charset="0"/>
              </a:rPr>
              <a:t> Нелинейный анализ бетонов</a:t>
            </a:r>
          </a:p>
          <a:p>
            <a:pPr marL="708025" indent="-342900" eaLnBrk="0" hangingPunct="0">
              <a:buFont typeface="Wingdings" pitchFamily="2" charset="2"/>
              <a:buChar char="v"/>
            </a:pPr>
            <a:r>
              <a:rPr lang="ru-RU" sz="2400" b="0" dirty="0">
                <a:latin typeface="Tahoma" pitchFamily="34" charset="0"/>
              </a:rPr>
              <a:t> Предварительно напряженный бетон</a:t>
            </a:r>
          </a:p>
          <a:p>
            <a:pPr marL="708025" indent="-342900" eaLnBrk="0" hangingPunct="0">
              <a:buFont typeface="Wingdings" pitchFamily="2" charset="2"/>
              <a:buChar char="v"/>
            </a:pPr>
            <a:r>
              <a:rPr lang="ru-RU" sz="2400" b="0" dirty="0">
                <a:latin typeface="Tahoma" pitchFamily="34" charset="0"/>
              </a:rPr>
              <a:t> Нагрузки от транспортных средств</a:t>
            </a:r>
          </a:p>
          <a:p>
            <a:pPr marL="708025" indent="-342900" eaLnBrk="0" hangingPunct="0">
              <a:buFont typeface="Wingdings" pitchFamily="2" charset="2"/>
              <a:buChar char="v"/>
            </a:pPr>
            <a:r>
              <a:rPr lang="ru-RU" sz="2400" b="0" dirty="0">
                <a:latin typeface="Tahoma" pitchFamily="34" charset="0"/>
              </a:rPr>
              <a:t> Механика грунтов</a:t>
            </a:r>
          </a:p>
          <a:p>
            <a:pPr marL="708025" indent="-342900" eaLnBrk="0" hangingPunct="0">
              <a:buFont typeface="Wingdings" pitchFamily="2" charset="2"/>
              <a:buChar char="v"/>
            </a:pPr>
            <a:r>
              <a:rPr lang="ru-RU" sz="2400" b="0" dirty="0">
                <a:latin typeface="Tahoma" pitchFamily="34" charset="0"/>
              </a:rPr>
              <a:t> Модули по расчету дамб, мостов</a:t>
            </a:r>
            <a:endParaRPr lang="ru-RU" sz="2400" b="0" dirty="0">
              <a:latin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43608" y="241856"/>
            <a:ext cx="81003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Анализ строительных конструкций</a:t>
            </a:r>
            <a:endParaRPr lang="en-US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377062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05" t="7414" r="3973"/>
          <a:stretch>
            <a:fillRect/>
          </a:stretch>
        </p:blipFill>
        <p:spPr bwMode="auto">
          <a:xfrm>
            <a:off x="0" y="333375"/>
            <a:ext cx="9144000" cy="585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9121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58" t="1933" r="3868" b="50606"/>
          <a:stretch>
            <a:fillRect/>
          </a:stretch>
        </p:blipFill>
        <p:spPr bwMode="auto">
          <a:xfrm>
            <a:off x="0" y="115888"/>
            <a:ext cx="9144000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99" t="54904" r="3874" b="32512"/>
          <a:stretch>
            <a:fillRect/>
          </a:stretch>
        </p:blipFill>
        <p:spPr bwMode="auto">
          <a:xfrm>
            <a:off x="0" y="3068638"/>
            <a:ext cx="914400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97" t="7457" r="3561" b="57570"/>
          <a:stretch>
            <a:fillRect/>
          </a:stretch>
        </p:blipFill>
        <p:spPr bwMode="auto">
          <a:xfrm>
            <a:off x="0" y="3789363"/>
            <a:ext cx="9144000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5351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97" t="42052" r="3561" b="18729"/>
          <a:stretch>
            <a:fillRect/>
          </a:stretch>
        </p:blipFill>
        <p:spPr bwMode="auto">
          <a:xfrm>
            <a:off x="323850" y="0"/>
            <a:ext cx="8243888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87" t="7791" r="3767" b="6052"/>
          <a:stretch>
            <a:fillRect/>
          </a:stretch>
        </p:blipFill>
        <p:spPr bwMode="auto">
          <a:xfrm>
            <a:off x="323850" y="2049463"/>
            <a:ext cx="8208963" cy="485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4730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03" t="7292" r="3746" b="2739"/>
          <a:stretch>
            <a:fillRect/>
          </a:stretch>
        </p:blipFill>
        <p:spPr bwMode="auto">
          <a:xfrm>
            <a:off x="755650" y="0"/>
            <a:ext cx="7883525" cy="485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03" t="43520" r="3746" b="22957"/>
          <a:stretch>
            <a:fillRect/>
          </a:stretch>
        </p:blipFill>
        <p:spPr bwMode="auto">
          <a:xfrm>
            <a:off x="755650" y="4868863"/>
            <a:ext cx="7920038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0422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81TGp_gold_light">
  <a:themeElements>
    <a:clrScheme name="Default Design 2">
      <a:dk1>
        <a:srgbClr val="000000"/>
      </a:dk1>
      <a:lt1>
        <a:srgbClr val="FFFFFF"/>
      </a:lt1>
      <a:dk2>
        <a:srgbClr val="2E507A"/>
      </a:dk2>
      <a:lt2>
        <a:srgbClr val="333333"/>
      </a:lt2>
      <a:accent1>
        <a:srgbClr val="5A90C2"/>
      </a:accent1>
      <a:accent2>
        <a:srgbClr val="8AC246"/>
      </a:accent2>
      <a:accent3>
        <a:srgbClr val="FFFFFF"/>
      </a:accent3>
      <a:accent4>
        <a:srgbClr val="000000"/>
      </a:accent4>
      <a:accent5>
        <a:srgbClr val="B5C6DD"/>
      </a:accent5>
      <a:accent6>
        <a:srgbClr val="7DB03F"/>
      </a:accent6>
      <a:hlink>
        <a:srgbClr val="F6831A"/>
      </a:hlink>
      <a:folHlink>
        <a:srgbClr val="EFC821"/>
      </a:folHlink>
    </a:clrScheme>
    <a:fontScheme name="Default Design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800000"/>
        </a:dk2>
        <a:lt2>
          <a:srgbClr val="333333"/>
        </a:lt2>
        <a:accent1>
          <a:srgbClr val="EB6743"/>
        </a:accent1>
        <a:accent2>
          <a:srgbClr val="D3A911"/>
        </a:accent2>
        <a:accent3>
          <a:srgbClr val="FFFFFF"/>
        </a:accent3>
        <a:accent4>
          <a:srgbClr val="000000"/>
        </a:accent4>
        <a:accent5>
          <a:srgbClr val="F3B8B0"/>
        </a:accent5>
        <a:accent6>
          <a:srgbClr val="BF990E"/>
        </a:accent6>
        <a:hlink>
          <a:srgbClr val="7B9B63"/>
        </a:hlink>
        <a:folHlink>
          <a:srgbClr val="38A3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2E507A"/>
        </a:dk2>
        <a:lt2>
          <a:srgbClr val="333333"/>
        </a:lt2>
        <a:accent1>
          <a:srgbClr val="5A90C2"/>
        </a:accent1>
        <a:accent2>
          <a:srgbClr val="8AC246"/>
        </a:accent2>
        <a:accent3>
          <a:srgbClr val="FFFFFF"/>
        </a:accent3>
        <a:accent4>
          <a:srgbClr val="000000"/>
        </a:accent4>
        <a:accent5>
          <a:srgbClr val="B5C6DD"/>
        </a:accent5>
        <a:accent6>
          <a:srgbClr val="7DB03F"/>
        </a:accent6>
        <a:hlink>
          <a:srgbClr val="F6831A"/>
        </a:hlink>
        <a:folHlink>
          <a:srgbClr val="EFC8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A82A9F"/>
        </a:dk2>
        <a:lt2>
          <a:srgbClr val="4D4D4D"/>
        </a:lt2>
        <a:accent1>
          <a:srgbClr val="12B4D4"/>
        </a:accent1>
        <a:accent2>
          <a:srgbClr val="F1C23D"/>
        </a:accent2>
        <a:accent3>
          <a:srgbClr val="FFFFFF"/>
        </a:accent3>
        <a:accent4>
          <a:srgbClr val="000000"/>
        </a:accent4>
        <a:accent5>
          <a:srgbClr val="AAD6E6"/>
        </a:accent5>
        <a:accent6>
          <a:srgbClr val="DAB036"/>
        </a:accent6>
        <a:hlink>
          <a:srgbClr val="8CA62C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581TGp_gold_light</Template>
  <TotalTime>841</TotalTime>
  <Words>1519</Words>
  <Application>Microsoft Office PowerPoint</Application>
  <PresentationFormat>Экран (4:3)</PresentationFormat>
  <Paragraphs>190</Paragraphs>
  <Slides>34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34</vt:i4>
      </vt:variant>
    </vt:vector>
  </HeadingPairs>
  <TitlesOfParts>
    <vt:vector size="37" baseType="lpstr">
      <vt:lpstr>581TGp_gold_light</vt:lpstr>
      <vt:lpstr>Bitmap Image</vt:lpstr>
      <vt:lpstr>Image</vt:lpstr>
      <vt:lpstr>ВЫЧИСЛИТЕЛЬНЫЕ КОМПЛЕКСЫ  в расчетах строительных конструкций</vt:lpstr>
      <vt:lpstr>Зачем нужны программы?  Что в них заложено?</vt:lpstr>
      <vt:lpstr>Программы автоматизации расчета строительных конструкций</vt:lpstr>
      <vt:lpstr>NormCAD (ф. «САПРОТОН»)</vt:lpstr>
      <vt:lpstr> ESOP (Robot)</vt:lpstr>
      <vt:lpstr>Интегрированные системы прочностного анализа</vt:lpstr>
      <vt:lpstr>SCAD Office 21.1 - программа для анализа строительных конструкций</vt:lpstr>
      <vt:lpstr>Программы – сателлиты SCAD</vt:lpstr>
      <vt:lpstr>КРИСТАЛЛ – экспертиза и расчет элементов стальных конструкций</vt:lpstr>
      <vt:lpstr>КАМИН – экспертиза и расчет элементов каменных и армокаменных конструкций</vt:lpstr>
      <vt:lpstr>АРБАТ – экспертиза и расчет элементов железобетонных конструкций</vt:lpstr>
      <vt:lpstr>KOMETA – расчет и проектирование узлов стальных конструкций</vt:lpstr>
      <vt:lpstr>Монолит –проектирование ребристых перекрытий</vt:lpstr>
      <vt:lpstr>КРОСС – определение коэффициентов постели для расчета фундаментных плит на упругом основании</vt:lpstr>
      <vt:lpstr>ВЕСТ – определение нагрузок и воздействий на конструкции</vt:lpstr>
      <vt:lpstr>Программы для формирования сечений и  расчета их геометрических характеристик </vt:lpstr>
      <vt:lpstr>Форум - импорт – экспорт данных</vt:lpstr>
      <vt:lpstr>ЛИРА</vt:lpstr>
      <vt:lpstr>ЛИРА – модульная система: </vt:lpstr>
      <vt:lpstr>ПК ЛИРА 10   Многофункциональная система анализа и расчета строительных и машиностроительных конструкций</vt:lpstr>
      <vt:lpstr>ПК ЛИРА 10   Многофункциональная система анализа и расчета строительных и машиностроительных конструкций</vt:lpstr>
      <vt:lpstr>Слайд 22</vt:lpstr>
      <vt:lpstr>Общая схема проектирования конструкций в</vt:lpstr>
      <vt:lpstr>Слайд 24</vt:lpstr>
      <vt:lpstr>Расчетные возможности</vt:lpstr>
      <vt:lpstr>ANSYS</vt:lpstr>
      <vt:lpstr>Почему ANSYS?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Paolo</dc:creator>
  <cp:lastModifiedBy>user</cp:lastModifiedBy>
  <cp:revision>100</cp:revision>
  <dcterms:created xsi:type="dcterms:W3CDTF">2016-11-07T18:15:40Z</dcterms:created>
  <dcterms:modified xsi:type="dcterms:W3CDTF">2017-06-16T15:19:54Z</dcterms:modified>
</cp:coreProperties>
</file>