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5" r:id="rId5"/>
    <p:sldId id="266" r:id="rId6"/>
    <p:sldId id="269" r:id="rId7"/>
    <p:sldId id="270" r:id="rId8"/>
    <p:sldId id="271" r:id="rId9"/>
    <p:sldId id="267" r:id="rId10"/>
    <p:sldId id="272" r:id="rId11"/>
    <p:sldId id="263" r:id="rId12"/>
    <p:sldId id="261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8E2F8E-FEE6-4BA2-A7CA-C071CEEF1925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EDB1A0E-462A-44FA-86D3-F272B3BE4E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Архивирование и кодирование методом Шеннона-</a:t>
            </a:r>
            <a:r>
              <a:rPr lang="ru-RU" dirty="0" err="1" smtClean="0">
                <a:solidFill>
                  <a:srgbClr val="002060"/>
                </a:solidFill>
              </a:rPr>
              <a:t>Фано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979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Схема архивирования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67544" y="2343918"/>
            <a:ext cx="8280920" cy="2093194"/>
            <a:chOff x="467544" y="2343918"/>
            <a:chExt cx="8280920" cy="209319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67544" y="2343918"/>
              <a:ext cx="2376264" cy="20882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372200" y="2343918"/>
              <a:ext cx="2376264" cy="20882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002060"/>
                  </a:solidFill>
                </a:rPr>
                <a:t>Вывод данных - создание архива и запись в него данных</a:t>
              </a:r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419872" y="2348880"/>
              <a:ext cx="2376264" cy="20882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rgbClr val="002060"/>
                  </a:solidFill>
                </a:rPr>
                <a:t>Обработка данных – кодирование данных+ создание таблицы соответствий</a:t>
              </a:r>
              <a:endParaRPr lang="ru-RU" dirty="0">
                <a:solidFill>
                  <a:srgbClr val="002060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67544" y="2708920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Ввод данных – считывание имени файла с клавиатуры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10" name="Прямая со стрелкой 9"/>
          <p:cNvCxnSpPr>
            <a:stCxn id="4" idx="3"/>
            <a:endCxn id="7" idx="1"/>
          </p:cNvCxnSpPr>
          <p:nvPr/>
        </p:nvCxnSpPr>
        <p:spPr>
          <a:xfrm>
            <a:off x="2843808" y="3388034"/>
            <a:ext cx="576064" cy="4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783384" y="3385553"/>
            <a:ext cx="576064" cy="4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9344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Схема разархивирования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343918"/>
            <a:ext cx="237626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Ввод данных – считывание имени архива с клавиатуры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72200" y="2343918"/>
            <a:ext cx="237626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Вывод данных – создание нового файла и вывод в него данных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2361722"/>
            <a:ext cx="237626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Обработка данных – считывание таблицы соответствий + декодирование данных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843808" y="3388034"/>
            <a:ext cx="576064" cy="4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812006" y="3378110"/>
            <a:ext cx="576064" cy="4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8158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Построение дерева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628800"/>
            <a:ext cx="867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Рассмотрим такую фразу: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«просто простой текст с просто простым просто-просто содержанием».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71600" y="2492896"/>
          <a:ext cx="7128792" cy="3384378"/>
        </p:xfrm>
        <a:graphic>
          <a:graphicData uri="http://schemas.openxmlformats.org/drawingml/2006/table">
            <a:tbl>
              <a:tblPr/>
              <a:tblGrid>
                <a:gridCol w="1968264"/>
                <a:gridCol w="1720176"/>
                <a:gridCol w="1720176"/>
                <a:gridCol w="1720176"/>
              </a:tblGrid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п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</a:rPr>
                        <a:t>пробел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тире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43808" y="61653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Соответствия №1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9" y="764705"/>
          <a:ext cx="7776862" cy="5040558"/>
        </p:xfrm>
        <a:graphic>
          <a:graphicData uri="http://schemas.openxmlformats.org/drawingml/2006/table">
            <a:tbl>
              <a:tblPr/>
              <a:tblGrid>
                <a:gridCol w="2147197"/>
                <a:gridCol w="1876555"/>
                <a:gridCol w="1876555"/>
                <a:gridCol w="1876555"/>
              </a:tblGrid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тире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пробел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й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д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27784" y="602128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Соответствия №2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15816" y="616530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Построение дерева 1.1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200799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056784" cy="579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915816" y="616530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Построение дерева 1.2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73764"/>
            <a:ext cx="6696743" cy="581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43808" y="616530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Построение дерева 1.3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дерево"/>
          <p:cNvPicPr>
            <a:picLocks noChangeAspect="1" noChangeArrowheads="1"/>
          </p:cNvPicPr>
          <p:nvPr/>
        </p:nvPicPr>
        <p:blipFill>
          <a:blip r:embed="rId2" cstate="print"/>
          <a:srcRect l="36745" t="23416" r="26976" b="5234"/>
          <a:stretch>
            <a:fillRect/>
          </a:stretch>
        </p:blipFill>
        <p:spPr bwMode="auto">
          <a:xfrm>
            <a:off x="1187624" y="332656"/>
            <a:ext cx="619268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411760" y="609329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Построенное дерево 1.1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848872" cy="6120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11560" y="22768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624" y="27089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7664" y="29969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19872" y="386104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92080" y="472514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8264" y="602128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r>
              <a:rPr lang="ru-RU" dirty="0" smtClean="0">
                <a:solidFill>
                  <a:schemeClr val="bg1"/>
                </a:solidFill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56376" y="472514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3808" y="27089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23728" y="22768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59832" y="22768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1920" y="22768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r>
              <a:rPr lang="ru-RU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3968" y="256490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48064" y="30689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96136" y="29969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16216" y="386104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96336" y="371703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0" y="42210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99792" y="335699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55776" y="234888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83768" y="155679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39752" y="27809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28184" y="53012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83768" y="630932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Построенное дерево 1.2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Сравнение созданного архиватора с другими архиваторами</a:t>
            </a:r>
            <a:endParaRPr lang="ru-RU" sz="3600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80197285"/>
              </p:ext>
            </p:extLst>
          </p:nvPr>
        </p:nvGraphicFramePr>
        <p:xfrm>
          <a:off x="467544" y="1045792"/>
          <a:ext cx="8424936" cy="5509079"/>
        </p:xfrm>
        <a:graphic>
          <a:graphicData uri="http://schemas.openxmlformats.org/drawingml/2006/table">
            <a:tbl>
              <a:tblPr/>
              <a:tblGrid>
                <a:gridCol w="1584176"/>
                <a:gridCol w="1520251"/>
                <a:gridCol w="1864125"/>
                <a:gridCol w="1682636"/>
                <a:gridCol w="1773748"/>
              </a:tblGrid>
              <a:tr h="79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21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Архиватор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2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Тип </a:t>
                      </a:r>
                      <a:r>
                        <a:rPr lang="uk-UA" sz="2100" b="1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файла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2100" b="1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Размер</a:t>
                      </a:r>
                      <a:r>
                        <a:rPr lang="uk-UA" sz="21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100" b="1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исходника</a:t>
                      </a:r>
                      <a:r>
                        <a:rPr lang="uk-UA" sz="21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uk-UA" sz="21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кб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2100" b="1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Размер</a:t>
                      </a:r>
                      <a:r>
                        <a:rPr lang="uk-UA" sz="21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100" b="1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архива</a:t>
                      </a:r>
                      <a:r>
                        <a:rPr lang="uk-UA" sz="21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uk-UA" sz="21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кб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uk-UA" sz="2100" b="1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Степень</a:t>
                      </a:r>
                      <a:r>
                        <a:rPr lang="uk-UA" sz="21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100" b="1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сжатия</a:t>
                      </a:r>
                      <a:r>
                        <a:rPr lang="uk-UA" sz="21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uk-UA" sz="2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WinRaR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html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269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137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>
                          <a:solidFill>
                            <a:srgbClr val="002060"/>
                          </a:solidFill>
                          <a:latin typeface="Times New Roman"/>
                        </a:rPr>
                        <a:t>49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FFFF00"/>
                          </a:solidFill>
                          <a:latin typeface="Times New Roman"/>
                        </a:rPr>
                        <a:t>jpeg</a:t>
                      </a:r>
                      <a:endParaRPr lang="ru-RU" sz="2100" dirty="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FFFF00"/>
                          </a:solidFill>
                          <a:latin typeface="Times New Roman"/>
                        </a:rPr>
                        <a:t>192</a:t>
                      </a:r>
                      <a:endParaRPr lang="ru-RU" sz="2100" dirty="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FFFF00"/>
                          </a:solidFill>
                          <a:latin typeface="Times New Roman"/>
                        </a:rPr>
                        <a:t>192</a:t>
                      </a:r>
                      <a:endParaRPr lang="ru-RU" sz="2100" dirty="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 dirty="0">
                          <a:solidFill>
                            <a:srgbClr val="FFFF00"/>
                          </a:solidFill>
                          <a:latin typeface="Times New Roman"/>
                        </a:rPr>
                        <a:t>0</a:t>
                      </a:r>
                      <a:endParaRPr lang="ru-RU" sz="2100" dirty="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doc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42</a:t>
                      </a:r>
                      <a:r>
                        <a:rPr lang="ru-RU" sz="2100">
                          <a:solidFill>
                            <a:srgbClr val="002060"/>
                          </a:solidFill>
                          <a:latin typeface="Times New Roman"/>
                        </a:rPr>
                        <a:t>,</a:t>
                      </a: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5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8,66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80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djvu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14 500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14 200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7Zip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html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269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131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>
                          <a:solidFill>
                            <a:srgbClr val="002060"/>
                          </a:solidFill>
                          <a:latin typeface="Times New Roman"/>
                        </a:rPr>
                        <a:t>51,4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FFFF00"/>
                          </a:solidFill>
                          <a:latin typeface="Times New Roman"/>
                        </a:rPr>
                        <a:t>jpeg</a:t>
                      </a:r>
                      <a:endParaRPr lang="ru-RU" sz="2100" dirty="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FFFF00"/>
                          </a:solidFill>
                          <a:latin typeface="Times New Roman"/>
                        </a:rPr>
                        <a:t>192</a:t>
                      </a:r>
                      <a:endParaRPr lang="ru-RU" sz="210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FFFF00"/>
                          </a:solidFill>
                          <a:latin typeface="Times New Roman"/>
                        </a:rPr>
                        <a:t>194</a:t>
                      </a:r>
                      <a:endParaRPr lang="ru-RU" sz="210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 dirty="0">
                          <a:solidFill>
                            <a:srgbClr val="FFFF00"/>
                          </a:solidFill>
                          <a:latin typeface="Times New Roman"/>
                        </a:rPr>
                        <a:t>-0,1</a:t>
                      </a:r>
                      <a:endParaRPr lang="ru-RU" sz="2100" dirty="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doc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42,5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7,81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>
                          <a:solidFill>
                            <a:srgbClr val="002060"/>
                          </a:solidFill>
                          <a:latin typeface="Times New Roman"/>
                        </a:rPr>
                        <a:t>72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djvu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14 500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14 400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>
                          <a:solidFill>
                            <a:srgbClr val="002060"/>
                          </a:solidFill>
                          <a:latin typeface="Times New Roman"/>
                        </a:rPr>
                        <a:t>0,7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ShennonFano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html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269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215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>
                          <a:solidFill>
                            <a:srgbClr val="002060"/>
                          </a:solidFill>
                          <a:latin typeface="Times New Roman"/>
                        </a:rPr>
                        <a:t>20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FFFF00"/>
                          </a:solidFill>
                          <a:latin typeface="Times New Roman"/>
                        </a:rPr>
                        <a:t>jpeg</a:t>
                      </a:r>
                      <a:endParaRPr lang="ru-RU" sz="2100" dirty="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FFFF00"/>
                          </a:solidFill>
                          <a:latin typeface="Times New Roman"/>
                        </a:rPr>
                        <a:t>192</a:t>
                      </a:r>
                      <a:endParaRPr lang="ru-RU" sz="210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FFFF00"/>
                          </a:solidFill>
                          <a:latin typeface="Times New Roman"/>
                        </a:rPr>
                        <a:t>194</a:t>
                      </a:r>
                      <a:endParaRPr lang="ru-RU" sz="210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 dirty="0">
                          <a:solidFill>
                            <a:srgbClr val="FFFF00"/>
                          </a:solidFill>
                          <a:latin typeface="Times New Roman"/>
                        </a:rPr>
                        <a:t>-0,1</a:t>
                      </a:r>
                      <a:endParaRPr lang="ru-RU" sz="2100" dirty="0">
                        <a:solidFill>
                          <a:srgbClr val="FFFF0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doc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42,5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>
                          <a:solidFill>
                            <a:srgbClr val="002060"/>
                          </a:solidFill>
                          <a:latin typeface="Times New Roman"/>
                        </a:rPr>
                        <a:t>22,7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>
                          <a:solidFill>
                            <a:srgbClr val="002060"/>
                          </a:solidFill>
                          <a:latin typeface="Times New Roman"/>
                        </a:rPr>
                        <a:t>47</a:t>
                      </a:r>
                      <a:endParaRPr lang="ru-RU" sz="210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djvu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14 500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14 500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2100" dirty="0">
                          <a:solidFill>
                            <a:srgbClr val="002060"/>
                          </a:solidFill>
                          <a:latin typeface="Times New Roman"/>
                        </a:rPr>
                        <a:t>0</a:t>
                      </a:r>
                      <a:endParaRPr lang="ru-RU" sz="2100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57514" marR="575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Архивирование </a:t>
            </a:r>
            <a:r>
              <a:rPr lang="en-US" dirty="0" smtClean="0">
                <a:solidFill>
                  <a:srgbClr val="002060"/>
                </a:solidFill>
              </a:rPr>
              <a:t> HTML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Диаграмма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698477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Архивирование  </a:t>
            </a:r>
            <a:r>
              <a:rPr lang="en-US" dirty="0" smtClean="0">
                <a:solidFill>
                  <a:srgbClr val="002060"/>
                </a:solidFill>
              </a:rPr>
              <a:t>DOC-</a:t>
            </a:r>
            <a:r>
              <a:rPr lang="ru-RU" dirty="0" smtClean="0">
                <a:solidFill>
                  <a:srgbClr val="002060"/>
                </a:solidFill>
              </a:rPr>
              <a:t>файлов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0" name="Диаграмма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734481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244</TotalTime>
  <Words>272</Words>
  <Application>Microsoft Office PowerPoint</Application>
  <PresentationFormat>Экран (4:3)</PresentationFormat>
  <Paragraphs>170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Архивирование и кодирование методом Шеннона-Фано</vt:lpstr>
      <vt:lpstr>Схема архивирования</vt:lpstr>
      <vt:lpstr>Схема разархивирования</vt:lpstr>
      <vt:lpstr>Построение дерева</vt:lpstr>
      <vt:lpstr>Слайд 5</vt:lpstr>
      <vt:lpstr>Слайд 6</vt:lpstr>
      <vt:lpstr>Слайд 7</vt:lpstr>
      <vt:lpstr>Слайд 8</vt:lpstr>
      <vt:lpstr>Слайд 9</vt:lpstr>
      <vt:lpstr>Слайд 10</vt:lpstr>
      <vt:lpstr>Сравнение созданного архиватора с другими архиваторами</vt:lpstr>
      <vt:lpstr>Архивирование  HTML</vt:lpstr>
      <vt:lpstr>Архивирование  DOC-файлов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Архивирование и кодирование методом Шеннона-Фано</dc:title>
  <dc:creator>Бублик</dc:creator>
  <cp:lastModifiedBy>user</cp:lastModifiedBy>
  <cp:revision>38</cp:revision>
  <dcterms:created xsi:type="dcterms:W3CDTF">2013-03-15T12:33:20Z</dcterms:created>
  <dcterms:modified xsi:type="dcterms:W3CDTF">2019-09-24T06:39:57Z</dcterms:modified>
</cp:coreProperties>
</file>