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08.02.2017</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08.02.2017</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08.02.2017</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08.02.2017</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08.02.2017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08.02.2017</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08.02.2017</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08.02.2017</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08.02.2017</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ctrTitle"/>
          </p:nvPr>
        </p:nvSpPr>
        <p:spPr>
          <a:xfrm>
            <a:off x="285720" y="2643182"/>
            <a:ext cx="8458200" cy="1222375"/>
          </a:xfrm>
        </p:spPr>
        <p:txBody>
          <a:bodyPr>
            <a:normAutofit fontScale="90000"/>
          </a:bodyPr>
          <a:lstStyle/>
          <a:p>
            <a:pPr algn="ctr"/>
            <a:r>
              <a:rPr lang="ru-RU" b="1" dirty="0" err="1" smtClean="0">
                <a:latin typeface="Times New Roman" pitchFamily="18" charset="0"/>
                <a:cs typeface="Times New Roman" pitchFamily="18" charset="0"/>
              </a:rPr>
              <a:t>ГАЖ-дағы деректер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моделін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құру құрылымы</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kk-KZ"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500042"/>
            <a:ext cx="8501122" cy="5768997"/>
          </a:xfrm>
        </p:spPr>
        <p:txBody>
          <a:bodyPr>
            <a:noAutofit/>
          </a:bodyPr>
          <a:lstStyle/>
          <a:p>
            <a:r>
              <a:rPr lang="kk-KZ" sz="2400" dirty="0" smtClean="0">
                <a:latin typeface="Times New Roman" pitchFamily="18" charset="0"/>
                <a:cs typeface="Times New Roman" pitchFamily="18" charset="0"/>
              </a:rPr>
              <a:t>ГАЖ-дағы деректер алуан түрлі:</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 ол объектілер жөніндегі ақпарат,жер бетінің сипаттамасы, объектілер арасындағы байланыс пен түрлерітуралы ақпарат, әртүрлі бейнелеуші мәліметтер – деректер қорындасақталатын бірыңғай жалпы модельге түрленеді. Бұл деректер алуан</a:t>
            </a:r>
            <a:r>
              <a:rPr lang="en-US" sz="2400"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түрлі </a:t>
            </a:r>
            <a:r>
              <a:rPr lang="kk-KZ" sz="2400" b="1" i="1" dirty="0" smtClean="0">
                <a:latin typeface="Times New Roman" pitchFamily="18" charset="0"/>
                <a:cs typeface="Times New Roman" pitchFamily="18" charset="0"/>
              </a:rPr>
              <a:t>объектілер моделін</a:t>
            </a:r>
            <a:r>
              <a:rPr lang="en-US" sz="2400" b="1" i="1"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түзеді, әрі олар деректер қорыныңақпараттық негізін береді. Деректер қорында сақталған ГАЖобъектілерінің модельдері – </a:t>
            </a:r>
            <a:r>
              <a:rPr lang="kk-KZ" sz="2400" b="1" i="1" dirty="0" smtClean="0">
                <a:latin typeface="Times New Roman" pitchFamily="18" charset="0"/>
                <a:cs typeface="Times New Roman" pitchFamily="18" charset="0"/>
              </a:rPr>
              <a:t>деректер моделі</a:t>
            </a:r>
            <a:r>
              <a:rPr lang="kk-KZ" sz="2400" dirty="0" smtClean="0">
                <a:latin typeface="Times New Roman" pitchFamily="18" charset="0"/>
                <a:cs typeface="Times New Roman" pitchFamily="18" charset="0"/>
              </a:rPr>
              <a:t>деп аталып, асақарапайым бөліктерден тұрады. ГАЖ-дағы деректер модельдеріндекүрделі көп деңгейлі жүйе бар, оның төменгі деңгейлері –қарапайымдеректер моделінен құралған. Қарапайым модельдерден – аса күрделімодельдер құралады.</a:t>
            </a:r>
            <a:endParaRPr lang="en-US" sz="2400" dirty="0" smtClean="0">
              <a:latin typeface="Times New Roman" pitchFamily="18" charset="0"/>
              <a:cs typeface="Times New Roman" pitchFamily="18" charset="0"/>
            </a:endParaRPr>
          </a:p>
          <a:p>
            <a:endParaRPr lang="ru-RU" sz="2400" dirty="0" smtClean="0">
              <a:latin typeface="Times New Roman" pitchFamily="18" charset="0"/>
              <a:cs typeface="Times New Roman" pitchFamily="18" charset="0"/>
            </a:endParaRPr>
          </a:p>
          <a:p>
            <a:pPr>
              <a:buNone/>
            </a:pPr>
            <a:endParaRPr lang="ru-RU" sz="2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buNone/>
            </a:pP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Деректер қорын ГАЖ-да ұйымдастыру – объектілер моделін</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ұйымдастырудан басталады. Бұл деректер қорындағы күрделі</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модельден құралған қарапайым деректер моделінің қасиеттерін алдын</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ала талдау қажеттілігін анықтайды. Мұндай тәсіл деректер қорындағы</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ақпараттардың негізін құру мен деректерді өңдеу процестерін тиімді</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етуге мүмкіндік береді</a:t>
            </a:r>
            <a:endParaRPr lang="ru-RU" sz="28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214290"/>
            <a:ext cx="8686800" cy="6429420"/>
          </a:xfrm>
        </p:spPr>
        <p:txBody>
          <a:bodyPr>
            <a:normAutofit fontScale="77500" lnSpcReduction="20000"/>
          </a:bodyPr>
          <a:lstStyle/>
          <a:p>
            <a:pPr>
              <a:buNone/>
            </a:pPr>
            <a:r>
              <a:rPr lang="en-US" b="1"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Модель</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объектінің жалпы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қасиеттерін бейнелеп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береді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Талдаунегізінде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тиімді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модельді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таңдап алу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үшін деректер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қорынқарастырудың әртүрлі аспектілері</a:t>
            </a:r>
            <a:r>
              <a:rPr lang="ru-RU" dirty="0" smtClean="0">
                <a:latin typeface="Times New Roman" pitchFamily="18" charset="0"/>
                <a:cs typeface="Times New Roman" pitchFamily="18" charset="0"/>
              </a:rPr>
              <a:t> мен </a:t>
            </a:r>
            <a:r>
              <a:rPr lang="ru-RU" dirty="0" err="1" smtClean="0">
                <a:latin typeface="Times New Roman" pitchFamily="18" charset="0"/>
                <a:cs typeface="Times New Roman" pitchFamily="18" charset="0"/>
              </a:rPr>
              <a:t>бағалау өлшемін қолдану қажет</a:t>
            </a:r>
            <a:r>
              <a:rPr lang="ru-RU" dirty="0" smtClean="0">
                <a:latin typeface="Times New Roman" pitchFamily="18" charset="0"/>
                <a:cs typeface="Times New Roman" pitchFamily="18" charset="0"/>
              </a:rPr>
              <a:t>:</a:t>
            </a:r>
          </a:p>
          <a:p>
            <a:r>
              <a:rPr lang="kk-KZ" dirty="0" smtClean="0">
                <a:latin typeface="Times New Roman" pitchFamily="18" charset="0"/>
                <a:cs typeface="Times New Roman" pitchFamily="18" charset="0"/>
              </a:rPr>
              <a:t>-</a:t>
            </a:r>
            <a:r>
              <a:rPr lang="ru-RU" i="1" dirty="0" smtClean="0">
                <a:solidFill>
                  <a:srgbClr val="FF0000"/>
                </a:solidFill>
                <a:latin typeface="Times New Roman" pitchFamily="18" charset="0"/>
                <a:cs typeface="Times New Roman" pitchFamily="18" charset="0"/>
              </a:rPr>
              <a:t>семиотика </a:t>
            </a:r>
            <a:r>
              <a:rPr lang="ru-RU" dirty="0" smtClean="0">
                <a:latin typeface="Times New Roman" pitchFamily="18" charset="0"/>
                <a:cs typeface="Times New Roman" pitchFamily="18" charset="0"/>
              </a:rPr>
              <a:t>– модель </a:t>
            </a:r>
            <a:r>
              <a:rPr lang="ru-RU" dirty="0" err="1" smtClean="0">
                <a:latin typeface="Times New Roman" pitchFamily="18" charset="0"/>
                <a:cs typeface="Times New Roman" pitchFamily="18" charset="0"/>
              </a:rPr>
              <a:t>үш негізгі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сипаттамалардан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құралуы тиіс:</a:t>
            </a:r>
            <a:r>
              <a:rPr lang="ru-RU" i="1" dirty="0" err="1" smtClean="0">
                <a:latin typeface="Times New Roman" pitchFamily="18" charset="0"/>
                <a:cs typeface="Times New Roman" pitchFamily="18" charset="0"/>
              </a:rPr>
              <a:t>синтаксис</a:t>
            </a:r>
            <a:r>
              <a:rPr lang="ru-RU" i="1" dirty="0" smtClean="0">
                <a:latin typeface="Times New Roman" pitchFamily="18" charset="0"/>
                <a:cs typeface="Times New Roman" pitchFamily="18" charset="0"/>
              </a:rPr>
              <a:t>, семантика </a:t>
            </a:r>
            <a:r>
              <a:rPr lang="ru-RU" dirty="0" err="1" smtClean="0">
                <a:latin typeface="Times New Roman" pitchFamily="18" charset="0"/>
                <a:cs typeface="Times New Roman" pitchFamily="18" charset="0"/>
              </a:rPr>
              <a:t>және </a:t>
            </a:r>
            <a:r>
              <a:rPr lang="ru-RU" i="1" dirty="0" smtClean="0">
                <a:latin typeface="Times New Roman" pitchFamily="18" charset="0"/>
                <a:cs typeface="Times New Roman" pitchFamily="18" charset="0"/>
              </a:rPr>
              <a:t>прагматика. </a:t>
            </a:r>
            <a:r>
              <a:rPr lang="ru-RU" dirty="0" err="1" smtClean="0">
                <a:latin typeface="Times New Roman" pitchFamily="18" charset="0"/>
                <a:cs typeface="Times New Roman" pitchFamily="18" charset="0"/>
              </a:rPr>
              <a:t>Мұндағы құру ережесі,объектінің қасиетін, қасиеттерінің мәнінен құралған қарапайыммодельдердің мазмұнын анықтайды;</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a:t>
            </a:r>
            <a:r>
              <a:rPr lang="ru-RU" i="1" dirty="0" err="1" smtClean="0">
                <a:solidFill>
                  <a:srgbClr val="FF0000"/>
                </a:solidFill>
                <a:latin typeface="Times New Roman" pitchFamily="18" charset="0"/>
                <a:cs typeface="Times New Roman" pitchFamily="18" charset="0"/>
              </a:rPr>
              <a:t>типтеу</a:t>
            </a:r>
            <a:r>
              <a:rPr lang="ru-RU" i="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объектілер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класының жалпы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қасиеттері </a:t>
            </a:r>
            <a:r>
              <a:rPr lang="ru-RU" dirty="0" smtClean="0">
                <a:latin typeface="Times New Roman" pitchFamily="18" charset="0"/>
                <a:cs typeface="Times New Roman" pitchFamily="18" charset="0"/>
              </a:rPr>
              <a:t>мен </a:t>
            </a:r>
            <a:r>
              <a:rPr lang="ru-RU" dirty="0" err="1" smtClean="0">
                <a:latin typeface="Times New Roman" pitchFamily="18" charset="0"/>
                <a:cs typeface="Times New Roman" pitchFamily="18" charset="0"/>
              </a:rPr>
              <a:t>нақтыобъектінің жеке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белгілерін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көрсетеді</a:t>
            </a:r>
            <a:r>
              <a:rPr lang="ru-RU" dirty="0" smtClean="0">
                <a:latin typeface="Times New Roman" pitchFamily="18" charset="0"/>
                <a:cs typeface="Times New Roman" pitchFamily="18" charset="0"/>
              </a:rPr>
              <a:t>;</a:t>
            </a:r>
          </a:p>
          <a:p>
            <a:r>
              <a:rPr lang="kk-KZ" dirty="0" smtClean="0">
                <a:latin typeface="Times New Roman" pitchFamily="18" charset="0"/>
                <a:cs typeface="Times New Roman" pitchFamily="18" charset="0"/>
              </a:rPr>
              <a:t>-</a:t>
            </a:r>
            <a:r>
              <a:rPr lang="ru-RU" i="1" dirty="0" err="1" smtClean="0">
                <a:solidFill>
                  <a:srgbClr val="FF0000"/>
                </a:solidFill>
                <a:latin typeface="Times New Roman" pitchFamily="18" charset="0"/>
                <a:cs typeface="Times New Roman" pitchFamily="18" charset="0"/>
              </a:rPr>
              <a:t>өзгеріштігі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барлық ақпараттық кеңістіктік.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уақытшасипаты </a:t>
            </a:r>
            <a:r>
              <a:rPr lang="ru-RU" dirty="0" smtClean="0">
                <a:latin typeface="Times New Roman" pitchFamily="18" charset="0"/>
                <a:cs typeface="Times New Roman" pitchFamily="18" charset="0"/>
              </a:rPr>
              <a:t>бар </a:t>
            </a:r>
            <a:r>
              <a:rPr lang="ru-RU" dirty="0" err="1" smtClean="0">
                <a:latin typeface="Times New Roman" pitchFamily="18" charset="0"/>
                <a:cs typeface="Times New Roman" pitchFamily="18" charset="0"/>
              </a:rPr>
              <a:t>және бірнеше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уақыттан кейін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жаңартылуын талап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етеді</a:t>
            </a:r>
            <a:r>
              <a:rPr lang="ru-RU" dirty="0" smtClean="0">
                <a:latin typeface="Times New Roman" pitchFamily="18" charset="0"/>
                <a:cs typeface="Times New Roman" pitchFamily="18" charset="0"/>
              </a:rPr>
              <a:t>;</a:t>
            </a:r>
          </a:p>
          <a:p>
            <a:r>
              <a:rPr lang="kk-KZ" dirty="0" smtClean="0">
                <a:latin typeface="Times New Roman" pitchFamily="18" charset="0"/>
                <a:cs typeface="Times New Roman" pitchFamily="18" charset="0"/>
              </a:rPr>
              <a:t>-</a:t>
            </a:r>
            <a:r>
              <a:rPr lang="ru-RU" i="1" dirty="0" err="1" smtClean="0">
                <a:solidFill>
                  <a:srgbClr val="FF0000"/>
                </a:solidFill>
                <a:latin typeface="Times New Roman" pitchFamily="18" charset="0"/>
                <a:cs typeface="Times New Roman" pitchFamily="18" charset="0"/>
              </a:rPr>
              <a:t>өзара байланыс</a:t>
            </a:r>
            <a:r>
              <a:rPr lang="ru-RU" i="1" dirty="0" smtClean="0">
                <a:solidFill>
                  <a:srgbClr val="FF0000"/>
                </a:solidFill>
                <a:latin typeface="Times New Roman" pitchFamily="18" charset="0"/>
                <a:cs typeface="Times New Roman" pitchFamily="18" charset="0"/>
              </a:rPr>
              <a:t>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модельдің жеке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бөліктері, оның құрылымынтүзеді.</a:t>
            </a:r>
            <a:endParaRPr lang="ru-RU" dirty="0" smtClean="0">
              <a:latin typeface="Times New Roman" pitchFamily="18" charset="0"/>
              <a:cs typeface="Times New Roman" pitchFamily="18" charset="0"/>
            </a:endParaRPr>
          </a:p>
          <a:p>
            <a:r>
              <a:rPr lang="ru-RU" dirty="0" err="1" smtClean="0">
                <a:latin typeface="Times New Roman" pitchFamily="18" charset="0"/>
                <a:cs typeface="Times New Roman" pitchFamily="18" charset="0"/>
              </a:rPr>
              <a:t>ГАЖ-дағы деректердің тиімді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жалпы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моделі</a:t>
            </a:r>
            <a:r>
              <a:rPr lang="ru-RU" dirty="0" smtClean="0">
                <a:latin typeface="Times New Roman" pitchFamily="18" charset="0"/>
                <a:cs typeface="Times New Roman" pitchFamily="18" charset="0"/>
              </a:rPr>
              <a:t> мен </a:t>
            </a:r>
            <a:r>
              <a:rPr lang="ru-RU" dirty="0" err="1" smtClean="0">
                <a:latin typeface="Times New Roman" pitchFamily="18" charset="0"/>
                <a:cs typeface="Times New Roman" pitchFamily="18" charset="0"/>
              </a:rPr>
              <a:t>оның негізгі</a:t>
            </a:r>
            <a:r>
              <a:rPr lang="en-US"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бөліктері, деректер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қорында өңделуді және объектілердің тиімді</a:t>
            </a:r>
            <a:r>
              <a:rPr lang="en-US"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бейнеленуін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талап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етеді</a:t>
            </a:r>
            <a:r>
              <a:rPr lang="ru-RU" dirty="0" smtClean="0">
                <a:latin typeface="Times New Roman" pitchFamily="18" charset="0"/>
                <a:cs typeface="Times New Roman" pitchFamily="18" charset="0"/>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142984"/>
            <a:ext cx="8686800" cy="5294355"/>
          </a:xfrm>
        </p:spPr>
        <p:txBody>
          <a:bodyPr>
            <a:normAutofit/>
          </a:bodyPr>
          <a:lstStyle/>
          <a:p>
            <a:r>
              <a:rPr lang="ru-RU" sz="2800" dirty="0" smtClean="0">
                <a:latin typeface="Times New Roman" pitchFamily="18" charset="0"/>
                <a:cs typeface="Times New Roman" pitchFamily="18" charset="0"/>
              </a:rPr>
              <a:t>ГАЖ-</a:t>
            </a:r>
            <a:r>
              <a:rPr lang="ru-RU" sz="2800" dirty="0" err="1" smtClean="0">
                <a:latin typeface="Times New Roman" pitchFamily="18" charset="0"/>
                <a:cs typeface="Times New Roman" pitchFamily="18" charset="0"/>
              </a:rPr>
              <a:t>дағы</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бейнеленген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деректерді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мына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аспектілерді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ескере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отырып</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қарастыруға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болады</a:t>
            </a:r>
            <a:r>
              <a:rPr lang="ru-RU" sz="2800" dirty="0" smtClean="0">
                <a:latin typeface="Times New Roman" pitchFamily="18" charset="0"/>
                <a:cs typeface="Times New Roman" pitchFamily="18" charset="0"/>
              </a:rPr>
              <a:t>:</a:t>
            </a:r>
          </a:p>
          <a:p>
            <a:r>
              <a:rPr lang="kk-KZ" sz="2800" dirty="0" smtClean="0">
                <a:latin typeface="Times New Roman" pitchFamily="18" charset="0"/>
                <a:cs typeface="Times New Roman" pitchFamily="18" charset="0"/>
              </a:rPr>
              <a:t>-</a:t>
            </a:r>
            <a:r>
              <a:rPr lang="ru-RU" sz="2800" i="1" dirty="0" err="1" smtClean="0">
                <a:solidFill>
                  <a:srgbClr val="FF0000"/>
                </a:solidFill>
                <a:latin typeface="Times New Roman" pitchFamily="18" charset="0"/>
                <a:cs typeface="Times New Roman" pitchFamily="18" charset="0"/>
              </a:rPr>
              <a:t>кеңістіктік</a:t>
            </a:r>
            <a:r>
              <a:rPr lang="ru-RU" sz="2800" i="1" dirty="0" err="1"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a:t>
            </a:r>
            <a:r>
              <a:rPr lang="ru-RU" sz="2800" dirty="0" err="1" smtClean="0">
                <a:latin typeface="Times New Roman" pitchFamily="18" charset="0"/>
                <a:cs typeface="Times New Roman" pitchFamily="18" charset="0"/>
              </a:rPr>
              <a:t>орналасу</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орнын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анықтау</a:t>
            </a:r>
            <a:r>
              <a:rPr lang="ru-RU" sz="2800" dirty="0" smtClean="0">
                <a:latin typeface="Times New Roman" pitchFamily="18" charset="0"/>
                <a:cs typeface="Times New Roman" pitchFamily="18" charset="0"/>
              </a:rPr>
              <a:t>);</a:t>
            </a:r>
          </a:p>
          <a:p>
            <a:r>
              <a:rPr lang="kk-KZ" sz="2800" dirty="0" smtClean="0">
                <a:latin typeface="Times New Roman" pitchFamily="18" charset="0"/>
                <a:cs typeface="Times New Roman" pitchFamily="18" charset="0"/>
              </a:rPr>
              <a:t>-</a:t>
            </a:r>
            <a:r>
              <a:rPr lang="ru-RU" sz="2800" i="1" dirty="0" err="1" smtClean="0">
                <a:solidFill>
                  <a:srgbClr val="FF0000"/>
                </a:solidFill>
                <a:latin typeface="Times New Roman" pitchFamily="18" charset="0"/>
                <a:cs typeface="Times New Roman" pitchFamily="18" charset="0"/>
              </a:rPr>
              <a:t>уақыттық </a:t>
            </a:r>
            <a:r>
              <a:rPr lang="ru-RU" sz="2800" dirty="0" err="1" smtClean="0">
                <a:latin typeface="Times New Roman" pitchFamily="18" charset="0"/>
                <a:cs typeface="Times New Roman" pitchFamily="18" charset="0"/>
              </a:rPr>
              <a:t>(уақыт өткен сайын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объектінің өзгеруі</a:t>
            </a:r>
            <a:r>
              <a:rPr lang="ru-RU" sz="2800" dirty="0" smtClean="0">
                <a:latin typeface="Times New Roman" pitchFamily="18" charset="0"/>
                <a:cs typeface="Times New Roman" pitchFamily="18" charset="0"/>
              </a:rPr>
              <a:t>);</a:t>
            </a:r>
          </a:p>
          <a:p>
            <a:r>
              <a:rPr lang="kk-KZ" sz="2800" dirty="0" smtClean="0">
                <a:latin typeface="Times New Roman" pitchFamily="18" charset="0"/>
                <a:cs typeface="Times New Roman" pitchFamily="18" charset="0"/>
              </a:rPr>
              <a:t>-</a:t>
            </a:r>
            <a:r>
              <a:rPr lang="ru-RU" sz="2800" i="1" dirty="0" err="1" smtClean="0">
                <a:solidFill>
                  <a:srgbClr val="FF0000"/>
                </a:solidFill>
                <a:latin typeface="Times New Roman" pitchFamily="18" charset="0"/>
                <a:cs typeface="Times New Roman" pitchFamily="18" charset="0"/>
              </a:rPr>
              <a:t>тақырыптық</a:t>
            </a:r>
            <a:r>
              <a:rPr lang="ru-RU" sz="2800" i="1" dirty="0" err="1"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(объектілердің белгілерін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көрсету</a:t>
            </a:r>
            <a:r>
              <a:rPr lang="ru-RU" sz="2800" dirty="0" smtClean="0">
                <a:latin typeface="Times New Roman" pitchFamily="18" charset="0"/>
                <a:cs typeface="Times New Roman" pitchFamily="18" charset="0"/>
              </a:rPr>
              <a:t>).</a:t>
            </a:r>
          </a:p>
          <a:p>
            <a:r>
              <a:rPr lang="ru-RU" sz="2800" dirty="0" err="1" smtClean="0">
                <a:latin typeface="Times New Roman" pitchFamily="18" charset="0"/>
                <a:cs typeface="Times New Roman" pitchFamily="18" charset="0"/>
              </a:rPr>
              <a:t>Орналасу</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орнын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анықтау үшін деректер</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класы</a:t>
            </a:r>
            <a:r>
              <a:rPr lang="ru-RU" sz="2800" dirty="0" smtClean="0">
                <a:latin typeface="Times New Roman" pitchFamily="18" charset="0"/>
                <a:cs typeface="Times New Roman" pitchFamily="18" charset="0"/>
              </a:rPr>
              <a:t> – </a:t>
            </a:r>
            <a:r>
              <a:rPr lang="ru-RU" sz="2800" i="1" dirty="0" err="1" smtClean="0">
                <a:solidFill>
                  <a:srgbClr val="FF0000"/>
                </a:solidFill>
                <a:latin typeface="Times New Roman" pitchFamily="18" charset="0"/>
                <a:cs typeface="Times New Roman" pitchFamily="18" charset="0"/>
              </a:rPr>
              <a:t>координаталар,</a:t>
            </a:r>
            <a:r>
              <a:rPr lang="ru-RU" sz="2800" dirty="0" err="1" smtClean="0">
                <a:latin typeface="Times New Roman" pitchFamily="18" charset="0"/>
                <a:cs typeface="Times New Roman" pitchFamily="18" charset="0"/>
              </a:rPr>
              <a:t>ал</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уақыт параметрлері</a:t>
            </a:r>
            <a:r>
              <a:rPr lang="ru-RU" sz="2800" dirty="0" smtClean="0">
                <a:latin typeface="Times New Roman" pitchFamily="18" charset="0"/>
                <a:cs typeface="Times New Roman" pitchFamily="18" charset="0"/>
              </a:rPr>
              <a:t> мен </a:t>
            </a:r>
            <a:r>
              <a:rPr lang="ru-RU" sz="2800" dirty="0" err="1" smtClean="0">
                <a:latin typeface="Times New Roman" pitchFamily="18" charset="0"/>
                <a:cs typeface="Times New Roman" pitchFamily="18" charset="0"/>
              </a:rPr>
              <a:t>тақырыптық бағыттылығын анықтау үшін</a:t>
            </a:r>
            <a:r>
              <a:rPr lang="ru-RU" sz="2800" dirty="0" smtClean="0">
                <a:latin typeface="Times New Roman" pitchFamily="18" charset="0"/>
                <a:cs typeface="Times New Roman" pitchFamily="18" charset="0"/>
              </a:rPr>
              <a:t>,</a:t>
            </a:r>
            <a:r>
              <a:rPr lang="ru-RU" sz="2800" dirty="0" err="1" smtClean="0">
                <a:latin typeface="Times New Roman" pitchFamily="18" charset="0"/>
                <a:cs typeface="Times New Roman" pitchFamily="18" charset="0"/>
              </a:rPr>
              <a:t>басқа деректер</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класы</a:t>
            </a:r>
            <a:r>
              <a:rPr lang="ru-RU" sz="2800" dirty="0" smtClean="0">
                <a:latin typeface="Times New Roman" pitchFamily="18" charset="0"/>
                <a:cs typeface="Times New Roman" pitchFamily="18" charset="0"/>
              </a:rPr>
              <a:t> — </a:t>
            </a:r>
            <a:r>
              <a:rPr lang="ru-RU" sz="2800" i="1" dirty="0" err="1" smtClean="0">
                <a:solidFill>
                  <a:srgbClr val="FF0000"/>
                </a:solidFill>
                <a:latin typeface="Times New Roman" pitchFamily="18" charset="0"/>
                <a:cs typeface="Times New Roman" pitchFamily="18" charset="0"/>
              </a:rPr>
              <a:t>атрибуттар</a:t>
            </a:r>
            <a:r>
              <a:rPr lang="ru-RU" sz="2800" i="1"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қолданылады</a:t>
            </a:r>
            <a:r>
              <a:rPr lang="ru-RU" sz="2800" i="1" dirty="0" smtClean="0">
                <a:latin typeface="Times New Roman" pitchFamily="18" charset="0"/>
                <a:cs typeface="Times New Roman" pitchFamily="18" charset="0"/>
              </a:rPr>
              <a:t>.</a:t>
            </a:r>
            <a:endParaRPr lang="ru-RU" sz="2800" dirty="0" smtClean="0">
              <a:latin typeface="Times New Roman" pitchFamily="18" charset="0"/>
              <a:cs typeface="Times New Roman" pitchFamily="18" charset="0"/>
            </a:endParaRPr>
          </a:p>
          <a:p>
            <a:endParaRPr lang="ru-RU" sz="2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b="1" i="1" dirty="0" smtClean="0">
                <a:latin typeface="Times New Roman" pitchFamily="18" charset="0"/>
                <a:cs typeface="Times New Roman" pitchFamily="18" charset="0"/>
              </a:rPr>
              <a:t>Векторлы, растрлы модельдер</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304800" y="1142984"/>
            <a:ext cx="8686800" cy="5357850"/>
          </a:xfrm>
        </p:spPr>
        <p:txBody>
          <a:bodyPr>
            <a:normAutofit fontScale="85000" lnSpcReduction="10000"/>
          </a:bodyPr>
          <a:lstStyle/>
          <a:p>
            <a:pPr algn="just">
              <a:buNone/>
            </a:pPr>
            <a:endParaRPr lang="ru-RU" dirty="0" smtClean="0">
              <a:latin typeface="Times New Roman" pitchFamily="18" charset="0"/>
              <a:cs typeface="Times New Roman" pitchFamily="18" charset="0"/>
            </a:endParaRPr>
          </a:p>
          <a:p>
            <a:pPr algn="just">
              <a:buNone/>
            </a:pPr>
            <a:r>
              <a:rPr lang="kk-KZ" dirty="0" smtClean="0">
                <a:latin typeface="Times New Roman" pitchFamily="18" charset="0"/>
                <a:cs typeface="Times New Roman" pitchFamily="18" charset="0"/>
              </a:rPr>
              <a:t>		ГАЖ-дағы деректер қорының көзбен шолу негізін – </a:t>
            </a:r>
            <a:r>
              <a:rPr lang="kk-KZ" i="1" dirty="0" smtClean="0">
                <a:solidFill>
                  <a:srgbClr val="FF0000"/>
                </a:solidFill>
                <a:latin typeface="Times New Roman" pitchFamily="18" charset="0"/>
                <a:cs typeface="Times New Roman" pitchFamily="18" charset="0"/>
              </a:rPr>
              <a:t>векторлы</a:t>
            </a:r>
            <a:r>
              <a:rPr lang="en-US" i="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және </a:t>
            </a:r>
            <a:r>
              <a:rPr lang="kk-KZ" i="1" dirty="0" smtClean="0">
                <a:solidFill>
                  <a:srgbClr val="FF0000"/>
                </a:solidFill>
                <a:latin typeface="Times New Roman" pitchFamily="18" charset="0"/>
                <a:cs typeface="Times New Roman" pitchFamily="18" charset="0"/>
              </a:rPr>
              <a:t>растрлы </a:t>
            </a:r>
            <a:r>
              <a:rPr lang="kk-KZ" dirty="0" smtClean="0">
                <a:latin typeface="Times New Roman" pitchFamily="18" charset="0"/>
                <a:cs typeface="Times New Roman" pitchFamily="18" charset="0"/>
              </a:rPr>
              <a:t>модельдер құрайды.</a:t>
            </a:r>
          </a:p>
          <a:p>
            <a:pPr algn="just">
              <a:buNone/>
            </a:pPr>
            <a:endParaRPr lang="ru-RU" dirty="0" smtClean="0">
              <a:latin typeface="Times New Roman" pitchFamily="18" charset="0"/>
              <a:cs typeface="Times New Roman" pitchFamily="18" charset="0"/>
            </a:endParaRPr>
          </a:p>
          <a:p>
            <a:pPr algn="just"/>
            <a:r>
              <a:rPr lang="ru-RU" dirty="0" err="1" smtClean="0">
                <a:latin typeface="Times New Roman" pitchFamily="18" charset="0"/>
                <a:cs typeface="Times New Roman" pitchFamily="18" charset="0"/>
              </a:rPr>
              <a:t>Деректер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типі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бойынша</a:t>
            </a:r>
            <a:r>
              <a:rPr lang="ru-RU" dirty="0" smtClean="0">
                <a:latin typeface="Times New Roman" pitchFamily="18" charset="0"/>
                <a:cs typeface="Times New Roman" pitchFamily="18" charset="0"/>
              </a:rPr>
              <a:t> ГАЖ </a:t>
            </a:r>
            <a:r>
              <a:rPr lang="ru-RU" dirty="0" err="1" smtClean="0">
                <a:latin typeface="Times New Roman" pitchFamily="18" charset="0"/>
                <a:cs typeface="Times New Roman" pitchFamily="18" charset="0"/>
              </a:rPr>
              <a:t>модельдері</a:t>
            </a:r>
            <a:r>
              <a:rPr lang="ru-RU"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gn="just">
              <a:buNone/>
            </a:pP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векторлы</a:t>
            </a:r>
            <a:r>
              <a:rPr lang="ru-RU" dirty="0" smtClean="0">
                <a:latin typeface="Times New Roman" pitchFamily="18" charset="0"/>
                <a:cs typeface="Times New Roman" pitchFamily="18" charset="0"/>
              </a:rPr>
              <a:t>;</a:t>
            </a:r>
          </a:p>
          <a:p>
            <a:pPr algn="just"/>
            <a:r>
              <a:rPr lang="kk-KZ"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растрлы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бөлінеді.</a:t>
            </a:r>
            <a:endParaRPr lang="ru-RU" dirty="0" smtClean="0">
              <a:latin typeface="Times New Roman" pitchFamily="18" charset="0"/>
              <a:cs typeface="Times New Roman" pitchFamily="18" charset="0"/>
            </a:endParaRPr>
          </a:p>
          <a:p>
            <a:pPr algn="just">
              <a:buNone/>
            </a:pPr>
            <a:endParaRPr lang="en-US" dirty="0" smtClean="0">
              <a:latin typeface="Times New Roman" pitchFamily="18" charset="0"/>
              <a:cs typeface="Times New Roman" pitchFamily="18" charset="0"/>
            </a:endParaRPr>
          </a:p>
          <a:p>
            <a:pPr algn="just">
              <a:buNone/>
            </a:pP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Деректердің векторлы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модельдері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барлық кеңістікті алғанрастрлы модельден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өзгеше кеңістіктің бір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бөлігін алатын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векторлардақұрылады.</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14290"/>
            <a:ext cx="8777318" cy="6643710"/>
          </a:xfrm>
        </p:spPr>
        <p:txBody>
          <a:bodyPr>
            <a:normAutofit/>
          </a:bodyPr>
          <a:lstStyle/>
          <a:p>
            <a:pPr algn="just"/>
            <a:r>
              <a:rPr lang="ru-RU" sz="2400" i="1" dirty="0" err="1" smtClean="0">
                <a:solidFill>
                  <a:srgbClr val="FF0000"/>
                </a:solidFill>
                <a:latin typeface="Times New Roman" pitchFamily="18" charset="0"/>
                <a:cs typeface="Times New Roman" pitchFamily="18" charset="0"/>
              </a:rPr>
              <a:t>Векторлы</a:t>
            </a:r>
            <a:r>
              <a:rPr lang="ru-RU" sz="2400" i="1" dirty="0" smtClean="0">
                <a:solidFill>
                  <a:srgbClr val="FF0000"/>
                </a:solidFill>
                <a:latin typeface="Times New Roman" pitchFamily="18" charset="0"/>
                <a:cs typeface="Times New Roman" pitchFamily="18" charset="0"/>
              </a:rPr>
              <a:t> </a:t>
            </a:r>
            <a:r>
              <a:rPr lang="ru-RU" sz="2400" i="1" dirty="0" err="1" smtClean="0">
                <a:solidFill>
                  <a:srgbClr val="FF0000"/>
                </a:solidFill>
                <a:latin typeface="Times New Roman" pitchFamily="18" charset="0"/>
                <a:cs typeface="Times New Roman" pitchFamily="18" charset="0"/>
              </a:rPr>
              <a:t>модельде</a:t>
            </a:r>
            <a:r>
              <a:rPr lang="ru-RU" sz="2400" i="1" dirty="0" smtClean="0">
                <a:solidFill>
                  <a:srgbClr val="FF0000"/>
                </a:solidFill>
                <a:latin typeface="Times New Roman" pitchFamily="18" charset="0"/>
                <a:cs typeface="Times New Roman" pitchFamily="18" charset="0"/>
              </a:rPr>
              <a:t> </a:t>
            </a:r>
            <a:r>
              <a:rPr lang="ru-RU" sz="2400" dirty="0" err="1" smtClean="0">
                <a:latin typeface="Times New Roman" pitchFamily="18" charset="0"/>
                <a:cs typeface="Times New Roman" pitchFamily="18" charset="0"/>
              </a:rPr>
              <a:t>нүкте, сызық және </a:t>
            </a:r>
            <a:r>
              <a:rPr lang="ru-RU" sz="2400" dirty="0" smtClean="0">
                <a:latin typeface="Times New Roman" pitchFamily="18" charset="0"/>
                <a:cs typeface="Times New Roman" pitchFamily="18" charset="0"/>
              </a:rPr>
              <a:t>полигон </a:t>
            </a:r>
            <a:r>
              <a:rPr lang="ru-RU" sz="2400" dirty="0" err="1" smtClean="0">
                <a:latin typeface="Times New Roman" pitchFamily="18" charset="0"/>
                <a:cs typeface="Times New Roman" pitchFamily="18" charset="0"/>
              </a:rPr>
              <a:t>туралыақпараттар кодталып</a:t>
            </a:r>
            <a:r>
              <a:rPr lang="ru-RU" sz="2400" dirty="0" smtClean="0">
                <a:latin typeface="Times New Roman" pitchFamily="18" charset="0"/>
                <a:cs typeface="Times New Roman" pitchFamily="18" charset="0"/>
              </a:rPr>
              <a:t>, Х, У </a:t>
            </a:r>
            <a:r>
              <a:rPr lang="ru-RU" sz="2400" dirty="0" err="1" smtClean="0">
                <a:latin typeface="Times New Roman" pitchFamily="18" charset="0"/>
                <a:cs typeface="Times New Roman" pitchFamily="18" charset="0"/>
              </a:rPr>
              <a:t>координаталар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жинағы түрінде сақталады</a:t>
            </a:r>
            <a:r>
              <a:rPr lang="ru-RU" sz="2400" dirty="0" smtClean="0">
                <a:latin typeface="Times New Roman" pitchFamily="18" charset="0"/>
                <a:cs typeface="Times New Roman" pitchFamily="18" charset="0"/>
              </a:rPr>
              <a:t>.</a:t>
            </a:r>
            <a:r>
              <a:rPr lang="kk-KZ" sz="2400" dirty="0" smtClean="0">
                <a:latin typeface="Times New Roman" pitchFamily="18" charset="0"/>
                <a:cs typeface="Times New Roman" pitchFamily="18" charset="0"/>
              </a:rPr>
              <a:t>Мысалы, қыстау, бұлақ көзі, құдық, бұрғылау ұңғымасы, т.б.нүктелердің орналасу орны екі координатамен (Х, У) сипатталады.Жол, өзендер, әртүрлі құбырлар сияқты сызықты объектілер Х, У</a:t>
            </a:r>
            <a:r>
              <a:rPr lang="ru-RU" sz="2400"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координаталар жинағы ретінде сақталады.</a:t>
            </a:r>
            <a:endParaRPr lang="ru-RU" sz="2400" dirty="0" smtClean="0">
              <a:latin typeface="Times New Roman" pitchFamily="18" charset="0"/>
              <a:cs typeface="Times New Roman" pitchFamily="18" charset="0"/>
            </a:endParaRPr>
          </a:p>
          <a:p>
            <a:pPr algn="just"/>
            <a:r>
              <a:rPr lang="kk-KZ" sz="2400" i="1" dirty="0" smtClean="0">
                <a:solidFill>
                  <a:srgbClr val="FF0000"/>
                </a:solidFill>
                <a:latin typeface="Times New Roman" pitchFamily="18" charset="0"/>
                <a:cs typeface="Times New Roman" pitchFamily="18" charset="0"/>
              </a:rPr>
              <a:t>Нүктелі объект </a:t>
            </a:r>
            <a:r>
              <a:rPr lang="kk-KZ" sz="2400" dirty="0" smtClean="0">
                <a:latin typeface="Times New Roman" pitchFamily="18" charset="0"/>
                <a:cs typeface="Times New Roman" pitchFamily="18" charset="0"/>
              </a:rPr>
              <a:t>– сандық карта объектісі, оның метрикалықсипаттамасы, бір нүкте координаттарымен берілген.</a:t>
            </a:r>
            <a:endParaRPr lang="ru-RU" sz="2400" dirty="0" smtClean="0">
              <a:latin typeface="Times New Roman" pitchFamily="18" charset="0"/>
              <a:cs typeface="Times New Roman" pitchFamily="18" charset="0"/>
            </a:endParaRPr>
          </a:p>
          <a:p>
            <a:pPr algn="just"/>
            <a:r>
              <a:rPr lang="kk-KZ" sz="2400" i="1" dirty="0" smtClean="0">
                <a:solidFill>
                  <a:srgbClr val="FF0000"/>
                </a:solidFill>
                <a:latin typeface="Times New Roman" pitchFamily="18" charset="0"/>
                <a:cs typeface="Times New Roman" pitchFamily="18" charset="0"/>
              </a:rPr>
              <a:t>Сызықты объект </a:t>
            </a:r>
            <a:r>
              <a:rPr lang="kk-KZ" sz="2400" dirty="0" smtClean="0">
                <a:latin typeface="Times New Roman" pitchFamily="18" charset="0"/>
                <a:cs typeface="Times New Roman" pitchFamily="18" charset="0"/>
              </a:rPr>
              <a:t>– сандық карта объектісі, оның метрикалықсипаттамасы нүктелерінің координаталары тізбегімен берілген.Су айдыны, жер бөліктері немесе қызмет көрсету орындары</a:t>
            </a:r>
            <a:r>
              <a:rPr lang="kk-KZ" sz="2400" i="1" dirty="0" smtClean="0">
                <a:latin typeface="Times New Roman" pitchFamily="18" charset="0"/>
                <a:cs typeface="Times New Roman" pitchFamily="18" charset="0"/>
              </a:rPr>
              <a:t>полигонды (аудандық) объектілер </a:t>
            </a:r>
            <a:r>
              <a:rPr lang="kk-KZ" sz="2400" dirty="0" smtClean="0">
                <a:latin typeface="Times New Roman" pitchFamily="18" charset="0"/>
                <a:cs typeface="Times New Roman" pitchFamily="18" charset="0"/>
              </a:rPr>
              <a:t>сияқты, тұйықталған координаталаржинағы түрінде сақталады.</a:t>
            </a:r>
            <a:endParaRPr lang="ru-RU" sz="2400" dirty="0" smtClean="0">
              <a:latin typeface="Times New Roman" pitchFamily="18" charset="0"/>
              <a:cs typeface="Times New Roman" pitchFamily="18" charset="0"/>
            </a:endParaRPr>
          </a:p>
          <a:p>
            <a:pPr algn="just"/>
            <a:endParaRPr lang="ru-RU" sz="24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686800" cy="642918"/>
          </a:xfrm>
        </p:spPr>
        <p:txBody>
          <a:bodyPr>
            <a:noAutofit/>
          </a:bodyPr>
          <a:lstStyle/>
          <a:p>
            <a:pPr algn="ctr"/>
            <a:r>
              <a:rPr lang="kk-KZ" sz="2800" b="1" dirty="0" smtClean="0">
                <a:latin typeface="Times New Roman" pitchFamily="18" charset="0"/>
                <a:cs typeface="Times New Roman" pitchFamily="18" charset="0"/>
              </a:rPr>
              <a:t>Векторлық деректердің форматтары</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2" cstate="print"/>
          <a:srcRect l="25061" t="24062" r="29954" b="12802"/>
          <a:stretch>
            <a:fillRect/>
          </a:stretch>
        </p:blipFill>
        <p:spPr bwMode="auto">
          <a:xfrm>
            <a:off x="1285852" y="642918"/>
            <a:ext cx="6072230" cy="6215082"/>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14290"/>
            <a:ext cx="9144000" cy="6215106"/>
          </a:xfrm>
        </p:spPr>
        <p:txBody>
          <a:bodyPr>
            <a:noAutofit/>
          </a:bodyPr>
          <a:lstStyle/>
          <a:p>
            <a:pPr algn="just"/>
            <a:r>
              <a:rPr lang="kk-KZ" sz="2400" dirty="0" smtClean="0">
                <a:latin typeface="Times New Roman" pitchFamily="18" charset="0"/>
                <a:cs typeface="Times New Roman" pitchFamily="18" charset="0"/>
              </a:rPr>
              <a:t>Растрлы суреттемелер – графикалық ақпараттарды сканерлеу нәтижесінде алынуы мүмкін. Растрлы бейнелер өзінше жеке элементқұраушылар (ұяшықтар) мәндерінің жинағын береді, ол сканерленгенкартаға немесе көрініске ұқсас.</a:t>
            </a:r>
            <a:endParaRPr lang="ru-RU" sz="2400" dirty="0" smtClean="0">
              <a:latin typeface="Times New Roman" pitchFamily="18" charset="0"/>
              <a:cs typeface="Times New Roman" pitchFamily="18" charset="0"/>
            </a:endParaRPr>
          </a:p>
          <a:p>
            <a:pPr algn="just"/>
            <a:r>
              <a:rPr lang="kk-KZ" sz="2400" dirty="0" smtClean="0">
                <a:latin typeface="Times New Roman" pitchFamily="18" charset="0"/>
                <a:cs typeface="Times New Roman" pitchFamily="18" charset="0"/>
              </a:rPr>
              <a:t>Деректер моделі – нақты әлемді үздіксіз тізбекпен, дискреттіобъектілер жинағына сипаттауды береді.</a:t>
            </a:r>
            <a:endParaRPr lang="ru-RU" sz="2400" dirty="0" smtClean="0">
              <a:latin typeface="Times New Roman" pitchFamily="18" charset="0"/>
              <a:cs typeface="Times New Roman" pitchFamily="18" charset="0"/>
            </a:endParaRPr>
          </a:p>
          <a:p>
            <a:pPr algn="just"/>
            <a:r>
              <a:rPr lang="kk-KZ" sz="2400" i="1" dirty="0" smtClean="0">
                <a:latin typeface="Times New Roman" pitchFamily="18" charset="0"/>
                <a:cs typeface="Times New Roman" pitchFamily="18" charset="0"/>
              </a:rPr>
              <a:t>Растрлы модельдердегі </a:t>
            </a:r>
            <a:r>
              <a:rPr lang="kk-KZ" sz="2400" dirty="0" smtClean="0">
                <a:latin typeface="Times New Roman" pitchFamily="18" charset="0"/>
                <a:cs typeface="Times New Roman" pitchFamily="18" charset="0"/>
              </a:rPr>
              <a:t>дискреттелу ең қарапайым тәсілменжүзеге асырылады, яғни барлық объект тұрақты желіні тудырушыкеңістіктік ұяшықтарға бейнеленеді. Растрлы модельдердің әрбірұяшығына өлшемдері бірдей, бірақ сипаттамалары бойынша әртүрлі(түсі, тығыздығы) объект бетінің аймағы сәйкес келеді.</a:t>
            </a:r>
            <a:endParaRPr lang="ru-RU" sz="2400" dirty="0" smtClean="0">
              <a:latin typeface="Times New Roman" pitchFamily="18" charset="0"/>
              <a:cs typeface="Times New Roman" pitchFamily="18" charset="0"/>
            </a:endParaRPr>
          </a:p>
          <a:p>
            <a:pPr algn="just"/>
            <a:r>
              <a:rPr lang="kk-KZ" sz="2400" dirty="0" smtClean="0">
                <a:latin typeface="Times New Roman" pitchFamily="18" charset="0"/>
                <a:cs typeface="Times New Roman" pitchFamily="18" charset="0"/>
              </a:rPr>
              <a:t>Егер векторлық модель кез келген объектінің қайда орналасқаныжөнінде ақпарат бере алса, онда растрлы модель – аумақтың кезкелген нүктесінде не орналасқаны жөнінде ақпарат береді.</a:t>
            </a:r>
            <a:endParaRPr lang="ru-RU" sz="2400" dirty="0" smtClean="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214290"/>
            <a:ext cx="8777318" cy="6215106"/>
          </a:xfrm>
        </p:spPr>
        <p:txBody>
          <a:bodyPr>
            <a:noAutofit/>
          </a:bodyPr>
          <a:lstStyle/>
          <a:p>
            <a:pPr algn="just"/>
            <a:r>
              <a:rPr lang="ru-RU" sz="2400" dirty="0" err="1" smtClean="0">
                <a:latin typeface="Times New Roman" pitchFamily="18" charset="0"/>
                <a:cs typeface="Times New Roman" pitchFamily="18" charset="0"/>
              </a:rPr>
              <a:t>Растрлы</a:t>
            </a:r>
            <a:r>
              <a:rPr lang="ru-RU" sz="2400" dirty="0" smtClean="0">
                <a:latin typeface="Times New Roman" pitchFamily="18" charset="0"/>
                <a:cs typeface="Times New Roman" pitchFamily="18" charset="0"/>
              </a:rPr>
              <a:t> модель </a:t>
            </a:r>
            <a:r>
              <a:rPr lang="ru-RU" sz="2400" dirty="0" err="1" smtClean="0">
                <a:latin typeface="Times New Roman" pitchFamily="18" charset="0"/>
                <a:cs typeface="Times New Roman" pitchFamily="18" charset="0"/>
              </a:rPr>
              <a:t>үшін бірқатар сипаттамалар</a:t>
            </a:r>
            <a:r>
              <a:rPr lang="ru-RU" sz="2400" dirty="0" smtClean="0">
                <a:latin typeface="Times New Roman" pitchFamily="18" charset="0"/>
                <a:cs typeface="Times New Roman" pitchFamily="18" charset="0"/>
              </a:rPr>
              <a:t> бар:</a:t>
            </a:r>
          </a:p>
          <a:p>
            <a:pPr algn="just"/>
            <a:r>
              <a:rPr lang="kk-KZ" sz="2400" dirty="0" smtClean="0">
                <a:latin typeface="Times New Roman" pitchFamily="18" charset="0"/>
                <a:cs typeface="Times New Roman" pitchFamily="18" charset="0"/>
              </a:rPr>
              <a:t>-</a:t>
            </a:r>
            <a:r>
              <a:rPr lang="ru-RU" sz="2400" i="1" dirty="0" err="1" smtClean="0">
                <a:solidFill>
                  <a:srgbClr val="FF0000"/>
                </a:solidFill>
                <a:latin typeface="Times New Roman" pitchFamily="18" charset="0"/>
                <a:cs typeface="Times New Roman" pitchFamily="18" charset="0"/>
              </a:rPr>
              <a:t>рұқсат </a:t>
            </a:r>
            <a:r>
              <a:rPr lang="ru-RU" sz="2400" i="1" dirty="0" smtClean="0">
                <a:solidFill>
                  <a:srgbClr val="FF0000"/>
                </a:solidFill>
                <a:latin typeface="Times New Roman" pitchFamily="18" charset="0"/>
                <a:cs typeface="Times New Roman" pitchFamily="18" charset="0"/>
              </a:rPr>
              <a:t>беру </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пиксельмен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сипатталатын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кеңістіктің еңкіші аймағының </a:t>
            </a:r>
            <a:r>
              <a:rPr lang="ru-RU" sz="2400" dirty="0" smtClean="0">
                <a:latin typeface="Times New Roman" pitchFamily="18" charset="0"/>
                <a:cs typeface="Times New Roman" pitchFamily="18" charset="0"/>
              </a:rPr>
              <a:t>(</a:t>
            </a:r>
            <a:r>
              <a:rPr lang="ru-RU" sz="2400" dirty="0" err="1" smtClean="0">
                <a:latin typeface="Times New Roman" pitchFamily="18" charset="0"/>
                <a:cs typeface="Times New Roman" pitchFamily="18" charset="0"/>
              </a:rPr>
              <a:t>бетінің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минималь</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сызықты өлшемі</a:t>
            </a:r>
            <a:r>
              <a:rPr lang="ru-RU" sz="2400" dirty="0" smtClean="0">
                <a:latin typeface="Times New Roman" pitchFamily="18" charset="0"/>
                <a:cs typeface="Times New Roman" pitchFamily="18" charset="0"/>
              </a:rPr>
              <a:t>.</a:t>
            </a:r>
            <a:r>
              <a:rPr lang="kk-KZ" sz="2400" dirty="0" smtClean="0">
                <a:latin typeface="Times New Roman" pitchFamily="18" charset="0"/>
                <a:cs typeface="Times New Roman" pitchFamily="18" charset="0"/>
              </a:rPr>
              <a:t>Пиксельдер әдетте тік бұрыштарды немесе квадратты береді, алүшбұрыштар мен алты бұрыштар сирек қолданылады. Ең кіші өлшемдіұяшықтардың рұқсаты, өте жоғары. </a:t>
            </a:r>
            <a:r>
              <a:rPr lang="kk-KZ" sz="2400" i="1" dirty="0" smtClean="0">
                <a:solidFill>
                  <a:srgbClr val="FF0000"/>
                </a:solidFill>
                <a:latin typeface="Times New Roman" pitchFamily="18" charset="0"/>
                <a:cs typeface="Times New Roman" pitchFamily="18" charset="0"/>
              </a:rPr>
              <a:t>Жоғары рұқсат </a:t>
            </a:r>
            <a:r>
              <a:rPr lang="kk-KZ" sz="2400" dirty="0" smtClean="0">
                <a:latin typeface="Times New Roman" pitchFamily="18" charset="0"/>
                <a:cs typeface="Times New Roman" pitchFamily="18" charset="0"/>
              </a:rPr>
              <a:t>деп – детальдармолшылығын, көп ұяшықтарды, ұяшықтардың минималь өлшемін айтады.</a:t>
            </a:r>
          </a:p>
          <a:p>
            <a:pPr>
              <a:buNone/>
            </a:pPr>
            <a:r>
              <a:rPr lang="kk-KZ" sz="2400" dirty="0" smtClean="0">
                <a:latin typeface="Times New Roman" pitchFamily="18" charset="0"/>
                <a:cs typeface="Times New Roman" pitchFamily="18" charset="0"/>
              </a:rPr>
              <a:t>		Растрлы модельдердің рұқсат берулері келесі өлшемдерде  болады :</a:t>
            </a:r>
            <a:endParaRPr lang="ru-RU"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ppi</a:t>
            </a:r>
            <a:r>
              <a:rPr lang="en-US" sz="2400" dirty="0" smtClean="0">
                <a:latin typeface="Times New Roman" pitchFamily="18" charset="0"/>
                <a:cs typeface="Times New Roman" pitchFamily="18" charset="0"/>
              </a:rPr>
              <a:t> (pixel per inch) – </a:t>
            </a:r>
            <a:r>
              <a:rPr lang="ru-RU" sz="2400" dirty="0" err="1" smtClean="0">
                <a:latin typeface="Times New Roman" pitchFamily="18" charset="0"/>
                <a:cs typeface="Times New Roman" pitchFamily="18" charset="0"/>
              </a:rPr>
              <a:t>пиксел</a:t>
            </a:r>
            <a:r>
              <a:rPr lang="ru-RU" sz="2400" dirty="0" smtClean="0">
                <a:latin typeface="Times New Roman" pitchFamily="18" charset="0"/>
                <a:cs typeface="Times New Roman" pitchFamily="18" charset="0"/>
              </a:rPr>
              <a:t> дюйм</a:t>
            </a:r>
            <a:r>
              <a:rPr lang="kk-KZ" sz="2400" dirty="0" smtClean="0">
                <a:latin typeface="Times New Roman" pitchFamily="18" charset="0"/>
                <a:cs typeface="Times New Roman" pitchFamily="18" charset="0"/>
              </a:rPr>
              <a:t>ге</a:t>
            </a:r>
            <a:r>
              <a:rPr lang="en-US" sz="2400" dirty="0" smtClean="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dpi (dot per inch) – </a:t>
            </a:r>
            <a:r>
              <a:rPr lang="kk-KZ" sz="2400" dirty="0" smtClean="0">
                <a:latin typeface="Times New Roman" pitchFamily="18" charset="0"/>
                <a:cs typeface="Times New Roman" pitchFamily="18" charset="0"/>
              </a:rPr>
              <a:t>нүктелер </a:t>
            </a:r>
            <a:r>
              <a:rPr lang="ru-RU" sz="2400" dirty="0" smtClean="0">
                <a:latin typeface="Times New Roman" pitchFamily="18" charset="0"/>
                <a:cs typeface="Times New Roman" pitchFamily="18" charset="0"/>
              </a:rPr>
              <a:t>дюйм</a:t>
            </a:r>
            <a:r>
              <a:rPr lang="kk-KZ" sz="2400" dirty="0" smtClean="0">
                <a:latin typeface="Times New Roman" pitchFamily="18" charset="0"/>
                <a:cs typeface="Times New Roman" pitchFamily="18" charset="0"/>
              </a:rPr>
              <a:t>ге</a:t>
            </a:r>
            <a:r>
              <a:rPr lang="en-US" sz="2400" dirty="0" smtClean="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lpi</a:t>
            </a:r>
            <a:r>
              <a:rPr lang="en-US" sz="2400" dirty="0" smtClean="0">
                <a:latin typeface="Times New Roman" pitchFamily="18" charset="0"/>
                <a:cs typeface="Times New Roman" pitchFamily="18" charset="0"/>
              </a:rPr>
              <a:t> (line per inch) – </a:t>
            </a:r>
            <a:r>
              <a:rPr lang="kk-KZ" sz="2400" dirty="0" smtClean="0">
                <a:latin typeface="Times New Roman" pitchFamily="18" charset="0"/>
                <a:cs typeface="Times New Roman" pitchFamily="18" charset="0"/>
              </a:rPr>
              <a:t>сызықтар </a:t>
            </a:r>
            <a:r>
              <a:rPr lang="ru-RU" sz="2400" dirty="0" smtClean="0">
                <a:latin typeface="Times New Roman" pitchFamily="18" charset="0"/>
                <a:cs typeface="Times New Roman" pitchFamily="18" charset="0"/>
              </a:rPr>
              <a:t>дюйм</a:t>
            </a:r>
            <a:r>
              <a:rPr lang="kk-KZ" sz="2400" dirty="0" smtClean="0">
                <a:latin typeface="Times New Roman" pitchFamily="18" charset="0"/>
                <a:cs typeface="Times New Roman" pitchFamily="18" charset="0"/>
              </a:rPr>
              <a:t>ге</a:t>
            </a:r>
            <a:r>
              <a:rPr lang="en-US" sz="2400" dirty="0" smtClean="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a:buNone/>
            </a:pPr>
            <a:endParaRPr lang="ru-RU" sz="2400" dirty="0" smtClean="0">
              <a:latin typeface="Times New Roman" pitchFamily="18" charset="0"/>
              <a:cs typeface="Times New Roman" pitchFamily="18" charset="0"/>
            </a:endParaRPr>
          </a:p>
          <a:p>
            <a:pPr algn="just">
              <a:buNone/>
            </a:pPr>
            <a:endParaRPr lang="ru-RU" sz="24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643710"/>
          </a:xfrm>
        </p:spPr>
        <p:txBody>
          <a:bodyPr>
            <a:noAutofit/>
          </a:bodyPr>
          <a:lstStyle/>
          <a:p>
            <a:r>
              <a:rPr lang="kk-KZ" sz="2300" dirty="0" smtClean="0">
                <a:latin typeface="Times New Roman" pitchFamily="18" charset="0"/>
                <a:cs typeface="Times New Roman" pitchFamily="18" charset="0"/>
              </a:rPr>
              <a:t>-</a:t>
            </a:r>
            <a:r>
              <a:rPr lang="kk-KZ" sz="2300" i="1" dirty="0" smtClean="0">
                <a:latin typeface="Times New Roman" pitchFamily="18" charset="0"/>
                <a:cs typeface="Times New Roman" pitchFamily="18" charset="0"/>
              </a:rPr>
              <a:t>мәні </a:t>
            </a:r>
            <a:r>
              <a:rPr lang="kk-KZ" sz="2300" dirty="0" smtClean="0">
                <a:latin typeface="Times New Roman" pitchFamily="18" charset="0"/>
                <a:cs typeface="Times New Roman" pitchFamily="18" charset="0"/>
              </a:rPr>
              <a:t>– растр элементінде (пиксельде) сақталатын ақпаратэлементі;</a:t>
            </a:r>
            <a:endParaRPr lang="ru-RU" sz="2300" dirty="0" smtClean="0">
              <a:latin typeface="Times New Roman" pitchFamily="18" charset="0"/>
              <a:cs typeface="Times New Roman" pitchFamily="18" charset="0"/>
            </a:endParaRPr>
          </a:p>
          <a:p>
            <a:r>
              <a:rPr lang="kk-KZ" sz="2300" dirty="0" smtClean="0">
                <a:latin typeface="Times New Roman" pitchFamily="18" charset="0"/>
                <a:cs typeface="Times New Roman" pitchFamily="18" charset="0"/>
              </a:rPr>
              <a:t>-</a:t>
            </a:r>
            <a:r>
              <a:rPr lang="kk-KZ" sz="2300" i="1" dirty="0" smtClean="0">
                <a:latin typeface="Times New Roman" pitchFamily="18" charset="0"/>
                <a:cs typeface="Times New Roman" pitchFamily="18" charset="0"/>
              </a:rPr>
              <a:t>бағыт </a:t>
            </a:r>
            <a:r>
              <a:rPr lang="kk-KZ" sz="2300" dirty="0" smtClean="0">
                <a:latin typeface="Times New Roman" pitchFamily="18" charset="0"/>
                <a:cs typeface="Times New Roman" pitchFamily="18" charset="0"/>
              </a:rPr>
              <a:t>– солтүстікке бағытталу мен растр бағаналарыныңорны арасындағы бұрыш;</a:t>
            </a:r>
            <a:endParaRPr lang="ru-RU" sz="2300" dirty="0" smtClean="0">
              <a:latin typeface="Times New Roman" pitchFamily="18" charset="0"/>
              <a:cs typeface="Times New Roman" pitchFamily="18" charset="0"/>
            </a:endParaRPr>
          </a:p>
          <a:p>
            <a:r>
              <a:rPr lang="kk-KZ" sz="2300" dirty="0" smtClean="0">
                <a:latin typeface="Times New Roman" pitchFamily="18" charset="0"/>
                <a:cs typeface="Times New Roman" pitchFamily="18" charset="0"/>
              </a:rPr>
              <a:t>-</a:t>
            </a:r>
            <a:r>
              <a:rPr lang="kk-KZ" sz="2300" i="1" dirty="0" smtClean="0">
                <a:latin typeface="Times New Roman" pitchFamily="18" charset="0"/>
                <a:cs typeface="Times New Roman" pitchFamily="18" charset="0"/>
              </a:rPr>
              <a:t>зоналар </a:t>
            </a:r>
            <a:r>
              <a:rPr lang="kk-KZ" sz="2300" dirty="0" smtClean="0">
                <a:latin typeface="Times New Roman" pitchFamily="18" charset="0"/>
                <a:cs typeface="Times New Roman" pitchFamily="18" charset="0"/>
              </a:rPr>
              <a:t>– растрлы модель аймағы мәндері бірдей бір-біріменкөршілес ұяшықтардан тұрады. Жеке объектілер, гидрографияэлементтері, өсімдіктер, т.б. аймақ бола алады. Мәндері бірдейзоналарды көрсету үшін зона класы ұғымы қолданылады. Көріністіңбарлық қабатында зона болмауы мүмкін. Зонаның негізгі сипаттамасы– оның мәні мен орны. Буферлі зона – шекарасы картадағы кез келген</a:t>
            </a:r>
            <a:endParaRPr lang="ru-RU" sz="2300" dirty="0" smtClean="0">
              <a:latin typeface="Times New Roman" pitchFamily="18" charset="0"/>
              <a:cs typeface="Times New Roman" pitchFamily="18" charset="0"/>
            </a:endParaRPr>
          </a:p>
          <a:p>
            <a:r>
              <a:rPr lang="kk-KZ" sz="2300" dirty="0" smtClean="0">
                <a:latin typeface="Times New Roman" pitchFamily="18" charset="0"/>
                <a:cs typeface="Times New Roman" pitchFamily="18" charset="0"/>
              </a:rPr>
              <a:t>объектіден белгі қашықтыққа алыстатылған аймақ. Мысалы,ұңғымадан 10 км</a:t>
            </a:r>
            <a:r>
              <a:rPr lang="kk-KZ" sz="2300" baseline="30000" dirty="0" smtClean="0">
                <a:latin typeface="Times New Roman" pitchFamily="18" charset="0"/>
                <a:cs typeface="Times New Roman" pitchFamily="18" charset="0"/>
              </a:rPr>
              <a:t>2</a:t>
            </a:r>
            <a:r>
              <a:rPr lang="kk-KZ" sz="2300" dirty="0" smtClean="0">
                <a:latin typeface="Times New Roman" pitchFamily="18" charset="0"/>
                <a:cs typeface="Times New Roman" pitchFamily="18" charset="0"/>
              </a:rPr>
              <a:t>радиусте орналасқан объектілерді қамтитынауданды құру мақсаты қойылды делік. Мұндай облысты құру процесі –буферлік аймақты құру деп аталады. Осындай аймақтың өзі – </a:t>
            </a:r>
            <a:r>
              <a:rPr lang="kk-KZ" sz="2300" i="1" dirty="0" smtClean="0">
                <a:latin typeface="Times New Roman" pitchFamily="18" charset="0"/>
                <a:cs typeface="Times New Roman" pitchFamily="18" charset="0"/>
              </a:rPr>
              <a:t>буфер</a:t>
            </a:r>
            <a:r>
              <a:rPr lang="kk-KZ" sz="2300" dirty="0" smtClean="0">
                <a:latin typeface="Times New Roman" pitchFamily="18" charset="0"/>
                <a:cs typeface="Times New Roman" pitchFamily="18" charset="0"/>
              </a:rPr>
              <a:t>деп аталады;</a:t>
            </a:r>
            <a:endParaRPr lang="ru-RU" sz="2300" dirty="0" smtClean="0">
              <a:latin typeface="Times New Roman" pitchFamily="18" charset="0"/>
              <a:cs typeface="Times New Roman" pitchFamily="18" charset="0"/>
            </a:endParaRPr>
          </a:p>
          <a:p>
            <a:r>
              <a:rPr lang="kk-KZ" sz="2300" dirty="0" smtClean="0">
                <a:latin typeface="Times New Roman" pitchFamily="18" charset="0"/>
                <a:cs typeface="Times New Roman" pitchFamily="18" charset="0"/>
              </a:rPr>
              <a:t>-</a:t>
            </a:r>
            <a:r>
              <a:rPr lang="kk-KZ" sz="2300" i="1" dirty="0" smtClean="0">
                <a:latin typeface="Times New Roman" pitchFamily="18" charset="0"/>
                <a:cs typeface="Times New Roman" pitchFamily="18" charset="0"/>
              </a:rPr>
              <a:t>орны </a:t>
            </a:r>
            <a:r>
              <a:rPr lang="kk-KZ" sz="2300" dirty="0" smtClean="0">
                <a:latin typeface="Times New Roman" pitchFamily="18" charset="0"/>
                <a:cs typeface="Times New Roman" pitchFamily="18" charset="0"/>
              </a:rPr>
              <a:t>– әдетте растрда сипатталған кеңістіктің әрбірэлементінің орнын анықтайтын реті, координаталар жұбымен (тікжолдың нөмірі мен бағана жолдың нөмірі) беріледі.</a:t>
            </a:r>
            <a:endParaRPr lang="ru-RU" sz="2300" dirty="0" smtClean="0">
              <a:latin typeface="Times New Roman" pitchFamily="18" charset="0"/>
              <a:cs typeface="Times New Roman" pitchFamily="18" charset="0"/>
            </a:endParaRPr>
          </a:p>
          <a:p>
            <a:endParaRPr lang="ru-RU" sz="23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1142984"/>
            <a:ext cx="8686800" cy="4937141"/>
          </a:xfrm>
        </p:spPr>
        <p:txBody>
          <a:bodyPr>
            <a:noAutofit/>
          </a:bodyPr>
          <a:lstStyle/>
          <a:p>
            <a:r>
              <a:rPr lang="ru-RU" sz="2400" dirty="0" err="1" smtClean="0">
                <a:latin typeface="Times New Roman" pitchFamily="18" charset="0"/>
                <a:cs typeface="Times New Roman" pitchFamily="18" charset="0"/>
              </a:rPr>
              <a:t>Растрлы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модельдің мынадай</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артықшылығы </a:t>
            </a:r>
            <a:r>
              <a:rPr lang="ru-RU" sz="2400" dirty="0" smtClean="0">
                <a:latin typeface="Times New Roman" pitchFamily="18" charset="0"/>
                <a:cs typeface="Times New Roman" pitchFamily="18" charset="0"/>
              </a:rPr>
              <a:t>бар:</a:t>
            </a:r>
          </a:p>
          <a:p>
            <a:r>
              <a:rPr lang="ru-RU" sz="2400" dirty="0" smtClean="0">
                <a:latin typeface="Times New Roman" pitchFamily="18" charset="0"/>
                <a:cs typeface="Times New Roman" pitchFamily="18" charset="0"/>
              </a:rPr>
              <a:t>-растр </a:t>
            </a:r>
            <a:r>
              <a:rPr lang="ru-RU" sz="2400" dirty="0" err="1" smtClean="0">
                <a:latin typeface="Times New Roman" pitchFamily="18" charset="0"/>
                <a:cs typeface="Times New Roman" pitchFamily="18" charset="0"/>
              </a:rPr>
              <a:t>статистикалық өңдеу әдістерінің негізінде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зерттелетінобъектілердің объективті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сипаттамасын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алуға мүмкіндік </a:t>
            </a:r>
            <a:r>
              <a:rPr lang="ru-RU" sz="2400" dirty="0" smtClean="0">
                <a:latin typeface="Times New Roman" pitchFamily="18" charset="0"/>
                <a:cs typeface="Times New Roman" pitchFamily="18" charset="0"/>
              </a:rPr>
              <a:t>береді.</a:t>
            </a:r>
            <a:r>
              <a:rPr lang="ru-RU" sz="2400" dirty="0" err="1" smtClean="0">
                <a:latin typeface="Times New Roman" pitchFamily="18" charset="0"/>
                <a:cs typeface="Times New Roman" pitchFamily="18" charset="0"/>
              </a:rPr>
              <a:t>Осыған байланысты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растрлы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модельдер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көп </a:t>
            </a:r>
            <a:r>
              <a:rPr lang="ru-RU" sz="2400" dirty="0" smtClean="0">
                <a:latin typeface="Times New Roman" pitchFamily="18" charset="0"/>
                <a:cs typeface="Times New Roman" pitchFamily="18" charset="0"/>
              </a:rPr>
              <a:t>материал </a:t>
            </a:r>
            <a:r>
              <a:rPr lang="ru-RU" sz="2400" dirty="0" err="1" smtClean="0">
                <a:latin typeface="Times New Roman" pitchFamily="18" charset="0"/>
                <a:cs typeface="Times New Roman" pitchFamily="18" charset="0"/>
              </a:rPr>
              <a:t>жинақталмағанқұбылысты зерттеу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үшін қолданылады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Қарапайымдылығынабайланысты бұл тәсіл кеңінен тарады</a:t>
            </a:r>
            <a:r>
              <a:rPr lang="ru-RU" sz="2400" dirty="0" smtClean="0">
                <a:latin typeface="Times New Roman" pitchFamily="18" charset="0"/>
                <a:cs typeface="Times New Roman" pitchFamily="18" charset="0"/>
              </a:rPr>
              <a:t>;</a:t>
            </a:r>
          </a:p>
          <a:p>
            <a:r>
              <a:rPr lang="ru-RU" sz="2400" dirty="0" smtClean="0">
                <a:latin typeface="Times New Roman" pitchFamily="18" charset="0"/>
                <a:cs typeface="Times New Roman" pitchFamily="18" charset="0"/>
              </a:rPr>
              <a:t>-</a:t>
            </a:r>
            <a:r>
              <a:rPr lang="ru-RU" sz="2400" dirty="0" err="1" smtClean="0">
                <a:latin typeface="Times New Roman" pitchFamily="18" charset="0"/>
                <a:cs typeface="Times New Roman" pitchFamily="18" charset="0"/>
              </a:rPr>
              <a:t>буферлі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аймақты құру міндетін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растрлы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түрде шешу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оңай;</a:t>
            </a:r>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a:t>
            </a:r>
            <a:r>
              <a:rPr lang="ru-RU" sz="2400" dirty="0" err="1" smtClean="0">
                <a:latin typeface="Times New Roman" pitchFamily="18" charset="0"/>
                <a:cs typeface="Times New Roman" pitchFamily="18" charset="0"/>
              </a:rPr>
              <a:t>растрлы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модельдер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векторлық деректерді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енгізуге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мүмкіндікбереді.</a:t>
            </a:r>
            <a:endParaRPr lang="ru-RU" sz="2400" dirty="0" smtClean="0">
              <a:latin typeface="Times New Roman" pitchFamily="18" charset="0"/>
              <a:cs typeface="Times New Roman" pitchFamily="18" charset="0"/>
            </a:endParaRPr>
          </a:p>
          <a:p>
            <a:pPr>
              <a:buNone/>
            </a:pPr>
            <a:endParaRPr lang="ru-RU" sz="2400" dirty="0" smtClean="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l="23878" t="31954" r="22851" b="31743"/>
          <a:stretch>
            <a:fillRect/>
          </a:stretch>
        </p:blipFill>
        <p:spPr bwMode="auto">
          <a:xfrm>
            <a:off x="571472" y="1928802"/>
            <a:ext cx="8215370" cy="4198967"/>
          </a:xfrm>
          <a:prstGeom prst="rect">
            <a:avLst/>
          </a:prstGeom>
          <a:noFill/>
          <a:ln w="9525">
            <a:noFill/>
            <a:miter lim="800000"/>
            <a:headEnd/>
            <a:tailEnd/>
          </a:ln>
          <a:effectLst/>
        </p:spPr>
      </p:pic>
      <p:sp>
        <p:nvSpPr>
          <p:cNvPr id="5" name="Прямоугольник 4"/>
          <p:cNvSpPr/>
          <p:nvPr/>
        </p:nvSpPr>
        <p:spPr>
          <a:xfrm>
            <a:off x="928662" y="500042"/>
            <a:ext cx="7358114" cy="1077218"/>
          </a:xfrm>
          <a:prstGeom prst="rect">
            <a:avLst/>
          </a:prstGeom>
        </p:spPr>
        <p:txBody>
          <a:bodyPr wrap="square">
            <a:spAutoFit/>
          </a:bodyPr>
          <a:lstStyle/>
          <a:p>
            <a:pPr algn="ctr"/>
            <a:r>
              <a:rPr lang="ru-RU" sz="3200" dirty="0" err="1" smtClean="0">
                <a:latin typeface="Times New Roman" pitchFamily="18" charset="0"/>
                <a:cs typeface="Times New Roman" pitchFamily="18" charset="0"/>
              </a:rPr>
              <a:t>Қазіргі </a:t>
            </a:r>
            <a:r>
              <a:rPr lang="ru-RU" sz="3200" dirty="0" smtClean="0">
                <a:latin typeface="Times New Roman" pitchFamily="18" charset="0"/>
                <a:cs typeface="Times New Roman" pitchFamily="18" charset="0"/>
              </a:rPr>
              <a:t>ГАЖ </a:t>
            </a:r>
            <a:r>
              <a:rPr lang="ru-RU" sz="3200" dirty="0" err="1" smtClean="0">
                <a:latin typeface="Times New Roman" pitchFamily="18" charset="0"/>
                <a:cs typeface="Times New Roman" pitchFamily="18" charset="0"/>
              </a:rPr>
              <a:t>векторлы</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және растрлы</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модельдермен</a:t>
            </a:r>
            <a:r>
              <a:rPr lang="ru-RU" sz="3200" dirty="0" smtClean="0">
                <a:latin typeface="Times New Roman" pitchFamily="18" charset="0"/>
                <a:cs typeface="Times New Roman" pitchFamily="18" charset="0"/>
              </a:rPr>
              <a:t> де, </a:t>
            </a:r>
            <a:r>
              <a:rPr lang="ru-RU" sz="3200" dirty="0" err="1" smtClean="0">
                <a:latin typeface="Times New Roman" pitchFamily="18" charset="0"/>
                <a:cs typeface="Times New Roman" pitchFamily="18" charset="0"/>
              </a:rPr>
              <a:t>жұмыс істей</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алады</a:t>
            </a:r>
            <a:r>
              <a:rPr lang="ru-RU" sz="3200" dirty="0" smtClean="0">
                <a:latin typeface="Times New Roman" pitchFamily="18" charset="0"/>
                <a:cs typeface="Times New Roman" pitchFamily="18" charset="0"/>
              </a:rPr>
              <a:t>.</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13</TotalTime>
  <Words>618</Words>
  <Application>Microsoft Office PowerPoint</Application>
  <PresentationFormat>Экран (4:3)</PresentationFormat>
  <Paragraphs>49</Paragraphs>
  <Slides>13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Franklin Gothic Book</vt:lpstr>
      <vt:lpstr>Franklin Gothic Medium</vt:lpstr>
      <vt:lpstr>Times New Roman</vt:lpstr>
      <vt:lpstr>Wingdings 2</vt:lpstr>
      <vt:lpstr>Трек</vt:lpstr>
      <vt:lpstr>ГАЖ-дағы деректер моделін құру құрылымы   </vt:lpstr>
      <vt:lpstr>Презентация PowerPoint</vt:lpstr>
      <vt:lpstr>Презентация PowerPoint</vt:lpstr>
      <vt:lpstr>Презентация PowerPoint</vt:lpstr>
      <vt:lpstr>Презентация PowerPoint</vt:lpstr>
      <vt:lpstr>Векторлы, растрлы модельдер</vt:lpstr>
      <vt:lpstr>Презентация PowerPoint</vt:lpstr>
      <vt:lpstr>Векторлық деректердің форматтары </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ГАЖ-дағы деректер моделін құру құрылымы   </dc:title>
  <dc:creator>User</dc:creator>
  <cp:lastModifiedBy>MARJAN</cp:lastModifiedBy>
  <cp:revision>4</cp:revision>
  <dcterms:created xsi:type="dcterms:W3CDTF">2016-03-03T16:17:32Z</dcterms:created>
  <dcterms:modified xsi:type="dcterms:W3CDTF">2017-02-08T16:38:32Z</dcterms:modified>
</cp:coreProperties>
</file>