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1" r:id="rId33"/>
    <p:sldId id="278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419763D-15CF-4D70-91A6-1A6F99AD6696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4F01992-B01D-4F9A-AACA-D804AA5124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3B4B29-E1AA-4D58-B83F-E0AA32072C9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E43828-D10F-4671-8B80-14CF936DA92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D8DEE-790D-4A93-B657-3E9A5057F01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E0E5A2-6D0D-483C-9707-D80CE9586D3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E1E318-3162-477A-A90F-7211E645D44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B10EC1-D137-4610-828F-C9C8381C2A7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5F8D87-EBB8-4E8F-B308-BCF180018EB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A0DA5C-0D86-463F-9DF1-BCDE82FA146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EE3FD8-72FB-4B28-B303-1668B56A61D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7CF70B-5A9E-4F4F-BD53-A93B60F81E3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1D3C7D-945D-4ADE-9A8A-F44DBCC57FD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374A12-5796-4493-A43A-6B42EA76EBB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164A17-161F-49DC-AB86-1DBE53CCCB1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DCC89B-25DE-4515-AC47-CDCFB341B5D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B6D016-A0FE-4398-9D01-43E728CB917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7ECF38-F940-4888-A424-E5DE38F1119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6697A1-B13E-4676-BB8E-34520726922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74CBB-1155-4047-AEA2-B91D408F227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195796-9F28-4DDB-A409-AC6D1AA4649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560063-9AAC-4C88-8496-FC1E4785196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23E600-6D7A-4CA6-A943-A4D3BC0F9BC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C86418-6875-4C08-820C-195757790A5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68E772-2E46-4FD0-B774-9FEB81456A8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4BC32C-ECD4-493A-B97F-C14DDD151C4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B4A0AB-CAC9-4E0E-A33D-BD42CF5FBAA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62890A-AAB2-49BE-A1B3-966FDE6167E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E051FE-070D-4F3C-AFD9-56680159B8A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9953E7-CE06-4E0D-825D-847E5F6E83B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636581-6119-4A89-B31F-337C7CEF91E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F62441-0B69-43D0-8474-4F8AA57D9C0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40586D-DF92-4156-B6B5-0F5979313E2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979D1B-A051-4A42-B20F-32B9C630179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ru-R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CF6D1E-75CA-4727-A621-EFD8CE3D91A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0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F25313D-EE33-4EF4-B77F-D3B75089FB2D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B53AE76-E274-44D2-8169-7F4D2C282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BEB2C-5F5E-4B5C-B014-26DF7C323241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0CBC2-25CD-4E6E-8E2C-ADE183ED7B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0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735B9-ABE8-4BC8-9578-1465D7ADF043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8711FDA-18D8-4CCF-AB24-92743509AB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3B6E45A-E764-4FBD-A1DE-F8A6604C0377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F170D56-8A14-4A28-91D0-09DE61BD1E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96972C5-AB2E-4078-BCA9-677ABBBA47E7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DF4FC7D-9452-40B4-881C-2DF9FFFBAE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653D4-8A20-4AE5-8711-9D343F154A91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A6D97-1477-4B8A-BE65-BD0C67DE41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605FC-F202-43FB-BFA7-363B399E9548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07E2607-F4B8-4457-B50D-502911E304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6D4DB-4E12-404D-A7A3-06B424431892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D35BF-3E8B-49BF-91F5-A73CCC32AD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2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EA75061-5023-4AB0-BCCE-A2C3D932ADFE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BD5D5E3C-F3D8-4C99-B0D0-6425275F9F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172FF-2AB9-45C2-BC7E-20A9D541AAAA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3D48C-6BFA-4096-A000-4C2654DE0C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0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9FA9C-0175-489C-8338-F29A5A3663E6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7E89F-7BC7-4C67-84AC-DAE272FAB0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D8A55E-2A37-4DAD-AA81-4B9555AEFBEC}" type="datetimeFigureOut">
              <a:rPr lang="ru-RU"/>
              <a:pPr>
                <a:defRPr/>
              </a:pPr>
              <a:t>23.03.2017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DB9132-8234-4DF5-B289-7908CB36EB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9" r:id="rId2"/>
    <p:sldLayoutId id="2147483774" r:id="rId3"/>
    <p:sldLayoutId id="2147483775" r:id="rId4"/>
    <p:sldLayoutId id="2147483776" r:id="rId5"/>
    <p:sldLayoutId id="2147483770" r:id="rId6"/>
    <p:sldLayoutId id="2147483777" r:id="rId7"/>
    <p:sldLayoutId id="2147483771" r:id="rId8"/>
    <p:sldLayoutId id="2147483778" r:id="rId9"/>
    <p:sldLayoutId id="2147483772" r:id="rId10"/>
    <p:sldLayoutId id="21474837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slovari.yandex.ru/~&#1082;&#1085;&#1080;&#1075;&#1080;/&#1041;&#1057;&#1069;/&#1057;&#1086;&#1082;&#1088;&#1072;&#1090;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ru.wikipedia.org/wiki/%D0%9C%D0%BE%D0%B7%D0%B3_%D1%87%D0%B5%D0%BB%D0%BE%D0%B2%D0%B5%D0%BA%D0%B0" TargetMode="External"/><Relationship Id="rId4" Type="http://schemas.openxmlformats.org/officeDocument/2006/relationships/hyperlink" Target="http://ru.wikipedia.org/wiki/%D0%A4%D1%80%D0%B5%D0%BD%D0%BE%D0%BB%D0%BE%D0%B3%D0%B8%D1%8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Характер, акцентуации характера </a:t>
            </a:r>
            <a:endParaRPr lang="ru-RU" dirty="0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38" y="6000750"/>
            <a:ext cx="6572250" cy="857250"/>
          </a:xfrm>
        </p:spPr>
        <p:txBody>
          <a:bodyPr/>
          <a:lstStyle/>
          <a:p>
            <a:pPr algn="r" eaLnBrk="1" hangingPunct="1"/>
            <a:r>
              <a:rPr lang="ru-RU" sz="2000" smtClean="0"/>
              <a:t>Воротникова Елена Владимировна – к.п.н., доцент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ru-RU" smtClean="0"/>
              <a:t>План лекции: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ru-RU" smtClean="0"/>
              <a:t>1. Исторический обзор подходов к исследованию характера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2. Понятие характера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3. Структура характера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4. Акцентуации характера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Платон</a:t>
            </a:r>
            <a:r>
              <a:rPr lang="ru-RU" dirty="0" smtClean="0"/>
              <a:t> </a:t>
            </a:r>
            <a:r>
              <a:rPr lang="ru-RU" sz="3600" dirty="0" smtClean="0"/>
              <a:t>(</a:t>
            </a:r>
            <a:r>
              <a:rPr lang="ru-RU" sz="3600" dirty="0" err="1" smtClean="0"/>
              <a:t>Pláton</a:t>
            </a:r>
            <a:r>
              <a:rPr lang="ru-RU" sz="3600" dirty="0" smtClean="0"/>
              <a:t>) (428 или 427 до н. э., Афины, — 348 или 347, там же)</a:t>
            </a:r>
            <a:endParaRPr lang="ru-RU" sz="3600" dirty="0"/>
          </a:p>
        </p:txBody>
      </p:sp>
      <p:pic>
        <p:nvPicPr>
          <p:cNvPr id="11267" name="Содержимое 6" descr="68940170_Platon_Platon_jpg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43000" y="1831975"/>
            <a:ext cx="2819400" cy="4086225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845050" y="1589088"/>
            <a:ext cx="3886200" cy="4572000"/>
          </a:xfrm>
        </p:spPr>
        <p:txBody>
          <a:bodyPr>
            <a:normAutofit fontScale="77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/>
              <a:t>Д</a:t>
            </a:r>
            <a:r>
              <a:rPr lang="ru-RU" dirty="0" smtClean="0"/>
              <a:t>ревнегреческий философ. Около 407 познакомился с </a:t>
            </a:r>
            <a:r>
              <a:rPr lang="ru-RU" dirty="0" smtClean="0">
                <a:hlinkClick r:id="rId4"/>
              </a:rPr>
              <a:t>Сократом</a:t>
            </a:r>
            <a:r>
              <a:rPr lang="ru-RU" dirty="0" smtClean="0"/>
              <a:t> и стал одним из его самых восторженных учеников.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Им предложена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типология характера</a:t>
            </a:r>
            <a:endParaRPr lang="ru-RU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Типология была направлена на выявление всех особенностей личности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Теофраст </a:t>
            </a:r>
            <a:r>
              <a:rPr lang="ru-RU" sz="3600" dirty="0" smtClean="0"/>
              <a:t>(около 372 до н. э., </a:t>
            </a:r>
            <a:r>
              <a:rPr lang="ru-RU" sz="3600" dirty="0" err="1" smtClean="0"/>
              <a:t>Эресос</a:t>
            </a:r>
            <a:r>
              <a:rPr lang="ru-RU" sz="3600" dirty="0" smtClean="0"/>
              <a:t> на </a:t>
            </a:r>
            <a:r>
              <a:rPr lang="ru-RU" sz="3600" dirty="0" err="1" smtClean="0"/>
              <a:t>Лесбосе</a:t>
            </a:r>
            <a:r>
              <a:rPr lang="ru-RU" sz="3600" dirty="0" smtClean="0"/>
              <a:t>,— около 287, Афины) </a:t>
            </a:r>
            <a:endParaRPr lang="ru-RU" sz="3600" dirty="0"/>
          </a:p>
        </p:txBody>
      </p:sp>
      <p:pic>
        <p:nvPicPr>
          <p:cNvPr id="12291" name="Содержимое 4" descr="Теофраст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23950" y="1946275"/>
            <a:ext cx="2857500" cy="3857625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45050" y="1589088"/>
            <a:ext cx="3886200" cy="4572000"/>
          </a:xfrm>
        </p:spPr>
        <p:txBody>
          <a:bodyPr>
            <a:normAutofit fontScale="77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древнегреческий философ и естествоиспытатель; один из первых ботаников древнего времени. Ученик Платона, затем Аристотеля. Т. — автор "Характеров" — сборника из 30 кратких характеристик человеческих типов (льстец, пустослов и т. д.). Типы характера определялись в зависимости от выраженности свойства души.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Ввел термин ХАРАКТЕР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Франц Иосиф </a:t>
            </a:r>
            <a:r>
              <a:rPr lang="ru-RU" b="1" dirty="0" err="1" smtClean="0"/>
              <a:t>Галль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3600" dirty="0" smtClean="0"/>
              <a:t>(</a:t>
            </a:r>
            <a:r>
              <a:rPr lang="ru-RU" sz="3600" dirty="0" err="1" smtClean="0"/>
              <a:t>Gall</a:t>
            </a:r>
            <a:r>
              <a:rPr lang="ru-RU" sz="3600" dirty="0" smtClean="0"/>
              <a:t>, 1758—1828)</a:t>
            </a:r>
            <a:endParaRPr lang="ru-RU" sz="3600" dirty="0"/>
          </a:p>
        </p:txBody>
      </p:sp>
      <p:pic>
        <p:nvPicPr>
          <p:cNvPr id="13315" name="Содержимое 4" descr="401px-Franz_Joseph_Gall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22350" y="1589088"/>
            <a:ext cx="3060700" cy="457200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45050" y="1589088"/>
            <a:ext cx="3886200" cy="4572000"/>
          </a:xfrm>
        </p:spPr>
        <p:txBody>
          <a:bodyPr>
            <a:normAutofit fontScale="6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/>
              <a:t>О</a:t>
            </a:r>
            <a:r>
              <a:rPr lang="ru-RU" dirty="0" smtClean="0"/>
              <a:t>снователь </a:t>
            </a:r>
            <a:r>
              <a:rPr lang="ru-RU" dirty="0" smtClean="0">
                <a:hlinkClick r:id="rId4" tooltip="Френология"/>
              </a:rPr>
              <a:t>френологии.</a:t>
            </a:r>
            <a:endParaRPr lang="ru-RU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Он утверждал, что все психические свойства, якобы локализующиеся в полушариях </a:t>
            </a:r>
            <a:r>
              <a:rPr lang="ru-RU" dirty="0" smtClean="0">
                <a:hlinkClick r:id="rId5" tooltip="Мозг человека"/>
              </a:rPr>
              <a:t>мозга</a:t>
            </a:r>
            <a:r>
              <a:rPr lang="ru-RU" dirty="0" smtClean="0"/>
              <a:t>, при развитии вызывают разрастание определённого участка мозга, а это, в свою очередь, — образование выпуклости на соответствующем участке черепа; при недоразвитии каких-либо свойств в черепе образуются впадины.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Выделил 27 способностей души: алчность, остроумие, хитрость, воровство, поэтические способности, любовь к потомству. Большинство из них характерологические особенности.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i="1" smtClean="0"/>
              <a:t>Александр Бэн</a:t>
            </a:r>
            <a:r>
              <a:rPr lang="ru-RU" smtClean="0"/>
              <a:t> </a:t>
            </a:r>
            <a:r>
              <a:rPr lang="ru-RU" sz="3200" smtClean="0"/>
              <a:t>(1818—1903)</a:t>
            </a:r>
          </a:p>
        </p:txBody>
      </p:sp>
      <p:pic>
        <p:nvPicPr>
          <p:cNvPr id="14339" name="Содержимое 6" descr="Бэн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42963" y="2000250"/>
            <a:ext cx="2586037" cy="2947988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929063" y="1571625"/>
            <a:ext cx="4757737" cy="5000625"/>
          </a:xfrm>
        </p:spPr>
        <p:txBody>
          <a:bodyPr>
            <a:normAutofit fontScale="77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Английский </a:t>
            </a:r>
            <a:r>
              <a:rPr lang="ru-RU" dirty="0"/>
              <a:t>психолог. </a:t>
            </a:r>
            <a:endParaRPr lang="ru-RU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Начинает изучать характер опираясь на анализ психических проявлений. Ему принадлежит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 структуры характера: </a:t>
            </a:r>
            <a:r>
              <a:rPr lang="ru-RU" dirty="0" smtClean="0"/>
              <a:t>воля, чувства, интеллект.</a:t>
            </a:r>
            <a:endParaRPr lang="ru-RU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Будучи </a:t>
            </a:r>
            <a:r>
              <a:rPr lang="ru-RU" dirty="0"/>
              <a:t>одним из лидеров ассоциативной психологии, стремился придать ей физиологическую ориентацию, с тем, чтобы возможно теснее связать психические процессы с деятельностью мозга и органов чувств («Ощущения и интеллект», 1855; «Эмоции и воля», 1859), уделив особое внимание рефлексам, инстинктам, навыкам.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Петр </a:t>
            </a:r>
            <a:r>
              <a:rPr lang="ru-RU" b="1" dirty="0" err="1" smtClean="0"/>
              <a:t>Францевич</a:t>
            </a:r>
            <a:r>
              <a:rPr lang="ru-RU" b="1" dirty="0" smtClean="0"/>
              <a:t> Лесгафт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4000" dirty="0" smtClean="0"/>
              <a:t>(1837 – 1909)</a:t>
            </a:r>
            <a:endParaRPr lang="ru-RU" sz="4000" dirty="0"/>
          </a:p>
        </p:txBody>
      </p:sp>
      <p:pic>
        <p:nvPicPr>
          <p:cNvPr id="15363" name="Содержимое 4" descr="lesgaft.gif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09600" y="1665288"/>
            <a:ext cx="3886200" cy="441960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2000250"/>
            <a:ext cx="4038600" cy="4125913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Ему принадлежит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 типология детских характеров. </a:t>
            </a:r>
            <a:r>
              <a:rPr lang="ru-RU" dirty="0" smtClean="0"/>
              <a:t>Показал в своих исследованиях какая семья формирует какие характеры.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Типология </a:t>
            </a:r>
            <a:br>
              <a:rPr lang="ru-RU" dirty="0" smtClean="0"/>
            </a:br>
            <a:r>
              <a:rPr lang="ru-RU" dirty="0" smtClean="0"/>
              <a:t>детских характеров (по Лесгафту)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589088"/>
            <a:ext cx="3886200" cy="4572000"/>
          </a:xfrm>
        </p:spPr>
        <p:txBody>
          <a:bodyPr>
            <a:normAutofit fontScale="92500"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i="1" dirty="0" smtClean="0">
                <a:solidFill>
                  <a:srgbClr val="FF0000"/>
                </a:solidFill>
              </a:rPr>
              <a:t>Лицемерный тип – </a:t>
            </a:r>
            <a:r>
              <a:rPr lang="ru-RU" dirty="0" smtClean="0"/>
              <a:t>лживость, хитрость, заискивание перед воспитателями и учителями.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Воспитывается в семьях, где взрослые проявляют лицемерие и уделяют друг другу мало внимания.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45050" y="1589088"/>
            <a:ext cx="3886200" cy="4572000"/>
          </a:xfrm>
        </p:spPr>
        <p:txBody>
          <a:bodyPr>
            <a:normAutofit fontScale="92500"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i="1" dirty="0" smtClean="0">
                <a:solidFill>
                  <a:srgbClr val="FF0000"/>
                </a:solidFill>
              </a:rPr>
              <a:t>Честолюбивый тип –</a:t>
            </a:r>
            <a:r>
              <a:rPr lang="ru-RU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dirty="0"/>
              <a:t>	</a:t>
            </a:r>
            <a:r>
              <a:rPr lang="ru-RU" dirty="0" smtClean="0"/>
              <a:t>дети учатся для отметок и похвал при отсутствии интереса к занятиям.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Растут в семьях, где одного ребенка предпочитают другому, что развивает чувство соперничества.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ru-RU" sz="2800" smtClean="0"/>
              <a:t>Типология </a:t>
            </a:r>
            <a:br>
              <a:rPr lang="ru-RU" sz="2800" smtClean="0"/>
            </a:br>
            <a:r>
              <a:rPr lang="ru-RU" sz="2800" smtClean="0"/>
              <a:t>детских характеров (по Лесгафту) - продолжение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589088"/>
            <a:ext cx="3886200" cy="4572000"/>
          </a:xfrm>
        </p:spPr>
        <p:txBody>
          <a:bodyPr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i="1" dirty="0" smtClean="0">
                <a:solidFill>
                  <a:srgbClr val="FF0000"/>
                </a:solidFill>
              </a:rPr>
              <a:t>Добродушный  </a:t>
            </a:r>
            <a:r>
              <a:rPr lang="ru-RU" dirty="0" smtClean="0"/>
              <a:t>–  хорошо развита познавательная деятельность, способны к самостоятельному труду.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Растут в семьях с любящими родителями, которые внимательны к детям, но не балуют их.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45050" y="1589088"/>
            <a:ext cx="3886200" cy="4572000"/>
          </a:xfrm>
        </p:spPr>
        <p:txBody>
          <a:bodyPr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i="1" dirty="0" smtClean="0">
                <a:solidFill>
                  <a:srgbClr val="FF0000"/>
                </a:solidFill>
              </a:rPr>
              <a:t>Мягко забитый </a:t>
            </a:r>
            <a:r>
              <a:rPr lang="ru-RU" dirty="0" smtClean="0"/>
              <a:t>– заласканные дети  боязливы, инертны.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Растут в семьях с преувеличенной заботой и </a:t>
            </a:r>
            <a:r>
              <a:rPr lang="ru-RU" dirty="0" err="1" smtClean="0"/>
              <a:t>сверхопекой</a:t>
            </a:r>
            <a:r>
              <a:rPr lang="ru-RU" dirty="0" smtClean="0"/>
              <a:t> со стороны  родителей.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ru-RU" sz="2800" smtClean="0"/>
              <a:t>Типология </a:t>
            </a:r>
            <a:br>
              <a:rPr lang="ru-RU" sz="2800" smtClean="0"/>
            </a:br>
            <a:r>
              <a:rPr lang="ru-RU" sz="2800" smtClean="0"/>
              <a:t>детских характеров (по Лесгафту) - продолжение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589088"/>
            <a:ext cx="3886200" cy="4572000"/>
          </a:xfrm>
        </p:spPr>
        <p:txBody>
          <a:bodyPr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i="1" dirty="0" err="1" smtClean="0">
                <a:solidFill>
                  <a:srgbClr val="FF0000"/>
                </a:solidFill>
              </a:rPr>
              <a:t>Злостнозабитый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– озлобленность, злорадство,  равнодушие к требованиям и стремление поступать вопреки им.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Растут в семьях с несправедливым отношением к окружающим в атмосфере чрезмерной строгости.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45050" y="1589088"/>
            <a:ext cx="3886200" cy="4572000"/>
          </a:xfrm>
        </p:spPr>
        <p:txBody>
          <a:bodyPr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i="1" dirty="0" smtClean="0">
                <a:solidFill>
                  <a:srgbClr val="FF0000"/>
                </a:solidFill>
              </a:rPr>
              <a:t>Угнетенный </a:t>
            </a:r>
            <a:r>
              <a:rPr lang="ru-RU" dirty="0" smtClean="0"/>
              <a:t>– скромные, непритязательные, трудолюбивые.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Растут в атмосфере взаимной привязанности и в условиях материальной нужды.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ЛАЗУРСКИЙ</a:t>
            </a:r>
            <a:r>
              <a:rPr lang="ru-RU" dirty="0" smtClean="0"/>
              <a:t> Александр Федорович </a:t>
            </a:r>
            <a:r>
              <a:rPr lang="ru-RU" sz="3600" dirty="0" smtClean="0"/>
              <a:t>(1874—1917) </a:t>
            </a:r>
            <a:endParaRPr lang="ru-RU" sz="3600" dirty="0"/>
          </a:p>
        </p:txBody>
      </p:sp>
      <p:pic>
        <p:nvPicPr>
          <p:cNvPr id="19459" name="Содержимое 4" descr="Лазурский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7188" y="1785938"/>
            <a:ext cx="3462337" cy="4122737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071938" y="1600200"/>
            <a:ext cx="4614862" cy="4525963"/>
          </a:xfrm>
        </p:spPr>
        <p:txBody>
          <a:bodyPr>
            <a:normAutofit fontScale="77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/>
              <a:t>Р</a:t>
            </a:r>
            <a:r>
              <a:rPr lang="ru-RU" dirty="0" smtClean="0"/>
              <a:t>оссийский врач и психолог. Профессор Психоневрологического </a:t>
            </a:r>
            <a:r>
              <a:rPr lang="ru-RU" dirty="0" err="1" smtClean="0"/>
              <a:t>ин-та</a:t>
            </a:r>
            <a:r>
              <a:rPr lang="ru-RU" dirty="0" smtClean="0"/>
              <a:t> в Петрограде и Педагогической академии. Сотрудник В.М. Бехтерева.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В 1906 году труд «Очерк науки о характерах». Обосновывает необходимость научной характерологии.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solidFill>
                  <a:srgbClr val="FF0000"/>
                </a:solidFill>
              </a:rPr>
              <a:t>Характер – совокупность наклонностей человека.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Определил  4 вида наклонностей.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Наклонности человека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1971675"/>
          </a:xfrm>
        </p:spPr>
        <p:txBody>
          <a:bodyPr>
            <a:normAutofit fontScale="925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1. Относящиеся к вниманию (внимательность, сосредоточенность ….)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1614488"/>
          </a:xfrm>
        </p:spPr>
        <p:txBody>
          <a:bodyPr>
            <a:normAutofit fontScale="925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2. Относящиеся к формальной стороне чувствования</a:t>
            </a: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71500" y="3714750"/>
            <a:ext cx="4038600" cy="197167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latin typeface="+mn-lt"/>
                <a:cs typeface="+mn-cs"/>
              </a:rPr>
              <a:t>3. Относящиеся к области движений (подвижность, малоподвижность, импульсивность …)</a:t>
            </a:r>
          </a:p>
        </p:txBody>
      </p:sp>
      <p:sp>
        <p:nvSpPr>
          <p:cNvPr id="20486" name="Содержимое 2"/>
          <p:cNvSpPr txBox="1">
            <a:spLocks/>
          </p:cNvSpPr>
          <p:nvPr/>
        </p:nvSpPr>
        <p:spPr bwMode="auto">
          <a:xfrm>
            <a:off x="4643438" y="3714750"/>
            <a:ext cx="40386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800">
                <a:latin typeface="Calibri" pitchFamily="34" charset="0"/>
              </a:rPr>
              <a:t>4. Относящиеся к волевым процессам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ru-RU" smtClean="0"/>
              <a:t>2 вопрос Понятие характера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Характер – индивидуальное сочетание устойчивых психических особенностей человека, обусловливающий типичный для данного субъекта способ поведения в определенных жизненных условиях и обстоятельствах.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Характер – способ реагирования на определенные обстоятельства. Содержательная характеристика личности.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Характер отвечает на вопрос «Что делает человек?» Личность отвечает на вопрос «Ради чего делает человек?»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Подходы определяющие соотношение характера и личности</a:t>
            </a:r>
            <a:endParaRPr lang="ru-RU" dirty="0"/>
          </a:p>
        </p:txBody>
      </p:sp>
      <p:sp>
        <p:nvSpPr>
          <p:cNvPr id="22531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ru-RU" smtClean="0"/>
              <a:t>1. Отождествление Х и Л</a:t>
            </a:r>
          </a:p>
          <a:p>
            <a:pPr eaLnBrk="1" hangingPunct="1"/>
            <a:r>
              <a:rPr lang="ru-RU" smtClean="0"/>
              <a:t>2. Личность рассматривается как часть Х</a:t>
            </a:r>
          </a:p>
          <a:p>
            <a:pPr eaLnBrk="1" hangingPunct="1"/>
            <a:r>
              <a:rPr lang="ru-RU" smtClean="0"/>
              <a:t>3. Характер включается в Л и рассматривается как ее подструктура.</a:t>
            </a:r>
          </a:p>
          <a:p>
            <a:pPr eaLnBrk="1" hangingPunct="1"/>
            <a:r>
              <a:rPr lang="ru-RU" smtClean="0"/>
              <a:t>4. Л и Х рассматриваются как пересекающиеся понятия.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Преобладает  третий подход.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ru-RU" smtClean="0"/>
              <a:t>Характер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ru-RU" smtClean="0"/>
              <a:t>Характер проявляет себя в деятельности.</a:t>
            </a:r>
          </a:p>
          <a:p>
            <a:pPr eaLnBrk="1" hangingPunct="1"/>
            <a:r>
              <a:rPr lang="ru-RU" smtClean="0"/>
              <a:t>К характеру следует относить наиболее устойчивые и существенные черты, характеристики человека.</a:t>
            </a:r>
          </a:p>
          <a:p>
            <a:pPr eaLnBrk="1" hangingPunct="1"/>
            <a:r>
              <a:rPr lang="ru-RU" smtClean="0"/>
              <a:t>Устойчивое образование, но может быть подвержен изменениям.</a:t>
            </a:r>
          </a:p>
          <a:p>
            <a:pPr eaLnBrk="1" hangingPunct="1"/>
            <a:endParaRPr lang="ru-RU" smtClean="0"/>
          </a:p>
          <a:p>
            <a:pPr algn="r" eaLnBrk="1" hangingPunct="1">
              <a:buFont typeface="Wingdings" pitchFamily="2" charset="2"/>
              <a:buNone/>
            </a:pPr>
            <a:r>
              <a:rPr lang="ru-RU" i="1" smtClean="0"/>
              <a:t>«Посеешь привычку, пожнешь характер….»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А.Г. Ковалев </a:t>
            </a:r>
            <a:r>
              <a:rPr lang="ru-RU" sz="3200" smtClean="0"/>
              <a:t>(1913 – 2004)</a:t>
            </a:r>
          </a:p>
        </p:txBody>
      </p:sp>
      <p:pic>
        <p:nvPicPr>
          <p:cNvPr id="24579" name="Содержимое 9" descr="Ковалев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85938" y="2428875"/>
            <a:ext cx="1611312" cy="1966913"/>
          </a:xfrm>
        </p:spPr>
      </p:pic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>
          <a:xfrm>
            <a:off x="4648200" y="2143125"/>
            <a:ext cx="4038600" cy="3983038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Известный </a:t>
            </a:r>
            <a:r>
              <a:rPr lang="ru-RU" dirty="0"/>
              <a:t>советский педагог и психолог</a:t>
            </a:r>
            <a:r>
              <a:rPr lang="ru-RU" dirty="0" smtClean="0"/>
              <a:t>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При характеристике характера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выделил качества  характера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Качества характера </a:t>
            </a:r>
            <a:br>
              <a:rPr lang="ru-RU" dirty="0" smtClean="0"/>
            </a:br>
            <a:r>
              <a:rPr lang="ru-RU" dirty="0" smtClean="0"/>
              <a:t>(по А.Г. Ковалеву)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10000"/>
          </a:bodyPr>
          <a:lstStyle/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1. Моральная  воспитанность. Проявляется в гуманизме, чуткости, преданности.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2. Полнота (разносторонность интересов, стремлений).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3. Цельность (внутреннее единство психического склада человека).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4. Определенность характера (твердость и непреклонность  поведения человека).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5. Сила характера (характеризует энергию, с которой человек преследует поставленные цели).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6. Уравновешенность (наиболее оптимальное для деятельности сочетание сдержанности и активности).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ru-RU" smtClean="0"/>
              <a:t>Внешние признаки характера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ru-RU" smtClean="0"/>
              <a:t>1. Поступки человека.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eaLnBrk="1" hangingPunct="1"/>
            <a:r>
              <a:rPr lang="ru-RU" smtClean="0"/>
              <a:t>2. Особенности содержания речи человека (характер высказываний).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eaLnBrk="1" hangingPunct="1"/>
            <a:r>
              <a:rPr lang="ru-RU" smtClean="0"/>
              <a:t>3. Внешний облик человека (одежда, походка, осанка.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ru-RU" smtClean="0"/>
              <a:t>3 вопрос Структура характера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ru-RU" smtClean="0"/>
              <a:t>Черты характера – психические  свойства  человека, определяющие его поведение в типичных обстоятельствах.</a:t>
            </a:r>
          </a:p>
          <a:p>
            <a:pPr eaLnBrk="1" hangingPunct="1"/>
            <a:r>
              <a:rPr lang="ru-RU" smtClean="0"/>
              <a:t>2 ряда факторов для изменения характера: </a:t>
            </a:r>
          </a:p>
          <a:p>
            <a:pPr eaLnBrk="1" hangingPunct="1"/>
            <a:r>
              <a:rPr lang="ru-RU" smtClean="0"/>
              <a:t>1. Жизненные ситуации (трудности);</a:t>
            </a:r>
          </a:p>
          <a:p>
            <a:pPr eaLnBrk="1" hangingPunct="1"/>
            <a:r>
              <a:rPr lang="ru-RU" smtClean="0"/>
              <a:t>2. Другие черты характера. Целеустремленность, решительность, настойчивость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характера по направленности (система доминирующих мотивов)</a:t>
            </a: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14563" y="1600200"/>
            <a:ext cx="4357687" cy="4525963"/>
          </a:xfrm>
        </p:spPr>
        <p:txBody>
          <a:bodyPr>
            <a:normAutofit fontScale="40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А) </a:t>
            </a:r>
            <a:r>
              <a:rPr lang="ru-RU" b="1" dirty="0" smtClean="0"/>
              <a:t>по отношению к др. людям или к обществу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тактичность,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вежливость,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чуткость,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отзывчивость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Б) </a:t>
            </a:r>
            <a:r>
              <a:rPr lang="ru-RU" b="1" dirty="0" smtClean="0"/>
              <a:t>по отношению к профессии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ответственность,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трудолюбие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В) </a:t>
            </a:r>
            <a:r>
              <a:rPr lang="ru-RU" b="1" dirty="0" smtClean="0"/>
              <a:t>по отношению к самому себе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самокритичность,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скромность,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гордость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Г) </a:t>
            </a:r>
            <a:r>
              <a:rPr lang="ru-RU" b="1" dirty="0" smtClean="0"/>
              <a:t>по отношению к вещам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жадность,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бережливость,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аккуратность,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щедрость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Д) </a:t>
            </a:r>
            <a:r>
              <a:rPr lang="ru-RU" b="1" dirty="0" smtClean="0"/>
              <a:t>по отношению к природе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- мечтательность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4  Вопрос Акцентуации характера</a:t>
            </a:r>
            <a:endParaRPr lang="ru-RU" dirty="0"/>
          </a:p>
        </p:txBody>
      </p:sp>
      <p:pic>
        <p:nvPicPr>
          <p:cNvPr id="29699" name="Picture 2" descr="C:\Users\пользователь\Desktop\Характер\i_020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71688" y="1500188"/>
            <a:ext cx="6072187" cy="51625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Циклотимический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5534025" cy="4676775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Для представителей этого типа акцентуации характерна периодическая смена </a:t>
            </a:r>
            <a:r>
              <a:rPr lang="ru-RU" dirty="0" err="1" smtClean="0"/>
              <a:t>гипертимических</a:t>
            </a:r>
            <a:r>
              <a:rPr lang="ru-RU" dirty="0" smtClean="0"/>
              <a:t> и </a:t>
            </a:r>
            <a:r>
              <a:rPr lang="ru-RU" dirty="0" err="1" smtClean="0"/>
              <a:t>дистимических</a:t>
            </a:r>
            <a:r>
              <a:rPr lang="ru-RU" dirty="0" smtClean="0"/>
              <a:t> состояний, волнообразная смена поведения от возбуждения до депрессии. В период возбуждения им присущи все признаки </a:t>
            </a:r>
            <a:r>
              <a:rPr lang="ru-RU" dirty="0" err="1" smtClean="0"/>
              <a:t>гипертимической</a:t>
            </a:r>
            <a:r>
              <a:rPr lang="ru-RU" dirty="0" smtClean="0"/>
              <a:t> акцентуации, в период депрессии — </a:t>
            </a:r>
            <a:r>
              <a:rPr lang="ru-RU" dirty="0" err="1" smtClean="0"/>
              <a:t>дистимической</a:t>
            </a:r>
            <a:r>
              <a:rPr lang="ru-RU" dirty="0" smtClean="0"/>
              <a:t>. Поведение становится непредсказуемым, противоречивым, приподнятое настроение сменяется раздражительностью и агрессивностью. Изменения настроения часто происходят без видимых причин, иногда все зависит от обстановки, от внешних событий. В веселом окружении это может быть самый веселый человек. Радостные события вызывают жажду деятельности, повышенную говорливость, фонтаны идей; печальные — подавленность, замедленность реакций и мышления. В группе грустных людей человек с </a:t>
            </a:r>
            <a:r>
              <a:rPr lang="ru-RU" dirty="0" err="1" smtClean="0"/>
              <a:t>циклотимическим</a:t>
            </a:r>
            <a:r>
              <a:rPr lang="ru-RU" dirty="0" smtClean="0"/>
              <a:t> типом акцентуации будет самым печальным.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В силу частой смены настроения у </a:t>
            </a:r>
            <a:r>
              <a:rPr lang="ru-RU" dirty="0" err="1" smtClean="0"/>
              <a:t>циклотимических</a:t>
            </a:r>
            <a:r>
              <a:rPr lang="ru-RU" dirty="0" smtClean="0"/>
              <a:t> личностей наблюдается слабый уровень работоспособности, поэтому им противопоказаны повышенные нагрузки. В работе у них наблюдается быстрое утомление и снижение творческой активности. </a:t>
            </a:r>
            <a:r>
              <a:rPr lang="ru-RU" b="1" dirty="0" smtClean="0"/>
              <a:t>Они плохо работают в команде, для них предпочтительнее работа по индивидуальному (желательно гибкому) графику с персональной ответственностью.</a:t>
            </a:r>
            <a:endParaRPr lang="ru-RU" dirty="0"/>
          </a:p>
        </p:txBody>
      </p:sp>
      <p:pic>
        <p:nvPicPr>
          <p:cNvPr id="30724" name="Содержимое 9" descr="http://psy.1september.ru/2009/21/13-1.jpg"/>
          <p:cNvPicPr>
            <a:picLocks noGrp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429375" y="1785938"/>
            <a:ext cx="2143125" cy="4643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Застревающий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6034088" cy="4676775"/>
          </a:xfrm>
        </p:spPr>
        <p:txBody>
          <a:bodyPr>
            <a:normAutofit fontScale="70000" lnSpcReduction="20000"/>
          </a:bodyPr>
          <a:lstStyle/>
          <a:p>
            <a:pPr algn="just" eaLnBrk="1" fontAlgn="auto" hangingPunct="1">
              <a:buFont typeface="Wingdings"/>
              <a:buNone/>
              <a:defRPr/>
            </a:pPr>
            <a:r>
              <a:rPr lang="ru-RU" dirty="0" smtClean="0"/>
              <a:t>Для людей этого типа характерна высокая устойчивость аффекта, то есть стойкость сильных эмоциональных переживаний. При мысленном возвращении к стрессовой ситуации они переживают такие же эмоции, какие сопровождали стресс. Аффект у таких людей сохраняется значительное время, даже при отсутствии раздражителей, которые его подкрепляли бы. Такие люди отличаются способностью к длительному волевому напряжению. </a:t>
            </a:r>
            <a:r>
              <a:rPr lang="ru-RU" b="1" dirty="0" smtClean="0"/>
              <a:t>Это неутомимые и целеустремленные труженики, обладающие чувством долга, принципиальные, требовательные к себе и другим, настойчивые и последовательные.</a:t>
            </a:r>
            <a:r>
              <a:rPr lang="ru-RU" dirty="0" smtClean="0"/>
              <a:t> Они бесстрашны и способны к самопожертвованию, поэтому в начале карьеры, как правило, получают признание и симпатию окружения. Стремятся достичь высоких показателей в любом деле, за которое берутся, проявляя большое упорство в достижении своих целей.</a:t>
            </a:r>
          </a:p>
          <a:p>
            <a:pPr algn="just" eaLnBrk="1" fontAlgn="auto" hangingPunct="1">
              <a:buFont typeface="Wingdings"/>
              <a:buNone/>
              <a:defRPr/>
            </a:pPr>
            <a:r>
              <a:rPr lang="ru-RU" dirty="0" smtClean="0"/>
              <a:t>Но вместе с тем представители этого типа очень чувствительны к обидам, подозрительны, недоверчивы и ревнивы. Их характеризует умеренная общительность, занудство, склонность к нравоучениям. Почти всегда несговорчивы и не терпят возражений. Поэтому </a:t>
            </a:r>
            <a:r>
              <a:rPr lang="ru-RU" b="1" dirty="0" smtClean="0"/>
              <a:t>переговорная деятельность им просто противопоказана</a:t>
            </a:r>
            <a:r>
              <a:rPr lang="ru-RU" dirty="0" smtClean="0"/>
              <a:t> . Часто страдают от мнимой несправедливости по отношению к себе. И, поскольку переживание аффекта часто сочетается с фантазированием, очень злопамятны и мстительны.</a:t>
            </a:r>
          </a:p>
          <a:p>
            <a:pPr algn="just" eaLnBrk="1" fontAlgn="auto" hangingPunct="1">
              <a:buFont typeface="Wingdings"/>
              <a:buNone/>
              <a:defRPr/>
            </a:pPr>
            <a:r>
              <a:rPr lang="ru-RU" dirty="0" smtClean="0"/>
              <a:t>«</a:t>
            </a:r>
            <a:r>
              <a:rPr lang="ru-RU" dirty="0" err="1" smtClean="0"/>
              <a:t>Застревание</a:t>
            </a:r>
            <a:r>
              <a:rPr lang="ru-RU" dirty="0" smtClean="0"/>
              <a:t>» аффекта у таких людей возможно не только в случае морального ущерба, но и при достижении определенного успеха. В этой ситуации проявляется зазнайство, самоуверенность, заносчивость, вызванные чрезмерным честолюбием. Люди с «застревающим» типом акцентуации часто выступают инициаторами конфликтов, в которых жестко и настойчиво насаждают свои интересы.</a:t>
            </a:r>
          </a:p>
        </p:txBody>
      </p:sp>
      <p:pic>
        <p:nvPicPr>
          <p:cNvPr id="31748" name="Рисунок 2" descr="http://psy.1september.ru/2009/21/13-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715125" y="1714500"/>
            <a:ext cx="2254250" cy="47053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Тревожный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5319713" cy="4676775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Представители этого типа акцентуации отличаются повышенной тревожностью, беспокойством по поводу возможных неудач, за свою судьбу и судьбу своих близких, причем без объективных для этого поводов. Такие люди обладают чувством долга, ответственности, высокими моральными и этическими качествами. Они дружелюбны, самокритичны и исполнительны, воздерживаются от необдуманных поступков и поспешных решений. Хорошо работают, если нет нервно-психических нагрузок. </a:t>
            </a:r>
            <a:r>
              <a:rPr lang="ru-RU" b="1" dirty="0" smtClean="0"/>
              <a:t>Окажут наибольшую пользу как аналитики, консультанты или эксперты.</a:t>
            </a:r>
            <a:r>
              <a:rPr lang="ru-RU" dirty="0" smtClean="0"/>
              <a:t> В меру выраженная тревожность не позволяет им уснуть при работе в условиях монотонных шумов и вибрации.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В то же время тревожные люди отличаются робостью, покорностью, неуверенностью в собственных силах, неумением постоять за себя. Они стесняются выступать перед аудиторией и не могут отстаивать свои позиции в споре, легко поддаются влиянию и охотно подчиняются опеке.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Тревожные личности редко вступают в конфликты, играя в них в основном пассивную роль. В конфликтных ситуациях ищут опору и поддержку.</a:t>
            </a:r>
            <a:endParaRPr lang="ru-RU" dirty="0"/>
          </a:p>
        </p:txBody>
      </p:sp>
      <p:pic>
        <p:nvPicPr>
          <p:cNvPr id="32772" name="Рисунок 3" descr="http://psy.1september.ru/2009/21/13-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172200" y="1643063"/>
            <a:ext cx="2257425" cy="4897437"/>
          </a:xfr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Экзальтированный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5319713" cy="4676775"/>
          </a:xfrm>
        </p:spPr>
        <p:txBody>
          <a:bodyPr>
            <a:normAutofit fontScale="77500" lnSpcReduction="20000"/>
          </a:bodyPr>
          <a:lstStyle/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Главная особенность — бурная, экзальтированная реакция на события. Люди этого типа легко приходят в восторг от радостных событий и в отчаяние — от печальных, но при этом не имеют склонности к депрессивным реакциям, поскольку снова легко поддаются радости. Внутренняя впечатлительность и переживания сочетаются с их ярким внешним проявлением. В высказываниях экзальтированных личностей постоянно используются повышенные тона, яркие описания, красочные обороты. У них сильна тяга ко всему прекрасному. </a:t>
            </a:r>
            <a:r>
              <a:rPr lang="ru-RU" b="1" dirty="0" smtClean="0"/>
              <a:t>Имеют хороший вкус: из них получаются хорошие художники, дизайнеры, оформители.</a:t>
            </a:r>
            <a:r>
              <a:rPr lang="ru-RU" dirty="0" smtClean="0"/>
              <a:t> Эти люди привязаны к друзьям и близким, альтруистичны, обладают чувством сострадания, проявляют яркость и искренность чувств.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В то же время люди экзальтированного типа акцентуации порывисты, подвержены сиюминутным настроениям, панике. Даже при незначительных неудачах могут испытывать глубокое разочарование и прекращать начатые дела.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Экзальтированным личностям свойственна высокая контактность, словоохотливость, влюбчивость. Они часто спорят, но редко доводят дело до открытых конфликтов. В конфликтных ситуациях бывают как активной, так и пассивной стороной.</a:t>
            </a:r>
            <a:endParaRPr lang="ru-RU" dirty="0"/>
          </a:p>
        </p:txBody>
      </p:sp>
      <p:pic>
        <p:nvPicPr>
          <p:cNvPr id="33796" name="Рисунок 4" descr="http://psy.1september.ru/2009/21/13-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215063" y="1644650"/>
            <a:ext cx="2143125" cy="4830763"/>
          </a:xfr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Демонстративный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285750" y="1643063"/>
            <a:ext cx="6072188" cy="4929187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Главной особенностью демонстративной личности является потребность и постоянное стремление произвести впечатление. Эти люди хорошо приспосабливаются к другим, показывают себя такими, какими выгодно быть в данной ситуации. Они играют ту роль, которая импонирует партнеру. Благодаря этому легко устанавливают контакты, входят в доверие к нужным людям, общительны, приветливы, вежливы, готовы оказать любую услугу. Ими движет стремление к лидерству и потребность в признании. Люди с демонстративным типом акцентуации могут произносить блестящие, зажигательные, убедительные речи; умеют чувствовать аудиторию, способны увлечь других неординарностью мышления и поступков. </a:t>
            </a:r>
            <a:r>
              <a:rPr lang="ru-RU" b="1" dirty="0" smtClean="0"/>
              <a:t>Они прекрасно подходят для выполнения представительских функций, проведения презентаций и своеобразной рекламы действий и идей.</a:t>
            </a:r>
            <a:r>
              <a:rPr lang="ru-RU" dirty="0" smtClean="0"/>
              <a:t> Как правило, обладают широким спектром знаний во многих сферах деятельности, но, к сожалению, эти знания не отличаются глубиной.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Таким людям не хватает скрупулезности в работе, принципиальности, умения работать усердно и кропотливо, они не способны к длительной концентрации воли. В то же время жаждут повышенной оценки, стремятся показать свое превосходство и практически никогда не осознают своих ошибок. Если сталкиваются с трудностями, то часто перекладывают их на плечи других. Могут использовать «бегство в болезнь» не только для того, чтобы привлечь к себе внимание и вызвать жалость, но и как способ уклонения от выполнения обязанностей, </a:t>
            </a:r>
            <a:r>
              <a:rPr lang="ru-RU" dirty="0" err="1" smtClean="0"/>
              <a:t>избежания</a:t>
            </a:r>
            <a:r>
              <a:rPr lang="ru-RU" dirty="0" smtClean="0"/>
              <a:t> трудностей.</a:t>
            </a:r>
            <a:endParaRPr lang="ru-RU" dirty="0"/>
          </a:p>
        </p:txBody>
      </p:sp>
      <p:pic>
        <p:nvPicPr>
          <p:cNvPr id="34820" name="Содержимое 9" descr="http://psy.1september.ru/2009/21/14-1.jpg"/>
          <p:cNvPicPr>
            <a:picLocks noGrp="1"/>
          </p:cNvPicPr>
          <p:nvPr>
            <p:ph sz="quarter" idx="1"/>
          </p:nvPr>
        </p:nvPicPr>
        <p:blipFill>
          <a:blip r:embed="rId3"/>
          <a:srcRect l="25027" r="52348" b="65605"/>
          <a:stretch>
            <a:fillRect/>
          </a:stretch>
        </p:blipFill>
        <p:spPr>
          <a:xfrm>
            <a:off x="6643688" y="1714500"/>
            <a:ext cx="2214562" cy="435768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Возбудимый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285750" y="1571625"/>
            <a:ext cx="6072188" cy="5072063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Главной особенностью возбудимых личностей является импульсивность и инстинктивность поведения. На первом плане для них — удовлетворение физиологических влечений, абсолютное потакание своим желаниям и стремлениям. </a:t>
            </a:r>
            <a:r>
              <a:rPr lang="ru-RU" b="1" dirty="0" smtClean="0"/>
              <a:t>Такие люди много внимания уделяют своему физическому здоровью в отличие от интеллектуального развития.</a:t>
            </a:r>
            <a:r>
              <a:rPr lang="ru-RU" dirty="0" smtClean="0"/>
              <a:t> Эта акцентуация проявляется особенно выраженным упрямством и напористостью преимущественно в физической работе, повышенным чувством соперничества, ревнивым и задиристым характером, склонностью к накоплению отрицательных эмоций с последующим взрывом аффекта.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Представители возбудимого типа акцентуации отличаются склонностью к импульсивным реакциям, непродуманным действиям и высказываниям, плохим усвоением опыта, максимализмом взглядов, быстро сменяющимися эмоциями, нестойкостью самооценки при чрезмерной </a:t>
            </a:r>
            <a:r>
              <a:rPr lang="ru-RU" dirty="0" err="1" smtClean="0"/>
              <a:t>амбициозности</a:t>
            </a:r>
            <a:r>
              <a:rPr lang="ru-RU" dirty="0" smtClean="0"/>
              <a:t>. Если им что-то не нравится, сразу возмущаются и высказывают недовольство. Примирения не ищут, терпимость им не свойственна. Не способны к обмену мнениями, раздражительны, вспыльчивы, агрессивны, склонны к грубости и хамству. В состоянии аффекта способны к рукоприкладству и проявлению насилия. Моральные нормы в их жизни не играют заметной роли. Но жестокость проявляется только в моменты ярости, в моменты разрядки накопившегося раздражения. В обычном состоянии — это заботливые, хозяйственные и добрые люди, готовые оказать любую помощь.</a:t>
            </a:r>
          </a:p>
          <a:p>
            <a:pPr eaLnBrk="1" fontAlgn="auto" hangingPunct="1">
              <a:buFont typeface="Wingdings"/>
              <a:buNone/>
              <a:defRPr/>
            </a:pPr>
            <a:endParaRPr lang="ru-RU" dirty="0"/>
          </a:p>
        </p:txBody>
      </p:sp>
      <p:pic>
        <p:nvPicPr>
          <p:cNvPr id="35844" name="Содержимое 7" descr="http://psy.1september.ru/2009/21/14-1.jpg"/>
          <p:cNvPicPr>
            <a:picLocks noGrp="1"/>
          </p:cNvPicPr>
          <p:nvPr>
            <p:ph sz="quarter" idx="1"/>
          </p:nvPr>
        </p:nvPicPr>
        <p:blipFill>
          <a:blip r:embed="rId3"/>
          <a:srcRect l="64392" t="7643" r="5502" b="58235"/>
          <a:stretch>
            <a:fillRect/>
          </a:stretch>
        </p:blipFill>
        <p:spPr>
          <a:xfrm>
            <a:off x="6357938" y="2000250"/>
            <a:ext cx="2786062" cy="4071938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Эмотивный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285750" y="1571625"/>
            <a:ext cx="6072188" cy="5072063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Основной отличительной чертой </a:t>
            </a:r>
            <a:r>
              <a:rPr lang="ru-RU" dirty="0" err="1" smtClean="0"/>
              <a:t>эмотивных</a:t>
            </a:r>
            <a:r>
              <a:rPr lang="ru-RU" dirty="0" smtClean="0"/>
              <a:t> личностей является высокая чувствительность и глубокие реакции в области тонких эмоций. Для них характерны мягкосердечие, доброта, задушевность, отзывчивость, высокоразвитая </a:t>
            </a:r>
            <a:r>
              <a:rPr lang="ru-RU" dirty="0" err="1" smtClean="0"/>
              <a:t>эмпатия</a:t>
            </a:r>
            <a:r>
              <a:rPr lang="ru-RU" dirty="0" smtClean="0"/>
              <a:t>, а также повышенная слезливость. Такие люди кажутся хрупкими, нежными и наивными. Они очень преданные и верные, им присущи альтруизм, сострадание, доброжелательность, сопереживание, чувство долга, обязательность и исполнительность. </a:t>
            </a:r>
            <a:r>
              <a:rPr lang="ru-RU" b="1" dirty="0" err="1" smtClean="0"/>
              <a:t>Эмотивные</a:t>
            </a:r>
            <a:r>
              <a:rPr lang="ru-RU" b="1" dirty="0" smtClean="0"/>
              <a:t> личности хорошо работают там, где предполагается понимание человеческих эмоций.</a:t>
            </a:r>
            <a:endParaRPr lang="ru-RU" dirty="0" smtClean="0"/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Но вместе с тем такие люди крайне впечатлительны, что вызывает необходимость «оранжерейного» к ним отношения. Они очень чувствительны к мнению окружающих: любое резко сказанное слово может привести их в глубокое уныние. Самооценка также очень зависит от мнения окружающих. Отстаивать свои интересы совершенно не могут. </a:t>
            </a:r>
            <a:r>
              <a:rPr lang="ru-RU" dirty="0" err="1" smtClean="0"/>
              <a:t>Эмотивные</a:t>
            </a:r>
            <a:r>
              <a:rPr lang="ru-RU" dirty="0" smtClean="0"/>
              <a:t> личности редко вступают в конфликты, обиды носят в себе, не выплескивая наружу.</a:t>
            </a:r>
          </a:p>
          <a:p>
            <a:pPr eaLnBrk="1" fontAlgn="auto" hangingPunct="1">
              <a:buFont typeface="Wingdings"/>
              <a:buNone/>
              <a:defRPr/>
            </a:pPr>
            <a:endParaRPr lang="ru-RU" dirty="0"/>
          </a:p>
        </p:txBody>
      </p:sp>
      <p:pic>
        <p:nvPicPr>
          <p:cNvPr id="36868" name="Содержимое 5" descr="http://psy.1september.ru/2009/21/14-1.jpg"/>
          <p:cNvPicPr>
            <a:picLocks noGrp="1"/>
          </p:cNvPicPr>
          <p:nvPr>
            <p:ph sz="quarter" idx="1"/>
          </p:nvPr>
        </p:nvPicPr>
        <p:blipFill>
          <a:blip r:embed="rId3"/>
          <a:srcRect l="3322" t="30299" r="70882" b="38580"/>
          <a:stretch>
            <a:fillRect/>
          </a:stretch>
        </p:blipFill>
        <p:spPr>
          <a:xfrm>
            <a:off x="6572250" y="2000250"/>
            <a:ext cx="2571750" cy="4357688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Дистимический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214313" y="1571625"/>
            <a:ext cx="6357937" cy="5072063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Главная его особенность — </a:t>
            </a:r>
            <a:r>
              <a:rPr lang="ru-RU" dirty="0" err="1" smtClean="0"/>
              <a:t>сконцентрированность</a:t>
            </a:r>
            <a:r>
              <a:rPr lang="ru-RU" dirty="0" smtClean="0"/>
              <a:t> на мрачных, печальных сторонах жизни, пессимизм. Люди этого типа отличаются серьезностью во всем, высокими моральными принципами. Для них характерна низкая контактность, немногословность в беседе. К обязанностям относятся очень добросовестно, с большой ответственностью. Работу выполняют аккуратно и тщательно. </a:t>
            </a:r>
            <a:r>
              <a:rPr lang="ru-RU" b="1" dirty="0" smtClean="0"/>
              <a:t>Достигают высоких результатов там, где не требуется быстроты, энергичности, постоянного общения, принятия ответственных решений.</a:t>
            </a:r>
            <a:r>
              <a:rPr lang="ru-RU" dirty="0" smtClean="0"/>
              <a:t> Обладают высокоразвитым чувством справедливости.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Представители </a:t>
            </a:r>
            <a:r>
              <a:rPr lang="ru-RU" dirty="0" err="1" smtClean="0"/>
              <a:t>дистимического</a:t>
            </a:r>
            <a:r>
              <a:rPr lang="ru-RU" dirty="0" smtClean="0"/>
              <a:t> типа акцентуации, как правило, нелюдимы, угрюмы, несговорчивы. У них занижена самооценка, несколько замедлено мышление. Характерны социальная пассивность и отсутствие целеустремленности, неуверенность в правильности принятых решений. В неудачах склонны обвинять себя.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В общении с окружающими тактичны и справедливы, не эгоистичны. Обиды носят в себе, выхода эмоциям не дают. Во взаимоотношениях с руководством легко приспосабливаются, вырабатывают социально желательное поведение.</a:t>
            </a:r>
          </a:p>
        </p:txBody>
      </p:sp>
      <p:pic>
        <p:nvPicPr>
          <p:cNvPr id="37892" name="Содержимое 6" descr="http://psy.1september.ru/2009/21/14-1.jpg"/>
          <p:cNvPicPr>
            <a:picLocks noGrp="1"/>
          </p:cNvPicPr>
          <p:nvPr>
            <p:ph sz="quarter" idx="1"/>
          </p:nvPr>
        </p:nvPicPr>
        <p:blipFill>
          <a:blip r:embed="rId3"/>
          <a:srcRect l="45091" t="33302" r="30093" b="33759"/>
          <a:stretch>
            <a:fillRect/>
          </a:stretch>
        </p:blipFill>
        <p:spPr>
          <a:xfrm>
            <a:off x="6643688" y="1785938"/>
            <a:ext cx="2500312" cy="45720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Педантичный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214313" y="1571625"/>
            <a:ext cx="6357937" cy="5072063"/>
          </a:xfrm>
        </p:spPr>
        <p:txBody>
          <a:bodyPr>
            <a:normAutofit fontScale="85000" lnSpcReduction="10000"/>
          </a:bodyPr>
          <a:lstStyle/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Особенностью этого типа акцентуации является повышенная аккуратность, тяга к порядку, скрупулезность и пунктуальность. Такие люди основательны, осторожны и серьезны. К работе относятся очень добросовестно, всегда и все доводят до конца. Им чужда поспешность и расхлябанность, ни одна мелочь не ускользает от их внимания. Это люди долга: если что-то пообещали — обязательно сделают, причем основательно и хорошо. </a:t>
            </a:r>
            <a:r>
              <a:rPr lang="ru-RU" b="1" dirty="0" smtClean="0"/>
              <a:t>Они незаменимы в работе, для выполнения которой требуется большая точность и аккуратность.</a:t>
            </a:r>
            <a:r>
              <a:rPr lang="ru-RU" dirty="0" smtClean="0"/>
              <a:t> Конфликтуют педантичные личности редко, выступая в конфликте скорее пассивной, чем активной стороной. В то же время очень сильно реагируют на любое нарушение порядка.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Люди с педантичным типом акцентуации на службе часто ведут себя как бюрократы, предъявляя к окружающим много формальных требований. Могут «достать» других своим занудством, крючкотворством, дотошностью. Свойственные им нерешительность и осторожность затрудняют принятие решений. Прежде чем что-либо сделать, они долго и тщательно все обдумывают, многократно перепроверяют. Им свойственны нежелание резких перемен и неспособность брать на себя ответственность.</a:t>
            </a:r>
          </a:p>
          <a:p>
            <a:pPr eaLnBrk="1" fontAlgn="auto" hangingPunct="1">
              <a:buFont typeface="Wingdings"/>
              <a:buNone/>
              <a:defRPr/>
            </a:pPr>
            <a:r>
              <a:rPr lang="ru-RU" dirty="0" smtClean="0"/>
              <a:t>Педантичные личности чрезвычайно постоянны. </a:t>
            </a:r>
            <a:endParaRPr lang="ru-RU" dirty="0"/>
          </a:p>
        </p:txBody>
      </p:sp>
      <p:pic>
        <p:nvPicPr>
          <p:cNvPr id="38916" name="Содержимое 5" descr="http://psy.1september.ru/2009/21/14-1.jpg"/>
          <p:cNvPicPr>
            <a:picLocks noGrp="1"/>
          </p:cNvPicPr>
          <p:nvPr>
            <p:ph sz="quarter" idx="1"/>
          </p:nvPr>
        </p:nvPicPr>
        <p:blipFill>
          <a:blip r:embed="rId3"/>
          <a:srcRect l="66223" t="61328" r="7979" b="6915"/>
          <a:stretch>
            <a:fillRect/>
          </a:stretch>
        </p:blipFill>
        <p:spPr>
          <a:xfrm>
            <a:off x="6572250" y="1857375"/>
            <a:ext cx="2571750" cy="4500563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Гипертимический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214313" y="1571625"/>
            <a:ext cx="6357937" cy="5072063"/>
          </a:xfrm>
        </p:spPr>
        <p:txBody>
          <a:bodyPr>
            <a:normAutofit fontScale="85000" lnSpcReduction="20000"/>
          </a:bodyPr>
          <a:lstStyle/>
          <a:p>
            <a:pPr algn="just" eaLnBrk="1" fontAlgn="auto" hangingPunct="1">
              <a:buFont typeface="Wingdings"/>
              <a:buNone/>
              <a:defRPr/>
            </a:pPr>
            <a:r>
              <a:rPr lang="ru-RU" dirty="0" smtClean="0"/>
              <a:t>Главной особенностью людей с выраженной </a:t>
            </a:r>
            <a:r>
              <a:rPr lang="ru-RU" dirty="0" err="1" smtClean="0"/>
              <a:t>гипертимической</a:t>
            </a:r>
            <a:r>
              <a:rPr lang="ru-RU" dirty="0" smtClean="0"/>
              <a:t> акцентуацией является преимущественное пребывание в приподнятом настроении. Они энергичны, бодры, жизнерадостны. Любят шумные большие компании, часто выступают в роли заводил, рассказывают байки, анекдоты, с ними весело и интересно. Приподнятое настроение у них сочетается с высокой активностью и жаждой деятельности. Они деловиты, изобретательны, инициативны. Такие люди способны вести за собой, пользуются авторитетом, в коллективе бывают в центре внимания, обладают живым интеллектом. У них хорошо развиты волевые компоненты поведения, поэтому во всех проявлениях эти люди быстры: быстро думают, быстро говорят, быстро принимают решения. Свободный ум, легкость подхода к проблемам способствуют многообразию идей, нахождению творческих нестандартных решений. Это активные оптимисты. </a:t>
            </a:r>
            <a:r>
              <a:rPr lang="ru-RU" b="1" dirty="0" smtClean="0"/>
              <a:t>Для них подходят такие виды деятельности, где уместны инициатива, риск, решительность, скорость, но в то же время нет нужды решать проблемы, требующие осторожного и обдуманного подхода.</a:t>
            </a:r>
            <a:r>
              <a:rPr lang="ru-RU" dirty="0" smtClean="0"/>
              <a:t> В этом случае их решения могут быть опрометчивы.</a:t>
            </a:r>
          </a:p>
          <a:p>
            <a:pPr algn="just" eaLnBrk="1" fontAlgn="auto" hangingPunct="1">
              <a:buFont typeface="Wingdings"/>
              <a:buNone/>
              <a:defRPr/>
            </a:pPr>
            <a:r>
              <a:rPr lang="ru-RU" dirty="0" smtClean="0"/>
              <a:t>При многих положительных качествах </a:t>
            </a:r>
            <a:r>
              <a:rPr lang="ru-RU" dirty="0" err="1" smtClean="0"/>
              <a:t>гипертимическим</a:t>
            </a:r>
            <a:r>
              <a:rPr lang="ru-RU" dirty="0" smtClean="0"/>
              <a:t> личностям не хватает серьезности и постоянства, усердия, сосредоточенности и усидчивости. У них много идей, они за многое берутся, но мало что доводят до завершения. Стремление к самостоятельности может служить источником конфликтов. При этом характерны вспышки гнева и раздражительности, особенно когда они встречают сильное сопротивление. На замечания реагируют бурно, но отходчивы и незлопамятны.</a:t>
            </a:r>
            <a:endParaRPr lang="ru-RU" dirty="0"/>
          </a:p>
        </p:txBody>
      </p:sp>
      <p:pic>
        <p:nvPicPr>
          <p:cNvPr id="39940" name="Содержимое 6" descr="http://psy.1september.ru/2009/21/14-1.jpg"/>
          <p:cNvPicPr>
            <a:picLocks noGrp="1"/>
          </p:cNvPicPr>
          <p:nvPr>
            <p:ph sz="quarter" idx="1"/>
          </p:nvPr>
        </p:nvPicPr>
        <p:blipFill>
          <a:blip r:embed="rId3"/>
          <a:srcRect l="11832" t="65150" r="59698" b="1878"/>
          <a:stretch>
            <a:fillRect/>
          </a:stretch>
        </p:blipFill>
        <p:spPr>
          <a:xfrm>
            <a:off x="6572250" y="1857375"/>
            <a:ext cx="2571750" cy="4214813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4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ru-RU" smtClean="0"/>
              <a:t>В заключении об акцентуациях</a:t>
            </a:r>
          </a:p>
        </p:txBody>
      </p:sp>
      <p:sp>
        <p:nvSpPr>
          <p:cNvPr id="40963" name="Содержимое 5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ru-RU" smtClean="0"/>
              <a:t>Мы рассмотрели десять основных типов акцентуаций личности. Помимо явных, встречаются неявно выраженные (так называемые скрытые) акцентуации или случаи одновременного заострения нескольких черт. Такие варианты также необходимо учитывать.</a:t>
            </a:r>
          </a:p>
          <a:p>
            <a:pPr eaLnBrk="1" hangingPunct="1"/>
            <a:r>
              <a:rPr lang="ru-RU" smtClean="0"/>
              <a:t>Классификация акцентуаций личности — это классификация не патологий, а крайних вариантов нормы.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8"/>
          <p:cNvSpPr>
            <a:spLocks noGrp="1"/>
          </p:cNvSpPr>
          <p:nvPr>
            <p:ph type="title"/>
          </p:nvPr>
        </p:nvSpPr>
        <p:spPr>
          <a:xfrm>
            <a:off x="571500" y="3071813"/>
            <a:ext cx="8153400" cy="990600"/>
          </a:xfrm>
        </p:spPr>
        <p:txBody>
          <a:bodyPr/>
          <a:lstStyle/>
          <a:p>
            <a:pPr algn="ctr" eaLnBrk="1" hangingPunct="1"/>
            <a:r>
              <a:rPr lang="ru-RU" smtClean="0"/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192</TotalTime>
  <Words>2870</Words>
  <Application>Microsoft Office PowerPoint</Application>
  <PresentationFormat>On-screen Show (4:3)</PresentationFormat>
  <Paragraphs>188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Wingdings</vt:lpstr>
      <vt:lpstr>Wingdings 2</vt:lpstr>
      <vt:lpstr>Tw Cen MT</vt:lpstr>
      <vt:lpstr>Обычная</vt:lpstr>
      <vt:lpstr>Характер, акцентуации характера </vt:lpstr>
      <vt:lpstr>План лекции:</vt:lpstr>
      <vt:lpstr>Платон (Pláton) (428 или 427 до н. э., Афины, — 348 или 347, там же)</vt:lpstr>
      <vt:lpstr>Теофраст (около 372 до н. э., Эресос на Лесбосе,— около 287, Афины) </vt:lpstr>
      <vt:lpstr>Франц Иосиф Галль  (Gall, 1758—1828)</vt:lpstr>
      <vt:lpstr>Александр Бэн (1818—1903)</vt:lpstr>
      <vt:lpstr>Петр Францевич Лесгафт  (1837 – 1909)</vt:lpstr>
      <vt:lpstr>Типология  детских характеров (по Лесгафту)</vt:lpstr>
      <vt:lpstr>Типология  детских характеров (по Лесгафту) - продолжение</vt:lpstr>
      <vt:lpstr>Типология  детских характеров (по Лесгафту) - продолжение</vt:lpstr>
      <vt:lpstr>ЛАЗУРСКИЙ Александр Федорович (1874—1917) </vt:lpstr>
      <vt:lpstr>Наклонности человека</vt:lpstr>
      <vt:lpstr>2 вопрос Понятие характера</vt:lpstr>
      <vt:lpstr>Подходы определяющие соотношение характера и личности</vt:lpstr>
      <vt:lpstr>Характер</vt:lpstr>
      <vt:lpstr>А.Г. Ковалев (1913 – 2004)</vt:lpstr>
      <vt:lpstr>Качества характера  (по А.Г. Ковалеву)</vt:lpstr>
      <vt:lpstr>Внешние признаки характера</vt:lpstr>
      <vt:lpstr>3 вопрос Структура характера</vt:lpstr>
      <vt:lpstr>Классификация характера по направленности (система доминирующих мотивов)</vt:lpstr>
      <vt:lpstr>4  Вопрос Акцентуации характера</vt:lpstr>
      <vt:lpstr>Циклотимический</vt:lpstr>
      <vt:lpstr>Застревающий</vt:lpstr>
      <vt:lpstr>Тревожный</vt:lpstr>
      <vt:lpstr>Экзальтированный</vt:lpstr>
      <vt:lpstr>Демонстративный</vt:lpstr>
      <vt:lpstr>Возбудимый</vt:lpstr>
      <vt:lpstr>Эмотивный</vt:lpstr>
      <vt:lpstr>Дистимический</vt:lpstr>
      <vt:lpstr>Педантичный</vt:lpstr>
      <vt:lpstr>Гипертимический</vt:lpstr>
      <vt:lpstr>В заключении об акцентуациях</vt:lpstr>
      <vt:lpstr>Спасибо за внимание!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Характер, акцентуации характера</dc:title>
  <dc:creator>пользователь</dc:creator>
  <cp:lastModifiedBy>Windows User</cp:lastModifiedBy>
  <cp:revision>20</cp:revision>
  <dcterms:created xsi:type="dcterms:W3CDTF">2011-11-07T17:33:00Z</dcterms:created>
  <dcterms:modified xsi:type="dcterms:W3CDTF">2017-03-23T20:13:35Z</dcterms:modified>
</cp:coreProperties>
</file>