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60" r:id="rId3"/>
    <p:sldId id="288" r:id="rId4"/>
    <p:sldId id="290" r:id="rId5"/>
    <p:sldId id="291" r:id="rId6"/>
    <p:sldId id="261" r:id="rId7"/>
    <p:sldId id="262" r:id="rId8"/>
    <p:sldId id="263" r:id="rId9"/>
    <p:sldId id="264" r:id="rId10"/>
    <p:sldId id="265" r:id="rId11"/>
    <p:sldId id="259" r:id="rId12"/>
    <p:sldId id="266" r:id="rId13"/>
    <p:sldId id="267" r:id="rId14"/>
    <p:sldId id="268" r:id="rId15"/>
    <p:sldId id="269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D73"/>
    <a:srgbClr val="FF3381"/>
    <a:srgbClr val="FF156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34" autoAdjust="0"/>
    <p:restoredTop sz="94676" autoAdjust="0"/>
  </p:normalViewPr>
  <p:slideViewPr>
    <p:cSldViewPr>
      <p:cViewPr varScale="1">
        <p:scale>
          <a:sx n="75" d="100"/>
          <a:sy n="75" d="100"/>
        </p:scale>
        <p:origin x="-100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86774D5-E641-4803-9D0B-DAC38C7E70B2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BD50CF4-7C2E-4868-89A6-45861FFAC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86774D5-E641-4803-9D0B-DAC38C7E70B2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50CF4-7C2E-4868-89A6-45861FFAC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86774D5-E641-4803-9D0B-DAC38C7E70B2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BD50CF4-7C2E-4868-89A6-45861FFACD2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86774D5-E641-4803-9D0B-DAC38C7E70B2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BD50CF4-7C2E-4868-89A6-45861FFAC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86774D5-E641-4803-9D0B-DAC38C7E70B2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BD50CF4-7C2E-4868-89A6-45861FFAC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774D5-E641-4803-9D0B-DAC38C7E70B2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50CF4-7C2E-4868-89A6-45861FFAC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86774D5-E641-4803-9D0B-DAC38C7E70B2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BD50CF4-7C2E-4868-89A6-45861FFAC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86774D5-E641-4803-9D0B-DAC38C7E70B2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BD50CF4-7C2E-4868-89A6-45861FFAC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86774D5-E641-4803-9D0B-DAC38C7E70B2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BD50CF4-7C2E-4868-89A6-45861FFAC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774D5-E641-4803-9D0B-DAC38C7E70B2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50CF4-7C2E-4868-89A6-45861FFAC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774D5-E641-4803-9D0B-DAC38C7E70B2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50CF4-7C2E-4868-89A6-45861FFAC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60000">
              <a:schemeClr val="accent6">
                <a:lumMod val="20000"/>
                <a:lumOff val="8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86774D5-E641-4803-9D0B-DAC38C7E70B2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BD50CF4-7C2E-4868-89A6-45861FFAC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split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429552" cy="1214446"/>
          </a:xfrm>
        </p:spPr>
        <p:txBody>
          <a:bodyPr>
            <a:normAutofit/>
          </a:bodyPr>
          <a:lstStyle/>
          <a:p>
            <a:pPr algn="ctr"/>
            <a:r>
              <a:rPr lang="ru-RU" sz="6000" b="1" i="1" dirty="0" smtClean="0">
                <a:solidFill>
                  <a:srgbClr val="FF1D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Чувства</a:t>
            </a:r>
            <a:endParaRPr lang="ru-RU" sz="6000" b="1" i="1" dirty="0">
              <a:solidFill>
                <a:srgbClr val="FF1D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521497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Переживаемые в различной форме внутренние отношения человека к тому, что происходит в его жизни, что он познаёт или делает (в широком значении).</a:t>
            </a:r>
          </a:p>
          <a:p>
            <a:r>
              <a:rPr lang="ru-RU" sz="3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Отражают отношение человека к объекту его устойчивых потребностей (в узком значении).</a:t>
            </a:r>
          </a:p>
          <a:p>
            <a:endParaRPr lang="ru-RU" sz="3600" dirty="0">
              <a:solidFill>
                <a:schemeClr val="tx1">
                  <a:lumMod val="9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301038" cy="4000528"/>
          </a:xfrm>
        </p:spPr>
        <p:txBody>
          <a:bodyPr>
            <a:normAutofit/>
          </a:bodyPr>
          <a:lstStyle/>
          <a:p>
            <a:pPr>
              <a:buClr>
                <a:srgbClr val="FF3381"/>
              </a:buClr>
              <a:buSzPct val="100000"/>
              <a:buFont typeface="Wingdings 2" pitchFamily="18" charset="2"/>
              <a:buChar char="f"/>
            </a:pPr>
            <a:r>
              <a:rPr lang="ru-RU" sz="3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 Устойчивы и длительны.</a:t>
            </a:r>
          </a:p>
          <a:p>
            <a:pPr>
              <a:buClr>
                <a:srgbClr val="FF3381"/>
              </a:buClr>
              <a:buSzPct val="100000"/>
              <a:buFont typeface="Wingdings 2" pitchFamily="18" charset="2"/>
              <a:buChar char="f"/>
            </a:pPr>
            <a:r>
              <a:rPr lang="ru-RU" sz="3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 Предметный характер, их  вызывают факты, события, люди и обстоятельства, по отношению к которым субъект положительно или отрицательно мотивирован.</a:t>
            </a:r>
          </a:p>
          <a:p>
            <a:pPr>
              <a:buFont typeface="Wingdings" pitchFamily="2" charset="2"/>
              <a:buChar char="v"/>
            </a:pP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285720" y="2428868"/>
            <a:ext cx="4143404" cy="1571636"/>
          </a:xfrm>
          <a:prstGeom prst="ellipse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Отрицательные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43438" y="2500306"/>
            <a:ext cx="4214842" cy="15716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Положительные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43240" y="357166"/>
            <a:ext cx="2714644" cy="1285884"/>
          </a:xfrm>
          <a:prstGeom prst="rect">
            <a:avLst/>
          </a:prstGeom>
          <a:solidFill>
            <a:srgbClr val="FF1D73"/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ЧУВСТВА</a:t>
            </a:r>
            <a:endParaRPr lang="ru-RU" sz="2200" b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Стрелка углом 11"/>
          <p:cNvSpPr/>
          <p:nvPr/>
        </p:nvSpPr>
        <p:spPr>
          <a:xfrm rot="5400000">
            <a:off x="6072198" y="1428736"/>
            <a:ext cx="857256" cy="857256"/>
          </a:xfrm>
          <a:prstGeom prst="bentArrow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 углом 13"/>
          <p:cNvSpPr/>
          <p:nvPr/>
        </p:nvSpPr>
        <p:spPr>
          <a:xfrm rot="16200000" flipH="1">
            <a:off x="2077382" y="1423024"/>
            <a:ext cx="857256" cy="868680"/>
          </a:xfrm>
          <a:prstGeom prst="bentArrow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357158" y="4286256"/>
            <a:ext cx="3929090" cy="2286016"/>
          </a:xfrm>
          <a:prstGeom prst="round2DiagRect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Вызываются отклонением от параметров жизнедеятельности человека как личности.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4857752" y="4286256"/>
            <a:ext cx="3929090" cy="2214578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FF1D73"/>
              </a:buClr>
              <a:buSzPct val="90000"/>
            </a:pP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Приведение обстоятельств к нормам, соответствующим мировоззрению данной личности. </a:t>
            </a: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000232" y="3000372"/>
            <a:ext cx="2071702" cy="10001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ЧУВСТВА</a:t>
            </a:r>
            <a:endParaRPr lang="ru-RU" sz="2200" b="1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5" name="Облако 24"/>
          <p:cNvSpPr/>
          <p:nvPr/>
        </p:nvSpPr>
        <p:spPr>
          <a:xfrm>
            <a:off x="285720" y="428604"/>
            <a:ext cx="3714776" cy="1857388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>
                <a:srgbClr val="FF1D73"/>
              </a:buClr>
              <a:buSzPct val="90000"/>
            </a:pP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Нравственные (моральные)</a:t>
            </a:r>
          </a:p>
        </p:txBody>
      </p:sp>
      <p:sp>
        <p:nvSpPr>
          <p:cNvPr id="26" name="Облако 25"/>
          <p:cNvSpPr/>
          <p:nvPr/>
        </p:nvSpPr>
        <p:spPr>
          <a:xfrm>
            <a:off x="4214810" y="285728"/>
            <a:ext cx="4714908" cy="1785950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Интеллектуальные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7" name="Облако 26"/>
          <p:cNvSpPr/>
          <p:nvPr/>
        </p:nvSpPr>
        <p:spPr>
          <a:xfrm>
            <a:off x="428596" y="4572008"/>
            <a:ext cx="3429024" cy="1643074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Эстетические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8" name="Облако 27"/>
          <p:cNvSpPr/>
          <p:nvPr/>
        </p:nvSpPr>
        <p:spPr>
          <a:xfrm>
            <a:off x="5286380" y="2571744"/>
            <a:ext cx="3500462" cy="1714512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Праксические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9" name="Облако 28"/>
          <p:cNvSpPr/>
          <p:nvPr/>
        </p:nvSpPr>
        <p:spPr>
          <a:xfrm>
            <a:off x="4429124" y="4714884"/>
            <a:ext cx="4429156" cy="1643074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Собственнические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 flipV="1">
            <a:off x="3571868" y="1928802"/>
            <a:ext cx="1143008" cy="8572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4214810" y="3500438"/>
            <a:ext cx="85725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3929058" y="4143380"/>
            <a:ext cx="1428760" cy="64294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5400000">
            <a:off x="2107389" y="4179099"/>
            <a:ext cx="357190" cy="28575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rot="16200000" flipV="1">
            <a:off x="2214546" y="2428868"/>
            <a:ext cx="571504" cy="42862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0"/>
            <a:ext cx="8858312" cy="6240518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Нравственные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 – любовь, сострадание, доброжелательность, гуманность, преданность.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Интеллектуальные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 – интерес, удивление, любознательность, сомнение, радость открытия, любовь к истине.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Праксические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 – возникают в процессе деятельности, сопровождают её (увлечённость любимым делом).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Собственнические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– ч. собственности.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Эстетические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 – ч. прекрасного, возвышенного, трагического, комического. 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1214446" cy="623334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rgbClr val="FF1D73"/>
                </a:solidFill>
                <a:latin typeface="Comic Sans MS" pitchFamily="66" charset="0"/>
              </a:rPr>
              <a:t>Страсть</a:t>
            </a:r>
            <a:endParaRPr lang="ru-RU" sz="6000" b="1" dirty="0">
              <a:solidFill>
                <a:srgbClr val="FF1D73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857232"/>
            <a:ext cx="4714908" cy="51435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ru-RU" sz="4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Устойчивое, глубокое и сильное чувство, определяющее направление мыслей и поступков человека. </a:t>
            </a:r>
            <a:endParaRPr lang="ru-RU" sz="4600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1921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50" y="1357298"/>
            <a:ext cx="3220412" cy="4229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60007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</a:t>
            </a:r>
            <a:endParaRPr lang="ru-RU" dirty="0" smtClean="0">
              <a:solidFill>
                <a:schemeClr val="accent1">
                  <a:lumMod val="40000"/>
                  <a:lumOff val="60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Что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 связано с господствующей страстью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кажется имеющим второстепенное значение, отодвигается на задний план, перестаёт волновать и интересовать человека, порой попросту забывается.</a:t>
            </a:r>
          </a:p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Что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связано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– захватывает, волнует, запоминается.</a:t>
            </a:r>
          </a:p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</a:t>
            </a:r>
            <a:r>
              <a:rPr lang="ru-RU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Неудовлетворённая страсть</a:t>
            </a:r>
            <a:r>
              <a:rPr lang="ru-RU" dirty="0" smtClean="0">
                <a:solidFill>
                  <a:schemeClr val="tx1">
                    <a:lumMod val="75000"/>
                  </a:schemeClr>
                </a:solidFill>
                <a:latin typeface="Comic Sans MS" pitchFamily="66" charset="0"/>
              </a:rPr>
              <a:t>     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сильные эмоции и даже аффективные вспышки.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6143636" y="4929198"/>
            <a:ext cx="428628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14290"/>
            <a:ext cx="3929090" cy="1184718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3381"/>
                </a:solidFill>
                <a:latin typeface="Comic Sans MS" pitchFamily="66" charset="0"/>
              </a:rPr>
              <a:t>Любовь</a:t>
            </a:r>
            <a:endParaRPr lang="ru-RU" sz="6000" b="1" dirty="0">
              <a:solidFill>
                <a:srgbClr val="FF3381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6143668" cy="2071702"/>
          </a:xfrm>
        </p:spPr>
        <p:txBody>
          <a:bodyPr>
            <a:normAutofit lnSpcReduction="10000"/>
          </a:bodyPr>
          <a:lstStyle/>
          <a:p>
            <a:r>
              <a:rPr lang="ru-RU" sz="3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Одно из важнейших собственно человеческих устойчивых чувств.</a:t>
            </a:r>
            <a:endParaRPr lang="ru-RU" sz="3600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172312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14325">
            <a:off x="4986161" y="3139128"/>
            <a:ext cx="3381380" cy="3528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SCF6565-20x15_resiz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30750">
            <a:off x="571472" y="3357562"/>
            <a:ext cx="4057660" cy="3220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a1d1ee97cb9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214290"/>
            <a:ext cx="2428892" cy="2903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5643602" cy="6357982"/>
          </a:xfrm>
        </p:spPr>
        <p:txBody>
          <a:bodyPr>
            <a:normAutofit/>
          </a:bodyPr>
          <a:lstStyle/>
          <a:p>
            <a:pPr>
              <a:buSzPct val="100000"/>
              <a:buFont typeface="Century Gothic" pitchFamily="34" charset="0"/>
              <a:buChar char="♥"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широком значении любовь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– это высокая степень эмоционально-положительного отношения, выделяющего его объект среди других и помещающего его в центр устойчивых жизненных потребностей и интересов субъекта.</a:t>
            </a:r>
          </a:p>
        </p:txBody>
      </p:sp>
      <p:pic>
        <p:nvPicPr>
          <p:cNvPr id="4" name="Рисунок 3" descr="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1500174"/>
            <a:ext cx="3214710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715436" cy="5715040"/>
          </a:xfrm>
        </p:spPr>
        <p:txBody>
          <a:bodyPr/>
          <a:lstStyle/>
          <a:p>
            <a:pPr>
              <a:buSzPct val="100000"/>
              <a:buFont typeface="Century Gothic" pitchFamily="34" charset="0"/>
              <a:buChar char="♥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более узком значении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– это интенсивное, напряжённое и относительно устойчивое чувство субъекта, физиологически обусловленное сексуальными потребностями и выражающееся в стремлении быть вместе с объектом его чувства, вызывать у него аналогичные чувства и переживания. </a:t>
            </a:r>
          </a:p>
        </p:txBody>
      </p:sp>
      <p:pic>
        <p:nvPicPr>
          <p:cNvPr id="5" name="Рисунок 4" descr="15863870009a5a98de844c91c41ca2cafd32cec567[1]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3786190"/>
            <a:ext cx="3929090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67494"/>
            <a:ext cx="8929718" cy="1399032"/>
          </a:xfrm>
        </p:spPr>
        <p:txBody>
          <a:bodyPr/>
          <a:lstStyle/>
          <a:p>
            <a:r>
              <a:rPr lang="ru-RU" b="1" i="1" dirty="0" smtClean="0">
                <a:solidFill>
                  <a:srgbClr val="FF3381"/>
                </a:solidFill>
                <a:latin typeface="Comic Sans MS" pitchFamily="66" charset="0"/>
              </a:rPr>
              <a:t>Формы переживания чувств:</a:t>
            </a:r>
            <a:endParaRPr lang="ru-RU" b="1" i="1" dirty="0">
              <a:solidFill>
                <a:srgbClr val="FF3381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929190"/>
          </a:xfrm>
        </p:spPr>
        <p:txBody>
          <a:bodyPr/>
          <a:lstStyle/>
          <a:p>
            <a:pPr>
              <a:lnSpc>
                <a:spcPct val="200000"/>
              </a:lnSpc>
              <a:buClr>
                <a:srgbClr val="FF3381"/>
              </a:buClr>
              <a:buSzPct val="95000"/>
              <a:buFont typeface="Wingdings 2" pitchFamily="18" charset="2"/>
              <a:buChar char="õ"/>
            </a:pPr>
            <a:r>
              <a:rPr lang="ru-RU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Эмоции;</a:t>
            </a:r>
          </a:p>
          <a:p>
            <a:pPr>
              <a:lnSpc>
                <a:spcPct val="200000"/>
              </a:lnSpc>
              <a:buClr>
                <a:srgbClr val="FF3381"/>
              </a:buClr>
              <a:buSzPct val="95000"/>
              <a:buFont typeface="Wingdings 2" pitchFamily="18" charset="2"/>
              <a:buChar char="õ"/>
            </a:pPr>
            <a:r>
              <a:rPr lang="ru-RU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Аффекты;</a:t>
            </a:r>
          </a:p>
          <a:p>
            <a:pPr>
              <a:lnSpc>
                <a:spcPct val="200000"/>
              </a:lnSpc>
              <a:buClr>
                <a:srgbClr val="FF3381"/>
              </a:buClr>
              <a:buSzPct val="95000"/>
              <a:buFont typeface="Wingdings 2" pitchFamily="18" charset="2"/>
              <a:buChar char="õ"/>
            </a:pPr>
            <a:r>
              <a:rPr lang="ru-RU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Настроения;</a:t>
            </a:r>
          </a:p>
          <a:p>
            <a:pPr>
              <a:lnSpc>
                <a:spcPct val="200000"/>
              </a:lnSpc>
              <a:buClr>
                <a:srgbClr val="FF3381"/>
              </a:buClr>
              <a:buSzPct val="95000"/>
              <a:buFont typeface="Wingdings 2" pitchFamily="18" charset="2"/>
              <a:buChar char="õ"/>
            </a:pPr>
            <a:r>
              <a:rPr lang="ru-RU" sz="3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Стрессовые состояния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" name="Рисунок 8" descr="46226b35e8f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49866">
            <a:off x="4397881" y="1550667"/>
            <a:ext cx="4000528" cy="3807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3971924" cy="1399032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1D73"/>
                </a:solidFill>
                <a:latin typeface="Comic Sans MS" pitchFamily="66" charset="0"/>
              </a:rPr>
              <a:t>Эмоции</a:t>
            </a:r>
            <a:endParaRPr lang="ru-RU" sz="6000" b="1" dirty="0">
              <a:solidFill>
                <a:srgbClr val="FF1D73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60"/>
            <a:ext cx="6429420" cy="5715040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Психический процесс импульсивной регуляции поведения, основанный на чувственном отражении значимости внешних воздействий.</a:t>
            </a:r>
          </a:p>
        </p:txBody>
      </p:sp>
      <p:pic>
        <p:nvPicPr>
          <p:cNvPr id="10" name="Рисунок 9" descr="Копия 4295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94" y="357166"/>
            <a:ext cx="3429634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Копия (2) 4295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3571876"/>
            <a:ext cx="3860800" cy="292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Копия (3) 42957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3929066"/>
            <a:ext cx="3500462" cy="2797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6072198" cy="564360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</a:t>
            </a:r>
            <a:r>
              <a:rPr lang="ru-RU" u="sng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узком значении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– это непосредственное, временное переживание  какого-нибудь более постоянного чувства. </a:t>
            </a:r>
          </a:p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</a:t>
            </a:r>
            <a:r>
              <a:rPr lang="ru-RU" u="sng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Эмоция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  - не само чувство любви к музыке, а состояние наслаждения, удовольствия, которое человек переживает, слушая хорошую и любимую музыку.</a:t>
            </a:r>
          </a:p>
          <a:p>
            <a:pPr>
              <a:lnSpc>
                <a:spcPct val="150000"/>
              </a:lnSpc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ist2_1407368_icons_emotion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14290"/>
            <a:ext cx="3357554" cy="3506779"/>
          </a:xfrm>
          <a:prstGeom prst="rect">
            <a:avLst/>
          </a:prstGeom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642918"/>
            <a:ext cx="7215238" cy="60007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solidFill>
                  <a:srgbClr val="FF1D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   Эмоции…</a:t>
            </a:r>
          </a:p>
          <a:p>
            <a:pPr>
              <a:buSzPct val="90000"/>
              <a:buFont typeface="Century Gothic" pitchFamily="34" charset="0"/>
              <a:buChar char="☻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Длительное состояние;</a:t>
            </a:r>
          </a:p>
          <a:p>
            <a:pPr>
              <a:buSzPct val="90000"/>
              <a:buFont typeface="Century Gothic" pitchFamily="34" charset="0"/>
              <a:buChar char="☻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Реакция не только на события свершившиеся, но и на вероятные или вспоминаемые;</a:t>
            </a:r>
          </a:p>
          <a:p>
            <a:pPr>
              <a:buSzPct val="90000"/>
              <a:buFont typeface="Century Gothic" pitchFamily="34" charset="0"/>
              <a:buChar char="☻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Смещаются к началу действия и предвосхищают его результат;</a:t>
            </a:r>
          </a:p>
          <a:p>
            <a:pPr>
              <a:buSzPct val="90000"/>
              <a:buFont typeface="Century Gothic" pitchFamily="34" charset="0"/>
              <a:buChar char="☻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Носят опережающий, осознанный  характер, отражая события в форме обобщённой субъективной оценки.</a:t>
            </a:r>
          </a:p>
          <a:p>
            <a:pPr>
              <a:buSzPct val="90000"/>
              <a:buFont typeface="Century Gothic" pitchFamily="34" charset="0"/>
              <a:buChar char="☻"/>
            </a:pP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photo_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972" y="0"/>
            <a:ext cx="2981028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kalejd_emotc_col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714356"/>
            <a:ext cx="8797457" cy="5000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3614734" cy="1399032"/>
          </a:xfrm>
        </p:spPr>
        <p:txBody>
          <a:bodyPr/>
          <a:lstStyle/>
          <a:p>
            <a:r>
              <a:rPr lang="ru-RU" b="1" dirty="0" smtClean="0">
                <a:solidFill>
                  <a:srgbClr val="FF1D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Аффекты</a:t>
            </a:r>
            <a:endParaRPr lang="ru-RU" b="1" dirty="0">
              <a:solidFill>
                <a:srgbClr val="FF1D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6286512" cy="521497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Эмоциональные процессы, быстро овладевающие человеком и бурно протекающие (значительные изменения сознания, нарушение контроля за действиями, утрата самообладания, изменение всей жизнедеятельности организма).</a:t>
            </a:r>
          </a:p>
          <a:p>
            <a:pPr>
              <a:buNone/>
            </a:pP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photo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214290"/>
            <a:ext cx="2972628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214290"/>
            <a:ext cx="5429288" cy="6500858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Наиболее мощная эмоциональная реакция. Полностью захватывает психику человека,  сплавляя главный воздействующий раздражитель со всеми смежными и образуя обобщённый аффективный комплекс, предопределяющий единую реакцию на ситуацию в целом, включая сопутствующие ассоциации и движения.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1_91ff17fcc_mediu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71612"/>
            <a:ext cx="3490337" cy="3284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001156" cy="1428784"/>
          </a:xfrm>
        </p:spPr>
        <p:txBody>
          <a:bodyPr>
            <a:noAutofit/>
          </a:bodyPr>
          <a:lstStyle/>
          <a:p>
            <a:r>
              <a:rPr lang="ru-RU" sz="3900" dirty="0" smtClean="0">
                <a:solidFill>
                  <a:srgbClr val="FF33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Психологические особенности:</a:t>
            </a:r>
            <a:endParaRPr lang="ru-RU" sz="3900" dirty="0">
              <a:solidFill>
                <a:srgbClr val="FF338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715436" cy="5072098"/>
          </a:xfrm>
        </p:spPr>
        <p:txBody>
          <a:bodyPr/>
          <a:lstStyle/>
          <a:p>
            <a:pPr>
              <a:buClr>
                <a:srgbClr val="FF1D73"/>
              </a:buClr>
              <a:buSzPct val="90000"/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бурное внешнее проявление эмоционального переживания;</a:t>
            </a:r>
          </a:p>
          <a:p>
            <a:pPr>
              <a:buClr>
                <a:srgbClr val="FF1D73"/>
              </a:buClr>
              <a:buSzPct val="90000"/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кратковременное течение эмоционального переживания;</a:t>
            </a:r>
          </a:p>
          <a:p>
            <a:pPr>
              <a:buClr>
                <a:srgbClr val="FF1D73"/>
              </a:buClr>
              <a:buSzPct val="90000"/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известная безотчётность эмоционального переживания;</a:t>
            </a:r>
          </a:p>
          <a:p>
            <a:pPr>
              <a:buClr>
                <a:srgbClr val="FF1D73"/>
              </a:buClr>
              <a:buSzPct val="90000"/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формирование соответствующего следа в памяти, определяющего в дальнейшем избирательность по отношению к ситуациям, которые вызывали аффект. </a:t>
            </a:r>
          </a:p>
          <a:p>
            <a:pPr>
              <a:buClr>
                <a:srgbClr val="FF1D73"/>
              </a:buClr>
              <a:buSzPct val="90000"/>
              <a:buFont typeface="Courier New" pitchFamily="49" charset="0"/>
              <a:buChar char="o"/>
            </a:pP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0"/>
            <a:ext cx="4329114" cy="1089804"/>
          </a:xfrm>
        </p:spPr>
        <p:txBody>
          <a:bodyPr/>
          <a:lstStyle/>
          <a:p>
            <a:r>
              <a:rPr lang="ru-RU" b="1" dirty="0" smtClean="0">
                <a:solidFill>
                  <a:srgbClr val="FF1D73"/>
                </a:solidFill>
                <a:latin typeface="Comic Sans MS" pitchFamily="66" charset="0"/>
              </a:rPr>
              <a:t>Настроения</a:t>
            </a:r>
            <a:endParaRPr lang="ru-RU" b="1" dirty="0">
              <a:solidFill>
                <a:srgbClr val="FF1D73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6858016" cy="585791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Общее эмоциональное состояние, окрашивающее в течении значительного    времени всё поведение  человека (безотчётность и  слабая выраженность. Человек может даже не замечать их. Если приобретает значительную интенсивность         оказывает влияние даже на продуктивность работы).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1204305855641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214290"/>
            <a:ext cx="2852616" cy="353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Прямая со стрелкой 6"/>
          <p:cNvCxnSpPr/>
          <p:nvPr/>
        </p:nvCxnSpPr>
        <p:spPr>
          <a:xfrm>
            <a:off x="3428992" y="4786322"/>
            <a:ext cx="642942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3381"/>
                </a:solidFill>
                <a:latin typeface="Comic Sans MS" pitchFamily="66" charset="0"/>
              </a:rPr>
              <a:t>Источники:</a:t>
            </a:r>
            <a:endParaRPr lang="ru-RU" dirty="0">
              <a:solidFill>
                <a:srgbClr val="FF3381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786346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 	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удовлетворённость ходом жизни;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неудовлетворённость всем ходом жизни.</a:t>
            </a:r>
          </a:p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</a:t>
            </a:r>
          </a:p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3571876"/>
            <a:ext cx="7786742" cy="2286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Длительное плохое или вялое настроение человека – показатель того, что в его жизни что-то неблагополучно.</a:t>
            </a:r>
            <a:endParaRPr lang="ru-RU" sz="2800" dirty="0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1D73"/>
                </a:solidFill>
                <a:latin typeface="Comic Sans MS" pitchFamily="66" charset="0"/>
              </a:rPr>
              <a:t>Особенности:</a:t>
            </a:r>
            <a:endParaRPr lang="ru-RU" dirty="0">
              <a:solidFill>
                <a:srgbClr val="FF1D73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883196"/>
          </a:xfrm>
        </p:spPr>
        <p:txBody>
          <a:bodyPr/>
          <a:lstStyle/>
          <a:p>
            <a:pPr>
              <a:buClr>
                <a:srgbClr val="FF3381"/>
              </a:buClr>
              <a:buSzPct val="90000"/>
              <a:buFont typeface="Wingdings 2" pitchFamily="18" charset="2"/>
              <a:buChar char="õ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слабая интенсивность;</a:t>
            </a:r>
          </a:p>
          <a:p>
            <a:pPr>
              <a:buClr>
                <a:srgbClr val="FF3381"/>
              </a:buClr>
              <a:buSzPct val="90000"/>
              <a:buFont typeface="Wingdings 2" pitchFamily="18" charset="2"/>
              <a:buChar char="õ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значительная длительность;</a:t>
            </a:r>
          </a:p>
          <a:p>
            <a:pPr>
              <a:buClr>
                <a:srgbClr val="FF3381"/>
              </a:buClr>
              <a:buSzPct val="90000"/>
              <a:buFont typeface="Wingdings 2" pitchFamily="18" charset="2"/>
              <a:buChar char="õ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неясность, «безотчётность»;</a:t>
            </a:r>
          </a:p>
          <a:p>
            <a:pPr>
              <a:buClr>
                <a:srgbClr val="FF3381"/>
              </a:buClr>
              <a:buSzPct val="90000"/>
              <a:buFont typeface="Wingdings 2" pitchFamily="18" charset="2"/>
              <a:buChar char="õ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своеобразный диффузный характер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" name="Рисунок 7" descr="2656е767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576" y="4122341"/>
            <a:ext cx="1892540" cy="2449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2657пм67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7" y="4173147"/>
            <a:ext cx="1857389" cy="2399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26пмп5767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400" y="4143380"/>
            <a:ext cx="1840732" cy="2400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399032"/>
          </a:xfrm>
        </p:spPr>
        <p:txBody>
          <a:bodyPr/>
          <a:lstStyle/>
          <a:p>
            <a:r>
              <a:rPr lang="ru-RU" dirty="0" smtClean="0">
                <a:solidFill>
                  <a:srgbClr val="FF3381"/>
                </a:solidFill>
                <a:latin typeface="Comic Sans MS" pitchFamily="66" charset="0"/>
              </a:rPr>
              <a:t>Причины, вызывающие настроения:</a:t>
            </a:r>
            <a:endParaRPr lang="ru-RU" dirty="0">
              <a:solidFill>
                <a:srgbClr val="FF3381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4572000"/>
          </a:xfrm>
        </p:spPr>
        <p:txBody>
          <a:bodyPr/>
          <a:lstStyle/>
          <a:p>
            <a:pPr>
              <a:buClr>
                <a:srgbClr val="FF1D73"/>
              </a:buClr>
              <a:buSzPct val="90000"/>
              <a:buFont typeface="Century Gothic" pitchFamily="34" charset="0"/>
              <a:buChar char="☼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различные органические процессы и состояния;</a:t>
            </a:r>
          </a:p>
          <a:p>
            <a:pPr>
              <a:buClr>
                <a:srgbClr val="FF1D73"/>
              </a:buClr>
              <a:buSzPct val="90000"/>
              <a:buFont typeface="Century Gothic" pitchFamily="34" charset="0"/>
              <a:buChar char="☼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особенности окружающей человека внешней среды;</a:t>
            </a:r>
          </a:p>
          <a:p>
            <a:pPr>
              <a:buClr>
                <a:srgbClr val="FF1D73"/>
              </a:buClr>
              <a:buSzPct val="90000"/>
              <a:buFont typeface="Century Gothic" pitchFamily="34" charset="0"/>
              <a:buChar char="☼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особенности взаимоотношений между людьми;</a:t>
            </a:r>
          </a:p>
          <a:p>
            <a:pPr>
              <a:buClr>
                <a:srgbClr val="FF1D73"/>
              </a:buClr>
              <a:buSzPct val="90000"/>
              <a:buFont typeface="Century Gothic" pitchFamily="34" charset="0"/>
              <a:buChar char="☼"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эмоционально окрашенные мысли и представления.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1D73"/>
                </a:solidFill>
                <a:latin typeface="Comic Sans MS" pitchFamily="66" charset="0"/>
              </a:rPr>
              <a:t>Стрессовые состояния (стресс)</a:t>
            </a:r>
            <a:endParaRPr lang="ru-RU" dirty="0">
              <a:solidFill>
                <a:srgbClr val="FF1D73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714488"/>
            <a:ext cx="5572164" cy="5000660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Особая форма переживания чувств, близкая по своим психологическим характеристикам к аффекту, но по длительности протекания приближающаяся к настроениям. 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8jemoci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366" y="1785925"/>
            <a:ext cx="3877038" cy="2571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285720" y="2571744"/>
            <a:ext cx="4143404" cy="15716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Информационный стресс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43438" y="2643182"/>
            <a:ext cx="4214842" cy="15716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Эмоциональный стресс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43240" y="357166"/>
            <a:ext cx="2714644" cy="15001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Психологический стресс</a:t>
            </a:r>
            <a:endParaRPr lang="ru-RU" sz="2200" b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Стрелка углом 11"/>
          <p:cNvSpPr/>
          <p:nvPr/>
        </p:nvSpPr>
        <p:spPr>
          <a:xfrm rot="5400000">
            <a:off x="6036479" y="1464455"/>
            <a:ext cx="1000132" cy="928694"/>
          </a:xfrm>
          <a:prstGeom prst="bentArrow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 углом 13"/>
          <p:cNvSpPr/>
          <p:nvPr/>
        </p:nvSpPr>
        <p:spPr>
          <a:xfrm rot="16200000" flipH="1">
            <a:off x="2005944" y="1423024"/>
            <a:ext cx="928694" cy="940118"/>
          </a:xfrm>
          <a:prstGeom prst="bentArrow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357158" y="4500570"/>
            <a:ext cx="3929090" cy="2000264"/>
          </a:xfrm>
          <a:prstGeom prst="round2DiagRect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Возникает в ситуациях информационных перегрузок, когда человек не справляется с задачей и др.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4857752" y="4500570"/>
            <a:ext cx="3929090" cy="1928826"/>
          </a:xfrm>
          <a:prstGeom prst="round2DiagRect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Появляется в ситуациях угрозы, опасности, обиды и пр.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Поведение индивида в стрессовых состояниях существенно зависит от типа нервной системы человека, силы его нервных процессов.</a:t>
            </a:r>
          </a:p>
          <a:p>
            <a:pPr>
              <a:buNone/>
            </a:pP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Их сочетание и определяет то, как конкретно будет протекать стресс – в форме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эвстресса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, или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дистресса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. 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4857784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</a:t>
            </a:r>
            <a:r>
              <a:rPr lang="ru-RU" sz="3600" dirty="0" smtClean="0">
                <a:solidFill>
                  <a:srgbClr val="FF33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Эвстресс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 – оказывает положительное, мобилизующее, активирующее воздействие на действия и всю жизнедеятельность человека.</a:t>
            </a:r>
          </a:p>
          <a:p>
            <a:pPr>
              <a:buNone/>
            </a:pPr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	</a:t>
            </a:r>
            <a:r>
              <a:rPr lang="ru-RU" sz="3600" dirty="0" smtClean="0">
                <a:solidFill>
                  <a:srgbClr val="FF33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Дистресс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 – оказывает отрицательное, тормозящее, расстраивающее влияние на деятельность человека, вплоть до полной его дезорганизации.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854</TotalTime>
  <Words>570</Words>
  <Application>Microsoft Office PowerPoint</Application>
  <PresentationFormat>On-screen Show (4:3)</PresentationFormat>
  <Paragraphs>85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Яркая</vt:lpstr>
      <vt:lpstr>Чувства</vt:lpstr>
      <vt:lpstr>Slide 2</vt:lpstr>
      <vt:lpstr>Slide 3</vt:lpstr>
      <vt:lpstr>Slide 4</vt:lpstr>
      <vt:lpstr>Slide 5</vt:lpstr>
      <vt:lpstr>Страсть</vt:lpstr>
      <vt:lpstr>Slide 7</vt:lpstr>
      <vt:lpstr>Любовь</vt:lpstr>
      <vt:lpstr>Slide 9</vt:lpstr>
      <vt:lpstr>Slide 10</vt:lpstr>
      <vt:lpstr>Формы переживания чувств:</vt:lpstr>
      <vt:lpstr>Эмоции</vt:lpstr>
      <vt:lpstr>Slide 13</vt:lpstr>
      <vt:lpstr>Slide 14</vt:lpstr>
      <vt:lpstr>Slide 15</vt:lpstr>
      <vt:lpstr>Аффекты</vt:lpstr>
      <vt:lpstr>Slide 17</vt:lpstr>
      <vt:lpstr>Психологические особенности:</vt:lpstr>
      <vt:lpstr>Настроения</vt:lpstr>
      <vt:lpstr>Источники:</vt:lpstr>
      <vt:lpstr>Особенности:</vt:lpstr>
      <vt:lpstr>Причины, вызывающие настроения:</vt:lpstr>
      <vt:lpstr>Стрессовые состояния (стресс)</vt:lpstr>
      <vt:lpstr>Slide 24</vt:lpstr>
      <vt:lpstr>Slide 25</vt:lpstr>
      <vt:lpstr>Slide 26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FuckYouBill</dc:creator>
  <cp:lastModifiedBy>Windows User</cp:lastModifiedBy>
  <cp:revision>90</cp:revision>
  <dcterms:created xsi:type="dcterms:W3CDTF">2009-03-07T11:58:54Z</dcterms:created>
  <dcterms:modified xsi:type="dcterms:W3CDTF">2016-09-23T02:57:57Z</dcterms:modified>
</cp:coreProperties>
</file>