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17" autoAdjust="0"/>
  </p:normalViewPr>
  <p:slideViewPr>
    <p:cSldViewPr>
      <p:cViewPr varScale="1">
        <p:scale>
          <a:sx n="72" d="100"/>
          <a:sy n="72" d="100"/>
        </p:scale>
        <p:origin x="-14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52400"/>
            <a:ext cx="7851648" cy="18288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sz="6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ПЕРЕНАПРЯЖЕНИЕ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2743200"/>
            <a:ext cx="8839200" cy="175260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Перенапряжение – это любое увеличение напряжённости электрического поля, в какой-либо части установки или линии электропередачи, достигающее величины, опасной для состояния изоляции установки. </a:t>
            </a:r>
          </a:p>
          <a:p>
            <a:pPr algn="l"/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Перенапряжение представляет также опасность для людей, находящихся во время перенапряжения в непосредственной близости от установки или линии.</a:t>
            </a: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АТМОСФЕРНОЕ</a:t>
            </a:r>
            <a:endParaRPr lang="ru-RU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2667000" cy="438912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70C0"/>
                </a:solidFill>
              </a:rPr>
              <a:t>Атмосферное перенапряжение – представляет собой коротко временное повышение напряжения на установках, возникающих на них в результате воздействия грозовых разрядов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4" name="Содержимое 8" descr="20090727-658x9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133600"/>
            <a:ext cx="2865003" cy="43105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Рисунок 4" descr="paris_eclair_2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905000"/>
            <a:ext cx="2754216" cy="4572000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17"/>
          <p:cNvSpPr>
            <a:spLocks noGrp="1"/>
          </p:cNvSpPr>
          <p:nvPr>
            <p:ph type="body" idx="1"/>
          </p:nvPr>
        </p:nvSpPr>
        <p:spPr>
          <a:xfrm>
            <a:off x="381000" y="228600"/>
            <a:ext cx="4040188" cy="659352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ИНДУКТИВНОЕ</a:t>
            </a:r>
            <a:endParaRPr lang="ru-RU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Текст 19"/>
          <p:cNvSpPr>
            <a:spLocks noGrp="1"/>
          </p:cNvSpPr>
          <p:nvPr>
            <p:ph type="body" sz="half" idx="3"/>
          </p:nvPr>
        </p:nvSpPr>
        <p:spPr>
          <a:xfrm>
            <a:off x="4648200" y="381000"/>
            <a:ext cx="4041775" cy="654843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ПРЯМОЕ ПОПАДАНИИЕ МОЛНИИ</a:t>
            </a:r>
            <a:endParaRPr lang="ru-RU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Содержимое 18"/>
          <p:cNvSpPr>
            <a:spLocks noGrp="1"/>
          </p:cNvSpPr>
          <p:nvPr>
            <p:ph sz="quarter" idx="2"/>
          </p:nvPr>
        </p:nvSpPr>
        <p:spPr>
          <a:xfrm>
            <a:off x="457200" y="990600"/>
            <a:ext cx="4040188" cy="251460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Возникают при грозовом разряде вблизи от электроустановки за счет индуктивного влияния грозового облака, заряженного до нескольких миллионов вольт.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1" name="Содержимое 20"/>
          <p:cNvSpPr>
            <a:spLocks noGrp="1"/>
          </p:cNvSpPr>
          <p:nvPr>
            <p:ph sz="quarter" idx="4"/>
          </p:nvPr>
        </p:nvSpPr>
        <p:spPr>
          <a:xfrm>
            <a:off x="4648200" y="1066800"/>
            <a:ext cx="4041775" cy="25908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При прямом ударе молнии, кроме электромагнитного действия, вызывающего перенапряжения, возникают также механические повреждения.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2" name="Рисунок 21" descr="rdim-10_molni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1400"/>
            <a:ext cx="4800600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3" name="Рисунок 22" descr="108ad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000" y="3732797"/>
            <a:ext cx="4305000" cy="287755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КОММУТАЦИОННОЕ</a:t>
            </a:r>
            <a:endParaRPr lang="ru-RU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935480"/>
            <a:ext cx="8458200" cy="438912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70C0"/>
                </a:solidFill>
              </a:rPr>
              <a:t>Представляют собой кратко временное повышение напряжения на установках возникающие при изменения режима работы.</a:t>
            </a:r>
          </a:p>
          <a:p>
            <a:endParaRPr lang="ru-RU" sz="2000" dirty="0">
              <a:solidFill>
                <a:srgbClr val="00B0F0"/>
              </a:solidFill>
            </a:endParaRPr>
          </a:p>
        </p:txBody>
      </p:sp>
      <p:pic>
        <p:nvPicPr>
          <p:cNvPr id="10" name="Рисунок 9" descr="asinhronnye_elektrodvigateli-remo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667000"/>
            <a:ext cx="5410200" cy="405765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Below"/>
            <a:lightRig rig="threePt" dir="t"/>
          </a:scene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228600" y="914400"/>
            <a:ext cx="4268788" cy="2057400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>
                <a:solidFill>
                  <a:srgbClr val="0070C0"/>
                </a:solidFill>
              </a:rPr>
              <a:t>Локальная перегрузка — это перегрузка сети на участке от потребителей до ближайшего автоматического предохранителя. Перегрузки на участке сети могут вызывать срабатывание этого предохранителя и, следовательно, локальное отключение напряжения.</a:t>
            </a:r>
            <a:endParaRPr lang="ru-RU" sz="1800" dirty="0">
              <a:solidFill>
                <a:srgbClr val="0070C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81000" y="76200"/>
            <a:ext cx="4040188" cy="659352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Локальная</a:t>
            </a:r>
            <a:r>
              <a:rPr lang="ru-RU" sz="3200" dirty="0" smtClean="0">
                <a:solidFill>
                  <a:srgbClr val="0070C0"/>
                </a:solidFill>
              </a:rPr>
              <a:t> </a:t>
            </a:r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перегрузка</a:t>
            </a:r>
            <a:endParaRPr lang="ru-RU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8200" y="76200"/>
            <a:ext cx="4041775" cy="654843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Местная</a:t>
            </a:r>
            <a:r>
              <a:rPr lang="ru-RU" sz="3200" dirty="0" smtClean="0">
                <a:solidFill>
                  <a:srgbClr val="0070C0"/>
                </a:solidFill>
              </a:rPr>
              <a:t> </a:t>
            </a:r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перегрузка</a:t>
            </a:r>
            <a:endParaRPr lang="ru-RU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8200" y="914400"/>
            <a:ext cx="4343400" cy="3505200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>
                <a:solidFill>
                  <a:srgbClr val="0070C0"/>
                </a:solidFill>
              </a:rPr>
              <a:t>Местная перегрузка возникает, если перегружена вся линия от потребителей до понижающего трансформатора. Происходит снижение напряжения в сети. При сильных перегрузках и выходе из строя локальных систем защиты возможно срабатывание системы защиты подстанции, также сопровождаемое временным полным отключением напряжения. Это отключение распространяется на всех потребителей, питаемых от этого трансформатора.</a:t>
            </a:r>
            <a:endParaRPr lang="ru-RU" sz="1800" dirty="0">
              <a:solidFill>
                <a:srgbClr val="0070C0"/>
              </a:solidFill>
            </a:endParaRPr>
          </a:p>
        </p:txBody>
      </p:sp>
      <p:pic>
        <p:nvPicPr>
          <p:cNvPr id="11" name="Рисунок 10" descr="bp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4398818"/>
            <a:ext cx="3810000" cy="24591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2" name="Рисунок 11" descr="b41b8278229bb432f049e0f57fcce95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903730"/>
            <a:ext cx="4191000" cy="39542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114300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ИСКРОВЫЕ ПРОМЕЖУТКИ</a:t>
            </a:r>
            <a:endParaRPr lang="ru-RU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38912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70C0"/>
                </a:solidFill>
              </a:rPr>
              <a:t>Воздушный промежуток, разделяющий электроды в установках высокого напряжения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Предохраняют изоляцию от перенапряжений и воздействия электрической дуги.</a:t>
            </a:r>
          </a:p>
          <a:p>
            <a:pPr>
              <a:buNone/>
            </a:pPr>
            <a:endParaRPr lang="ru-RU" sz="2000" dirty="0">
              <a:solidFill>
                <a:srgbClr val="00B0F0"/>
              </a:solidFill>
            </a:endParaRPr>
          </a:p>
        </p:txBody>
      </p:sp>
      <p:pic>
        <p:nvPicPr>
          <p:cNvPr id="9" name="Рисунок 8" descr="0249244607 (1).gif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95400" y="2971800"/>
            <a:ext cx="6003542" cy="3686175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МОЛНИЕОТВОД </a:t>
            </a:r>
            <a:endParaRPr lang="ru-RU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B0F0"/>
                </a:solidFill>
              </a:rPr>
              <a:t> </a:t>
            </a:r>
            <a:r>
              <a:rPr lang="ru-RU" sz="2000" dirty="0" smtClean="0">
                <a:solidFill>
                  <a:srgbClr val="0070C0"/>
                </a:solidFill>
              </a:rPr>
              <a:t>Громоотвод, устройство для защиты зданий, промышленных, транспортных, коммунальных, с.-х. и других сооружений от ударов молнии. Состоит из электрода в виде тонкого, заострённого на конце металлического стержня, устанавливаемого над защищаемым объектом, или в виде провода (троса), обычно протягиваемого над линиями электропередачи и из надёжного заземления с общим сопротивлением не более 10—20 </a:t>
            </a:r>
            <a:r>
              <a:rPr lang="ru-RU" sz="2000" i="1" dirty="0" err="1" smtClean="0">
                <a:solidFill>
                  <a:srgbClr val="0070C0"/>
                </a:solidFill>
              </a:rPr>
              <a:t>ом</a:t>
            </a:r>
            <a:r>
              <a:rPr lang="ru-RU" sz="2000" i="1" dirty="0" smtClean="0">
                <a:solidFill>
                  <a:srgbClr val="0070C0"/>
                </a:solidFill>
              </a:rPr>
              <a:t>.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54817300430072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3352800"/>
            <a:ext cx="2533258" cy="338542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" name="Рисунок 5" descr="1324618157246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657600"/>
            <a:ext cx="4064000" cy="30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ВЕНТИЛЬНЫЕ И ТРУБЧАТЫЕ РАЗРЯДНИКИ</a:t>
            </a:r>
            <a:endParaRPr lang="ru-RU" sz="4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4268788" cy="659352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ВЕНТИЛЬНЫЙ</a:t>
            </a:r>
            <a:endParaRPr lang="ru-RU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>
          <a:xfrm>
            <a:off x="4648200" y="1143000"/>
            <a:ext cx="4343400" cy="654843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ТРУБЧАТЫЙ</a:t>
            </a:r>
            <a:endParaRPr lang="ru-RU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28600" y="1676400"/>
            <a:ext cx="4268788" cy="5181600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Вентильный разрядник состоит из двух основных компонентов: многократного искрового промежутка и рабочего резистора. Многократный искровой промежуток последовательно соединен с рабочим резистором. В связи с тем, что вилит меняет характеристики при увлажнении, рабочий резистор герметично закрывается от внешней среды. Во время перенапряжения многократныискровой промежуток пробивается, задача рабочего резистора — снизить значение сопровождающего тока до величины, которая сможет быть успешно погашена искровыми промежутками. Вилит обладает особенным свойством — его сопротивление нелинейно — оно падает с увеличением значения силы тока. Это свойство позволяет пропустить больший ток при меньшем падении напряжения. Благодаря этому свойству вентильные разрядники и получили свое название. Среди прочих преимуществ вентильных разрядников следует отметить бесшумность срабатывания и отсутствие выбросов газа или пламени.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4645025" y="1828800"/>
            <a:ext cx="4346575" cy="502920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Трубчатый разрядник представляет собой дугогасительную трубку из полимеров, способных подвергаться термической деструкции с выделением значительного количества газов и без значительного обугливания - полихлорвинила или оргстекла, с разных концов которой закреплены электроды. Один электрод заземляется, а второй располагается на небольшом расстоянии от него. При возникновении перенапряжения пробиваются оба промежутка: между разрядником и защищаемым участком и между двумя электродами. В результате пробоя в трубке возникает интенсивная газогенерация, и через выхлопное отверстие образуется продольное дутье, достаточное для гашения дуги.</a:t>
            </a:r>
            <a:endParaRPr lang="ru-RU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305609131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1769806"/>
            <a:ext cx="3505201" cy="5088194"/>
          </a:xfrm>
          <a:prstGeom prst="rect">
            <a:avLst/>
          </a:prstGeom>
        </p:spPr>
      </p:pic>
      <p:pic>
        <p:nvPicPr>
          <p:cNvPr id="9" name="Рисунок 8" descr="189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0870" y="2559929"/>
            <a:ext cx="5105400" cy="3490741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33400" y="457200"/>
            <a:ext cx="4040188" cy="659352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ВЕНТИЛЬНЫЙ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8200" y="457200"/>
            <a:ext cx="4041775" cy="654843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ТРУБЧАТЫЙ</a:t>
            </a:r>
          </a:p>
          <a:p>
            <a:endParaRPr lang="ru-RU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ОГРАНИЧИТЕЛИ ПЕРЕНАПРЯЖЕНИЯ</a:t>
            </a:r>
            <a:endParaRPr lang="ru-RU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/>
          <a:lstStyle/>
          <a:p>
            <a:r>
              <a:rPr lang="ru-RU" sz="2000" dirty="0" smtClean="0">
                <a:solidFill>
                  <a:srgbClr val="0070C0"/>
                </a:solidFill>
              </a:rPr>
              <a:t>Ограничители перенапряжения относятся к высоковольтным аппаратам, предназначенным для защиты изоляции электрооборудования от атмосферных и коммутационных перенапряжении. В отличие от традиционных вентильных разрядников с искровыми промежутками и карборундовыми резисторами они не содержат искровых промежутков и состоят только из колонки нелинейных резисторов на основе окиси цинка, заключенных в полимерную или фарфоровую покрышку.</a:t>
            </a:r>
          </a:p>
          <a:p>
            <a:endParaRPr lang="ru-RU" dirty="0"/>
          </a:p>
        </p:txBody>
      </p:sp>
      <p:pic>
        <p:nvPicPr>
          <p:cNvPr id="4" name="Рисунок 3" descr="polimernye_izolyatory_izgotov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505200"/>
            <a:ext cx="4177029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192</TotalTime>
  <Words>469</Words>
  <PresentationFormat>Экран (4:3)</PresentationFormat>
  <Paragraphs>29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ПЕРЕНАПРЯЖЕНИЕ</vt:lpstr>
      <vt:lpstr>АТМОСФЕРНОЕ</vt:lpstr>
      <vt:lpstr>Слайд 3</vt:lpstr>
      <vt:lpstr>КОММУТАЦИОННОЕ</vt:lpstr>
      <vt:lpstr>Слайд 5</vt:lpstr>
      <vt:lpstr>ИСКРОВЫЕ ПРОМЕЖУТКИ</vt:lpstr>
      <vt:lpstr>МОЛНИЕОТВОД </vt:lpstr>
      <vt:lpstr>ВЕНТИЛЬНЫЕ И ТРУБЧАТЫЕ РАЗРЯДНИКИ</vt:lpstr>
      <vt:lpstr>Слайд 9</vt:lpstr>
      <vt:lpstr>ОГРАНИЧИТЕЛИ ПЕРЕНАПРЯЖЕНИЯ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ПЕРЕНАПРЕЖЕНИЕ</dc:title>
  <dc:creator>GRIXA</dc:creator>
  <cp:lastModifiedBy>DAmirbek</cp:lastModifiedBy>
  <cp:revision>22</cp:revision>
  <dcterms:created xsi:type="dcterms:W3CDTF">2013-02-18T17:04:37Z</dcterms:created>
  <dcterms:modified xsi:type="dcterms:W3CDTF">2017-09-30T08:52:47Z</dcterms:modified>
</cp:coreProperties>
</file>