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72" r:id="rId2"/>
    <p:sldId id="380" r:id="rId3"/>
    <p:sldId id="319" r:id="rId4"/>
    <p:sldId id="387" r:id="rId5"/>
    <p:sldId id="320" r:id="rId6"/>
    <p:sldId id="350" r:id="rId7"/>
    <p:sldId id="379" r:id="rId8"/>
    <p:sldId id="381" r:id="rId9"/>
    <p:sldId id="382" r:id="rId10"/>
    <p:sldId id="383" r:id="rId11"/>
    <p:sldId id="384" r:id="rId12"/>
    <p:sldId id="385" r:id="rId13"/>
    <p:sldId id="386" r:id="rId14"/>
    <p:sldId id="389" r:id="rId15"/>
    <p:sldId id="390" r:id="rId16"/>
    <p:sldId id="391" r:id="rId17"/>
    <p:sldId id="328" r:id="rId18"/>
    <p:sldId id="351" r:id="rId19"/>
    <p:sldId id="352" r:id="rId20"/>
    <p:sldId id="353" r:id="rId21"/>
    <p:sldId id="354" r:id="rId22"/>
    <p:sldId id="355" r:id="rId23"/>
    <p:sldId id="356" r:id="rId24"/>
    <p:sldId id="357" r:id="rId25"/>
    <p:sldId id="358" r:id="rId26"/>
    <p:sldId id="361" r:id="rId27"/>
    <p:sldId id="362" r:id="rId28"/>
    <p:sldId id="363" r:id="rId29"/>
    <p:sldId id="364" r:id="rId30"/>
    <p:sldId id="365" r:id="rId31"/>
    <p:sldId id="366" r:id="rId32"/>
    <p:sldId id="367" r:id="rId33"/>
    <p:sldId id="368" r:id="rId34"/>
    <p:sldId id="371" r:id="rId35"/>
    <p:sldId id="369" r:id="rId36"/>
    <p:sldId id="370" r:id="rId37"/>
    <p:sldId id="372" r:id="rId38"/>
    <p:sldId id="373" r:id="rId39"/>
    <p:sldId id="374" r:id="rId40"/>
    <p:sldId id="375" r:id="rId41"/>
    <p:sldId id="378" r:id="rId42"/>
    <p:sldId id="376" r:id="rId43"/>
    <p:sldId id="377" r:id="rId44"/>
  </p:sldIdLst>
  <p:sldSz cx="9144000" cy="6858000" type="screen4x3"/>
  <p:notesSz cx="6858000" cy="9144000"/>
  <p:defaultTextStyle>
    <a:defPPr>
      <a:defRPr lang="ru-RU"/>
    </a:defPPr>
    <a:lvl1pPr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2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  <a:srgbClr val="FFCCCC"/>
    <a:srgbClr val="FFFF99"/>
    <a:srgbClr val="FFFFCC"/>
    <a:srgbClr val="CCFF99"/>
    <a:srgbClr val="CCFFCC"/>
    <a:srgbClr val="FFFF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2967" autoAdjust="0"/>
  </p:normalViewPr>
  <p:slideViewPr>
    <p:cSldViewPr snapToGrid="0">
      <p:cViewPr>
        <p:scale>
          <a:sx n="66" d="100"/>
          <a:sy n="66" d="100"/>
        </p:scale>
        <p:origin x="-966" y="-462"/>
      </p:cViewPr>
      <p:guideLst>
        <p:guide orient="horz" pos="3984"/>
        <p:guide pos="5664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556"/>
    </p:cViewPr>
  </p:sorterViewPr>
  <p:notesViewPr>
    <p:cSldViewPr snapToGrid="0">
      <p:cViewPr>
        <p:scale>
          <a:sx n="100" d="100"/>
          <a:sy n="100" d="100"/>
        </p:scale>
        <p:origin x="-864" y="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endParaRPr lang="ru-RU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ru-RU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endParaRPr lang="ru-RU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654B0F7A-F799-4814-9A73-7BE6CF60F69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endParaRPr lang="ru-RU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ru-RU"/>
          </a:p>
        </p:txBody>
      </p:sp>
      <p:sp>
        <p:nvSpPr>
          <p:cNvPr id="798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endParaRPr lang="ru-RU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9F77F6DC-249A-4167-9E32-3366EB35B63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b="1" i="1"/>
              <a:t>Лекция 4. Слайд №2.	</a:t>
            </a:r>
          </a:p>
          <a:p>
            <a:r>
              <a:rPr lang="ru-RU" b="1" i="1" u="sng"/>
              <a:t>Индекс </a:t>
            </a:r>
            <a:r>
              <a:rPr lang="ru-RU"/>
              <a:t>– это относительный показатель, характеризующий изменение величины простого или сложного явления во времени, в пространстве или по сравнению с любым эталоном (нормативом, планом, прогнозом).</a:t>
            </a:r>
            <a:endParaRPr lang="ru-RU" b="1" i="1" u="sng"/>
          </a:p>
          <a:p>
            <a:r>
              <a:rPr lang="ru-RU" b="1" i="1" u="sng"/>
              <a:t>Статистическим индексом</a:t>
            </a:r>
            <a:r>
              <a:rPr lang="ru-RU"/>
              <a:t> называют обобщающий относительный показатель сравнения двух совокупностей, состоящих из элементов, непосредственно не поддающихся суммированию (например совокупность, где элементами выступают хлопок и станки). </a:t>
            </a:r>
          </a:p>
          <a:p>
            <a:r>
              <a:rPr lang="ru-RU"/>
              <a:t>К </a:t>
            </a:r>
            <a:r>
              <a:rPr lang="ru-RU" b="1" i="1" u="sng">
                <a:solidFill>
                  <a:srgbClr val="FF3300"/>
                </a:solidFill>
              </a:rPr>
              <a:t>индексам объемных показателей</a:t>
            </a:r>
            <a:r>
              <a:rPr lang="ru-RU" b="1" i="1"/>
              <a:t> </a:t>
            </a:r>
            <a:r>
              <a:rPr lang="ru-RU"/>
              <a:t>относятся индексы физического объема продукции, физического объема товарооборота, физического объема валового национального дохода и т.д.</a:t>
            </a:r>
          </a:p>
          <a:p>
            <a:r>
              <a:rPr lang="ru-RU" b="1" i="1" u="sng"/>
              <a:t>Индексы качественных показателей</a:t>
            </a:r>
            <a:r>
              <a:rPr lang="ru-RU" b="1" i="1"/>
              <a:t> </a:t>
            </a:r>
            <a:r>
              <a:rPr lang="ru-RU"/>
              <a:t>включают в себя индексы цен, себестоимости, производительности труда и т.д.</a:t>
            </a:r>
          </a:p>
          <a:p>
            <a:r>
              <a:rPr lang="ru-RU" b="1" i="1" u="sng"/>
              <a:t>Общие  индексы</a:t>
            </a:r>
            <a:r>
              <a:rPr lang="ru-RU" b="1" i="1"/>
              <a:t> </a:t>
            </a:r>
            <a:r>
              <a:rPr lang="ru-RU"/>
              <a:t>характеризуют изменение совокупности в целом, например валовой продукции народного хозяйства в отчетном году по сравнению с предыдущим.</a:t>
            </a:r>
          </a:p>
          <a:p>
            <a:r>
              <a:rPr lang="ru-RU" b="1" i="1" u="sng"/>
              <a:t>Индивидуальные индексы</a:t>
            </a:r>
            <a:r>
              <a:rPr lang="ru-RU"/>
              <a:t> дают сравнительную характеристику динамики отдельных элементов совокупности, например выпуска стали в двух периодах.</a:t>
            </a:r>
          </a:p>
          <a:p>
            <a:r>
              <a:rPr lang="ru-RU" b="1" i="1" u="sng"/>
              <a:t>Групповые индексы</a:t>
            </a:r>
            <a:r>
              <a:rPr lang="ru-RU"/>
              <a:t> характеризуют динамику не всей совокупности, а только её части, например индекс валовой продукции легкой промышленности.</a:t>
            </a:r>
          </a:p>
          <a:p>
            <a:r>
              <a:rPr lang="ru-RU" b="1" i="1" u="sng"/>
              <a:t>Агрегатные и средние из индивидуальных индексов </a:t>
            </a:r>
            <a:r>
              <a:rPr lang="ru-RU"/>
              <a:t>определяются методологией их расчета. Если база для сравнения всех уровней остается постоянной, получаемый индекс называют базисным, в противном случае цепным.</a:t>
            </a:r>
            <a:endParaRPr lang="ru-RU" b="1" i="1" u="sn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000" b="1" i="1"/>
              <a:t>Лекция 4. Слайд №3.</a:t>
            </a:r>
          </a:p>
          <a:p>
            <a:r>
              <a:rPr lang="ru-RU" sz="1000" b="1" i="1" u="sng"/>
              <a:t>Индивидуальный индекс цен </a:t>
            </a:r>
            <a:r>
              <a:rPr lang="ru-RU" sz="1000"/>
              <a:t> рассчитывают чтобы получить характеристику изменения цен на какой-либо продукт. Р</a:t>
            </a:r>
            <a:r>
              <a:rPr lang="ru-RU" sz="1000" baseline="-25000"/>
              <a:t>1</a:t>
            </a:r>
            <a:r>
              <a:rPr lang="ru-RU" sz="1000"/>
              <a:t> и Р</a:t>
            </a:r>
            <a:r>
              <a:rPr lang="ru-RU" sz="1000" baseline="-25000"/>
              <a:t>0</a:t>
            </a:r>
            <a:r>
              <a:rPr lang="ru-RU" sz="1000"/>
              <a:t> – цена единицы продукта в отчетном и базисном периодах соответственно.</a:t>
            </a:r>
            <a:endParaRPr lang="ru-RU" sz="1000" b="1" i="1" u="sng"/>
          </a:p>
          <a:p>
            <a:r>
              <a:rPr lang="ru-RU" sz="1000" b="1" i="1" u="sng"/>
              <a:t>Индивидуальный индекс физического объема продукции</a:t>
            </a:r>
            <a:r>
              <a:rPr lang="ru-RU" sz="1000"/>
              <a:t>  рассчитывают чтобы получить характеристику изменения количества товара. </a:t>
            </a:r>
            <a:r>
              <a:rPr lang="en-US" sz="1000"/>
              <a:t>q</a:t>
            </a:r>
            <a:r>
              <a:rPr lang="ru-RU" sz="1000" baseline="-25000"/>
              <a:t>1</a:t>
            </a:r>
            <a:r>
              <a:rPr lang="ru-RU" sz="1000"/>
              <a:t> и </a:t>
            </a:r>
            <a:r>
              <a:rPr lang="en-US" sz="1000"/>
              <a:t>q</a:t>
            </a:r>
            <a:r>
              <a:rPr lang="ru-RU" sz="1000" baseline="-25000"/>
              <a:t>0</a:t>
            </a:r>
            <a:r>
              <a:rPr lang="ru-RU" sz="1000"/>
              <a:t> – количество товара в отчетном и базисном периодах соответственно.</a:t>
            </a:r>
            <a:endParaRPr lang="ru-RU" sz="1000" b="1" i="1" u="sng"/>
          </a:p>
          <a:p>
            <a:r>
              <a:rPr lang="ru-RU" sz="1000" b="1" i="1" u="sng"/>
              <a:t>Индивидуальный индекс себестоимости</a:t>
            </a:r>
            <a:r>
              <a:rPr lang="ru-RU" sz="1000"/>
              <a:t>  рассчитывают чтобы получить характеристику изменения себестоимости отдельного вида продукции. </a:t>
            </a:r>
            <a:r>
              <a:rPr lang="en-US" sz="1000"/>
              <a:t>z</a:t>
            </a:r>
            <a:r>
              <a:rPr lang="ru-RU" sz="1000" baseline="-25000"/>
              <a:t>1</a:t>
            </a:r>
            <a:r>
              <a:rPr lang="ru-RU" sz="1000"/>
              <a:t> и </a:t>
            </a:r>
            <a:r>
              <a:rPr lang="en-US" sz="1000"/>
              <a:t>z</a:t>
            </a:r>
            <a:r>
              <a:rPr lang="ru-RU" sz="1000" baseline="-25000"/>
              <a:t>0</a:t>
            </a:r>
            <a:r>
              <a:rPr lang="ru-RU" sz="1000"/>
              <a:t> –</a:t>
            </a:r>
            <a:r>
              <a:rPr lang="en-US" sz="1000"/>
              <a:t> </a:t>
            </a:r>
            <a:r>
              <a:rPr lang="ru-RU" sz="1000"/>
              <a:t>себестоимость продукции в отчетном и базисном периодах соответственно.</a:t>
            </a:r>
            <a:endParaRPr lang="en-US" sz="10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000" b="1" i="1"/>
              <a:t>Лекция 4. Слайд №4.</a:t>
            </a:r>
          </a:p>
          <a:p>
            <a:r>
              <a:rPr lang="ru-RU" sz="1000" b="1" i="1" u="sng"/>
              <a:t>Индивидуальный индекс себестоимости</a:t>
            </a:r>
            <a:r>
              <a:rPr lang="ru-RU" sz="1000"/>
              <a:t>  рассчитывают чтобы получить характеристику изменения себестоимости отдельного вида продукции. </a:t>
            </a:r>
            <a:r>
              <a:rPr lang="en-US" sz="1000"/>
              <a:t>z</a:t>
            </a:r>
            <a:r>
              <a:rPr lang="ru-RU" sz="1000" baseline="-25000"/>
              <a:t>1</a:t>
            </a:r>
            <a:r>
              <a:rPr lang="ru-RU" sz="1000"/>
              <a:t> и </a:t>
            </a:r>
            <a:r>
              <a:rPr lang="en-US" sz="1000"/>
              <a:t>z</a:t>
            </a:r>
            <a:r>
              <a:rPr lang="ru-RU" sz="1000" baseline="-25000"/>
              <a:t>0</a:t>
            </a:r>
            <a:r>
              <a:rPr lang="ru-RU" sz="1000"/>
              <a:t> –</a:t>
            </a:r>
            <a:r>
              <a:rPr lang="en-US" sz="1000"/>
              <a:t> </a:t>
            </a:r>
            <a:r>
              <a:rPr lang="ru-RU" sz="1000"/>
              <a:t>себестоимость продукции в отчетном и базисном периодах соответственно.</a:t>
            </a:r>
            <a:endParaRPr lang="en-US" sz="1000"/>
          </a:p>
          <a:p>
            <a:r>
              <a:rPr lang="ru-RU" sz="1000" b="1" i="1" u="sng"/>
              <a:t>Индивидуальный индекс производительности труда</a:t>
            </a:r>
            <a:r>
              <a:rPr lang="ru-RU" sz="1000"/>
              <a:t>  рассчитывают чтобы получить характеристику изменения производительности труда. </a:t>
            </a:r>
            <a:r>
              <a:rPr lang="en-US" sz="1000"/>
              <a:t>w</a:t>
            </a:r>
            <a:r>
              <a:rPr lang="ru-RU" sz="1000" baseline="-25000"/>
              <a:t>1</a:t>
            </a:r>
            <a:r>
              <a:rPr lang="ru-RU" sz="1000"/>
              <a:t> и </a:t>
            </a:r>
            <a:r>
              <a:rPr lang="en-US" sz="1000"/>
              <a:t>w</a:t>
            </a:r>
            <a:r>
              <a:rPr lang="ru-RU" sz="1000" baseline="-25000"/>
              <a:t>0</a:t>
            </a:r>
            <a:r>
              <a:rPr lang="ru-RU" sz="1000"/>
              <a:t> –</a:t>
            </a:r>
            <a:r>
              <a:rPr lang="en-US" sz="1000"/>
              <a:t> </a:t>
            </a:r>
            <a:r>
              <a:rPr lang="ru-RU" sz="1000"/>
              <a:t>производительность труда в отчетном и базисном периодах соответственно, Т – суммарные затраты времени на выпуск данной продукции в человеко-часах, человеко-днях или человеко-месяцах.</a:t>
            </a:r>
            <a:endParaRPr lang="en-US" sz="1000"/>
          </a:p>
          <a:p>
            <a:endParaRPr lang="en-US" sz="10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000" b="1" i="1"/>
              <a:t>Лекция 4. Слайд №5.</a:t>
            </a:r>
          </a:p>
          <a:p>
            <a:r>
              <a:rPr lang="ru-RU" sz="1000" b="1" i="1" u="sng"/>
              <a:t>Агрегатный индекс </a:t>
            </a:r>
            <a:r>
              <a:rPr lang="ru-RU" sz="1000"/>
              <a:t>– это сложный относительный показатель, который характеризует среднее изменение социально-экономического явления, состоящего из непосредственно несоизмеримых элементов.  </a:t>
            </a:r>
          </a:p>
          <a:p>
            <a:r>
              <a:rPr lang="ru-RU" sz="1000"/>
              <a:t>Э.Ласпейрес предложил этот метод в 1864 году. По этому методу числитель представляет собой условную величину, показывающую, каким был бы товарооборот в текущем периоде при условии сохранения количества проданного товара на базисном уровне. Знаменатель же данного индекса содержит фактический товарооборот базисного периода. </a:t>
            </a:r>
            <a:endParaRPr lang="ru-RU" sz="1000" b="1" i="1" u="sng"/>
          </a:p>
          <a:p>
            <a:r>
              <a:rPr lang="ru-RU" sz="1000"/>
              <a:t>Г.Пааше предложил этот метод в 1874 году. По этому методу числитель данного индекса содержит фактический товарооборот текущего периода. Знаменатель же представляет собой условную величину, показывающую, каким был бы товарооборот в текущем периоде при условии сохранения цен на базисном уровне.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000" b="1" i="1"/>
              <a:t>Лекция 4. Слайд №6.</a:t>
            </a:r>
          </a:p>
          <a:p>
            <a:r>
              <a:rPr lang="ru-RU" sz="1000"/>
              <a:t>В статистике в основном </a:t>
            </a:r>
            <a:r>
              <a:rPr lang="ru-RU" sz="1000" b="1" i="1" u="sng"/>
              <a:t>а</a:t>
            </a:r>
            <a:r>
              <a:rPr lang="ru-RU" sz="1000" b="1" i="1" u="sng">
                <a:solidFill>
                  <a:schemeClr val="tx2"/>
                </a:solidFill>
              </a:rPr>
              <a:t>грегатный индекс физического объема продукции </a:t>
            </a:r>
            <a:r>
              <a:rPr lang="ru-RU" sz="1000">
                <a:solidFill>
                  <a:schemeClr val="tx2"/>
                </a:solidFill>
              </a:rPr>
              <a:t> рассчитывается по первой формуле, в которой устранено влияние изменения цен на величину индекса. Разность между числителем и знаменателем индекса дает возможность получить абсолютную величину прироста или падения количества продукции.</a:t>
            </a:r>
            <a:endParaRPr lang="ru-RU" sz="1000" b="1" i="1" u="sng">
              <a:solidFill>
                <a:schemeClr val="tx2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000" b="1" i="1"/>
              <a:t>Лекция 4. Слайд №6.</a:t>
            </a:r>
          </a:p>
          <a:p>
            <a:r>
              <a:rPr lang="ru-RU" sz="1000" b="1" i="1" u="sng">
                <a:solidFill>
                  <a:schemeClr val="tx2"/>
                </a:solidFill>
              </a:rPr>
              <a:t>Агрегатный индекс физического объема товарооборота</a:t>
            </a:r>
            <a:r>
              <a:rPr lang="ru-RU" sz="1000">
                <a:solidFill>
                  <a:schemeClr val="tx2"/>
                </a:solidFill>
              </a:rPr>
              <a:t> рассчитывается как отношение стоимости количества продукции отчетного периода в отчетных ценах к стоимости базисного количества продукции в базисных ценах.</a:t>
            </a:r>
            <a:endParaRPr lang="ru-RU" sz="1000" b="1" i="1" u="sng">
              <a:solidFill>
                <a:schemeClr val="tx2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000" b="1" i="1"/>
              <a:t>Лекция 4. Слайд №8.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/>
            <a:r>
              <a:rPr lang="ru-RU" sz="1000" b="1" i="1"/>
              <a:t>Лекция 4. Слайд №9.</a:t>
            </a:r>
          </a:p>
          <a:p>
            <a:pPr marL="228600" indent="-228600">
              <a:buFontTx/>
              <a:buAutoNum type="arabicPeriod"/>
            </a:pPr>
            <a:r>
              <a:rPr lang="ru-RU" sz="1000"/>
              <a:t>Товарооборот в целом поданной товарной группе в текущем периоде по сравнению с базисным уменьшился на 3,1%.</a:t>
            </a:r>
          </a:p>
          <a:p>
            <a:pPr marL="228600" indent="-228600"/>
            <a:r>
              <a:rPr lang="ru-RU" sz="1000"/>
              <a:t>2. По данной товарной группе цены в августе по сравнению с июлем в среднем снизились на 10,8%.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/>
            <a:r>
              <a:rPr lang="ru-RU" sz="1000" b="1" i="1"/>
              <a:t>Лекция 4. Слайд №10.</a:t>
            </a:r>
          </a:p>
          <a:p>
            <a:pPr marL="228600" indent="-228600">
              <a:spcBef>
                <a:spcPct val="0"/>
              </a:spcBef>
            </a:pPr>
            <a:r>
              <a:rPr lang="ru-RU" sz="2000">
                <a:solidFill>
                  <a:schemeClr val="tx2"/>
                </a:solidFill>
              </a:rPr>
              <a:t>3. Величина экономии покупателей от изменения цен составила 750 тыс. руб.</a:t>
            </a:r>
            <a:endParaRPr lang="ru-RU" sz="1000" b="1" i="1"/>
          </a:p>
          <a:p>
            <a:pPr marL="228600" indent="-228600"/>
            <a:r>
              <a:rPr lang="ru-RU" sz="1000"/>
              <a:t>4. Физический объем реализации увеличился на 8,6%.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000" b="1" i="1"/>
              <a:t>Лекция 4. Слайд №11.</a:t>
            </a:r>
          </a:p>
          <a:p>
            <a:r>
              <a:rPr lang="ru-RU" sz="1000" b="1" i="1" u="sng">
                <a:solidFill>
                  <a:schemeClr val="tx2"/>
                </a:solidFill>
              </a:rPr>
              <a:t>4. Агрегатный индекс себестоимости</a:t>
            </a:r>
            <a:r>
              <a:rPr lang="ru-RU" sz="1000">
                <a:solidFill>
                  <a:schemeClr val="tx2"/>
                </a:solidFill>
              </a:rPr>
              <a:t> рассчитывается для определения общего изменения уровня себестоимости нескольких видов продукции, выпускаемых предприятием. Числитель этого индекса отражает затраты на производство текущего периода, а знаменатель – условную величину затрат при сохранении себестоимости на базисном уровне.</a:t>
            </a:r>
            <a:endParaRPr lang="ru-RU" sz="1000" b="1" i="1" u="sng">
              <a:solidFill>
                <a:schemeClr val="tx2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000" b="1" i="1"/>
              <a:t>Лекция 4. Слайд №12.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000" b="1" i="1"/>
              <a:t>Лекция 4. Слайд №13.</a:t>
            </a:r>
          </a:p>
          <a:p>
            <a:r>
              <a:rPr lang="ru-RU" sz="1000"/>
              <a:t>7. Знаменатель этого индекса отражает реально имевшие место общие затраты времени на выпуск всей продукции в текущем периоде Т. Числитель представляет собой условную величину, показывающую, какими были бы затраты времени на выпуск продукции, если трудоемкость не изменилась.</a:t>
            </a:r>
          </a:p>
          <a:p>
            <a:r>
              <a:rPr lang="ru-RU" sz="1000"/>
              <a:t>8. Р – средняя цена продукции. Числитель – средняя выработка в отчетном периоде, знаменатель – в базисном.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000" b="1" i="1"/>
              <a:t>Лекция 4. Слайд №16.</a:t>
            </a:r>
            <a:endParaRPr lang="en-US" sz="1000" b="1" i="1"/>
          </a:p>
          <a:p>
            <a:r>
              <a:rPr lang="ru-RU" sz="1000"/>
              <a:t>Если исходные данные не позволяют рассчитать общий индекс в агрегатной форме, прибегают к построению среднего индекса из индивидуальных. Критерием правильности построения среднего индекса является его равенство агрегатному. При исчислении средних индексов используются только две формы средних: средняя арифметическая и средняя гармоническая.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000" b="1" i="1"/>
              <a:t>Лекция 4. Слайд №17.</a:t>
            </a:r>
          </a:p>
          <a:p>
            <a:r>
              <a:rPr lang="ru-RU" sz="1000"/>
              <a:t>В таблице приведены данные о реализации товаров в натуральном и стоимостном выражениях.</a:t>
            </a:r>
          </a:p>
          <a:p>
            <a:r>
              <a:rPr lang="ru-RU" sz="1000"/>
              <a:t>Физический объем реализации данных товаров в среднем снизился на 3,6%.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000" b="1" i="1"/>
              <a:t>Лекция 4. Слайд №18.</a:t>
            </a:r>
          </a:p>
          <a:p>
            <a:r>
              <a:rPr lang="ru-RU" sz="1000"/>
              <a:t>Цены по данной товарной группе в текущем периоде по сравнению с базисным в среднем возросли на 1,6%.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000" b="1" i="1"/>
              <a:t>Лекция 4. Слайд №19.</a:t>
            </a:r>
            <a:endParaRPr lang="en-US" sz="1000" b="1" i="1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000" b="1" i="1"/>
              <a:t>Лекция 4. Слайд №</a:t>
            </a:r>
            <a:r>
              <a:rPr lang="en-US" sz="1000" b="1" i="1"/>
              <a:t>20</a:t>
            </a:r>
            <a:r>
              <a:rPr lang="ru-RU" sz="1000" b="1" i="1"/>
              <a:t>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1000" b="1" i="1"/>
              <a:t>Лекция 4. Слайд №</a:t>
            </a:r>
            <a:r>
              <a:rPr lang="en-US" sz="1000" b="1" i="1"/>
              <a:t>21</a:t>
            </a:r>
            <a:r>
              <a:rPr lang="ru-RU" sz="1000" b="1" i="1"/>
              <a:t>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b="1" i="1"/>
              <a:t>Лекция 4. Слайд №</a:t>
            </a:r>
            <a:r>
              <a:rPr lang="en-US" sz="1000" b="1" i="1"/>
              <a:t>22</a:t>
            </a:r>
            <a:r>
              <a:rPr lang="ru-RU" sz="1000" b="1" i="1"/>
              <a:t>.</a:t>
            </a:r>
          </a:p>
          <a:p>
            <a:r>
              <a:rPr lang="ru-RU" sz="1000"/>
              <a:t>Все рассмотренные выше индексы рассчитывались по нескольким товарам, реализуемым в одном месте, или видам продукции, производимым на одном предприятии.</a:t>
            </a:r>
          </a:p>
          <a:p>
            <a:r>
              <a:rPr lang="ru-RU" sz="1000"/>
              <a:t>Если реализуется только один вид продукции, то можно рассчитать его среднюю цену в каждом периоде. Тогда отношение средней цены текущего периода к средней цене базового периода – </a:t>
            </a:r>
            <a:r>
              <a:rPr lang="ru-RU" sz="1000" b="1" i="1" u="sng"/>
              <a:t>индекс переменного состава.</a:t>
            </a:r>
            <a:endParaRPr lang="ru-RU" sz="1000"/>
          </a:p>
          <a:p>
            <a:r>
              <a:rPr lang="ru-RU" sz="1000"/>
              <a:t>Данный индекс характеризует не только изменение индивидуальных цен в местах продажи, но и изменение структуры реализации по предприятиям розничной и оптовой торговли, рынкам, городам и регионам. Для оценки воздействия этого фактора рассчитывается </a:t>
            </a:r>
            <a:r>
              <a:rPr lang="ru-RU" sz="1000" b="1" i="1" u="sng"/>
              <a:t>индекс структурных сдвигов.</a:t>
            </a:r>
            <a:endParaRPr lang="ru-RU" sz="10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b="1" i="1"/>
              <a:t>Лекция 4. Слайд №</a:t>
            </a:r>
            <a:r>
              <a:rPr lang="en-US" sz="1000" b="1" i="1"/>
              <a:t>2</a:t>
            </a:r>
            <a:r>
              <a:rPr lang="ru-RU" sz="1000" b="1" i="1"/>
              <a:t>3.</a:t>
            </a:r>
          </a:p>
          <a:p>
            <a:r>
              <a:rPr lang="ru-RU" sz="1000" b="1" i="1" u="sng"/>
              <a:t>Индекс цен фиксированного </a:t>
            </a:r>
            <a:r>
              <a:rPr lang="ru-RU" sz="1000"/>
              <a:t> состава не учитывает изменения структуры.</a:t>
            </a:r>
            <a:endParaRPr lang="ru-RU" sz="1000" b="1" i="1" u="sng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b="1" i="1"/>
              <a:t>Лекция 4. Слайд №24.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b="1" i="1"/>
              <a:t>Лекция 4. Слайд №</a:t>
            </a:r>
            <a:r>
              <a:rPr lang="en-US" sz="1000" b="1" i="1"/>
              <a:t>2</a:t>
            </a:r>
            <a:r>
              <a:rPr lang="ru-RU" sz="1000" b="1" i="1"/>
              <a:t>5.</a:t>
            </a:r>
          </a:p>
          <a:p>
            <a:r>
              <a:rPr lang="ru-RU" sz="1000"/>
              <a:t>Средняя цена в каждом регионе возрасла. В целом же средняя цена снизилась на 2,2%. Такое несоответствие объясняется влиянием изменения структуры реализации товаров по регионам.</a:t>
            </a:r>
          </a:p>
          <a:p>
            <a:r>
              <a:rPr lang="ru-RU" sz="1000"/>
              <a:t>Первая часть в выражении для </a:t>
            </a:r>
            <a:r>
              <a:rPr lang="ru-RU" sz="1000" b="1" i="1" u="sng"/>
              <a:t>индекса структурных сдвигов</a:t>
            </a:r>
            <a:r>
              <a:rPr lang="ru-RU" sz="1000"/>
              <a:t> показывает какой была бы средняя цена в июле, если бы цены в каждом регионе сохранились на прежнем июньском уровне. Вторая часть отражает фактическую среднюю цену июня. В целом, за счет структурных сдвигов, цены снизились на 10,9%.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b="1" i="1"/>
              <a:t>Лекция 4. Слайд №</a:t>
            </a:r>
            <a:r>
              <a:rPr lang="en-US" sz="1000" b="1" i="1"/>
              <a:t>2</a:t>
            </a:r>
            <a:r>
              <a:rPr lang="ru-RU" sz="1000" b="1" i="1"/>
              <a:t>6.</a:t>
            </a:r>
          </a:p>
          <a:p>
            <a:r>
              <a:rPr lang="ru-RU" sz="1000"/>
              <a:t>Если бы структура реализации товара А по регионам не изменилась, средняя цена возросла бы на 9,8%. Однако влияние на среднюю цену структурных сдвигов оказалось сильнее (что видно из второй зависимости).</a:t>
            </a:r>
          </a:p>
          <a:p>
            <a:r>
              <a:rPr lang="ru-RU" sz="1000"/>
              <a:t>Аналогично строятся индексы структурных сдвигов для анализа изменения себестоимости, урожайности и т.д.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b="1" i="1"/>
              <a:t>Лекция 4. Слайд №</a:t>
            </a:r>
            <a:r>
              <a:rPr lang="en-US" sz="1000" b="1" i="1"/>
              <a:t>2</a:t>
            </a:r>
            <a:r>
              <a:rPr lang="ru-RU" sz="1000" b="1" i="1"/>
              <a:t>7.</a:t>
            </a:r>
          </a:p>
          <a:p>
            <a:r>
              <a:rPr lang="ru-RU" sz="1000"/>
              <a:t>Построение территориальных индексов определяется выбором базы сравнения и весов или уровня, на котором фиксируются веса. </a:t>
            </a:r>
            <a:r>
              <a:rPr lang="ru-RU" sz="1000" b="1" i="1"/>
              <a:t>При двусторонних сравнениях каждая территория может быть как сравниваемой (числитель индекса), так и базой сравнения.</a:t>
            </a:r>
          </a:p>
          <a:p>
            <a:r>
              <a:rPr lang="ru-RU" sz="1000" b="1" i="1"/>
              <a:t>Веса как первой, так и второй территории также имеют равные основания использоваться при расчете индекса.</a:t>
            </a:r>
            <a:endParaRPr lang="ru-RU" sz="10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b="1" i="1"/>
              <a:t>Лекция 4. Слайд №28.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b="1" i="1"/>
              <a:t>Лекция 4. Слайд №</a:t>
            </a:r>
            <a:r>
              <a:rPr lang="en-US" sz="1000" b="1" i="1"/>
              <a:t>2</a:t>
            </a:r>
            <a:r>
              <a:rPr lang="ru-RU" sz="1000" b="1" i="1"/>
              <a:t>9.</a:t>
            </a:r>
          </a:p>
          <a:p>
            <a:r>
              <a:rPr lang="ru-RU" sz="1000"/>
              <a:t>Цены в регионе В на 0,2% превышают цены в регионе А.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b="1" i="1"/>
              <a:t>Лекция 4. Слайд №30.</a:t>
            </a:r>
          </a:p>
          <a:p>
            <a:r>
              <a:rPr lang="ru-RU" sz="1000"/>
              <a:t>При этом способе первый шаг заключается в расчете средней цены каждого товара по двум территориям, вместе взятым.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b="1" i="1"/>
              <a:t>Лекция 4. Слайд №31.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b="1" i="1"/>
              <a:t>Лекция 4. Слайд №32.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b="1" i="1" dirty="0"/>
              <a:t>Лекция 4. Слайд №33.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BEF0EAE-F93E-4A6C-8399-1C79EAF8D2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1430A99-7838-4BAA-B71C-C4559340C5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A2F043E-082D-4E7E-B12D-F9AD674585B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B724AF3-47E7-48F6-A13E-9C81C1FB480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07FC338-74BA-4D3C-8554-1E387FBF52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7B93E08-380E-4486-9159-6F08C665B59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C3E3842-B6BC-4698-9104-6CEED4AE856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1B9546-3545-47F0-8B5E-8AA6E7E5333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4800E25-0869-43B2-9033-738AEF0AA3C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A168236-407D-41BE-9EAA-EB86C9B356A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600"/>
            <a:ext cx="2286000" cy="5897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228600"/>
            <a:ext cx="6705600" cy="58975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1B778E3-2DC6-4CFD-8DC4-B609F3FC863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400" y="1600200"/>
            <a:ext cx="7772400" cy="45307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6A6D0-09CF-4733-8BAE-3AF075EDD9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228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pic>
        <p:nvPicPr>
          <p:cNvPr id="1031" name="Picture 7" descr="COMP1"/>
          <p:cNvPicPr>
            <a:picLocks noChangeAspect="1" noChangeArrowheads="1"/>
          </p:cNvPicPr>
          <p:nvPr/>
        </p:nvPicPr>
        <p:blipFill>
          <a:blip r:embed="rId15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09600" y="304800"/>
            <a:ext cx="7848600" cy="6553200"/>
          </a:xfrm>
          <a:prstGeom prst="rect">
            <a:avLst/>
          </a:prstGeom>
          <a:noFill/>
        </p:spPr>
      </p:pic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76200"/>
            <a:ext cx="381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5B75E6AF-C7DE-44A0-81FA-6527AAB63F4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strips dir="l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3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37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38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5" Type="http://schemas.openxmlformats.org/officeDocument/2006/relationships/oleObject" Target="../embeddings/oleObject42.bin"/><Relationship Id="rId4" Type="http://schemas.openxmlformats.org/officeDocument/2006/relationships/oleObject" Target="../embeddings/oleObject4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5" Type="http://schemas.openxmlformats.org/officeDocument/2006/relationships/oleObject" Target="../embeddings/oleObject44.bin"/><Relationship Id="rId4" Type="http://schemas.openxmlformats.org/officeDocument/2006/relationships/oleObject" Target="../embeddings/oleObject43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5" Type="http://schemas.openxmlformats.org/officeDocument/2006/relationships/oleObject" Target="../embeddings/oleObject48.bin"/><Relationship Id="rId4" Type="http://schemas.openxmlformats.org/officeDocument/2006/relationships/oleObject" Target="../embeddings/oleObject47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oleObject" Target="../embeddings/oleObject50.bin"/><Relationship Id="rId4" Type="http://schemas.openxmlformats.org/officeDocument/2006/relationships/oleObject" Target="../embeddings/oleObject49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oleObject" Target="../embeddings/oleObject52.bin"/><Relationship Id="rId4" Type="http://schemas.openxmlformats.org/officeDocument/2006/relationships/oleObject" Target="../embeddings/oleObject51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5" Type="http://schemas.openxmlformats.org/officeDocument/2006/relationships/oleObject" Target="../embeddings/oleObject56.bin"/><Relationship Id="rId4" Type="http://schemas.openxmlformats.org/officeDocument/2006/relationships/oleObject" Target="../embeddings/oleObject55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oleObject" Target="../embeddings/oleObject58.bin"/><Relationship Id="rId4" Type="http://schemas.openxmlformats.org/officeDocument/2006/relationships/oleObject" Target="../embeddings/oleObject57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61.bin"/><Relationship Id="rId5" Type="http://schemas.openxmlformats.org/officeDocument/2006/relationships/oleObject" Target="../embeddings/oleObject60.bin"/><Relationship Id="rId4" Type="http://schemas.openxmlformats.org/officeDocument/2006/relationships/oleObject" Target="../embeddings/oleObject59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64.bin"/><Relationship Id="rId5" Type="http://schemas.openxmlformats.org/officeDocument/2006/relationships/oleObject" Target="../embeddings/oleObject63.bin"/><Relationship Id="rId4" Type="http://schemas.openxmlformats.org/officeDocument/2006/relationships/oleObject" Target="../embeddings/oleObject6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1" name="Line 11"/>
          <p:cNvSpPr>
            <a:spLocks noChangeShapeType="1"/>
          </p:cNvSpPr>
          <p:nvPr/>
        </p:nvSpPr>
        <p:spPr bwMode="auto">
          <a:xfrm>
            <a:off x="3048000" y="1981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01" name="Rectangle 21"/>
          <p:cNvSpPr>
            <a:spLocks noChangeArrowheads="1"/>
          </p:cNvSpPr>
          <p:nvPr/>
        </p:nvSpPr>
        <p:spPr bwMode="auto">
          <a:xfrm>
            <a:off x="304800" y="457200"/>
            <a:ext cx="8534400" cy="6118225"/>
          </a:xfrm>
          <a:prstGeom prst="rect">
            <a:avLst/>
          </a:prstGeom>
          <a:noFill/>
          <a:ln w="38100">
            <a:solidFill>
              <a:srgbClr val="66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06" name="Rectangle 26"/>
          <p:cNvSpPr>
            <a:spLocks noChangeArrowheads="1"/>
          </p:cNvSpPr>
          <p:nvPr/>
        </p:nvSpPr>
        <p:spPr bwMode="auto">
          <a:xfrm>
            <a:off x="457200" y="7620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ru-RU" sz="3600">
                <a:solidFill>
                  <a:srgbClr val="663300"/>
                </a:solidFill>
                <a:latin typeface="Times New Roman" pitchFamily="18" charset="0"/>
              </a:rPr>
              <a:t>СТАТИСТИКА</a:t>
            </a:r>
          </a:p>
        </p:txBody>
      </p:sp>
      <p:sp>
        <p:nvSpPr>
          <p:cNvPr id="20507" name="Rectangle 27"/>
          <p:cNvSpPr>
            <a:spLocks noChangeArrowheads="1"/>
          </p:cNvSpPr>
          <p:nvPr/>
        </p:nvSpPr>
        <p:spPr bwMode="auto">
          <a:xfrm>
            <a:off x="563563" y="3644900"/>
            <a:ext cx="796131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ru-RU" sz="2200" dirty="0" err="1" smtClean="0">
                <a:solidFill>
                  <a:srgbClr val="663300"/>
                </a:solidFill>
                <a:latin typeface="Times New Roman" pitchFamily="18" charset="0"/>
              </a:rPr>
              <a:t>Экономикалық индекстер</a:t>
            </a:r>
            <a:r>
              <a:rPr lang="ru-RU" sz="2200" dirty="0" smtClean="0">
                <a:solidFill>
                  <a:srgbClr val="663300"/>
                </a:solidFill>
                <a:latin typeface="Times New Roman" pitchFamily="18" charset="0"/>
              </a:rPr>
              <a:t>.</a:t>
            </a:r>
            <a:endParaRPr lang="ru-RU" sz="22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20510" name="Line 30"/>
          <p:cNvSpPr>
            <a:spLocks noChangeShapeType="1"/>
          </p:cNvSpPr>
          <p:nvPr/>
        </p:nvSpPr>
        <p:spPr bwMode="auto">
          <a:xfrm>
            <a:off x="2286000" y="4572000"/>
            <a:ext cx="4953000" cy="0"/>
          </a:xfrm>
          <a:prstGeom prst="line">
            <a:avLst/>
          </a:prstGeom>
          <a:noFill/>
          <a:ln w="76200" cmpd="tri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11" name="Rectangle 31"/>
          <p:cNvSpPr>
            <a:spLocks noChangeArrowheads="1"/>
          </p:cNvSpPr>
          <p:nvPr/>
        </p:nvSpPr>
        <p:spPr bwMode="auto">
          <a:xfrm>
            <a:off x="457200" y="19812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ru-RU" sz="2400">
              <a:solidFill>
                <a:srgbClr val="663300"/>
              </a:solidFill>
            </a:endParaRPr>
          </a:p>
        </p:txBody>
      </p:sp>
      <p:sp>
        <p:nvSpPr>
          <p:cNvPr id="20512" name="Rectangle 32"/>
          <p:cNvSpPr>
            <a:spLocks noChangeArrowheads="1"/>
          </p:cNvSpPr>
          <p:nvPr/>
        </p:nvSpPr>
        <p:spPr bwMode="auto">
          <a:xfrm>
            <a:off x="349250" y="2487613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ru-RU" sz="2800" dirty="0" err="1" smtClean="0">
                <a:solidFill>
                  <a:srgbClr val="663300"/>
                </a:solidFill>
                <a:latin typeface="Times New Roman" pitchFamily="18" charset="0"/>
              </a:rPr>
              <a:t>Аналитикалық </a:t>
            </a:r>
            <a:r>
              <a:rPr lang="ru-RU" sz="2800" dirty="0">
                <a:solidFill>
                  <a:srgbClr val="663300"/>
                </a:solidFill>
                <a:latin typeface="Times New Roman" pitchFamily="18" charset="0"/>
              </a:rPr>
              <a:t>статистика.</a:t>
            </a:r>
          </a:p>
        </p:txBody>
      </p:sp>
      <p:sp>
        <p:nvSpPr>
          <p:cNvPr id="20513" name="Line 33"/>
          <p:cNvSpPr>
            <a:spLocks noChangeShapeType="1"/>
          </p:cNvSpPr>
          <p:nvPr/>
        </p:nvSpPr>
        <p:spPr bwMode="auto">
          <a:xfrm>
            <a:off x="2236788" y="2027238"/>
            <a:ext cx="4953000" cy="0"/>
          </a:xfrm>
          <a:prstGeom prst="line">
            <a:avLst/>
          </a:prstGeom>
          <a:noFill/>
          <a:ln w="76200" cmpd="tri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14" name="Line 34"/>
          <p:cNvSpPr>
            <a:spLocks noChangeShapeType="1"/>
          </p:cNvSpPr>
          <p:nvPr/>
        </p:nvSpPr>
        <p:spPr bwMode="auto">
          <a:xfrm>
            <a:off x="2259013" y="3532188"/>
            <a:ext cx="4953000" cy="0"/>
          </a:xfrm>
          <a:prstGeom prst="line">
            <a:avLst/>
          </a:prstGeom>
          <a:noFill/>
          <a:ln w="76200" cmpd="tri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Индекс - </a:t>
            </a:r>
            <a:r>
              <a:rPr lang="ru-RU" dirty="0" err="1" smtClean="0"/>
              <a:t>уақыт ішінде</a:t>
            </a:r>
            <a:r>
              <a:rPr lang="ru-RU" dirty="0" smtClean="0"/>
              <a:t>, </a:t>
            </a:r>
            <a:r>
              <a:rPr lang="ru-RU" dirty="0" err="1" smtClean="0"/>
              <a:t>кеңістікте немесе</a:t>
            </a:r>
            <a:r>
              <a:rPr lang="ru-RU" dirty="0" smtClean="0"/>
              <a:t> </a:t>
            </a:r>
            <a:r>
              <a:rPr lang="ru-RU" dirty="0" err="1" smtClean="0"/>
              <a:t>жоспармен</a:t>
            </a:r>
            <a:r>
              <a:rPr lang="ru-RU" dirty="0" smtClean="0"/>
              <a:t> </a:t>
            </a:r>
            <a:r>
              <a:rPr lang="ru-RU" dirty="0" err="1" smtClean="0"/>
              <a:t>кез-келген</a:t>
            </a:r>
            <a:r>
              <a:rPr lang="ru-RU" dirty="0" smtClean="0"/>
              <a:t> </a:t>
            </a:r>
            <a:r>
              <a:rPr lang="ru-RU" dirty="0" err="1" smtClean="0"/>
              <a:t>әлеуметтік </a:t>
            </a:r>
            <a:r>
              <a:rPr lang="ru-RU" dirty="0" smtClean="0"/>
              <a:t>– </a:t>
            </a:r>
            <a:r>
              <a:rPr lang="ru-RU" dirty="0" err="1" smtClean="0"/>
              <a:t>экономикалық құбылыстардың шамасының қатынасын көрсететін қатысты шама</a:t>
            </a:r>
            <a:endParaRPr lang="ru-RU" dirty="0"/>
          </a:p>
        </p:txBody>
      </p:sp>
    </p:spTree>
  </p:cSld>
  <p:clrMapOvr>
    <a:masterClrMapping/>
  </p:clrMapOvr>
  <p:transition>
    <p:strips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66" name="Text Box 1062"/>
          <p:cNvSpPr txBox="1">
            <a:spLocks noChangeArrowheads="1"/>
          </p:cNvSpPr>
          <p:nvPr/>
        </p:nvSpPr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2</a:t>
            </a:r>
          </a:p>
        </p:txBody>
      </p:sp>
      <p:sp>
        <p:nvSpPr>
          <p:cNvPr id="124969" name="Rectangle 106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 dirty="0" err="1" smtClean="0">
                <a:latin typeface="Times New Roman" pitchFamily="18" charset="0"/>
              </a:rPr>
              <a:t>Экономи</a:t>
            </a:r>
            <a:r>
              <a:rPr lang="kk-KZ" sz="2800" dirty="0" smtClean="0">
                <a:latin typeface="Times New Roman" pitchFamily="18" charset="0"/>
              </a:rPr>
              <a:t>калық</a:t>
            </a:r>
            <a:r>
              <a:rPr lang="ru-RU" sz="2800" dirty="0" smtClean="0">
                <a:latin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</a:rPr>
              <a:t>индекстер</a:t>
            </a:r>
            <a:r>
              <a:rPr lang="ru-RU" sz="2800" dirty="0" smtClean="0">
                <a:latin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</a:endParaRPr>
          </a:p>
        </p:txBody>
      </p:sp>
      <p:sp>
        <p:nvSpPr>
          <p:cNvPr id="124970" name="Line 1066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4994" name="Text Box 1090"/>
          <p:cNvSpPr txBox="1">
            <a:spLocks noChangeArrowheads="1"/>
          </p:cNvSpPr>
          <p:nvPr/>
        </p:nvSpPr>
        <p:spPr bwMode="auto">
          <a:xfrm>
            <a:off x="0" y="1146856"/>
            <a:ext cx="8686800" cy="51974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125010" name="AutoShape 1106"/>
          <p:cNvSpPr>
            <a:spLocks noChangeArrowheads="1"/>
          </p:cNvSpPr>
          <p:nvPr/>
        </p:nvSpPr>
        <p:spPr bwMode="auto">
          <a:xfrm>
            <a:off x="3428093" y="1846717"/>
            <a:ext cx="2347913" cy="409575"/>
          </a:xfrm>
          <a:prstGeom prst="flowChartProcess">
            <a:avLst/>
          </a:prstGeom>
          <a:gradFill rotWithShape="0">
            <a:gsLst>
              <a:gs pos="0">
                <a:srgbClr val="CCFF99">
                  <a:gamma/>
                  <a:shade val="46275"/>
                  <a:invGamma/>
                </a:srgbClr>
              </a:gs>
              <a:gs pos="50000">
                <a:srgbClr val="CCFF99"/>
              </a:gs>
              <a:gs pos="100000">
                <a:srgbClr val="CCFF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b="0" dirty="0" err="1" smtClean="0">
                <a:latin typeface="Times New Roman" pitchFamily="18" charset="0"/>
              </a:rPr>
              <a:t>Индекстер</a:t>
            </a:r>
            <a:endParaRPr lang="ru-RU" b="0" dirty="0">
              <a:latin typeface="Times New Roman" pitchFamily="18" charset="0"/>
            </a:endParaRPr>
          </a:p>
        </p:txBody>
      </p:sp>
      <p:sp>
        <p:nvSpPr>
          <p:cNvPr id="125011" name="AutoShape 1107"/>
          <p:cNvSpPr>
            <a:spLocks noChangeArrowheads="1"/>
          </p:cNvSpPr>
          <p:nvPr/>
        </p:nvSpPr>
        <p:spPr bwMode="auto">
          <a:xfrm>
            <a:off x="763588" y="2801256"/>
            <a:ext cx="2838450" cy="421369"/>
          </a:xfrm>
          <a:prstGeom prst="flowChartProcess">
            <a:avLst/>
          </a:prstGeom>
          <a:gradFill rotWithShape="0">
            <a:gsLst>
              <a:gs pos="0">
                <a:srgbClr val="CCFF99">
                  <a:gamma/>
                  <a:shade val="46275"/>
                  <a:invGamma/>
                </a:srgbClr>
              </a:gs>
              <a:gs pos="50000">
                <a:srgbClr val="CCFF99"/>
              </a:gs>
              <a:gs pos="100000">
                <a:srgbClr val="CCFF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b="0" dirty="0" err="1" smtClean="0">
                <a:latin typeface="Times New Roman" pitchFamily="18" charset="0"/>
              </a:rPr>
              <a:t>Сандық көсеткіштер</a:t>
            </a:r>
            <a:endParaRPr lang="ru-RU" b="0" dirty="0">
              <a:latin typeface="Times New Roman" pitchFamily="18" charset="0"/>
            </a:endParaRPr>
          </a:p>
        </p:txBody>
      </p:sp>
      <p:sp>
        <p:nvSpPr>
          <p:cNvPr id="125012" name="AutoShape 1108"/>
          <p:cNvSpPr>
            <a:spLocks noChangeArrowheads="1"/>
          </p:cNvSpPr>
          <p:nvPr/>
        </p:nvSpPr>
        <p:spPr bwMode="auto">
          <a:xfrm>
            <a:off x="5265738" y="2835275"/>
            <a:ext cx="3140075" cy="409575"/>
          </a:xfrm>
          <a:prstGeom prst="flowChartProcess">
            <a:avLst/>
          </a:prstGeom>
          <a:gradFill rotWithShape="0">
            <a:gsLst>
              <a:gs pos="0">
                <a:srgbClr val="CCFF99">
                  <a:gamma/>
                  <a:shade val="46275"/>
                  <a:invGamma/>
                </a:srgbClr>
              </a:gs>
              <a:gs pos="50000">
                <a:srgbClr val="CCFF99"/>
              </a:gs>
              <a:gs pos="100000">
                <a:srgbClr val="CCFF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b="0" dirty="0" err="1" smtClean="0">
                <a:latin typeface="Times New Roman" pitchFamily="18" charset="0"/>
              </a:rPr>
              <a:t>Сапалық көсеткіштер</a:t>
            </a:r>
            <a:endParaRPr lang="ru-RU" b="0" dirty="0">
              <a:latin typeface="Times New Roman" pitchFamily="18" charset="0"/>
            </a:endParaRPr>
          </a:p>
        </p:txBody>
      </p:sp>
      <p:sp>
        <p:nvSpPr>
          <p:cNvPr id="125017" name="AutoShape 1113"/>
          <p:cNvSpPr>
            <a:spLocks noChangeArrowheads="1"/>
          </p:cNvSpPr>
          <p:nvPr/>
        </p:nvSpPr>
        <p:spPr bwMode="auto">
          <a:xfrm>
            <a:off x="6276975" y="3932238"/>
            <a:ext cx="2347913" cy="409575"/>
          </a:xfrm>
          <a:prstGeom prst="flowChartProcess">
            <a:avLst/>
          </a:prstGeom>
          <a:gradFill rotWithShape="0">
            <a:gsLst>
              <a:gs pos="0">
                <a:srgbClr val="CCFF99">
                  <a:gamma/>
                  <a:shade val="46275"/>
                  <a:invGamma/>
                </a:srgbClr>
              </a:gs>
              <a:gs pos="50000">
                <a:srgbClr val="CCFF99"/>
              </a:gs>
              <a:gs pos="100000">
                <a:srgbClr val="CCFF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b="0" dirty="0" smtClean="0">
                <a:latin typeface="Times New Roman" pitchFamily="18" charset="0"/>
              </a:rPr>
              <a:t>Дара</a:t>
            </a:r>
            <a:endParaRPr lang="ru-RU" b="0" dirty="0">
              <a:latin typeface="Times New Roman" pitchFamily="18" charset="0"/>
            </a:endParaRPr>
          </a:p>
        </p:txBody>
      </p:sp>
      <p:sp>
        <p:nvSpPr>
          <p:cNvPr id="125019" name="AutoShape 1115"/>
          <p:cNvSpPr>
            <a:spLocks noChangeArrowheads="1"/>
          </p:cNvSpPr>
          <p:nvPr/>
        </p:nvSpPr>
        <p:spPr bwMode="auto">
          <a:xfrm>
            <a:off x="449263" y="4830763"/>
            <a:ext cx="2695575" cy="409575"/>
          </a:xfrm>
          <a:prstGeom prst="flowChartProcess">
            <a:avLst/>
          </a:prstGeom>
          <a:gradFill rotWithShape="0">
            <a:gsLst>
              <a:gs pos="0">
                <a:srgbClr val="CCFF99">
                  <a:gamma/>
                  <a:shade val="46275"/>
                  <a:invGamma/>
                </a:srgbClr>
              </a:gs>
              <a:gs pos="50000">
                <a:srgbClr val="CCFF99"/>
              </a:gs>
              <a:gs pos="100000">
                <a:srgbClr val="CCFF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b="0" dirty="0" err="1" smtClean="0">
                <a:latin typeface="Times New Roman" pitchFamily="18" charset="0"/>
              </a:rPr>
              <a:t>Агрегаттық(жиынтық</a:t>
            </a:r>
            <a:r>
              <a:rPr lang="ru-RU" b="0" dirty="0" smtClean="0">
                <a:latin typeface="Times New Roman" pitchFamily="18" charset="0"/>
              </a:rPr>
              <a:t>)</a:t>
            </a:r>
            <a:endParaRPr lang="ru-RU" b="0" dirty="0">
              <a:latin typeface="Times New Roman" pitchFamily="18" charset="0"/>
            </a:endParaRPr>
          </a:p>
        </p:txBody>
      </p:sp>
      <p:sp>
        <p:nvSpPr>
          <p:cNvPr id="125020" name="AutoShape 1116"/>
          <p:cNvSpPr>
            <a:spLocks noChangeArrowheads="1"/>
          </p:cNvSpPr>
          <p:nvPr/>
        </p:nvSpPr>
        <p:spPr bwMode="auto">
          <a:xfrm>
            <a:off x="3548063" y="4835525"/>
            <a:ext cx="3603625" cy="409575"/>
          </a:xfrm>
          <a:prstGeom prst="flowChartProcess">
            <a:avLst/>
          </a:prstGeom>
          <a:gradFill rotWithShape="0">
            <a:gsLst>
              <a:gs pos="0">
                <a:srgbClr val="CCFF99">
                  <a:gamma/>
                  <a:shade val="46275"/>
                  <a:invGamma/>
                </a:srgbClr>
              </a:gs>
              <a:gs pos="50000">
                <a:srgbClr val="CCFF99"/>
              </a:gs>
              <a:gs pos="100000">
                <a:srgbClr val="CCFF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kk-KZ" b="0" dirty="0" smtClean="0">
                <a:latin typeface="Times New Roman" pitchFamily="18" charset="0"/>
              </a:rPr>
              <a:t>Орташа</a:t>
            </a:r>
            <a:endParaRPr lang="ru-RU" b="0" dirty="0">
              <a:latin typeface="Times New Roman" pitchFamily="18" charset="0"/>
            </a:endParaRPr>
          </a:p>
        </p:txBody>
      </p:sp>
      <p:sp>
        <p:nvSpPr>
          <p:cNvPr id="125021" name="AutoShape 1117"/>
          <p:cNvSpPr>
            <a:spLocks noChangeArrowheads="1"/>
          </p:cNvSpPr>
          <p:nvPr/>
        </p:nvSpPr>
        <p:spPr bwMode="auto">
          <a:xfrm>
            <a:off x="5649913" y="5818188"/>
            <a:ext cx="2347912" cy="409575"/>
          </a:xfrm>
          <a:prstGeom prst="flowChartProcess">
            <a:avLst/>
          </a:prstGeom>
          <a:gradFill rotWithShape="0">
            <a:gsLst>
              <a:gs pos="0">
                <a:srgbClr val="CCFF99">
                  <a:gamma/>
                  <a:shade val="46275"/>
                  <a:invGamma/>
                </a:srgbClr>
              </a:gs>
              <a:gs pos="50000">
                <a:srgbClr val="CCFF99"/>
              </a:gs>
              <a:gs pos="100000">
                <a:srgbClr val="CCFF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b="0" dirty="0" err="1" smtClean="0">
                <a:latin typeface="Times New Roman" pitchFamily="18" charset="0"/>
              </a:rPr>
              <a:t>Базалық</a:t>
            </a:r>
            <a:endParaRPr lang="ru-RU" b="0" dirty="0">
              <a:latin typeface="Times New Roman" pitchFamily="18" charset="0"/>
            </a:endParaRPr>
          </a:p>
        </p:txBody>
      </p:sp>
      <p:sp>
        <p:nvSpPr>
          <p:cNvPr id="125022" name="AutoShape 1118"/>
          <p:cNvSpPr>
            <a:spLocks noChangeArrowheads="1"/>
          </p:cNvSpPr>
          <p:nvPr/>
        </p:nvSpPr>
        <p:spPr bwMode="auto">
          <a:xfrm>
            <a:off x="1528763" y="5818188"/>
            <a:ext cx="2347912" cy="409575"/>
          </a:xfrm>
          <a:prstGeom prst="flowChartProcess">
            <a:avLst/>
          </a:prstGeom>
          <a:gradFill rotWithShape="0">
            <a:gsLst>
              <a:gs pos="0">
                <a:srgbClr val="CCFF99">
                  <a:gamma/>
                  <a:shade val="46275"/>
                  <a:invGamma/>
                </a:srgbClr>
              </a:gs>
              <a:gs pos="50000">
                <a:srgbClr val="CCFF99"/>
              </a:gs>
              <a:gs pos="100000">
                <a:srgbClr val="CCFF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b="0" dirty="0" err="1" smtClean="0">
                <a:latin typeface="Times New Roman" pitchFamily="18" charset="0"/>
              </a:rPr>
              <a:t>Тізбекті</a:t>
            </a:r>
            <a:endParaRPr lang="ru-RU" b="0" dirty="0">
              <a:latin typeface="Times New Roman" pitchFamily="18" charset="0"/>
            </a:endParaRPr>
          </a:p>
        </p:txBody>
      </p:sp>
      <p:sp>
        <p:nvSpPr>
          <p:cNvPr id="125023" name="AutoShape 1119"/>
          <p:cNvSpPr>
            <a:spLocks noChangeArrowheads="1"/>
          </p:cNvSpPr>
          <p:nvPr/>
        </p:nvSpPr>
        <p:spPr bwMode="auto">
          <a:xfrm>
            <a:off x="623888" y="3935413"/>
            <a:ext cx="2347912" cy="409575"/>
          </a:xfrm>
          <a:prstGeom prst="flowChartProcess">
            <a:avLst/>
          </a:prstGeom>
          <a:gradFill rotWithShape="0">
            <a:gsLst>
              <a:gs pos="0">
                <a:srgbClr val="CCFF99">
                  <a:gamma/>
                  <a:shade val="46275"/>
                  <a:invGamma/>
                </a:srgbClr>
              </a:gs>
              <a:gs pos="50000">
                <a:srgbClr val="CCFF99"/>
              </a:gs>
              <a:gs pos="100000">
                <a:srgbClr val="CCFF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b="0" dirty="0" err="1" smtClean="0">
                <a:latin typeface="Times New Roman" pitchFamily="18" charset="0"/>
              </a:rPr>
              <a:t>Жалпы</a:t>
            </a:r>
            <a:endParaRPr lang="ru-RU" b="0" dirty="0">
              <a:latin typeface="Times New Roman" pitchFamily="18" charset="0"/>
            </a:endParaRPr>
          </a:p>
        </p:txBody>
      </p:sp>
      <p:cxnSp>
        <p:nvCxnSpPr>
          <p:cNvPr id="125025" name="AutoShape 1121"/>
          <p:cNvCxnSpPr>
            <a:cxnSpLocks noChangeShapeType="1"/>
          </p:cNvCxnSpPr>
          <p:nvPr/>
        </p:nvCxnSpPr>
        <p:spPr bwMode="auto">
          <a:xfrm rot="5400000">
            <a:off x="3138488" y="1401763"/>
            <a:ext cx="465137" cy="2376487"/>
          </a:xfrm>
          <a:prstGeom prst="bentConnector3">
            <a:avLst>
              <a:gd name="adj1" fmla="val 4982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cxnSp>
      <p:cxnSp>
        <p:nvCxnSpPr>
          <p:cNvPr id="125026" name="AutoShape 1122"/>
          <p:cNvCxnSpPr>
            <a:cxnSpLocks noChangeShapeType="1"/>
          </p:cNvCxnSpPr>
          <p:nvPr/>
        </p:nvCxnSpPr>
        <p:spPr bwMode="auto">
          <a:xfrm rot="16200000" flipH="1">
            <a:off x="5444331" y="1448594"/>
            <a:ext cx="506413" cy="2276475"/>
          </a:xfrm>
          <a:prstGeom prst="bentConnector3">
            <a:avLst>
              <a:gd name="adj1" fmla="val 4984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cxnSp>
      <p:cxnSp>
        <p:nvCxnSpPr>
          <p:cNvPr id="125028" name="AutoShape 1124"/>
          <p:cNvCxnSpPr>
            <a:cxnSpLocks noChangeShapeType="1"/>
          </p:cNvCxnSpPr>
          <p:nvPr/>
        </p:nvCxnSpPr>
        <p:spPr bwMode="auto">
          <a:xfrm rot="5400000">
            <a:off x="5412582" y="2510631"/>
            <a:ext cx="679450" cy="216693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cxnSp>
      <p:cxnSp>
        <p:nvCxnSpPr>
          <p:cNvPr id="125029" name="AutoShape 1125"/>
          <p:cNvCxnSpPr>
            <a:cxnSpLocks noChangeShapeType="1"/>
          </p:cNvCxnSpPr>
          <p:nvPr/>
        </p:nvCxnSpPr>
        <p:spPr bwMode="auto">
          <a:xfrm rot="16200000" flipH="1">
            <a:off x="3070226" y="2344737"/>
            <a:ext cx="711200" cy="24860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cxnSp>
      <p:cxnSp>
        <p:nvCxnSpPr>
          <p:cNvPr id="125030" name="AutoShape 1126"/>
          <p:cNvCxnSpPr>
            <a:cxnSpLocks noChangeShapeType="1"/>
            <a:endCxn id="125017" idx="0"/>
          </p:cNvCxnSpPr>
          <p:nvPr/>
        </p:nvCxnSpPr>
        <p:spPr bwMode="auto">
          <a:xfrm rot="16200000">
            <a:off x="6054726" y="2546350"/>
            <a:ext cx="11112" cy="2782887"/>
          </a:xfrm>
          <a:prstGeom prst="bentConnector3">
            <a:avLst>
              <a:gd name="adj1" fmla="val 2157144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cxnSp>
      <p:cxnSp>
        <p:nvCxnSpPr>
          <p:cNvPr id="125031" name="AutoShape 1127"/>
          <p:cNvCxnSpPr>
            <a:cxnSpLocks noChangeShapeType="1"/>
            <a:endCxn id="125023" idx="0"/>
          </p:cNvCxnSpPr>
          <p:nvPr/>
        </p:nvCxnSpPr>
        <p:spPr bwMode="auto">
          <a:xfrm rot="10800000" flipV="1">
            <a:off x="1797844" y="3715657"/>
            <a:ext cx="3078956" cy="219756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cxnSp>
      <p:sp>
        <p:nvSpPr>
          <p:cNvPr id="125036" name="AutoShape 1132"/>
          <p:cNvSpPr>
            <a:spLocks noChangeArrowheads="1"/>
          </p:cNvSpPr>
          <p:nvPr/>
        </p:nvSpPr>
        <p:spPr bwMode="auto">
          <a:xfrm>
            <a:off x="3203575" y="4565650"/>
            <a:ext cx="42863" cy="42863"/>
          </a:xfrm>
          <a:prstGeom prst="flowChart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800" b="0">
                <a:latin typeface="Times New Roman" pitchFamily="18" charset="0"/>
              </a:rPr>
              <a:t> </a:t>
            </a:r>
          </a:p>
        </p:txBody>
      </p:sp>
      <p:cxnSp>
        <p:nvCxnSpPr>
          <p:cNvPr id="125038" name="AutoShape 1134"/>
          <p:cNvCxnSpPr>
            <a:cxnSpLocks noChangeShapeType="1"/>
            <a:stCxn id="125023" idx="2"/>
            <a:endCxn id="125036" idx="0"/>
          </p:cNvCxnSpPr>
          <p:nvPr/>
        </p:nvCxnSpPr>
        <p:spPr bwMode="auto">
          <a:xfrm rot="16200000" flipH="1">
            <a:off x="2401888" y="3741738"/>
            <a:ext cx="220662" cy="1427162"/>
          </a:xfrm>
          <a:prstGeom prst="bentConnector3">
            <a:avLst>
              <a:gd name="adj1" fmla="val 4963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cxnSp>
      <p:cxnSp>
        <p:nvCxnSpPr>
          <p:cNvPr id="125039" name="AutoShape 1135"/>
          <p:cNvCxnSpPr>
            <a:cxnSpLocks noChangeShapeType="1"/>
          </p:cNvCxnSpPr>
          <p:nvPr/>
        </p:nvCxnSpPr>
        <p:spPr bwMode="auto">
          <a:xfrm rot="16200000" flipH="1">
            <a:off x="4181475" y="3663951"/>
            <a:ext cx="204787" cy="2112962"/>
          </a:xfrm>
          <a:prstGeom prst="bentConnector3">
            <a:avLst>
              <a:gd name="adj1" fmla="val 4961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cxnSp>
      <p:cxnSp>
        <p:nvCxnSpPr>
          <p:cNvPr id="125040" name="AutoShape 1136"/>
          <p:cNvCxnSpPr>
            <a:cxnSpLocks noChangeShapeType="1"/>
            <a:stCxn id="125036" idx="2"/>
            <a:endCxn id="125019" idx="0"/>
          </p:cNvCxnSpPr>
          <p:nvPr/>
        </p:nvCxnSpPr>
        <p:spPr bwMode="auto">
          <a:xfrm rot="5400000">
            <a:off x="2400300" y="4005263"/>
            <a:ext cx="222250" cy="14287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cxnSp>
      <p:sp>
        <p:nvSpPr>
          <p:cNvPr id="125042" name="Line 1138"/>
          <p:cNvSpPr>
            <a:spLocks noChangeShapeType="1"/>
          </p:cNvSpPr>
          <p:nvPr/>
        </p:nvSpPr>
        <p:spPr bwMode="auto">
          <a:xfrm>
            <a:off x="3225800" y="4552950"/>
            <a:ext cx="0" cy="8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cxnSp>
        <p:nvCxnSpPr>
          <p:cNvPr id="125045" name="AutoShape 1141"/>
          <p:cNvCxnSpPr>
            <a:cxnSpLocks noChangeShapeType="1"/>
            <a:stCxn id="125020" idx="2"/>
          </p:cNvCxnSpPr>
          <p:nvPr/>
        </p:nvCxnSpPr>
        <p:spPr bwMode="auto">
          <a:xfrm rot="5400000">
            <a:off x="5087937" y="5278438"/>
            <a:ext cx="295275" cy="2286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cxnSp>
      <p:cxnSp>
        <p:nvCxnSpPr>
          <p:cNvPr id="125048" name="AutoShape 1144"/>
          <p:cNvCxnSpPr>
            <a:cxnSpLocks noChangeShapeType="1"/>
            <a:stCxn id="125017" idx="2"/>
            <a:endCxn id="125022" idx="0"/>
          </p:cNvCxnSpPr>
          <p:nvPr/>
        </p:nvCxnSpPr>
        <p:spPr bwMode="auto">
          <a:xfrm rot="5400000">
            <a:off x="4339431" y="2705895"/>
            <a:ext cx="1476375" cy="4748212"/>
          </a:xfrm>
          <a:prstGeom prst="bentConnector3">
            <a:avLst>
              <a:gd name="adj1" fmla="val 8096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cxnSp>
      <p:cxnSp>
        <p:nvCxnSpPr>
          <p:cNvPr id="125049" name="AutoShape 1145"/>
          <p:cNvCxnSpPr>
            <a:cxnSpLocks noChangeShapeType="1"/>
          </p:cNvCxnSpPr>
          <p:nvPr/>
        </p:nvCxnSpPr>
        <p:spPr bwMode="auto">
          <a:xfrm rot="16200000" flipH="1">
            <a:off x="4022726" y="3022600"/>
            <a:ext cx="577850" cy="5026025"/>
          </a:xfrm>
          <a:prstGeom prst="bentConnector3">
            <a:avLst>
              <a:gd name="adj1" fmla="val 5027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cxnSp>
    </p:spTree>
  </p:cSld>
  <p:clrMapOvr>
    <a:masterClrMapping/>
  </p:clrMapOvr>
  <p:transition>
    <p:strips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Шарты белгілеулер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711200"/>
            <a:ext cx="8229600" cy="541496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q</a:t>
            </a:r>
            <a:r>
              <a:rPr lang="kk-KZ" dirty="0" smtClean="0"/>
              <a:t>-өнім көлемі</a:t>
            </a:r>
          </a:p>
          <a:p>
            <a:pPr>
              <a:buNone/>
            </a:pPr>
            <a:r>
              <a:rPr lang="en-US" dirty="0" smtClean="0"/>
              <a:t>p-</a:t>
            </a:r>
            <a:r>
              <a:rPr lang="kk-KZ" dirty="0" smtClean="0"/>
              <a:t>тауар бағасы</a:t>
            </a:r>
          </a:p>
          <a:p>
            <a:pPr>
              <a:buNone/>
            </a:pPr>
            <a:r>
              <a:rPr lang="en-US" dirty="0" err="1" smtClean="0"/>
              <a:t>pq</a:t>
            </a:r>
            <a:r>
              <a:rPr lang="en-US" dirty="0" smtClean="0"/>
              <a:t>-</a:t>
            </a:r>
            <a:r>
              <a:rPr lang="kk-KZ" dirty="0" smtClean="0"/>
              <a:t>тауар айналымы</a:t>
            </a:r>
          </a:p>
          <a:p>
            <a:pPr>
              <a:buNone/>
            </a:pPr>
            <a:r>
              <a:rPr lang="en-US" dirty="0" smtClean="0"/>
              <a:t>z-</a:t>
            </a:r>
            <a:r>
              <a:rPr lang="kk-KZ" dirty="0" smtClean="0"/>
              <a:t>өнімнің өзіндік құны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zq</a:t>
            </a:r>
            <a:r>
              <a:rPr lang="en-US" dirty="0" smtClean="0"/>
              <a:t>-</a:t>
            </a:r>
            <a:r>
              <a:rPr lang="kk-KZ" dirty="0" smtClean="0"/>
              <a:t>барлық өнімге жұмсалған шығын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w-</a:t>
            </a:r>
            <a:r>
              <a:rPr lang="kk-KZ" dirty="0" smtClean="0"/>
              <a:t>еңбек өнімділігі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t-</a:t>
            </a:r>
            <a:r>
              <a:rPr lang="kk-KZ" dirty="0" smtClean="0"/>
              <a:t>бір өнімге жұмсалған уақыт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T-</a:t>
            </a:r>
            <a:r>
              <a:rPr lang="kk-KZ" dirty="0" smtClean="0"/>
              <a:t>жалпы уақыт шығыны (</a:t>
            </a:r>
            <a:r>
              <a:rPr lang="en-US" dirty="0" smtClean="0"/>
              <a:t>T=</a:t>
            </a:r>
            <a:r>
              <a:rPr lang="en-US" dirty="0" err="1" smtClean="0"/>
              <a:t>tq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err="1" smtClean="0"/>
              <a:t>i</a:t>
            </a:r>
            <a:r>
              <a:rPr lang="en-US" dirty="0" smtClean="0"/>
              <a:t>-</a:t>
            </a:r>
            <a:r>
              <a:rPr lang="kk-KZ" dirty="0" smtClean="0"/>
              <a:t>дара индекс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I</a:t>
            </a:r>
            <a:r>
              <a:rPr lang="kk-KZ" dirty="0" smtClean="0"/>
              <a:t>-жалпы индекс</a:t>
            </a:r>
            <a:endParaRPr lang="en-US" dirty="0" smtClean="0"/>
          </a:p>
        </p:txBody>
      </p:sp>
    </p:spTree>
  </p:cSld>
  <p:clrMapOvr>
    <a:masterClrMapping/>
  </p:clrMapOvr>
  <p:transition>
    <p:strips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8" name="Text Box 12"/>
          <p:cNvSpPr txBox="1">
            <a:spLocks noChangeArrowheads="1"/>
          </p:cNvSpPr>
          <p:nvPr/>
        </p:nvSpPr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3</a:t>
            </a:r>
          </a:p>
        </p:txBody>
      </p:sp>
      <p:sp>
        <p:nvSpPr>
          <p:cNvPr id="127133" name="Rectangle 157"/>
          <p:cNvSpPr>
            <a:spLocks noGrp="1" noChangeArrowheads="1"/>
          </p:cNvSpPr>
          <p:nvPr>
            <p:ph type="title"/>
          </p:nvPr>
        </p:nvSpPr>
        <p:spPr>
          <a:xfrm>
            <a:off x="0" y="304799"/>
            <a:ext cx="9144000" cy="856343"/>
          </a:xfrm>
          <a:noFill/>
          <a:ln/>
        </p:spPr>
        <p:txBody>
          <a:bodyPr/>
          <a:lstStyle/>
          <a:p>
            <a:r>
              <a:rPr lang="ru-RU" sz="2400" b="0" dirty="0" smtClean="0">
                <a:latin typeface="+mn-lt"/>
              </a:rPr>
              <a:t>Дара </a:t>
            </a:r>
            <a:r>
              <a:rPr lang="ru-RU" sz="2400" b="0" dirty="0" err="1" smtClean="0">
                <a:latin typeface="+mn-lt"/>
              </a:rPr>
              <a:t>индекстер</a:t>
            </a:r>
            <a:r>
              <a:rPr lang="en-US" sz="2400" b="0" dirty="0" smtClean="0">
                <a:latin typeface="+mn-lt"/>
              </a:rPr>
              <a:t> </a:t>
            </a:r>
            <a:r>
              <a:rPr lang="kk-KZ" sz="2400" b="0" dirty="0" smtClean="0">
                <a:latin typeface="+mn-lt"/>
              </a:rPr>
              <a:t>ж</a:t>
            </a:r>
            <a:r>
              <a:rPr lang="ru-RU" sz="2400" b="0" dirty="0" err="1" smtClean="0">
                <a:latin typeface="+mn-lt"/>
              </a:rPr>
              <a:t>иынтықтың </a:t>
            </a:r>
            <a:r>
              <a:rPr lang="ru-RU" sz="2400" b="0" dirty="0" smtClean="0">
                <a:latin typeface="+mn-lt"/>
              </a:rPr>
              <a:t>тек </a:t>
            </a:r>
            <a:r>
              <a:rPr lang="ru-RU" sz="2400" b="0" dirty="0" err="1" smtClean="0">
                <a:latin typeface="+mn-lt"/>
              </a:rPr>
              <a:t>бір</a:t>
            </a:r>
            <a:r>
              <a:rPr lang="ru-RU" sz="2400" b="0" dirty="0" smtClean="0">
                <a:latin typeface="+mn-lt"/>
              </a:rPr>
              <a:t> </a:t>
            </a:r>
            <a:r>
              <a:rPr lang="ru-RU" sz="2400" b="0" dirty="0" err="1" smtClean="0">
                <a:latin typeface="+mn-lt"/>
              </a:rPr>
              <a:t>элементінің өзгерісін сипаттайды</a:t>
            </a:r>
            <a:r>
              <a:rPr lang="ru-RU" sz="2400" b="0" dirty="0" smtClean="0">
                <a:latin typeface="+mn-lt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latin typeface="Times New Roman" pitchFamily="18" charset="0"/>
            </a:endParaRPr>
          </a:p>
        </p:txBody>
      </p:sp>
      <p:sp>
        <p:nvSpPr>
          <p:cNvPr id="127134" name="Line 158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7135" name="Text Box 159"/>
          <p:cNvSpPr txBox="1">
            <a:spLocks noChangeArrowheads="1"/>
          </p:cNvSpPr>
          <p:nvPr/>
        </p:nvSpPr>
        <p:spPr bwMode="auto">
          <a:xfrm>
            <a:off x="228600" y="1204913"/>
            <a:ext cx="8686800" cy="51974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grpSp>
        <p:nvGrpSpPr>
          <p:cNvPr id="127161" name="Group 185"/>
          <p:cNvGrpSpPr>
            <a:grpSpLocks/>
          </p:cNvGrpSpPr>
          <p:nvPr/>
        </p:nvGrpSpPr>
        <p:grpSpPr bwMode="auto">
          <a:xfrm>
            <a:off x="366713" y="1284288"/>
            <a:ext cx="8356600" cy="1592262"/>
            <a:chOff x="231" y="809"/>
            <a:chExt cx="5264" cy="1003"/>
          </a:xfrm>
        </p:grpSpPr>
        <p:sp>
          <p:nvSpPr>
            <p:cNvPr id="127152" name="Text Box 176"/>
            <p:cNvSpPr txBox="1">
              <a:spLocks noChangeArrowheads="1"/>
            </p:cNvSpPr>
            <p:nvPr/>
          </p:nvSpPr>
          <p:spPr bwMode="auto">
            <a:xfrm>
              <a:off x="231" y="809"/>
              <a:ext cx="5264" cy="222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dirty="0">
                  <a:latin typeface="Times New Roman" pitchFamily="18" charset="0"/>
                </a:rPr>
                <a:t>1</a:t>
              </a:r>
              <a:r>
                <a:rPr lang="ru-RU" dirty="0" smtClean="0">
                  <a:latin typeface="Times New Roman" pitchFamily="18" charset="0"/>
                </a:rPr>
                <a:t>. </a:t>
              </a:r>
              <a:r>
                <a:rPr lang="ru-RU" dirty="0" err="1" smtClean="0">
                  <a:latin typeface="Times New Roman" pitchFamily="18" charset="0"/>
                </a:rPr>
                <a:t>Бағаның </a:t>
              </a:r>
              <a:r>
                <a:rPr lang="ru-RU" dirty="0" smtClean="0">
                  <a:latin typeface="Times New Roman" pitchFamily="18" charset="0"/>
                </a:rPr>
                <a:t>дара </a:t>
              </a:r>
              <a:r>
                <a:rPr lang="ru-RU" dirty="0" err="1" smtClean="0">
                  <a:latin typeface="Times New Roman" pitchFamily="18" charset="0"/>
                </a:rPr>
                <a:t>индексі</a:t>
              </a:r>
              <a:r>
                <a:rPr lang="ru-RU" dirty="0" smtClean="0">
                  <a:latin typeface="Times New Roman" pitchFamily="18" charset="0"/>
                </a:rPr>
                <a:t>:</a:t>
              </a:r>
              <a:endParaRPr lang="ru-RU" dirty="0">
                <a:latin typeface="Times New Roman" pitchFamily="18" charset="0"/>
              </a:endParaRPr>
            </a:p>
          </p:txBody>
        </p:sp>
        <p:graphicFrame>
          <p:nvGraphicFramePr>
            <p:cNvPr id="127153" name="Object 177"/>
            <p:cNvGraphicFramePr>
              <a:graphicFrameLocks noChangeAspect="1"/>
            </p:cNvGraphicFramePr>
            <p:nvPr/>
          </p:nvGraphicFramePr>
          <p:xfrm>
            <a:off x="2274" y="1158"/>
            <a:ext cx="1029" cy="654"/>
          </p:xfrm>
          <a:graphic>
            <a:graphicData uri="http://schemas.openxmlformats.org/presentationml/2006/ole">
              <p:oleObj spid="_x0000_s127153" name="Формула" r:id="rId4" imgW="482400" imgH="431640" progId="Equation.3">
                <p:embed/>
              </p:oleObj>
            </a:graphicData>
          </a:graphic>
        </p:graphicFrame>
      </p:grpSp>
      <p:grpSp>
        <p:nvGrpSpPr>
          <p:cNvPr id="127162" name="Group 186"/>
          <p:cNvGrpSpPr>
            <a:grpSpLocks/>
          </p:cNvGrpSpPr>
          <p:nvPr/>
        </p:nvGrpSpPr>
        <p:grpSpPr bwMode="auto">
          <a:xfrm>
            <a:off x="341313" y="2986088"/>
            <a:ext cx="8356600" cy="1604962"/>
            <a:chOff x="215" y="1881"/>
            <a:chExt cx="5264" cy="1011"/>
          </a:xfrm>
        </p:grpSpPr>
        <p:sp>
          <p:nvSpPr>
            <p:cNvPr id="127154" name="Text Box 178"/>
            <p:cNvSpPr txBox="1">
              <a:spLocks noChangeArrowheads="1"/>
            </p:cNvSpPr>
            <p:nvPr/>
          </p:nvSpPr>
          <p:spPr bwMode="auto">
            <a:xfrm>
              <a:off x="215" y="1881"/>
              <a:ext cx="5264" cy="222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dirty="0">
                  <a:latin typeface="Times New Roman" pitchFamily="18" charset="0"/>
                </a:rPr>
                <a:t>2. </a:t>
              </a:r>
              <a:r>
                <a:rPr lang="ru-RU" dirty="0" err="1" smtClean="0">
                  <a:latin typeface="Times New Roman" pitchFamily="18" charset="0"/>
                </a:rPr>
                <a:t>Өнімнің физикалық көлемінің </a:t>
              </a:r>
              <a:r>
                <a:rPr lang="ru-RU" dirty="0" smtClean="0">
                  <a:latin typeface="Times New Roman" pitchFamily="18" charset="0"/>
                </a:rPr>
                <a:t>дара </a:t>
              </a:r>
              <a:r>
                <a:rPr lang="ru-RU" dirty="0" err="1" smtClean="0">
                  <a:latin typeface="Times New Roman" pitchFamily="18" charset="0"/>
                </a:rPr>
                <a:t>индексі</a:t>
              </a:r>
              <a:r>
                <a:rPr lang="ru-RU" dirty="0" smtClean="0">
                  <a:latin typeface="Times New Roman" pitchFamily="18" charset="0"/>
                </a:rPr>
                <a:t>:</a:t>
              </a:r>
              <a:endParaRPr lang="ru-RU" dirty="0">
                <a:latin typeface="Times New Roman" pitchFamily="18" charset="0"/>
              </a:endParaRPr>
            </a:p>
          </p:txBody>
        </p:sp>
        <p:graphicFrame>
          <p:nvGraphicFramePr>
            <p:cNvPr id="127155" name="Object 179"/>
            <p:cNvGraphicFramePr>
              <a:graphicFrameLocks noChangeAspect="1"/>
            </p:cNvGraphicFramePr>
            <p:nvPr/>
          </p:nvGraphicFramePr>
          <p:xfrm>
            <a:off x="2339" y="2238"/>
            <a:ext cx="1029" cy="654"/>
          </p:xfrm>
          <a:graphic>
            <a:graphicData uri="http://schemas.openxmlformats.org/presentationml/2006/ole">
              <p:oleObj spid="_x0000_s127155" name="Формула" r:id="rId5" imgW="482400" imgH="431640" progId="Equation.3">
                <p:embed/>
              </p:oleObj>
            </a:graphicData>
          </a:graphic>
        </p:graphicFrame>
      </p:grpSp>
      <p:grpSp>
        <p:nvGrpSpPr>
          <p:cNvPr id="127163" name="Group 187"/>
          <p:cNvGrpSpPr>
            <a:grpSpLocks/>
          </p:cNvGrpSpPr>
          <p:nvPr/>
        </p:nvGrpSpPr>
        <p:grpSpPr bwMode="auto">
          <a:xfrm>
            <a:off x="366713" y="4713288"/>
            <a:ext cx="8356600" cy="1554162"/>
            <a:chOff x="231" y="2969"/>
            <a:chExt cx="5264" cy="979"/>
          </a:xfrm>
        </p:grpSpPr>
        <p:sp>
          <p:nvSpPr>
            <p:cNvPr id="127156" name="Text Box 180"/>
            <p:cNvSpPr txBox="1">
              <a:spLocks noChangeArrowheads="1"/>
            </p:cNvSpPr>
            <p:nvPr/>
          </p:nvSpPr>
          <p:spPr bwMode="auto">
            <a:xfrm>
              <a:off x="231" y="2969"/>
              <a:ext cx="5264" cy="222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dirty="0">
                  <a:latin typeface="Times New Roman" pitchFamily="18" charset="0"/>
                </a:rPr>
                <a:t>3. </a:t>
              </a:r>
              <a:r>
                <a:rPr lang="ru-RU" dirty="0" err="1" smtClean="0">
                  <a:latin typeface="Times New Roman" pitchFamily="18" charset="0"/>
                </a:rPr>
                <a:t>Тауар</a:t>
              </a:r>
              <a:r>
                <a:rPr lang="ru-RU" dirty="0" smtClean="0">
                  <a:latin typeface="Times New Roman" pitchFamily="18" charset="0"/>
                </a:rPr>
                <a:t> </a:t>
              </a:r>
              <a:r>
                <a:rPr lang="ru-RU" dirty="0" err="1" smtClean="0">
                  <a:latin typeface="Times New Roman" pitchFamily="18" charset="0"/>
                </a:rPr>
                <a:t>айналымының </a:t>
              </a:r>
              <a:r>
                <a:rPr lang="ru-RU" dirty="0" smtClean="0">
                  <a:latin typeface="Times New Roman" pitchFamily="18" charset="0"/>
                </a:rPr>
                <a:t>дара </a:t>
              </a:r>
              <a:r>
                <a:rPr lang="ru-RU" dirty="0" err="1" smtClean="0">
                  <a:latin typeface="Times New Roman" pitchFamily="18" charset="0"/>
                </a:rPr>
                <a:t>индексі</a:t>
              </a:r>
              <a:r>
                <a:rPr lang="ru-RU" dirty="0" smtClean="0">
                  <a:latin typeface="Times New Roman" pitchFamily="18" charset="0"/>
                </a:rPr>
                <a:t>:</a:t>
              </a:r>
              <a:endParaRPr lang="ru-RU" dirty="0">
                <a:latin typeface="Times New Roman" pitchFamily="18" charset="0"/>
              </a:endParaRPr>
            </a:p>
          </p:txBody>
        </p:sp>
        <p:graphicFrame>
          <p:nvGraphicFramePr>
            <p:cNvPr id="127157" name="Object 181"/>
            <p:cNvGraphicFramePr>
              <a:graphicFrameLocks noChangeAspect="1"/>
            </p:cNvGraphicFramePr>
            <p:nvPr/>
          </p:nvGraphicFramePr>
          <p:xfrm>
            <a:off x="2148" y="3294"/>
            <a:ext cx="1408" cy="654"/>
          </p:xfrm>
          <a:graphic>
            <a:graphicData uri="http://schemas.openxmlformats.org/presentationml/2006/ole">
              <p:oleObj spid="_x0000_s127157" name="Формула" r:id="rId6" imgW="660240" imgH="43164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7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2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Text Box 2"/>
          <p:cNvSpPr txBox="1">
            <a:spLocks noChangeArrowheads="1"/>
          </p:cNvSpPr>
          <p:nvPr/>
        </p:nvSpPr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4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</a:rPr>
              <a:t>Дара </a:t>
            </a:r>
            <a:r>
              <a:rPr lang="ru-RU" sz="2800" dirty="0" err="1" smtClean="0">
                <a:latin typeface="Times New Roman" pitchFamily="18" charset="0"/>
              </a:rPr>
              <a:t>индекстер</a:t>
            </a:r>
            <a:endParaRPr lang="ru-RU" sz="2800" dirty="0">
              <a:latin typeface="Times New Roman" pitchFamily="18" charset="0"/>
            </a:endParaRPr>
          </a:p>
        </p:txBody>
      </p:sp>
      <p:sp>
        <p:nvSpPr>
          <p:cNvPr id="15" name="Содержимое 1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7332" name="Line 4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7333" name="Text Box 5"/>
          <p:cNvSpPr txBox="1">
            <a:spLocks noChangeArrowheads="1"/>
          </p:cNvSpPr>
          <p:nvPr/>
        </p:nvSpPr>
        <p:spPr bwMode="auto">
          <a:xfrm>
            <a:off x="228600" y="1204913"/>
            <a:ext cx="8686800" cy="51974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grpSp>
        <p:nvGrpSpPr>
          <p:cNvPr id="227341" name="Group 13"/>
          <p:cNvGrpSpPr>
            <a:grpSpLocks/>
          </p:cNvGrpSpPr>
          <p:nvPr/>
        </p:nvGrpSpPr>
        <p:grpSpPr bwMode="auto">
          <a:xfrm>
            <a:off x="366713" y="1400175"/>
            <a:ext cx="8356600" cy="1611313"/>
            <a:chOff x="231" y="882"/>
            <a:chExt cx="5264" cy="1015"/>
          </a:xfrm>
        </p:grpSpPr>
        <p:sp>
          <p:nvSpPr>
            <p:cNvPr id="227334" name="Text Box 6"/>
            <p:cNvSpPr txBox="1">
              <a:spLocks noChangeArrowheads="1"/>
            </p:cNvSpPr>
            <p:nvPr/>
          </p:nvSpPr>
          <p:spPr bwMode="auto">
            <a:xfrm>
              <a:off x="231" y="882"/>
              <a:ext cx="5264" cy="222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dirty="0">
                  <a:latin typeface="Times New Roman" pitchFamily="18" charset="0"/>
                </a:rPr>
                <a:t>4. </a:t>
              </a:r>
              <a:r>
                <a:rPr lang="ru-RU" dirty="0" err="1" smtClean="0">
                  <a:latin typeface="Times New Roman" pitchFamily="18" charset="0"/>
                </a:rPr>
                <a:t>Өзіндік құнның </a:t>
              </a:r>
              <a:r>
                <a:rPr lang="ru-RU" dirty="0" smtClean="0">
                  <a:latin typeface="Times New Roman" pitchFamily="18" charset="0"/>
                </a:rPr>
                <a:t>дара </a:t>
              </a:r>
              <a:r>
                <a:rPr lang="ru-RU" dirty="0" err="1" smtClean="0">
                  <a:latin typeface="Times New Roman" pitchFamily="18" charset="0"/>
                </a:rPr>
                <a:t>индексі</a:t>
              </a:r>
              <a:r>
                <a:rPr lang="ru-RU" dirty="0" smtClean="0">
                  <a:latin typeface="Times New Roman" pitchFamily="18" charset="0"/>
                </a:rPr>
                <a:t>:</a:t>
              </a:r>
              <a:endParaRPr lang="ru-RU" dirty="0">
                <a:latin typeface="Times New Roman" pitchFamily="18" charset="0"/>
              </a:endParaRPr>
            </a:p>
          </p:txBody>
        </p:sp>
        <p:graphicFrame>
          <p:nvGraphicFramePr>
            <p:cNvPr id="227335" name="Object 7"/>
            <p:cNvGraphicFramePr>
              <a:graphicFrameLocks noChangeAspect="1"/>
            </p:cNvGraphicFramePr>
            <p:nvPr/>
          </p:nvGraphicFramePr>
          <p:xfrm>
            <a:off x="2288" y="1243"/>
            <a:ext cx="1002" cy="654"/>
          </p:xfrm>
          <a:graphic>
            <a:graphicData uri="http://schemas.openxmlformats.org/presentationml/2006/ole">
              <p:oleObj spid="_x0000_s227335" name="Формула" r:id="rId4" imgW="469800" imgH="431640" progId="Equation.3">
                <p:embed/>
              </p:oleObj>
            </a:graphicData>
          </a:graphic>
        </p:graphicFrame>
      </p:grpSp>
      <p:grpSp>
        <p:nvGrpSpPr>
          <p:cNvPr id="227343" name="Group 15"/>
          <p:cNvGrpSpPr>
            <a:grpSpLocks/>
          </p:cNvGrpSpPr>
          <p:nvPr/>
        </p:nvGrpSpPr>
        <p:grpSpPr bwMode="auto">
          <a:xfrm>
            <a:off x="366713" y="3363913"/>
            <a:ext cx="8356600" cy="2727325"/>
            <a:chOff x="231" y="2119"/>
            <a:chExt cx="5264" cy="1718"/>
          </a:xfrm>
        </p:grpSpPr>
        <p:sp>
          <p:nvSpPr>
            <p:cNvPr id="227338" name="Text Box 10"/>
            <p:cNvSpPr txBox="1">
              <a:spLocks noChangeArrowheads="1"/>
            </p:cNvSpPr>
            <p:nvPr/>
          </p:nvSpPr>
          <p:spPr bwMode="auto">
            <a:xfrm>
              <a:off x="231" y="2119"/>
              <a:ext cx="5264" cy="222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dirty="0">
                  <a:latin typeface="Times New Roman" pitchFamily="18" charset="0"/>
                </a:rPr>
                <a:t>5. </a:t>
              </a:r>
              <a:r>
                <a:rPr lang="ru-RU" dirty="0" err="1" smtClean="0">
                  <a:latin typeface="Times New Roman" pitchFamily="18" charset="0"/>
                </a:rPr>
                <a:t>Еңбек өнімділігінің </a:t>
              </a:r>
              <a:r>
                <a:rPr lang="ru-RU" dirty="0" smtClean="0">
                  <a:latin typeface="Times New Roman" pitchFamily="18" charset="0"/>
                </a:rPr>
                <a:t>дара </a:t>
              </a:r>
              <a:r>
                <a:rPr lang="ru-RU" dirty="0" err="1" smtClean="0">
                  <a:latin typeface="Times New Roman" pitchFamily="18" charset="0"/>
                </a:rPr>
                <a:t>индексі</a:t>
              </a:r>
              <a:r>
                <a:rPr lang="ru-RU" dirty="0" smtClean="0">
                  <a:latin typeface="Times New Roman" pitchFamily="18" charset="0"/>
                </a:rPr>
                <a:t>:</a:t>
              </a:r>
              <a:endParaRPr lang="ru-RU" dirty="0">
                <a:latin typeface="Times New Roman" pitchFamily="18" charset="0"/>
              </a:endParaRPr>
            </a:p>
          </p:txBody>
        </p:sp>
        <p:graphicFrame>
          <p:nvGraphicFramePr>
            <p:cNvPr id="227339" name="Object 11"/>
            <p:cNvGraphicFramePr>
              <a:graphicFrameLocks noChangeAspect="1"/>
            </p:cNvGraphicFramePr>
            <p:nvPr/>
          </p:nvGraphicFramePr>
          <p:xfrm>
            <a:off x="2474" y="2414"/>
            <a:ext cx="647" cy="654"/>
          </p:xfrm>
          <a:graphic>
            <a:graphicData uri="http://schemas.openxmlformats.org/presentationml/2006/ole">
              <p:oleObj spid="_x0000_s227339" name="Формула" r:id="rId5" imgW="431640" imgH="431640" progId="Equation.3">
                <p:embed/>
              </p:oleObj>
            </a:graphicData>
          </a:graphic>
        </p:graphicFrame>
        <p:graphicFrame>
          <p:nvGraphicFramePr>
            <p:cNvPr id="227340" name="Object 12"/>
            <p:cNvGraphicFramePr>
              <a:graphicFrameLocks noChangeAspect="1"/>
            </p:cNvGraphicFramePr>
            <p:nvPr/>
          </p:nvGraphicFramePr>
          <p:xfrm>
            <a:off x="1973" y="3183"/>
            <a:ext cx="1815" cy="654"/>
          </p:xfrm>
          <a:graphic>
            <a:graphicData uri="http://schemas.openxmlformats.org/presentationml/2006/ole">
              <p:oleObj spid="_x0000_s227340" name="Формула" r:id="rId6" imgW="1193760" imgH="43164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7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27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>
                <a:latin typeface="Times New Roman" pitchFamily="18" charset="0"/>
              </a:rPr>
              <a:t>Дара </a:t>
            </a:r>
            <a:r>
              <a:rPr lang="ru-RU" b="0" dirty="0" err="1" smtClean="0">
                <a:latin typeface="Times New Roman" pitchFamily="18" charset="0"/>
              </a:rPr>
              <a:t>индекстер</a:t>
            </a:r>
            <a:endParaRPr lang="ru-RU" b="0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28600" y="1204913"/>
            <a:ext cx="8686800" cy="51974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kk-KZ" b="0" dirty="0" smtClean="0">
                <a:latin typeface="Times New Roman" pitchFamily="18" charset="0"/>
              </a:rPr>
              <a:t>6</a:t>
            </a:r>
            <a:r>
              <a:rPr lang="kk-KZ" sz="2400" b="0" dirty="0" smtClean="0">
                <a:latin typeface="Times New Roman" pitchFamily="18" charset="0"/>
              </a:rPr>
              <a:t>. Өндіріс шығындарының дара индексі</a:t>
            </a:r>
          </a:p>
          <a:p>
            <a:pPr algn="l"/>
            <a:endParaRPr lang="ru-RU" b="0" dirty="0">
              <a:latin typeface="Times New Roman" pitchFamily="18" charset="0"/>
            </a:endParaRPr>
          </a:p>
        </p:txBody>
      </p:sp>
      <p:graphicFrame>
        <p:nvGraphicFramePr>
          <p:cNvPr id="297988" name="Object 4"/>
          <p:cNvGraphicFramePr>
            <a:graphicFrameLocks noChangeAspect="1"/>
          </p:cNvGraphicFramePr>
          <p:nvPr/>
        </p:nvGraphicFramePr>
        <p:xfrm>
          <a:off x="2570841" y="4708070"/>
          <a:ext cx="2262416" cy="1257301"/>
        </p:xfrm>
        <a:graphic>
          <a:graphicData uri="http://schemas.openxmlformats.org/presentationml/2006/ole">
            <p:oleObj spid="_x0000_s297988" name="Формула" r:id="rId3" imgW="431640" imgH="43164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8490" y="3962400"/>
            <a:ext cx="50722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0" dirty="0" smtClean="0"/>
              <a:t>7. Еңбек сыйымдылығының дара индексі</a:t>
            </a:r>
            <a:endParaRPr lang="ru-RU" b="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2335213" y="1957388"/>
          <a:ext cx="2774950" cy="1584325"/>
        </p:xfrm>
        <a:graphic>
          <a:graphicData uri="http://schemas.openxmlformats.org/presentationml/2006/ole">
            <p:oleObj spid="_x0000_s297986" name="Формула" r:id="rId4" imgW="583920" imgH="431640" progId="Equation.3">
              <p:embed/>
            </p:oleObj>
          </a:graphicData>
        </a:graphic>
      </p:graphicFrame>
    </p:spTree>
  </p:cSld>
  <p:clrMapOvr>
    <a:masterClrMapping/>
  </p:clrMapOvr>
  <p:transition>
    <p:strips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err="1" smtClean="0"/>
              <a:t>Тапсырма</a:t>
            </a:r>
            <a:r>
              <a:rPr lang="ru-RU" dirty="0" smtClean="0"/>
              <a:t> 1.</a:t>
            </a:r>
            <a:endParaRPr lang="et-EE" dirty="0" smtClean="0"/>
          </a:p>
        </p:txBody>
      </p:sp>
      <p:sp>
        <p:nvSpPr>
          <p:cNvPr id="50179" name="Rectangle 6"/>
          <p:cNvSpPr>
            <a:spLocks noChangeArrowheads="1"/>
          </p:cNvSpPr>
          <p:nvPr/>
        </p:nvSpPr>
        <p:spPr bwMode="auto">
          <a:xfrm>
            <a:off x="1042988" y="1574800"/>
            <a:ext cx="718978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400" dirty="0">
                <a:cs typeface="Times New Roman" pitchFamily="18" charset="0"/>
              </a:rPr>
              <a:t>Машина </a:t>
            </a:r>
            <a:r>
              <a:rPr lang="ru-RU" sz="2400" dirty="0" err="1">
                <a:cs typeface="Times New Roman" pitchFamily="18" charset="0"/>
              </a:rPr>
              <a:t>жасау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зауытының </a:t>
            </a:r>
            <a:r>
              <a:rPr lang="ru-RU" sz="2400" dirty="0">
                <a:cs typeface="Times New Roman" pitchFamily="18" charset="0"/>
              </a:rPr>
              <a:t>2 </a:t>
            </a:r>
            <a:r>
              <a:rPr lang="ru-RU" sz="2400" dirty="0" err="1">
                <a:cs typeface="Times New Roman" pitchFamily="18" charset="0"/>
              </a:rPr>
              <a:t>тоқсанда шығарған өнім көлемі кестеде</a:t>
            </a:r>
            <a:r>
              <a:rPr lang="ru-RU" sz="2400" dirty="0">
                <a:cs typeface="Times New Roman" pitchFamily="18" charset="0"/>
              </a:rPr>
              <a:t>:</a:t>
            </a:r>
          </a:p>
        </p:txBody>
      </p:sp>
      <p:graphicFrame>
        <p:nvGraphicFramePr>
          <p:cNvPr id="101536" name="Group 160"/>
          <p:cNvGraphicFramePr>
            <a:graphicFrameLocks noGrp="1"/>
          </p:cNvGraphicFramePr>
          <p:nvPr/>
        </p:nvGraphicFramePr>
        <p:xfrm>
          <a:off x="900113" y="2420938"/>
          <a:ext cx="7704855" cy="3505200"/>
        </p:xfrm>
        <a:graphic>
          <a:graphicData uri="http://schemas.openxmlformats.org/drawingml/2006/table">
            <a:tbl>
              <a:tblPr/>
              <a:tblGrid>
                <a:gridCol w="2232454"/>
                <a:gridCol w="1308211"/>
                <a:gridCol w="1309910"/>
                <a:gridCol w="1308211"/>
                <a:gridCol w="1546069"/>
              </a:tblGrid>
              <a:tr h="406400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Өнім түрі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Шығарылған өнім,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дана.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Бір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дана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бағасы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ш.б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46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тоқ.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(q</a:t>
                      </a:r>
                      <a:r>
                        <a:rPr kumimoji="0" lang="en-US" sz="20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II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тоқ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 (q</a:t>
                      </a:r>
                      <a:r>
                        <a:rPr kumimoji="0" lang="ru-RU" sz="20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I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тоқ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 (p</a:t>
                      </a:r>
                      <a:r>
                        <a:rPr kumimoji="0" lang="ru-RU" sz="20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II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тоқ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 (p</a:t>
                      </a:r>
                      <a:r>
                        <a:rPr kumimoji="0" lang="ru-RU" sz="20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Автомобиль А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моделі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300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2500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0850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2610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688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4,8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243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 5,4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Автомобиль В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моделі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148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3000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0850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2950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6888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7,1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1825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 7,6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Автомобиль С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моделі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3600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3700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5,0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 5,7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215" name="Rectangle 159"/>
          <p:cNvSpPr>
            <a:spLocks noChangeArrowheads="1"/>
          </p:cNvSpPr>
          <p:nvPr/>
        </p:nvSpPr>
        <p:spPr bwMode="auto">
          <a:xfrm>
            <a:off x="1392238" y="4478338"/>
            <a:ext cx="5318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1200">
                <a:cs typeface="Times New Roman" pitchFamily="18" charset="0"/>
              </a:rPr>
              <a:t> 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Тапсырма 1. Әр өнім түрі бойынша шығарылған өнімнің (%-бен) өзгерісін  анықтау қажет</a:t>
            </a:r>
            <a:endParaRPr lang="et-EE" sz="3800" smtClean="0"/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А автомобилінің өндірісі ағымдағы жылы өткен жылмен салыстырғанда 104,4%, яғни 4,4% ға өсті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В автомобилінің өндірісі 98,3%, яғни 1,7% қысқарды </a:t>
            </a:r>
          </a:p>
          <a:p>
            <a:pPr eaLnBrk="1" hangingPunct="1"/>
            <a:endParaRPr lang="et-EE" smtClean="0"/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6" name="Rectangle 9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50" name="Object 8"/>
          <p:cNvGraphicFramePr>
            <a:graphicFrameLocks noChangeAspect="1"/>
          </p:cNvGraphicFramePr>
          <p:nvPr/>
        </p:nvGraphicFramePr>
        <p:xfrm>
          <a:off x="1258888" y="1524000"/>
          <a:ext cx="3819525" cy="1128713"/>
        </p:xfrm>
        <a:graphic>
          <a:graphicData uri="http://schemas.openxmlformats.org/presentationml/2006/ole">
            <p:oleObj spid="_x0000_s331778" name="Equation" r:id="rId3" imgW="1511300" imgH="444500" progId="Equation.3">
              <p:embed/>
            </p:oleObj>
          </a:graphicData>
        </a:graphic>
      </p:graphicFrame>
      <p:sp>
        <p:nvSpPr>
          <p:cNvPr id="205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51" name="Object 10"/>
          <p:cNvGraphicFramePr>
            <a:graphicFrameLocks noChangeAspect="1"/>
          </p:cNvGraphicFramePr>
          <p:nvPr/>
        </p:nvGraphicFramePr>
        <p:xfrm>
          <a:off x="2051050" y="3856038"/>
          <a:ext cx="4124325" cy="1203325"/>
        </p:xfrm>
        <a:graphic>
          <a:graphicData uri="http://schemas.openxmlformats.org/presentationml/2006/ole">
            <p:oleObj spid="_x0000_s331779" name="Equation" r:id="rId4" imgW="1536033" imgH="444307" progId="Equation.3">
              <p:embed/>
            </p:oleObj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Тапсырма 1.</a:t>
            </a:r>
            <a:endParaRPr lang="et-EE" smtClean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 автомобилінің өндірісі 2,8% ға өсті.</a:t>
            </a:r>
            <a:endParaRPr lang="et-EE" smtClean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9" name="Rectangle 9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4" name="Object 8"/>
          <p:cNvGraphicFramePr>
            <a:graphicFrameLocks noChangeAspect="1"/>
          </p:cNvGraphicFramePr>
          <p:nvPr/>
        </p:nvGraphicFramePr>
        <p:xfrm>
          <a:off x="2268538" y="3394075"/>
          <a:ext cx="4033837" cy="1192213"/>
        </p:xfrm>
        <a:graphic>
          <a:graphicData uri="http://schemas.openxmlformats.org/presentationml/2006/ole">
            <p:oleObj spid="_x0000_s332802" name="Equation" r:id="rId3" imgW="1511300" imgH="444500" progId="Equation.3">
              <p:embed/>
            </p:oleObj>
          </a:graphicData>
        </a:graphic>
      </p:graphicFrame>
    </p:spTree>
  </p:cSld>
  <p:clrMapOvr>
    <a:masterClrMapping/>
  </p:clrMapOvr>
  <p:transition>
    <p:strips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Тапсырма 1 Әр өнім түрі бойынша бағаның (%-бен) өзгерісін  анықтау қажет</a:t>
            </a:r>
            <a:endParaRPr lang="ru-RU" sz="380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А модельді автомобиль үшін</a:t>
            </a:r>
          </a:p>
          <a:p>
            <a:pPr eaLnBrk="1" hangingPunct="1"/>
            <a:endParaRPr lang="ru-RU" smtClean="0"/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                                      немесе 112,5%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Баға 12,5% (112,5-100) өсті</a:t>
            </a:r>
          </a:p>
          <a:p>
            <a:pPr eaLnBrk="1" hangingPunct="1"/>
            <a:endParaRPr lang="ru-RU" smtClean="0"/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  <p:sp>
        <p:nvSpPr>
          <p:cNvPr id="410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755650" y="2276475"/>
          <a:ext cx="3960813" cy="1292225"/>
        </p:xfrm>
        <a:graphic>
          <a:graphicData uri="http://schemas.openxmlformats.org/presentationml/2006/ole">
            <p:oleObj spid="_x0000_s333826" name="Equation" r:id="rId3" imgW="1866900" imgH="609600" progId="Equation.3">
              <p:embed/>
            </p:oleObj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Тапсырма 1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ru-RU" smtClean="0"/>
              <a:t>В модельді автомобиль үшін</a:t>
            </a:r>
          </a:p>
          <a:p>
            <a:pPr algn="just" eaLnBrk="1" hangingPunct="1"/>
            <a:endParaRPr lang="ru-RU" smtClean="0"/>
          </a:p>
          <a:p>
            <a:pPr algn="just" eaLnBrk="1" hangingPunct="1"/>
            <a:endParaRPr lang="ru-RU" smtClean="0"/>
          </a:p>
          <a:p>
            <a:pPr algn="just" eaLnBrk="1" hangingPunct="1">
              <a:buFont typeface="Wingdings" pitchFamily="2" charset="2"/>
              <a:buNone/>
            </a:pPr>
            <a:r>
              <a:rPr lang="ru-RU" smtClean="0"/>
              <a:t>                                       немесе 107,0% </a:t>
            </a:r>
          </a:p>
          <a:p>
            <a:pPr algn="just" eaLnBrk="1" hangingPunct="1"/>
            <a:endParaRPr lang="ru-RU" smtClean="0"/>
          </a:p>
          <a:p>
            <a:pPr algn="just" eaLnBrk="1" hangingPunct="1">
              <a:buFont typeface="Wingdings" pitchFamily="2" charset="2"/>
              <a:buNone/>
            </a:pPr>
            <a:r>
              <a:rPr lang="ru-RU" smtClean="0"/>
              <a:t>баға 7%ға өсті</a:t>
            </a:r>
          </a:p>
          <a:p>
            <a:pPr eaLnBrk="1" hangingPunct="1"/>
            <a:endParaRPr lang="ru-RU" smtClean="0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684213" y="2060575"/>
          <a:ext cx="3887787" cy="1592263"/>
        </p:xfrm>
        <a:graphic>
          <a:graphicData uri="http://schemas.openxmlformats.org/presentationml/2006/ole">
            <p:oleObj spid="_x0000_s334850" name="Equation" r:id="rId3" imgW="1422400" imgH="584200" progId="Equation.3">
              <p:embed/>
            </p:oleObj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Тапсырма 1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 модельді автомобиль үшін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                                немесе 114,0%, яғни </a:t>
            </a:r>
          </a:p>
          <a:p>
            <a:pPr eaLnBrk="1" hangingPunct="1"/>
            <a:endParaRPr lang="ru-RU" smtClean="0"/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баға 14,0% өсті</a:t>
            </a:r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684213" y="2708275"/>
          <a:ext cx="3313112" cy="1497013"/>
        </p:xfrm>
        <a:graphic>
          <a:graphicData uri="http://schemas.openxmlformats.org/presentationml/2006/ole">
            <p:oleObj spid="_x0000_s335874" name="Equation" r:id="rId3" imgW="1282700" imgH="584200" progId="Equation.3">
              <p:embed/>
            </p:oleObj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Жалпы индекстер күрделі құбылыстың барлық элементтерінің өзгерісін сипаттайды, басқаша айтқанда олар салыстыруға келмейтін элементтерден тұратын күрделі әлеуметтік-экономикалық құбылыс деңгейлерінің қатынасын көрсетеді.</a:t>
            </a:r>
            <a:endParaRPr lang="ru-RU" dirty="0"/>
          </a:p>
        </p:txBody>
      </p:sp>
    </p:spTree>
  </p:cSld>
  <p:clrMapOvr>
    <a:masterClrMapping/>
  </p:clrMapOvr>
  <p:transition>
    <p:strips dir="l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Агрегаттық индекстер 2 элементтен тұрады:</a:t>
            </a:r>
          </a:p>
          <a:p>
            <a:r>
              <a:rPr lang="kk-KZ" dirty="0" smtClean="0"/>
              <a:t>Индексі есептелетін шама;</a:t>
            </a:r>
          </a:p>
          <a:p>
            <a:r>
              <a:rPr lang="kk-KZ" dirty="0" smtClean="0"/>
              <a:t>Индекс салмағы</a:t>
            </a:r>
          </a:p>
          <a:p>
            <a:endParaRPr lang="kk-KZ" dirty="0" smtClean="0"/>
          </a:p>
          <a:p>
            <a:endParaRPr lang="kk-KZ" dirty="0" smtClean="0"/>
          </a:p>
          <a:p>
            <a:r>
              <a:rPr lang="kk-KZ" sz="2000" dirty="0" smtClean="0"/>
              <a:t>х</a:t>
            </a:r>
            <a:r>
              <a:rPr lang="kk-KZ" sz="1200" dirty="0" smtClean="0"/>
              <a:t>1</a:t>
            </a:r>
            <a:r>
              <a:rPr lang="kk-KZ" sz="2000" dirty="0" smtClean="0"/>
              <a:t>,х</a:t>
            </a:r>
            <a:r>
              <a:rPr lang="kk-KZ" sz="1400" dirty="0" smtClean="0"/>
              <a:t>0</a:t>
            </a:r>
            <a:r>
              <a:rPr lang="kk-KZ" sz="2000" dirty="0" smtClean="0"/>
              <a:t>- индексі есептелетін шаманың есепті және базалық мәндері (өзгермелі шама)</a:t>
            </a:r>
          </a:p>
          <a:p>
            <a:r>
              <a:rPr lang="en-US" sz="2000" dirty="0" smtClean="0"/>
              <a:t>f- </a:t>
            </a:r>
            <a:r>
              <a:rPr lang="kk-KZ" sz="2000" dirty="0" smtClean="0"/>
              <a:t>индекс салмағы (тұрақты шама)</a:t>
            </a:r>
            <a:endParaRPr lang="ru-RU" sz="2000" dirty="0"/>
          </a:p>
        </p:txBody>
      </p:sp>
      <p:graphicFrame>
        <p:nvGraphicFramePr>
          <p:cNvPr id="369667" name="Object 3"/>
          <p:cNvGraphicFramePr>
            <a:graphicFrameLocks noChangeAspect="1"/>
          </p:cNvGraphicFramePr>
          <p:nvPr/>
        </p:nvGraphicFramePr>
        <p:xfrm>
          <a:off x="4358821" y="3381830"/>
          <a:ext cx="3014436" cy="1364342"/>
        </p:xfrm>
        <a:graphic>
          <a:graphicData uri="http://schemas.openxmlformats.org/presentationml/2006/ole">
            <p:oleObj spid="_x0000_s369667" name="Формула" r:id="rId3" imgW="774360" imgH="482400" progId="Equation.3">
              <p:embed/>
            </p:oleObj>
          </a:graphicData>
        </a:graphic>
      </p:graphicFrame>
    </p:spTree>
  </p:cSld>
  <p:clrMapOvr>
    <a:masterClrMapping/>
  </p:clrMapOvr>
  <p:transition>
    <p:strips dir="l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strips dir="l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1" name="Text Box 5"/>
          <p:cNvSpPr txBox="1">
            <a:spLocks noChangeArrowheads="1"/>
          </p:cNvSpPr>
          <p:nvPr/>
        </p:nvSpPr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5</a:t>
            </a:r>
          </a:p>
        </p:txBody>
      </p:sp>
      <p:sp>
        <p:nvSpPr>
          <p:cNvPr id="147635" name="Line 179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7637" name="Text Box 181"/>
          <p:cNvSpPr txBox="1">
            <a:spLocks noChangeArrowheads="1"/>
          </p:cNvSpPr>
          <p:nvPr/>
        </p:nvSpPr>
        <p:spPr bwMode="auto">
          <a:xfrm>
            <a:off x="247650" y="1177925"/>
            <a:ext cx="8634413" cy="5340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147686" name="Rectangle 230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 dirty="0" err="1" smtClean="0">
                <a:latin typeface="Times New Roman" pitchFamily="18" charset="0"/>
              </a:rPr>
              <a:t>Агрегаттық (жиынтық</a:t>
            </a:r>
            <a:r>
              <a:rPr lang="ru-RU" sz="2800" dirty="0" smtClean="0">
                <a:latin typeface="Times New Roman" pitchFamily="18" charset="0"/>
              </a:rPr>
              <a:t>) </a:t>
            </a:r>
            <a:r>
              <a:rPr lang="ru-RU" sz="2800" dirty="0" err="1" smtClean="0">
                <a:latin typeface="Times New Roman" pitchFamily="18" charset="0"/>
              </a:rPr>
              <a:t>индекстер</a:t>
            </a:r>
            <a:endParaRPr lang="ru-RU" sz="2800" dirty="0">
              <a:latin typeface="Times New Roman" pitchFamily="18" charset="0"/>
            </a:endParaRPr>
          </a:p>
        </p:txBody>
      </p:sp>
      <p:grpSp>
        <p:nvGrpSpPr>
          <p:cNvPr id="147702" name="Group 246"/>
          <p:cNvGrpSpPr>
            <a:grpSpLocks/>
          </p:cNvGrpSpPr>
          <p:nvPr/>
        </p:nvGrpSpPr>
        <p:grpSpPr bwMode="auto">
          <a:xfrm>
            <a:off x="366713" y="1284288"/>
            <a:ext cx="8356600" cy="2717800"/>
            <a:chOff x="231" y="809"/>
            <a:chExt cx="5264" cy="1712"/>
          </a:xfrm>
        </p:grpSpPr>
        <p:grpSp>
          <p:nvGrpSpPr>
            <p:cNvPr id="147699" name="Group 243"/>
            <p:cNvGrpSpPr>
              <a:grpSpLocks/>
            </p:cNvGrpSpPr>
            <p:nvPr/>
          </p:nvGrpSpPr>
          <p:grpSpPr bwMode="auto">
            <a:xfrm>
              <a:off x="231" y="809"/>
              <a:ext cx="5264" cy="1712"/>
              <a:chOff x="231" y="809"/>
              <a:chExt cx="5264" cy="1712"/>
            </a:xfrm>
          </p:grpSpPr>
          <p:sp>
            <p:nvSpPr>
              <p:cNvPr id="147688" name="Text Box 232"/>
              <p:cNvSpPr txBox="1">
                <a:spLocks noChangeArrowheads="1"/>
              </p:cNvSpPr>
              <p:nvPr/>
            </p:nvSpPr>
            <p:spPr bwMode="auto">
              <a:xfrm>
                <a:off x="231" y="809"/>
                <a:ext cx="5264" cy="222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l"/>
                <a:r>
                  <a:rPr lang="ru-RU" dirty="0">
                    <a:latin typeface="Times New Roman" pitchFamily="18" charset="0"/>
                  </a:rPr>
                  <a:t>1. </a:t>
                </a:r>
                <a:r>
                  <a:rPr lang="ru-RU" dirty="0" err="1" smtClean="0">
                    <a:latin typeface="Times New Roman" pitchFamily="18" charset="0"/>
                  </a:rPr>
                  <a:t>Агрегаттық баға индексі</a:t>
                </a:r>
                <a:endParaRPr lang="ru-RU" dirty="0">
                  <a:latin typeface="Times New Roman" pitchFamily="18" charset="0"/>
                </a:endParaRPr>
              </a:p>
            </p:txBody>
          </p:sp>
          <p:graphicFrame>
            <p:nvGraphicFramePr>
              <p:cNvPr id="147689" name="Object 233"/>
              <p:cNvGraphicFramePr>
                <a:graphicFrameLocks noChangeAspect="1"/>
              </p:cNvGraphicFramePr>
              <p:nvPr/>
            </p:nvGraphicFramePr>
            <p:xfrm>
              <a:off x="2180" y="1418"/>
              <a:ext cx="1418" cy="1103"/>
            </p:xfrm>
            <a:graphic>
              <a:graphicData uri="http://schemas.openxmlformats.org/presentationml/2006/ole">
                <p:oleObj spid="_x0000_s147689" name="Формула" r:id="rId4" imgW="812520" imgH="888840" progId="Equation.3">
                  <p:embed/>
                </p:oleObj>
              </a:graphicData>
            </a:graphic>
          </p:graphicFrame>
        </p:grpSp>
        <p:sp>
          <p:nvSpPr>
            <p:cNvPr id="147695" name="Text Box 239"/>
            <p:cNvSpPr txBox="1">
              <a:spLocks noChangeArrowheads="1"/>
            </p:cNvSpPr>
            <p:nvPr/>
          </p:nvSpPr>
          <p:spPr bwMode="auto">
            <a:xfrm>
              <a:off x="476" y="1093"/>
              <a:ext cx="2759" cy="222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dirty="0">
                  <a:latin typeface="Times New Roman" pitchFamily="18" charset="0"/>
                </a:rPr>
                <a:t>а) </a:t>
              </a:r>
              <a:r>
                <a:rPr lang="ru-RU" dirty="0" err="1" smtClean="0">
                  <a:latin typeface="Times New Roman" pitchFamily="18" charset="0"/>
                </a:rPr>
                <a:t>Ласпейрес</a:t>
              </a:r>
              <a:r>
                <a:rPr lang="ru-RU" dirty="0" smtClean="0">
                  <a:latin typeface="Times New Roman" pitchFamily="18" charset="0"/>
                </a:rPr>
                <a:t> </a:t>
              </a:r>
              <a:r>
                <a:rPr lang="ru-RU" dirty="0" err="1" smtClean="0">
                  <a:latin typeface="Times New Roman" pitchFamily="18" charset="0"/>
                </a:rPr>
                <a:t>бойынша</a:t>
              </a:r>
              <a:r>
                <a:rPr lang="ru-RU" dirty="0" smtClean="0">
                  <a:latin typeface="Times New Roman" pitchFamily="18" charset="0"/>
                </a:rPr>
                <a:t>:</a:t>
              </a:r>
              <a:endParaRPr lang="ru-RU" dirty="0">
                <a:latin typeface="Times New Roman" pitchFamily="18" charset="0"/>
              </a:endParaRPr>
            </a:p>
          </p:txBody>
        </p:sp>
      </p:grpSp>
      <p:grpSp>
        <p:nvGrpSpPr>
          <p:cNvPr id="147700" name="Group 244"/>
          <p:cNvGrpSpPr>
            <a:grpSpLocks/>
          </p:cNvGrpSpPr>
          <p:nvPr/>
        </p:nvGrpSpPr>
        <p:grpSpPr bwMode="auto">
          <a:xfrm>
            <a:off x="803275" y="4086225"/>
            <a:ext cx="4892675" cy="2281238"/>
            <a:chOff x="506" y="2574"/>
            <a:chExt cx="3082" cy="1437"/>
          </a:xfrm>
        </p:grpSpPr>
        <p:sp>
          <p:nvSpPr>
            <p:cNvPr id="147694" name="Text Box 238"/>
            <p:cNvSpPr txBox="1">
              <a:spLocks noChangeArrowheads="1"/>
            </p:cNvSpPr>
            <p:nvPr/>
          </p:nvSpPr>
          <p:spPr bwMode="auto">
            <a:xfrm>
              <a:off x="506" y="2574"/>
              <a:ext cx="2759" cy="222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dirty="0">
                  <a:latin typeface="Times New Roman" pitchFamily="18" charset="0"/>
                </a:rPr>
                <a:t>б) </a:t>
              </a:r>
              <a:r>
                <a:rPr lang="ru-RU" dirty="0" err="1" smtClean="0">
                  <a:latin typeface="Times New Roman" pitchFamily="18" charset="0"/>
                </a:rPr>
                <a:t>Пааше</a:t>
              </a:r>
              <a:r>
                <a:rPr lang="ru-RU" dirty="0" smtClean="0">
                  <a:latin typeface="Times New Roman" pitchFamily="18" charset="0"/>
                </a:rPr>
                <a:t> </a:t>
              </a:r>
              <a:r>
                <a:rPr lang="ru-RU" dirty="0" err="1" smtClean="0">
                  <a:latin typeface="Times New Roman" pitchFamily="18" charset="0"/>
                </a:rPr>
                <a:t>бойынша</a:t>
              </a:r>
              <a:r>
                <a:rPr lang="ru-RU" dirty="0" smtClean="0">
                  <a:latin typeface="Times New Roman" pitchFamily="18" charset="0"/>
                </a:rPr>
                <a:t>:</a:t>
              </a:r>
              <a:endParaRPr lang="ru-RU" dirty="0">
                <a:latin typeface="Times New Roman" pitchFamily="18" charset="0"/>
              </a:endParaRPr>
            </a:p>
          </p:txBody>
        </p:sp>
        <p:graphicFrame>
          <p:nvGraphicFramePr>
            <p:cNvPr id="147696" name="Object 240"/>
            <p:cNvGraphicFramePr>
              <a:graphicFrameLocks noChangeAspect="1"/>
            </p:cNvGraphicFramePr>
            <p:nvPr/>
          </p:nvGraphicFramePr>
          <p:xfrm>
            <a:off x="2193" y="2908"/>
            <a:ext cx="1395" cy="1103"/>
          </p:xfrm>
          <a:graphic>
            <a:graphicData uri="http://schemas.openxmlformats.org/presentationml/2006/ole">
              <p:oleObj spid="_x0000_s147696" name="Формула" r:id="rId5" imgW="799920" imgH="88884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7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Text Box 2"/>
          <p:cNvSpPr txBox="1">
            <a:spLocks noChangeArrowheads="1"/>
          </p:cNvSpPr>
          <p:nvPr/>
        </p:nvSpPr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6</a:t>
            </a:r>
          </a:p>
        </p:txBody>
      </p:sp>
      <p:sp>
        <p:nvSpPr>
          <p:cNvPr id="229379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9380" name="Text Box 4"/>
          <p:cNvSpPr txBox="1">
            <a:spLocks noChangeArrowheads="1"/>
          </p:cNvSpPr>
          <p:nvPr/>
        </p:nvSpPr>
        <p:spPr bwMode="auto">
          <a:xfrm>
            <a:off x="247650" y="1177925"/>
            <a:ext cx="8634413" cy="5340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 dirty="0" err="1" smtClean="0">
                <a:latin typeface="Times New Roman" pitchFamily="18" charset="0"/>
              </a:rPr>
              <a:t>Агрегаттық (жиынтық</a:t>
            </a:r>
            <a:r>
              <a:rPr lang="ru-RU" sz="2800" dirty="0" smtClean="0">
                <a:latin typeface="Times New Roman" pitchFamily="18" charset="0"/>
              </a:rPr>
              <a:t>) </a:t>
            </a:r>
            <a:r>
              <a:rPr lang="ru-RU" sz="2800" dirty="0" err="1" smtClean="0">
                <a:latin typeface="Times New Roman" pitchFamily="18" charset="0"/>
              </a:rPr>
              <a:t>индекстер</a:t>
            </a:r>
            <a:endParaRPr lang="ru-RU" sz="2800" dirty="0">
              <a:latin typeface="Times New Roman" pitchFamily="18" charset="0"/>
            </a:endParaRPr>
          </a:p>
        </p:txBody>
      </p:sp>
      <p:grpSp>
        <p:nvGrpSpPr>
          <p:cNvPr id="229391" name="Group 15"/>
          <p:cNvGrpSpPr>
            <a:grpSpLocks/>
          </p:cNvGrpSpPr>
          <p:nvPr/>
        </p:nvGrpSpPr>
        <p:grpSpPr bwMode="auto">
          <a:xfrm>
            <a:off x="366713" y="1284288"/>
            <a:ext cx="8356600" cy="2406650"/>
            <a:chOff x="231" y="809"/>
            <a:chExt cx="5264" cy="1516"/>
          </a:xfrm>
        </p:grpSpPr>
        <p:sp>
          <p:nvSpPr>
            <p:cNvPr id="229382" name="Text Box 6"/>
            <p:cNvSpPr txBox="1">
              <a:spLocks noChangeArrowheads="1"/>
            </p:cNvSpPr>
            <p:nvPr/>
          </p:nvSpPr>
          <p:spPr bwMode="auto">
            <a:xfrm>
              <a:off x="231" y="809"/>
              <a:ext cx="5264" cy="222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dirty="0">
                  <a:latin typeface="Times New Roman" pitchFamily="18" charset="0"/>
                </a:rPr>
                <a:t>2. </a:t>
              </a:r>
              <a:r>
                <a:rPr lang="ru-RU" dirty="0" err="1" smtClean="0">
                  <a:latin typeface="Times New Roman" pitchFamily="18" charset="0"/>
                </a:rPr>
                <a:t>Өнімнің физикалық көлемінің агрегаттық индексі</a:t>
              </a:r>
              <a:endParaRPr lang="ru-RU" dirty="0">
                <a:latin typeface="Times New Roman" pitchFamily="18" charset="0"/>
              </a:endParaRPr>
            </a:p>
          </p:txBody>
        </p:sp>
        <p:graphicFrame>
          <p:nvGraphicFramePr>
            <p:cNvPr id="229383" name="Object 7"/>
            <p:cNvGraphicFramePr>
              <a:graphicFrameLocks noChangeAspect="1"/>
            </p:cNvGraphicFramePr>
            <p:nvPr/>
          </p:nvGraphicFramePr>
          <p:xfrm>
            <a:off x="2180" y="1253"/>
            <a:ext cx="1418" cy="1072"/>
          </p:xfrm>
          <a:graphic>
            <a:graphicData uri="http://schemas.openxmlformats.org/presentationml/2006/ole">
              <p:oleObj spid="_x0000_s229383" name="Формула" r:id="rId4" imgW="812520" imgH="863280" progId="Equation.3">
                <p:embed/>
              </p:oleObj>
            </a:graphicData>
          </a:graphic>
        </p:graphicFrame>
      </p:grpSp>
      <p:grpSp>
        <p:nvGrpSpPr>
          <p:cNvPr id="229392" name="Group 16"/>
          <p:cNvGrpSpPr>
            <a:grpSpLocks/>
          </p:cNvGrpSpPr>
          <p:nvPr/>
        </p:nvGrpSpPr>
        <p:grpSpPr bwMode="auto">
          <a:xfrm>
            <a:off x="452438" y="3954463"/>
            <a:ext cx="8356600" cy="2360612"/>
            <a:chOff x="285" y="2491"/>
            <a:chExt cx="5264" cy="1487"/>
          </a:xfrm>
        </p:grpSpPr>
        <p:graphicFrame>
          <p:nvGraphicFramePr>
            <p:cNvPr id="229387" name="Object 11"/>
            <p:cNvGraphicFramePr>
              <a:graphicFrameLocks noChangeAspect="1"/>
            </p:cNvGraphicFramePr>
            <p:nvPr/>
          </p:nvGraphicFramePr>
          <p:xfrm>
            <a:off x="2191" y="2875"/>
            <a:ext cx="1396" cy="1103"/>
          </p:xfrm>
          <a:graphic>
            <a:graphicData uri="http://schemas.openxmlformats.org/presentationml/2006/ole">
              <p:oleObj spid="_x0000_s229387" name="Формула" r:id="rId5" imgW="799920" imgH="888840" progId="Equation.3">
                <p:embed/>
              </p:oleObj>
            </a:graphicData>
          </a:graphic>
        </p:graphicFrame>
        <p:sp>
          <p:nvSpPr>
            <p:cNvPr id="229388" name="Text Box 12"/>
            <p:cNvSpPr txBox="1">
              <a:spLocks noChangeArrowheads="1"/>
            </p:cNvSpPr>
            <p:nvPr/>
          </p:nvSpPr>
          <p:spPr bwMode="auto">
            <a:xfrm>
              <a:off x="285" y="2491"/>
              <a:ext cx="5264" cy="222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dirty="0" err="1" smtClean="0">
                  <a:latin typeface="Times New Roman" pitchFamily="18" charset="0"/>
                </a:rPr>
                <a:t>немесе</a:t>
              </a:r>
              <a:endParaRPr lang="ru-RU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9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9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Text Box 2"/>
          <p:cNvSpPr txBox="1">
            <a:spLocks noChangeArrowheads="1"/>
          </p:cNvSpPr>
          <p:nvPr/>
        </p:nvSpPr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7</a:t>
            </a:r>
          </a:p>
        </p:txBody>
      </p:sp>
      <p:sp>
        <p:nvSpPr>
          <p:cNvPr id="231427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1428" name="Text Box 4"/>
          <p:cNvSpPr txBox="1">
            <a:spLocks noChangeArrowheads="1"/>
          </p:cNvSpPr>
          <p:nvPr/>
        </p:nvSpPr>
        <p:spPr bwMode="auto">
          <a:xfrm>
            <a:off x="247650" y="1177925"/>
            <a:ext cx="8634413" cy="5340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31429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 dirty="0" err="1" smtClean="0">
                <a:latin typeface="Times New Roman" pitchFamily="18" charset="0"/>
              </a:rPr>
              <a:t>Агрегаттық (жиынтық</a:t>
            </a:r>
            <a:r>
              <a:rPr lang="ru-RU" sz="2800" dirty="0" smtClean="0">
                <a:latin typeface="Times New Roman" pitchFamily="18" charset="0"/>
              </a:rPr>
              <a:t>) </a:t>
            </a:r>
            <a:r>
              <a:rPr lang="ru-RU" sz="2800" dirty="0" err="1" smtClean="0">
                <a:latin typeface="Times New Roman" pitchFamily="18" charset="0"/>
              </a:rPr>
              <a:t>индекстер</a:t>
            </a:r>
            <a:endParaRPr lang="ru-RU" sz="2800" dirty="0">
              <a:latin typeface="Times New Roman" pitchFamily="18" charset="0"/>
            </a:endParaRPr>
          </a:p>
        </p:txBody>
      </p:sp>
      <p:grpSp>
        <p:nvGrpSpPr>
          <p:cNvPr id="231435" name="Group 11"/>
          <p:cNvGrpSpPr>
            <a:grpSpLocks/>
          </p:cNvGrpSpPr>
          <p:nvPr/>
        </p:nvGrpSpPr>
        <p:grpSpPr bwMode="auto">
          <a:xfrm>
            <a:off x="366713" y="1284288"/>
            <a:ext cx="8356600" cy="4624387"/>
            <a:chOff x="231" y="809"/>
            <a:chExt cx="5264" cy="2913"/>
          </a:xfrm>
        </p:grpSpPr>
        <p:sp>
          <p:nvSpPr>
            <p:cNvPr id="231430" name="Text Box 6"/>
            <p:cNvSpPr txBox="1">
              <a:spLocks noChangeArrowheads="1"/>
            </p:cNvSpPr>
            <p:nvPr/>
          </p:nvSpPr>
          <p:spPr bwMode="auto">
            <a:xfrm>
              <a:off x="231" y="809"/>
              <a:ext cx="5264" cy="222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dirty="0">
                  <a:latin typeface="Times New Roman" pitchFamily="18" charset="0"/>
                </a:rPr>
                <a:t>3. </a:t>
              </a:r>
              <a:r>
                <a:rPr lang="ru-RU" dirty="0" err="1" smtClean="0">
                  <a:latin typeface="Times New Roman" pitchFamily="18" charset="0"/>
                </a:rPr>
                <a:t>Тауар</a:t>
              </a:r>
              <a:r>
                <a:rPr lang="ru-RU" dirty="0" smtClean="0">
                  <a:latin typeface="Times New Roman" pitchFamily="18" charset="0"/>
                </a:rPr>
                <a:t> </a:t>
              </a:r>
              <a:r>
                <a:rPr lang="ru-RU" dirty="0" err="1" smtClean="0">
                  <a:latin typeface="Times New Roman" pitchFamily="18" charset="0"/>
                </a:rPr>
                <a:t>айналымының агрегаттық индексі</a:t>
              </a:r>
              <a:endParaRPr lang="ru-RU" dirty="0">
                <a:latin typeface="Times New Roman" pitchFamily="18" charset="0"/>
              </a:endParaRPr>
            </a:p>
          </p:txBody>
        </p:sp>
        <p:graphicFrame>
          <p:nvGraphicFramePr>
            <p:cNvPr id="231431" name="Object 7"/>
            <p:cNvGraphicFramePr>
              <a:graphicFrameLocks noChangeAspect="1"/>
            </p:cNvGraphicFramePr>
            <p:nvPr/>
          </p:nvGraphicFramePr>
          <p:xfrm>
            <a:off x="2140" y="1536"/>
            <a:ext cx="1434" cy="506"/>
          </p:xfrm>
          <a:graphic>
            <a:graphicData uri="http://schemas.openxmlformats.org/presentationml/2006/ole">
              <p:oleObj spid="_x0000_s231431" name="Формула" r:id="rId4" imgW="672840" imgH="241200" progId="Equation.3">
                <p:embed/>
              </p:oleObj>
            </a:graphicData>
          </a:graphic>
        </p:graphicFrame>
        <p:graphicFrame>
          <p:nvGraphicFramePr>
            <p:cNvPr id="231432" name="Object 8"/>
            <p:cNvGraphicFramePr>
              <a:graphicFrameLocks noChangeAspect="1"/>
            </p:cNvGraphicFramePr>
            <p:nvPr/>
          </p:nvGraphicFramePr>
          <p:xfrm>
            <a:off x="1958" y="2382"/>
            <a:ext cx="1804" cy="1340"/>
          </p:xfrm>
          <a:graphic>
            <a:graphicData uri="http://schemas.openxmlformats.org/presentationml/2006/ole">
              <p:oleObj spid="_x0000_s231432" name="Формула" r:id="rId5" imgW="850680" imgH="88884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1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Text Box 2"/>
          <p:cNvSpPr txBox="1">
            <a:spLocks noChangeArrowheads="1"/>
          </p:cNvSpPr>
          <p:nvPr/>
        </p:nvSpPr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8</a:t>
            </a:r>
          </a:p>
        </p:txBody>
      </p:sp>
      <p:sp>
        <p:nvSpPr>
          <p:cNvPr id="233475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3476" name="Text Box 4"/>
          <p:cNvSpPr txBox="1">
            <a:spLocks noChangeArrowheads="1"/>
          </p:cNvSpPr>
          <p:nvPr/>
        </p:nvSpPr>
        <p:spPr bwMode="auto">
          <a:xfrm>
            <a:off x="247650" y="1177925"/>
            <a:ext cx="8634413" cy="5340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33477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 dirty="0" err="1" smtClean="0">
                <a:latin typeface="Times New Roman" pitchFamily="18" charset="0"/>
              </a:rPr>
              <a:t>Агрегаттық (жиынтық</a:t>
            </a:r>
            <a:r>
              <a:rPr lang="ru-RU" sz="2800" dirty="0" smtClean="0">
                <a:latin typeface="Times New Roman" pitchFamily="18" charset="0"/>
              </a:rPr>
              <a:t>) </a:t>
            </a:r>
            <a:r>
              <a:rPr lang="ru-RU" sz="2800" dirty="0" err="1" smtClean="0">
                <a:latin typeface="Times New Roman" pitchFamily="18" charset="0"/>
              </a:rPr>
              <a:t>индекстер</a:t>
            </a:r>
            <a:endParaRPr lang="ru-RU" sz="2800" dirty="0">
              <a:latin typeface="Times New Roman" pitchFamily="18" charset="0"/>
            </a:endParaRPr>
          </a:p>
        </p:txBody>
      </p:sp>
      <p:sp>
        <p:nvSpPr>
          <p:cNvPr id="233478" name="Text Box 6"/>
          <p:cNvSpPr txBox="1">
            <a:spLocks noChangeArrowheads="1"/>
          </p:cNvSpPr>
          <p:nvPr/>
        </p:nvSpPr>
        <p:spPr bwMode="auto">
          <a:xfrm>
            <a:off x="366713" y="1284288"/>
            <a:ext cx="8356600" cy="7000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ru-RU" dirty="0" err="1" smtClean="0">
                <a:latin typeface="Times New Roman" pitchFamily="18" charset="0"/>
              </a:rPr>
              <a:t>Мысал</a:t>
            </a:r>
            <a:r>
              <a:rPr lang="ru-RU" dirty="0" smtClean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1. </a:t>
            </a:r>
            <a:r>
              <a:rPr lang="ru-RU" b="0" dirty="0" err="1" smtClean="0">
                <a:latin typeface="Times New Roman" pitchFamily="18" charset="0"/>
              </a:rPr>
              <a:t>Облыста</a:t>
            </a:r>
            <a:r>
              <a:rPr lang="ru-RU" b="0" dirty="0" smtClean="0">
                <a:latin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</a:rPr>
              <a:t>жеміс</a:t>
            </a:r>
            <a:r>
              <a:rPr lang="ru-RU" b="0" dirty="0" smtClean="0">
                <a:latin typeface="Times New Roman" pitchFamily="18" charset="0"/>
              </a:rPr>
              <a:t>- </a:t>
            </a:r>
            <a:r>
              <a:rPr lang="ru-RU" b="0" dirty="0" err="1" smtClean="0">
                <a:latin typeface="Times New Roman" pitchFamily="18" charset="0"/>
              </a:rPr>
              <a:t>жидек</a:t>
            </a:r>
            <a:r>
              <a:rPr lang="ru-RU" b="0" dirty="0" smtClean="0">
                <a:latin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</a:rPr>
              <a:t>өнімдерінің саудасы</a:t>
            </a:r>
            <a:r>
              <a:rPr lang="ru-RU" b="0" dirty="0" smtClean="0">
                <a:latin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</a:rPr>
              <a:t>жөнінде мәліметтер берілген</a:t>
            </a:r>
            <a:r>
              <a:rPr lang="ru-RU" b="0" dirty="0" smtClean="0">
                <a:latin typeface="Times New Roman" pitchFamily="18" charset="0"/>
              </a:rPr>
              <a:t>:</a:t>
            </a:r>
            <a:endParaRPr lang="ru-RU" dirty="0">
              <a:latin typeface="Times New Roman" pitchFamily="18" charset="0"/>
            </a:endParaRPr>
          </a:p>
        </p:txBody>
      </p:sp>
      <p:graphicFrame>
        <p:nvGraphicFramePr>
          <p:cNvPr id="233687" name="Group 215"/>
          <p:cNvGraphicFramePr>
            <a:graphicFrameLocks noGrp="1"/>
          </p:cNvGraphicFramePr>
          <p:nvPr/>
        </p:nvGraphicFramePr>
        <p:xfrm>
          <a:off x="363538" y="2006600"/>
          <a:ext cx="8416925" cy="3346704"/>
        </p:xfrm>
        <a:graphic>
          <a:graphicData uri="http://schemas.openxmlformats.org/drawingml/2006/table">
            <a:tbl>
              <a:tblPr/>
              <a:tblGrid>
                <a:gridCol w="1770062"/>
                <a:gridCol w="1030288"/>
                <a:gridCol w="1143000"/>
                <a:gridCol w="1006475"/>
                <a:gridCol w="1131887"/>
                <a:gridCol w="695325"/>
                <a:gridCol w="758825"/>
                <a:gridCol w="881063"/>
              </a:tblGrid>
              <a:tr h="446088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Тауар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атауы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Шілде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Тамыз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Есеп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бағаны, мың.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тн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8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1кг-ға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бағасы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тн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сатылды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1кг-ға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бағасы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тн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сатылды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 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ru-RU" sz="18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ru-RU" sz="18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Құлпынай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2160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Жүзім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2700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2970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Шие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1680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2160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Барлығы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6380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6180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6930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233685" name="Text Box 213"/>
          <p:cNvSpPr txBox="1">
            <a:spLocks noChangeArrowheads="1"/>
          </p:cNvSpPr>
          <p:nvPr/>
        </p:nvSpPr>
        <p:spPr bwMode="auto">
          <a:xfrm>
            <a:off x="395288" y="5291138"/>
            <a:ext cx="8356600" cy="7000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ru-RU" b="0" dirty="0" err="1" smtClean="0">
                <a:latin typeface="Times New Roman" pitchFamily="18" charset="0"/>
              </a:rPr>
              <a:t>Агрегеттық индекстерді</a:t>
            </a:r>
            <a:r>
              <a:rPr lang="ru-RU" b="0" dirty="0" smtClean="0">
                <a:latin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</a:rPr>
              <a:t>есептеу</a:t>
            </a:r>
            <a:r>
              <a:rPr lang="ru-RU" b="0" dirty="0" smtClean="0">
                <a:latin typeface="Times New Roman" pitchFamily="18" charset="0"/>
              </a:rPr>
              <a:t> </a:t>
            </a:r>
            <a:r>
              <a:rPr lang="ru-RU" b="0" dirty="0" err="1" smtClean="0">
                <a:latin typeface="Times New Roman" pitchFamily="18" charset="0"/>
              </a:rPr>
              <a:t>керек</a:t>
            </a:r>
            <a:r>
              <a:rPr lang="ru-RU" b="0" dirty="0" smtClean="0">
                <a:latin typeface="Times New Roman" pitchFamily="18" charset="0"/>
              </a:rPr>
              <a:t>.</a:t>
            </a:r>
            <a:endParaRPr lang="ru-RU" b="0" dirty="0">
              <a:latin typeface="Times New Roman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Text Box 2"/>
          <p:cNvSpPr txBox="1">
            <a:spLocks noChangeArrowheads="1"/>
          </p:cNvSpPr>
          <p:nvPr/>
        </p:nvSpPr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9</a:t>
            </a:r>
          </a:p>
        </p:txBody>
      </p:sp>
      <p:sp>
        <p:nvSpPr>
          <p:cNvPr id="235523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524" name="Text Box 4"/>
          <p:cNvSpPr txBox="1">
            <a:spLocks noChangeArrowheads="1"/>
          </p:cNvSpPr>
          <p:nvPr/>
        </p:nvSpPr>
        <p:spPr bwMode="auto">
          <a:xfrm>
            <a:off x="247650" y="1177925"/>
            <a:ext cx="8634413" cy="5340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3552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 dirty="0" err="1" smtClean="0">
                <a:latin typeface="Times New Roman" pitchFamily="18" charset="0"/>
              </a:rPr>
              <a:t>Агрегаттық (жиынтық</a:t>
            </a:r>
            <a:r>
              <a:rPr lang="ru-RU" sz="2800" dirty="0" smtClean="0">
                <a:latin typeface="Times New Roman" pitchFamily="18" charset="0"/>
              </a:rPr>
              <a:t>) </a:t>
            </a:r>
            <a:r>
              <a:rPr lang="ru-RU" sz="2800" dirty="0" err="1" smtClean="0">
                <a:latin typeface="Times New Roman" pitchFamily="18" charset="0"/>
              </a:rPr>
              <a:t>индекстер</a:t>
            </a:r>
            <a:endParaRPr lang="ru-RU" sz="2800" dirty="0">
              <a:latin typeface="Times New Roman" pitchFamily="18" charset="0"/>
            </a:endParaRPr>
          </a:p>
        </p:txBody>
      </p:sp>
      <p:grpSp>
        <p:nvGrpSpPr>
          <p:cNvPr id="235597" name="Group 77"/>
          <p:cNvGrpSpPr>
            <a:grpSpLocks/>
          </p:cNvGrpSpPr>
          <p:nvPr/>
        </p:nvGrpSpPr>
        <p:grpSpPr bwMode="auto">
          <a:xfrm>
            <a:off x="366713" y="1284288"/>
            <a:ext cx="8356600" cy="2408237"/>
            <a:chOff x="231" y="809"/>
            <a:chExt cx="5264" cy="1517"/>
          </a:xfrm>
        </p:grpSpPr>
        <p:sp>
          <p:nvSpPr>
            <p:cNvPr id="235526" name="Text Box 6"/>
            <p:cNvSpPr txBox="1">
              <a:spLocks noChangeArrowheads="1"/>
            </p:cNvSpPr>
            <p:nvPr/>
          </p:nvSpPr>
          <p:spPr bwMode="auto">
            <a:xfrm>
              <a:off x="231" y="809"/>
              <a:ext cx="5264" cy="222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dirty="0" err="1" smtClean="0">
                  <a:latin typeface="Times New Roman" pitchFamily="18" charset="0"/>
                </a:rPr>
                <a:t>Шешімі</a:t>
              </a:r>
              <a:r>
                <a:rPr lang="ru-RU" dirty="0" smtClean="0">
                  <a:latin typeface="Times New Roman" pitchFamily="18" charset="0"/>
                </a:rPr>
                <a:t>:</a:t>
              </a:r>
              <a:endParaRPr lang="ru-RU" dirty="0">
                <a:latin typeface="Times New Roman" pitchFamily="18" charset="0"/>
              </a:endParaRPr>
            </a:p>
          </p:txBody>
        </p:sp>
        <p:sp>
          <p:nvSpPr>
            <p:cNvPr id="235587" name="Text Box 67"/>
            <p:cNvSpPr txBox="1">
              <a:spLocks noChangeArrowheads="1"/>
            </p:cNvSpPr>
            <p:nvPr/>
          </p:nvSpPr>
          <p:spPr bwMode="auto">
            <a:xfrm>
              <a:off x="231" y="1065"/>
              <a:ext cx="5264" cy="25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b="0" dirty="0">
                  <a:latin typeface="Times New Roman" pitchFamily="18" charset="0"/>
                </a:rPr>
                <a:t>1. </a:t>
              </a:r>
              <a:r>
                <a:rPr lang="ru-RU" b="0" dirty="0" err="1" smtClean="0">
                  <a:latin typeface="Times New Roman" pitchFamily="18" charset="0"/>
                </a:rPr>
                <a:t>Тауар</a:t>
              </a:r>
              <a:r>
                <a:rPr lang="ru-RU" b="0" dirty="0" smtClean="0">
                  <a:latin typeface="Times New Roman" pitchFamily="18" charset="0"/>
                </a:rPr>
                <a:t> </a:t>
              </a:r>
              <a:r>
                <a:rPr lang="ru-RU" b="0" dirty="0" err="1" smtClean="0">
                  <a:latin typeface="Times New Roman" pitchFamily="18" charset="0"/>
                </a:rPr>
                <a:t>айналымының индексі</a:t>
              </a:r>
              <a:r>
                <a:rPr lang="ru-RU" b="0" dirty="0" smtClean="0">
                  <a:latin typeface="Times New Roman" pitchFamily="18" charset="0"/>
                </a:rPr>
                <a:t>:</a:t>
              </a:r>
              <a:endParaRPr lang="ru-RU" b="0" dirty="0">
                <a:latin typeface="Times New Roman" pitchFamily="18" charset="0"/>
              </a:endParaRPr>
            </a:p>
          </p:txBody>
        </p:sp>
        <p:graphicFrame>
          <p:nvGraphicFramePr>
            <p:cNvPr id="235588" name="Object 68"/>
            <p:cNvGraphicFramePr>
              <a:graphicFrameLocks noChangeAspect="1"/>
            </p:cNvGraphicFramePr>
            <p:nvPr/>
          </p:nvGraphicFramePr>
          <p:xfrm>
            <a:off x="620" y="1324"/>
            <a:ext cx="4534" cy="1002"/>
          </p:xfrm>
          <a:graphic>
            <a:graphicData uri="http://schemas.openxmlformats.org/presentationml/2006/ole">
              <p:oleObj spid="_x0000_s235588" name="Формула" r:id="rId4" imgW="2755800" imgH="888840" progId="Equation.3">
                <p:embed/>
              </p:oleObj>
            </a:graphicData>
          </a:graphic>
        </p:graphicFrame>
      </p:grpSp>
      <p:grpSp>
        <p:nvGrpSpPr>
          <p:cNvPr id="235598" name="Group 78"/>
          <p:cNvGrpSpPr>
            <a:grpSpLocks/>
          </p:cNvGrpSpPr>
          <p:nvPr/>
        </p:nvGrpSpPr>
        <p:grpSpPr bwMode="auto">
          <a:xfrm>
            <a:off x="381000" y="3751263"/>
            <a:ext cx="8356600" cy="2178050"/>
            <a:chOff x="240" y="2363"/>
            <a:chExt cx="5264" cy="1372"/>
          </a:xfrm>
        </p:grpSpPr>
        <p:sp>
          <p:nvSpPr>
            <p:cNvPr id="235589" name="Text Box 69"/>
            <p:cNvSpPr txBox="1">
              <a:spLocks noChangeArrowheads="1"/>
            </p:cNvSpPr>
            <p:nvPr/>
          </p:nvSpPr>
          <p:spPr bwMode="auto">
            <a:xfrm>
              <a:off x="240" y="2363"/>
              <a:ext cx="5264" cy="25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b="0" dirty="0">
                  <a:latin typeface="Times New Roman" pitchFamily="18" charset="0"/>
                </a:rPr>
                <a:t>2. </a:t>
              </a:r>
              <a:r>
                <a:rPr lang="ru-RU" b="0" dirty="0" err="1" smtClean="0">
                  <a:latin typeface="Times New Roman" pitchFamily="18" charset="0"/>
                </a:rPr>
                <a:t>Баға индексі</a:t>
              </a:r>
              <a:r>
                <a:rPr lang="ru-RU" b="0" dirty="0" smtClean="0">
                  <a:latin typeface="Times New Roman" pitchFamily="18" charset="0"/>
                </a:rPr>
                <a:t>:</a:t>
              </a:r>
              <a:endParaRPr lang="ru-RU" b="0" dirty="0">
                <a:latin typeface="Times New Roman" pitchFamily="18" charset="0"/>
              </a:endParaRPr>
            </a:p>
          </p:txBody>
        </p:sp>
        <p:graphicFrame>
          <p:nvGraphicFramePr>
            <p:cNvPr id="235590" name="Object 70"/>
            <p:cNvGraphicFramePr>
              <a:graphicFrameLocks noChangeAspect="1"/>
            </p:cNvGraphicFramePr>
            <p:nvPr/>
          </p:nvGraphicFramePr>
          <p:xfrm>
            <a:off x="612" y="2732"/>
            <a:ext cx="4534" cy="1003"/>
          </p:xfrm>
          <a:graphic>
            <a:graphicData uri="http://schemas.openxmlformats.org/presentationml/2006/ole">
              <p:oleObj spid="_x0000_s235590" name="Формула" r:id="rId5" imgW="2692080" imgH="88884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5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5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ext Box 1026"/>
          <p:cNvSpPr txBox="1">
            <a:spLocks noChangeArrowheads="1"/>
          </p:cNvSpPr>
          <p:nvPr/>
        </p:nvSpPr>
        <p:spPr bwMode="auto">
          <a:xfrm>
            <a:off x="8694738" y="6553200"/>
            <a:ext cx="4492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10</a:t>
            </a:r>
          </a:p>
        </p:txBody>
      </p:sp>
      <p:sp>
        <p:nvSpPr>
          <p:cNvPr id="237571" name="Line 1027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7572" name="Text Box 1028"/>
          <p:cNvSpPr txBox="1">
            <a:spLocks noChangeArrowheads="1"/>
          </p:cNvSpPr>
          <p:nvPr/>
        </p:nvSpPr>
        <p:spPr bwMode="auto">
          <a:xfrm>
            <a:off x="247650" y="1177925"/>
            <a:ext cx="8634413" cy="5340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37573" name="Rectangle 1029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 dirty="0" err="1" smtClean="0">
                <a:latin typeface="Times New Roman" pitchFamily="18" charset="0"/>
              </a:rPr>
              <a:t>Агрегаттық (жиынтық</a:t>
            </a:r>
            <a:r>
              <a:rPr lang="ru-RU" sz="2800" dirty="0" smtClean="0">
                <a:latin typeface="Times New Roman" pitchFamily="18" charset="0"/>
              </a:rPr>
              <a:t>) </a:t>
            </a:r>
            <a:r>
              <a:rPr lang="ru-RU" sz="2800" dirty="0" err="1" smtClean="0">
                <a:latin typeface="Times New Roman" pitchFamily="18" charset="0"/>
              </a:rPr>
              <a:t>индекстер</a:t>
            </a:r>
            <a:endParaRPr lang="ru-RU" sz="2800" dirty="0">
              <a:latin typeface="Times New Roman" pitchFamily="18" charset="0"/>
            </a:endParaRPr>
          </a:p>
        </p:txBody>
      </p:sp>
      <p:grpSp>
        <p:nvGrpSpPr>
          <p:cNvPr id="237586" name="Group 1042"/>
          <p:cNvGrpSpPr>
            <a:grpSpLocks/>
          </p:cNvGrpSpPr>
          <p:nvPr/>
        </p:nvGrpSpPr>
        <p:grpSpPr bwMode="auto">
          <a:xfrm>
            <a:off x="366713" y="1247775"/>
            <a:ext cx="8356600" cy="1555750"/>
            <a:chOff x="231" y="786"/>
            <a:chExt cx="5264" cy="980"/>
          </a:xfrm>
        </p:grpSpPr>
        <p:sp>
          <p:nvSpPr>
            <p:cNvPr id="237575" name="Text Box 1031"/>
            <p:cNvSpPr txBox="1">
              <a:spLocks noChangeArrowheads="1"/>
            </p:cNvSpPr>
            <p:nvPr/>
          </p:nvSpPr>
          <p:spPr bwMode="auto">
            <a:xfrm>
              <a:off x="231" y="786"/>
              <a:ext cx="5264" cy="25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b="0" dirty="0">
                  <a:latin typeface="Times New Roman" pitchFamily="18" charset="0"/>
                </a:rPr>
                <a:t>3. </a:t>
              </a:r>
              <a:r>
                <a:rPr lang="ru-RU" b="0" dirty="0" err="1" smtClean="0">
                  <a:latin typeface="Times New Roman" pitchFamily="18" charset="0"/>
                </a:rPr>
                <a:t>Сатып</a:t>
              </a:r>
              <a:r>
                <a:rPr lang="ru-RU" b="0" dirty="0" smtClean="0">
                  <a:latin typeface="Times New Roman" pitchFamily="18" charset="0"/>
                </a:rPr>
                <a:t> </a:t>
              </a:r>
              <a:r>
                <a:rPr lang="ru-RU" b="0" dirty="0" err="1" smtClean="0">
                  <a:latin typeface="Times New Roman" pitchFamily="18" charset="0"/>
                </a:rPr>
                <a:t>алушылардың бағаның өзгеруінен үнемдеуі немесе</a:t>
              </a:r>
              <a:r>
                <a:rPr lang="ru-RU" b="0" dirty="0" smtClean="0">
                  <a:latin typeface="Times New Roman" pitchFamily="18" charset="0"/>
                </a:rPr>
                <a:t> </a:t>
              </a:r>
              <a:r>
                <a:rPr lang="ru-RU" b="0" dirty="0" err="1" smtClean="0">
                  <a:latin typeface="Times New Roman" pitchFamily="18" charset="0"/>
                </a:rPr>
                <a:t>ұтылуы:</a:t>
              </a:r>
              <a:endParaRPr lang="ru-RU" b="0" dirty="0">
                <a:latin typeface="Times New Roman" pitchFamily="18" charset="0"/>
              </a:endParaRPr>
            </a:p>
          </p:txBody>
        </p:sp>
        <p:graphicFrame>
          <p:nvGraphicFramePr>
            <p:cNvPr id="237576" name="Object 1032"/>
            <p:cNvGraphicFramePr>
              <a:graphicFrameLocks noChangeAspect="1"/>
            </p:cNvGraphicFramePr>
            <p:nvPr/>
          </p:nvGraphicFramePr>
          <p:xfrm>
            <a:off x="712" y="1114"/>
            <a:ext cx="4349" cy="652"/>
          </p:xfrm>
          <a:graphic>
            <a:graphicData uri="http://schemas.openxmlformats.org/presentationml/2006/ole">
              <p:oleObj spid="_x0000_s237576" name="Формула" r:id="rId4" imgW="2666880" imgH="444240" progId="Equation.3">
                <p:embed/>
              </p:oleObj>
            </a:graphicData>
          </a:graphic>
        </p:graphicFrame>
      </p:grpSp>
      <p:grpSp>
        <p:nvGrpSpPr>
          <p:cNvPr id="237587" name="Group 1043"/>
          <p:cNvGrpSpPr>
            <a:grpSpLocks/>
          </p:cNvGrpSpPr>
          <p:nvPr/>
        </p:nvGrpSpPr>
        <p:grpSpPr bwMode="auto">
          <a:xfrm>
            <a:off x="381000" y="3008313"/>
            <a:ext cx="8356600" cy="2085975"/>
            <a:chOff x="240" y="1895"/>
            <a:chExt cx="5264" cy="1314"/>
          </a:xfrm>
        </p:grpSpPr>
        <p:sp>
          <p:nvSpPr>
            <p:cNvPr id="237577" name="Text Box 1033"/>
            <p:cNvSpPr txBox="1">
              <a:spLocks noChangeArrowheads="1"/>
            </p:cNvSpPr>
            <p:nvPr/>
          </p:nvSpPr>
          <p:spPr bwMode="auto">
            <a:xfrm>
              <a:off x="240" y="1895"/>
              <a:ext cx="5264" cy="25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b="0" dirty="0">
                  <a:latin typeface="Times New Roman" pitchFamily="18" charset="0"/>
                </a:rPr>
                <a:t>4. </a:t>
              </a:r>
              <a:r>
                <a:rPr lang="ru-RU" b="0" dirty="0" err="1" smtClean="0">
                  <a:latin typeface="Times New Roman" pitchFamily="18" charset="0"/>
                </a:rPr>
                <a:t>Өнімнің физикалық көлемінің агрегаттық индексі</a:t>
              </a:r>
              <a:r>
                <a:rPr lang="ru-RU" b="0" dirty="0" smtClean="0">
                  <a:latin typeface="Times New Roman" pitchFamily="18" charset="0"/>
                </a:rPr>
                <a:t> :</a:t>
              </a:r>
              <a:endParaRPr lang="ru-RU" b="0" dirty="0">
                <a:latin typeface="Times New Roman" pitchFamily="18" charset="0"/>
              </a:endParaRPr>
            </a:p>
          </p:txBody>
        </p:sp>
        <p:graphicFrame>
          <p:nvGraphicFramePr>
            <p:cNvPr id="237580" name="Object 1036"/>
            <p:cNvGraphicFramePr>
              <a:graphicFrameLocks noChangeAspect="1"/>
            </p:cNvGraphicFramePr>
            <p:nvPr/>
          </p:nvGraphicFramePr>
          <p:xfrm>
            <a:off x="514" y="2168"/>
            <a:ext cx="4715" cy="1041"/>
          </p:xfrm>
          <a:graphic>
            <a:graphicData uri="http://schemas.openxmlformats.org/presentationml/2006/ole">
              <p:oleObj spid="_x0000_s237580" name="Формула" r:id="rId5" imgW="2781000" imgH="888840" progId="Equation.3">
                <p:embed/>
              </p:oleObj>
            </a:graphicData>
          </a:graphic>
        </p:graphicFrame>
      </p:grpSp>
      <p:grpSp>
        <p:nvGrpSpPr>
          <p:cNvPr id="237585" name="Group 1041"/>
          <p:cNvGrpSpPr>
            <a:grpSpLocks/>
          </p:cNvGrpSpPr>
          <p:nvPr/>
        </p:nvGrpSpPr>
        <p:grpSpPr bwMode="auto">
          <a:xfrm>
            <a:off x="352425" y="5257800"/>
            <a:ext cx="7908925" cy="984250"/>
            <a:chOff x="222" y="3312"/>
            <a:chExt cx="4982" cy="620"/>
          </a:xfrm>
        </p:grpSpPr>
        <p:sp>
          <p:nvSpPr>
            <p:cNvPr id="237581" name="Text Box 1037"/>
            <p:cNvSpPr txBox="1">
              <a:spLocks noChangeArrowheads="1"/>
            </p:cNvSpPr>
            <p:nvPr/>
          </p:nvSpPr>
          <p:spPr bwMode="auto">
            <a:xfrm>
              <a:off x="222" y="3312"/>
              <a:ext cx="930" cy="25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b="0" dirty="0" err="1" smtClean="0">
                  <a:latin typeface="Times New Roman" pitchFamily="18" charset="0"/>
                </a:rPr>
                <a:t>Тексеру</a:t>
              </a:r>
              <a:r>
                <a:rPr lang="ru-RU" b="0" dirty="0" smtClean="0">
                  <a:latin typeface="Times New Roman" pitchFamily="18" charset="0"/>
                </a:rPr>
                <a:t>:</a:t>
              </a:r>
              <a:endParaRPr lang="ru-RU" b="0" dirty="0">
                <a:latin typeface="Times New Roman" pitchFamily="18" charset="0"/>
              </a:endParaRPr>
            </a:p>
          </p:txBody>
        </p:sp>
        <p:graphicFrame>
          <p:nvGraphicFramePr>
            <p:cNvPr id="237582" name="Object 1038"/>
            <p:cNvGraphicFramePr>
              <a:graphicFrameLocks noChangeAspect="1"/>
            </p:cNvGraphicFramePr>
            <p:nvPr/>
          </p:nvGraphicFramePr>
          <p:xfrm>
            <a:off x="575" y="3628"/>
            <a:ext cx="4629" cy="304"/>
          </p:xfrm>
          <a:graphic>
            <a:graphicData uri="http://schemas.openxmlformats.org/presentationml/2006/ole">
              <p:oleObj spid="_x0000_s237582" name="Формула" r:id="rId6" imgW="3022560" imgH="24120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7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11</a:t>
            </a:r>
          </a:p>
        </p:txBody>
      </p:sp>
      <p:sp>
        <p:nvSpPr>
          <p:cNvPr id="239619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9620" name="Text Box 4"/>
          <p:cNvSpPr txBox="1">
            <a:spLocks noChangeArrowheads="1"/>
          </p:cNvSpPr>
          <p:nvPr/>
        </p:nvSpPr>
        <p:spPr bwMode="auto">
          <a:xfrm>
            <a:off x="247650" y="1177925"/>
            <a:ext cx="8634413" cy="5340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3962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 dirty="0" err="1" smtClean="0">
                <a:latin typeface="Times New Roman" pitchFamily="18" charset="0"/>
              </a:rPr>
              <a:t>Агрегаттық (жиынтық</a:t>
            </a:r>
            <a:r>
              <a:rPr lang="ru-RU" sz="2800" dirty="0" smtClean="0">
                <a:latin typeface="Times New Roman" pitchFamily="18" charset="0"/>
              </a:rPr>
              <a:t>) </a:t>
            </a:r>
            <a:r>
              <a:rPr lang="ru-RU" sz="2800" dirty="0" err="1" smtClean="0">
                <a:latin typeface="Times New Roman" pitchFamily="18" charset="0"/>
              </a:rPr>
              <a:t>индекстер</a:t>
            </a:r>
            <a:endParaRPr lang="ru-RU" sz="2800" dirty="0">
              <a:latin typeface="Times New Roman" pitchFamily="18" charset="0"/>
            </a:endParaRPr>
          </a:p>
        </p:txBody>
      </p:sp>
      <p:grpSp>
        <p:nvGrpSpPr>
          <p:cNvPr id="239630" name="Group 14"/>
          <p:cNvGrpSpPr>
            <a:grpSpLocks/>
          </p:cNvGrpSpPr>
          <p:nvPr/>
        </p:nvGrpSpPr>
        <p:grpSpPr bwMode="auto">
          <a:xfrm>
            <a:off x="366713" y="1284288"/>
            <a:ext cx="8356600" cy="2625725"/>
            <a:chOff x="231" y="809"/>
            <a:chExt cx="5264" cy="1654"/>
          </a:xfrm>
        </p:grpSpPr>
        <p:sp>
          <p:nvSpPr>
            <p:cNvPr id="239623" name="Text Box 7"/>
            <p:cNvSpPr txBox="1">
              <a:spLocks noChangeArrowheads="1"/>
            </p:cNvSpPr>
            <p:nvPr/>
          </p:nvSpPr>
          <p:spPr bwMode="auto">
            <a:xfrm>
              <a:off x="231" y="809"/>
              <a:ext cx="5264" cy="222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dirty="0">
                  <a:latin typeface="Times New Roman" pitchFamily="18" charset="0"/>
                </a:rPr>
                <a:t>4. </a:t>
              </a:r>
              <a:r>
                <a:rPr lang="ru-RU" dirty="0" err="1" smtClean="0">
                  <a:latin typeface="Times New Roman" pitchFamily="18" charset="0"/>
                </a:rPr>
                <a:t>Өзіндік құнның индексі</a:t>
              </a:r>
              <a:r>
                <a:rPr lang="ru-RU" dirty="0" smtClean="0">
                  <a:latin typeface="Times New Roman" pitchFamily="18" charset="0"/>
                </a:rPr>
                <a:t>:</a:t>
              </a:r>
              <a:endParaRPr lang="ru-RU" dirty="0">
                <a:latin typeface="Times New Roman" pitchFamily="18" charset="0"/>
              </a:endParaRPr>
            </a:p>
          </p:txBody>
        </p:sp>
        <p:graphicFrame>
          <p:nvGraphicFramePr>
            <p:cNvPr id="239625" name="Object 9"/>
            <p:cNvGraphicFramePr>
              <a:graphicFrameLocks noChangeAspect="1"/>
            </p:cNvGraphicFramePr>
            <p:nvPr/>
          </p:nvGraphicFramePr>
          <p:xfrm>
            <a:off x="1972" y="1122"/>
            <a:ext cx="1776" cy="1341"/>
          </p:xfrm>
          <a:graphic>
            <a:graphicData uri="http://schemas.openxmlformats.org/presentationml/2006/ole">
              <p:oleObj spid="_x0000_s239625" name="Формула" r:id="rId4" imgW="838080" imgH="888840" progId="Equation.3">
                <p:embed/>
              </p:oleObj>
            </a:graphicData>
          </a:graphic>
        </p:graphicFrame>
      </p:grpSp>
      <p:grpSp>
        <p:nvGrpSpPr>
          <p:cNvPr id="239631" name="Group 15"/>
          <p:cNvGrpSpPr>
            <a:grpSpLocks/>
          </p:cNvGrpSpPr>
          <p:nvPr/>
        </p:nvGrpSpPr>
        <p:grpSpPr bwMode="auto">
          <a:xfrm>
            <a:off x="395288" y="4041775"/>
            <a:ext cx="8356600" cy="1978025"/>
            <a:chOff x="249" y="2546"/>
            <a:chExt cx="5264" cy="1246"/>
          </a:xfrm>
        </p:grpSpPr>
        <p:sp>
          <p:nvSpPr>
            <p:cNvPr id="239626" name="Text Box 10"/>
            <p:cNvSpPr txBox="1">
              <a:spLocks noChangeArrowheads="1"/>
            </p:cNvSpPr>
            <p:nvPr/>
          </p:nvSpPr>
          <p:spPr bwMode="auto">
            <a:xfrm>
              <a:off x="249" y="2546"/>
              <a:ext cx="5264" cy="222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b="0" dirty="0" err="1" smtClean="0">
                  <a:latin typeface="Times New Roman" pitchFamily="18" charset="0"/>
                </a:rPr>
                <a:t>Кәсіпорынның өзіндік құнды төмендетуден алатын</a:t>
              </a:r>
              <a:r>
                <a:rPr lang="ru-RU" b="0" dirty="0" smtClean="0">
                  <a:latin typeface="Times New Roman" pitchFamily="18" charset="0"/>
                </a:rPr>
                <a:t> </a:t>
              </a:r>
              <a:r>
                <a:rPr lang="ru-RU" b="0" dirty="0" err="1" smtClean="0">
                  <a:latin typeface="Times New Roman" pitchFamily="18" charset="0"/>
                </a:rPr>
                <a:t>үнемдеу сомасы</a:t>
              </a:r>
              <a:r>
                <a:rPr lang="ru-RU" b="0" dirty="0" smtClean="0">
                  <a:latin typeface="Times New Roman" pitchFamily="18" charset="0"/>
                </a:rPr>
                <a:t>:</a:t>
              </a:r>
              <a:endParaRPr lang="ru-RU" b="0" dirty="0">
                <a:latin typeface="Times New Roman" pitchFamily="18" charset="0"/>
              </a:endParaRPr>
            </a:p>
          </p:txBody>
        </p:sp>
        <p:graphicFrame>
          <p:nvGraphicFramePr>
            <p:cNvPr id="239627" name="Object 11"/>
            <p:cNvGraphicFramePr>
              <a:graphicFrameLocks noChangeAspect="1"/>
            </p:cNvGraphicFramePr>
            <p:nvPr/>
          </p:nvGraphicFramePr>
          <p:xfrm>
            <a:off x="1398" y="3122"/>
            <a:ext cx="3183" cy="670"/>
          </p:xfrm>
          <a:graphic>
            <a:graphicData uri="http://schemas.openxmlformats.org/presentationml/2006/ole">
              <p:oleObj spid="_x0000_s239627" name="Формула" r:id="rId5" imgW="1295280" imgH="44424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9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9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12</a:t>
            </a:r>
          </a:p>
        </p:txBody>
      </p:sp>
      <p:sp>
        <p:nvSpPr>
          <p:cNvPr id="241667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1668" name="Text Box 4"/>
          <p:cNvSpPr txBox="1">
            <a:spLocks noChangeArrowheads="1"/>
          </p:cNvSpPr>
          <p:nvPr/>
        </p:nvSpPr>
        <p:spPr bwMode="auto">
          <a:xfrm>
            <a:off x="247650" y="1216025"/>
            <a:ext cx="8634413" cy="5340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41669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 dirty="0" err="1" smtClean="0">
                <a:latin typeface="Times New Roman" pitchFamily="18" charset="0"/>
              </a:rPr>
              <a:t>Агрегаттық (жиынтық</a:t>
            </a:r>
            <a:r>
              <a:rPr lang="ru-RU" sz="2800" dirty="0" smtClean="0">
                <a:latin typeface="Times New Roman" pitchFamily="18" charset="0"/>
              </a:rPr>
              <a:t>) </a:t>
            </a:r>
            <a:r>
              <a:rPr lang="ru-RU" sz="2800" dirty="0" err="1" smtClean="0">
                <a:latin typeface="Times New Roman" pitchFamily="18" charset="0"/>
              </a:rPr>
              <a:t>индекстер</a:t>
            </a:r>
            <a:endParaRPr lang="ru-RU" sz="2800" dirty="0">
              <a:latin typeface="Times New Roman" pitchFamily="18" charset="0"/>
            </a:endParaRPr>
          </a:p>
        </p:txBody>
      </p:sp>
      <p:grpSp>
        <p:nvGrpSpPr>
          <p:cNvPr id="241681" name="Group 17"/>
          <p:cNvGrpSpPr>
            <a:grpSpLocks/>
          </p:cNvGrpSpPr>
          <p:nvPr/>
        </p:nvGrpSpPr>
        <p:grpSpPr bwMode="auto">
          <a:xfrm>
            <a:off x="307975" y="1208088"/>
            <a:ext cx="8836025" cy="2446337"/>
            <a:chOff x="194" y="737"/>
            <a:chExt cx="5566" cy="1541"/>
          </a:xfrm>
        </p:grpSpPr>
        <p:sp>
          <p:nvSpPr>
            <p:cNvPr id="241671" name="Text Box 7"/>
            <p:cNvSpPr txBox="1">
              <a:spLocks noChangeArrowheads="1"/>
            </p:cNvSpPr>
            <p:nvPr/>
          </p:nvSpPr>
          <p:spPr bwMode="auto">
            <a:xfrm>
              <a:off x="194" y="737"/>
              <a:ext cx="5566" cy="240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dirty="0">
                  <a:latin typeface="Times New Roman" pitchFamily="18" charset="0"/>
                </a:rPr>
                <a:t>5. </a:t>
              </a:r>
              <a:r>
                <a:rPr lang="en-US" dirty="0" smtClean="0">
                  <a:latin typeface="Times New Roman" pitchFamily="18" charset="0"/>
                </a:rPr>
                <a:t>I</a:t>
              </a:r>
              <a:r>
                <a:rPr lang="kk-KZ" dirty="0" smtClean="0">
                  <a:latin typeface="Times New Roman" pitchFamily="18" charset="0"/>
                </a:rPr>
                <a:t>шығарылған өнім көлемінің агрегаттық индексі</a:t>
              </a:r>
              <a:r>
                <a:rPr lang="ru-RU" b="0" dirty="0" smtClean="0">
                  <a:latin typeface="Times New Roman" pitchFamily="18" charset="0"/>
                </a:rPr>
                <a:t>:</a:t>
              </a:r>
              <a:endParaRPr lang="ru-RU" dirty="0">
                <a:latin typeface="Times New Roman" pitchFamily="18" charset="0"/>
              </a:endParaRPr>
            </a:p>
          </p:txBody>
        </p:sp>
        <p:graphicFrame>
          <p:nvGraphicFramePr>
            <p:cNvPr id="241672" name="Object 8"/>
            <p:cNvGraphicFramePr>
              <a:graphicFrameLocks noChangeAspect="1"/>
            </p:cNvGraphicFramePr>
            <p:nvPr/>
          </p:nvGraphicFramePr>
          <p:xfrm>
            <a:off x="2004" y="1015"/>
            <a:ext cx="1520" cy="1263"/>
          </p:xfrm>
          <a:graphic>
            <a:graphicData uri="http://schemas.openxmlformats.org/presentationml/2006/ole">
              <p:oleObj spid="_x0000_s241672" name="Формула" r:id="rId4" imgW="799920" imgH="888840" progId="Equation.3">
                <p:embed/>
              </p:oleObj>
            </a:graphicData>
          </a:graphic>
        </p:graphicFrame>
      </p:grpSp>
      <p:grpSp>
        <p:nvGrpSpPr>
          <p:cNvPr id="241682" name="Group 18"/>
          <p:cNvGrpSpPr>
            <a:grpSpLocks/>
          </p:cNvGrpSpPr>
          <p:nvPr/>
        </p:nvGrpSpPr>
        <p:grpSpPr bwMode="auto">
          <a:xfrm>
            <a:off x="307975" y="3662363"/>
            <a:ext cx="8277225" cy="2554287"/>
            <a:chOff x="194" y="2307"/>
            <a:chExt cx="5214" cy="1609"/>
          </a:xfrm>
        </p:grpSpPr>
        <p:sp>
          <p:nvSpPr>
            <p:cNvPr id="241676" name="Text Box 12"/>
            <p:cNvSpPr txBox="1">
              <a:spLocks noChangeArrowheads="1"/>
            </p:cNvSpPr>
            <p:nvPr/>
          </p:nvSpPr>
          <p:spPr bwMode="auto">
            <a:xfrm>
              <a:off x="194" y="2307"/>
              <a:ext cx="5214" cy="240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dirty="0">
                  <a:latin typeface="Times New Roman" pitchFamily="18" charset="0"/>
                </a:rPr>
                <a:t>6. </a:t>
              </a:r>
              <a:r>
                <a:rPr lang="ru-RU" dirty="0" err="1" smtClean="0">
                  <a:latin typeface="Times New Roman" pitchFamily="18" charset="0"/>
                </a:rPr>
                <a:t>Өндіріс шығындары индексі</a:t>
              </a:r>
              <a:r>
                <a:rPr lang="ru-RU" dirty="0" smtClean="0">
                  <a:latin typeface="Times New Roman" pitchFamily="18" charset="0"/>
                </a:rPr>
                <a:t>:</a:t>
              </a:r>
              <a:endParaRPr lang="ru-RU" dirty="0">
                <a:latin typeface="Times New Roman" pitchFamily="18" charset="0"/>
              </a:endParaRPr>
            </a:p>
          </p:txBody>
        </p:sp>
        <p:graphicFrame>
          <p:nvGraphicFramePr>
            <p:cNvPr id="241677" name="Object 13"/>
            <p:cNvGraphicFramePr>
              <a:graphicFrameLocks noChangeAspect="1"/>
            </p:cNvGraphicFramePr>
            <p:nvPr/>
          </p:nvGraphicFramePr>
          <p:xfrm>
            <a:off x="1510" y="2653"/>
            <a:ext cx="1593" cy="1263"/>
          </p:xfrm>
          <a:graphic>
            <a:graphicData uri="http://schemas.openxmlformats.org/presentationml/2006/ole">
              <p:oleObj spid="_x0000_s241677" name="Формула" r:id="rId5" imgW="838080" imgH="888840" progId="Equation.3">
                <p:embed/>
              </p:oleObj>
            </a:graphicData>
          </a:graphic>
        </p:graphicFrame>
        <p:graphicFrame>
          <p:nvGraphicFramePr>
            <p:cNvPr id="241678" name="Object 14"/>
            <p:cNvGraphicFramePr>
              <a:graphicFrameLocks noChangeAspect="1"/>
            </p:cNvGraphicFramePr>
            <p:nvPr/>
          </p:nvGraphicFramePr>
          <p:xfrm>
            <a:off x="3691" y="3052"/>
            <a:ext cx="1494" cy="471"/>
          </p:xfrm>
          <a:graphic>
            <a:graphicData uri="http://schemas.openxmlformats.org/presentationml/2006/ole">
              <p:oleObj spid="_x0000_s241678" name="Формула" r:id="rId6" imgW="660240" imgH="24120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1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13</a:t>
            </a:r>
          </a:p>
        </p:txBody>
      </p:sp>
      <p:sp>
        <p:nvSpPr>
          <p:cNvPr id="243715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3716" name="Text Box 4"/>
          <p:cNvSpPr txBox="1">
            <a:spLocks noChangeArrowheads="1"/>
          </p:cNvSpPr>
          <p:nvPr/>
        </p:nvSpPr>
        <p:spPr bwMode="auto">
          <a:xfrm>
            <a:off x="247650" y="1177925"/>
            <a:ext cx="8634413" cy="5340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43717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 dirty="0" err="1" smtClean="0">
                <a:latin typeface="Times New Roman" pitchFamily="18" charset="0"/>
              </a:rPr>
              <a:t>Агрегаттық (жиынтық</a:t>
            </a:r>
            <a:r>
              <a:rPr lang="ru-RU" sz="2800" dirty="0" smtClean="0">
                <a:latin typeface="Times New Roman" pitchFamily="18" charset="0"/>
              </a:rPr>
              <a:t>) </a:t>
            </a:r>
            <a:r>
              <a:rPr lang="ru-RU" sz="2800" dirty="0" err="1" smtClean="0">
                <a:latin typeface="Times New Roman" pitchFamily="18" charset="0"/>
              </a:rPr>
              <a:t>индекстер</a:t>
            </a:r>
            <a:endParaRPr lang="ru-RU" sz="2800" dirty="0">
              <a:latin typeface="Times New Roman" pitchFamily="18" charset="0"/>
            </a:endParaRPr>
          </a:p>
        </p:txBody>
      </p:sp>
      <p:grpSp>
        <p:nvGrpSpPr>
          <p:cNvPr id="243732" name="Group 20"/>
          <p:cNvGrpSpPr>
            <a:grpSpLocks/>
          </p:cNvGrpSpPr>
          <p:nvPr/>
        </p:nvGrpSpPr>
        <p:grpSpPr bwMode="auto">
          <a:xfrm>
            <a:off x="307975" y="1169988"/>
            <a:ext cx="8836025" cy="2446337"/>
            <a:chOff x="194" y="737"/>
            <a:chExt cx="5566" cy="1541"/>
          </a:xfrm>
        </p:grpSpPr>
        <p:sp>
          <p:nvSpPr>
            <p:cNvPr id="243719" name="Text Box 7"/>
            <p:cNvSpPr txBox="1">
              <a:spLocks noChangeArrowheads="1"/>
            </p:cNvSpPr>
            <p:nvPr/>
          </p:nvSpPr>
          <p:spPr bwMode="auto">
            <a:xfrm>
              <a:off x="194" y="737"/>
              <a:ext cx="5566" cy="240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dirty="0">
                  <a:latin typeface="Times New Roman" pitchFamily="18" charset="0"/>
                </a:rPr>
                <a:t>7. </a:t>
              </a:r>
              <a:r>
                <a:rPr lang="ru-RU" dirty="0" err="1" smtClean="0">
                  <a:latin typeface="Times New Roman" pitchFamily="18" charset="0"/>
                </a:rPr>
                <a:t>Еңбек өнімділігінің индексі</a:t>
              </a:r>
              <a:r>
                <a:rPr lang="ru-RU" dirty="0" smtClean="0">
                  <a:latin typeface="Times New Roman" pitchFamily="18" charset="0"/>
                </a:rPr>
                <a:t> </a:t>
              </a:r>
              <a:r>
                <a:rPr lang="ru-RU" dirty="0" smtClean="0">
                  <a:latin typeface="Times New Roman" pitchFamily="18" charset="0"/>
                </a:rPr>
                <a:t>:</a:t>
              </a:r>
              <a:endParaRPr lang="ru-RU" dirty="0">
                <a:latin typeface="Times New Roman" pitchFamily="18" charset="0"/>
              </a:endParaRPr>
            </a:p>
          </p:txBody>
        </p:sp>
        <p:graphicFrame>
          <p:nvGraphicFramePr>
            <p:cNvPr id="243720" name="Object 8"/>
            <p:cNvGraphicFramePr>
              <a:graphicFrameLocks noChangeAspect="1"/>
            </p:cNvGraphicFramePr>
            <p:nvPr/>
          </p:nvGraphicFramePr>
          <p:xfrm>
            <a:off x="2016" y="1015"/>
            <a:ext cx="1623" cy="1263"/>
          </p:xfrm>
          <a:graphic>
            <a:graphicData uri="http://schemas.openxmlformats.org/presentationml/2006/ole">
              <p:oleObj spid="_x0000_s243720" name="Формула" r:id="rId4" imgW="787320" imgH="888840" progId="Equation.3">
                <p:embed/>
              </p:oleObj>
            </a:graphicData>
          </a:graphic>
        </p:graphicFrame>
      </p:grpSp>
      <p:grpSp>
        <p:nvGrpSpPr>
          <p:cNvPr id="243733" name="Group 21"/>
          <p:cNvGrpSpPr>
            <a:grpSpLocks/>
          </p:cNvGrpSpPr>
          <p:nvPr/>
        </p:nvGrpSpPr>
        <p:grpSpPr bwMode="auto">
          <a:xfrm>
            <a:off x="307975" y="3695700"/>
            <a:ext cx="8559800" cy="2708275"/>
            <a:chOff x="194" y="2328"/>
            <a:chExt cx="5392" cy="1706"/>
          </a:xfrm>
        </p:grpSpPr>
        <p:sp>
          <p:nvSpPr>
            <p:cNvPr id="243725" name="Text Box 13"/>
            <p:cNvSpPr txBox="1">
              <a:spLocks noChangeArrowheads="1"/>
            </p:cNvSpPr>
            <p:nvPr/>
          </p:nvSpPr>
          <p:spPr bwMode="auto">
            <a:xfrm>
              <a:off x="194" y="2328"/>
              <a:ext cx="5392" cy="240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dirty="0">
                  <a:latin typeface="Times New Roman" pitchFamily="18" charset="0"/>
                </a:rPr>
                <a:t>8. </a:t>
              </a:r>
              <a:r>
                <a:rPr lang="ru-RU" dirty="0" err="1" smtClean="0">
                  <a:latin typeface="Times New Roman" pitchFamily="18" charset="0"/>
                </a:rPr>
                <a:t>Еңбек сыйымдылығының агрегаттық индексі</a:t>
              </a:r>
              <a:r>
                <a:rPr lang="ru-RU" dirty="0" smtClean="0">
                  <a:latin typeface="Times New Roman" pitchFamily="18" charset="0"/>
                </a:rPr>
                <a:t>:</a:t>
              </a:r>
              <a:endParaRPr lang="ru-RU" dirty="0">
                <a:latin typeface="Times New Roman" pitchFamily="18" charset="0"/>
              </a:endParaRPr>
            </a:p>
          </p:txBody>
        </p:sp>
        <p:graphicFrame>
          <p:nvGraphicFramePr>
            <p:cNvPr id="243727" name="Object 15"/>
            <p:cNvGraphicFramePr>
              <a:graphicFrameLocks noChangeAspect="1"/>
            </p:cNvGraphicFramePr>
            <p:nvPr/>
          </p:nvGraphicFramePr>
          <p:xfrm>
            <a:off x="1530" y="2771"/>
            <a:ext cx="2672" cy="1263"/>
          </p:xfrm>
          <a:graphic>
            <a:graphicData uri="http://schemas.openxmlformats.org/presentationml/2006/ole">
              <p:oleObj spid="_x0000_s243727" name="Формула" r:id="rId5" imgW="1295280" imgH="88884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16</a:t>
            </a:r>
          </a:p>
        </p:txBody>
      </p:sp>
      <p:sp>
        <p:nvSpPr>
          <p:cNvPr id="249859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9860" name="Text Box 4"/>
          <p:cNvSpPr txBox="1">
            <a:spLocks noChangeArrowheads="1"/>
          </p:cNvSpPr>
          <p:nvPr/>
        </p:nvSpPr>
        <p:spPr bwMode="auto">
          <a:xfrm>
            <a:off x="247650" y="1062038"/>
            <a:ext cx="8634413" cy="5514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4986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Средние индексы</a:t>
            </a:r>
          </a:p>
        </p:txBody>
      </p:sp>
      <p:grpSp>
        <p:nvGrpSpPr>
          <p:cNvPr id="249991" name="Group 135"/>
          <p:cNvGrpSpPr>
            <a:grpSpLocks/>
          </p:cNvGrpSpPr>
          <p:nvPr/>
        </p:nvGrpSpPr>
        <p:grpSpPr bwMode="auto">
          <a:xfrm>
            <a:off x="338138" y="1012825"/>
            <a:ext cx="8526462" cy="2746375"/>
            <a:chOff x="213" y="638"/>
            <a:chExt cx="5371" cy="1730"/>
          </a:xfrm>
        </p:grpSpPr>
        <p:sp>
          <p:nvSpPr>
            <p:cNvPr id="249862" name="Text Box 6"/>
            <p:cNvSpPr txBox="1">
              <a:spLocks noChangeArrowheads="1"/>
            </p:cNvSpPr>
            <p:nvPr/>
          </p:nvSpPr>
          <p:spPr bwMode="auto">
            <a:xfrm>
              <a:off x="213" y="638"/>
              <a:ext cx="5371" cy="633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1. Средний арифметический индекс. </a:t>
              </a:r>
              <a:r>
                <a:rPr lang="ru-RU" b="0">
                  <a:latin typeface="Times New Roman" pitchFamily="18" charset="0"/>
                </a:rPr>
                <a:t>Получается при помощи преобразо-вания агрегатного индекса физического объема продукции, учитывая что </a:t>
              </a:r>
              <a:r>
                <a:rPr lang="en-US">
                  <a:latin typeface="Times New Roman" pitchFamily="18" charset="0"/>
                </a:rPr>
                <a:t>q</a:t>
              </a:r>
              <a:r>
                <a:rPr lang="en-US" baseline="-25000">
                  <a:latin typeface="Times New Roman" pitchFamily="18" charset="0"/>
                </a:rPr>
                <a:t>1</a:t>
              </a:r>
              <a:r>
                <a:rPr lang="en-US">
                  <a:latin typeface="Times New Roman" pitchFamily="18" charset="0"/>
                </a:rPr>
                <a:t>=i</a:t>
              </a:r>
              <a:r>
                <a:rPr lang="en-US" baseline="-25000">
                  <a:latin typeface="Times New Roman" pitchFamily="18" charset="0"/>
                </a:rPr>
                <a:t>q</a:t>
              </a:r>
              <a:r>
                <a:rPr lang="en-US">
                  <a:latin typeface="Times New Roman" pitchFamily="18" charset="0"/>
                </a:rPr>
                <a:t>q</a:t>
              </a:r>
              <a:r>
                <a:rPr lang="en-US" baseline="-25000">
                  <a:latin typeface="Times New Roman" pitchFamily="18" charset="0"/>
                </a:rPr>
                <a:t>0</a:t>
              </a:r>
              <a:r>
                <a:rPr lang="ru-RU" b="0">
                  <a:latin typeface="Times New Roman" pitchFamily="18" charset="0"/>
                </a:rPr>
                <a:t>:</a:t>
              </a:r>
              <a:endParaRPr lang="ru-RU">
                <a:latin typeface="Times New Roman" pitchFamily="18" charset="0"/>
              </a:endParaRPr>
            </a:p>
          </p:txBody>
        </p:sp>
        <p:graphicFrame>
          <p:nvGraphicFramePr>
            <p:cNvPr id="249986" name="Object 130"/>
            <p:cNvGraphicFramePr>
              <a:graphicFrameLocks noChangeAspect="1"/>
            </p:cNvGraphicFramePr>
            <p:nvPr/>
          </p:nvGraphicFramePr>
          <p:xfrm>
            <a:off x="1537" y="1130"/>
            <a:ext cx="2528" cy="1238"/>
          </p:xfrm>
          <a:graphic>
            <a:graphicData uri="http://schemas.openxmlformats.org/presentationml/2006/ole">
              <p:oleObj spid="_x0000_s249986" name="Формула" r:id="rId4" imgW="1549080" imgH="888840" progId="Equation.3">
                <p:embed/>
              </p:oleObj>
            </a:graphicData>
          </a:graphic>
        </p:graphicFrame>
      </p:grpSp>
      <p:grpSp>
        <p:nvGrpSpPr>
          <p:cNvPr id="249992" name="Group 136"/>
          <p:cNvGrpSpPr>
            <a:grpSpLocks/>
          </p:cNvGrpSpPr>
          <p:nvPr/>
        </p:nvGrpSpPr>
        <p:grpSpPr bwMode="auto">
          <a:xfrm>
            <a:off x="312738" y="3806825"/>
            <a:ext cx="8526462" cy="2560638"/>
            <a:chOff x="197" y="2398"/>
            <a:chExt cx="5371" cy="1613"/>
          </a:xfrm>
        </p:grpSpPr>
        <p:sp>
          <p:nvSpPr>
            <p:cNvPr id="249987" name="Text Box 131"/>
            <p:cNvSpPr txBox="1">
              <a:spLocks noChangeArrowheads="1"/>
            </p:cNvSpPr>
            <p:nvPr/>
          </p:nvSpPr>
          <p:spPr bwMode="auto">
            <a:xfrm>
              <a:off x="197" y="2398"/>
              <a:ext cx="5371" cy="489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2. Средний гармонический индекс. </a:t>
              </a:r>
              <a:r>
                <a:rPr lang="ru-RU" b="0">
                  <a:latin typeface="Times New Roman" pitchFamily="18" charset="0"/>
                </a:rPr>
                <a:t>Получается при помощи преобразо-вания агрегатного индекса цен, учитывая что </a:t>
              </a:r>
              <a:r>
                <a:rPr lang="en-US">
                  <a:latin typeface="Times New Roman" pitchFamily="18" charset="0"/>
                </a:rPr>
                <a:t>p</a:t>
              </a:r>
              <a:r>
                <a:rPr lang="en-US" baseline="-25000">
                  <a:latin typeface="Times New Roman" pitchFamily="18" charset="0"/>
                </a:rPr>
                <a:t>0</a:t>
              </a:r>
              <a:r>
                <a:rPr lang="en-US">
                  <a:latin typeface="Times New Roman" pitchFamily="18" charset="0"/>
                </a:rPr>
                <a:t>=p</a:t>
              </a:r>
              <a:r>
                <a:rPr lang="en-US" baseline="-25000">
                  <a:latin typeface="Times New Roman" pitchFamily="18" charset="0"/>
                </a:rPr>
                <a:t>1</a:t>
              </a:r>
              <a:r>
                <a:rPr lang="en-US">
                  <a:latin typeface="Times New Roman" pitchFamily="18" charset="0"/>
                </a:rPr>
                <a:t>/i</a:t>
              </a:r>
              <a:r>
                <a:rPr lang="en-US" baseline="-25000">
                  <a:latin typeface="Times New Roman" pitchFamily="18" charset="0"/>
                </a:rPr>
                <a:t>p</a:t>
              </a:r>
              <a:r>
                <a:rPr lang="ru-RU" b="0">
                  <a:latin typeface="Times New Roman" pitchFamily="18" charset="0"/>
                </a:rPr>
                <a:t>:</a:t>
              </a:r>
              <a:endParaRPr lang="ru-RU">
                <a:latin typeface="Times New Roman" pitchFamily="18" charset="0"/>
              </a:endParaRPr>
            </a:p>
          </p:txBody>
        </p:sp>
        <p:graphicFrame>
          <p:nvGraphicFramePr>
            <p:cNvPr id="249990" name="Object 134"/>
            <p:cNvGraphicFramePr>
              <a:graphicFrameLocks noChangeAspect="1"/>
            </p:cNvGraphicFramePr>
            <p:nvPr/>
          </p:nvGraphicFramePr>
          <p:xfrm>
            <a:off x="2071" y="2907"/>
            <a:ext cx="1639" cy="1104"/>
          </p:xfrm>
          <a:graphic>
            <a:graphicData uri="http://schemas.openxmlformats.org/presentationml/2006/ole">
              <p:oleObj spid="_x0000_s249990" name="Формула" r:id="rId5" imgW="939600" imgH="88884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9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9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17</a:t>
            </a:r>
          </a:p>
        </p:txBody>
      </p:sp>
      <p:sp>
        <p:nvSpPr>
          <p:cNvPr id="251907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1908" name="Text Box 4"/>
          <p:cNvSpPr txBox="1">
            <a:spLocks noChangeArrowheads="1"/>
          </p:cNvSpPr>
          <p:nvPr/>
        </p:nvSpPr>
        <p:spPr bwMode="auto">
          <a:xfrm>
            <a:off x="247650" y="1062038"/>
            <a:ext cx="8634413" cy="5514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51909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Средние индексы</a:t>
            </a:r>
          </a:p>
        </p:txBody>
      </p:sp>
      <p:grpSp>
        <p:nvGrpSpPr>
          <p:cNvPr id="252128" name="Group 224"/>
          <p:cNvGrpSpPr>
            <a:grpSpLocks/>
          </p:cNvGrpSpPr>
          <p:nvPr/>
        </p:nvGrpSpPr>
        <p:grpSpPr bwMode="auto">
          <a:xfrm>
            <a:off x="338138" y="1012825"/>
            <a:ext cx="8501062" cy="3208338"/>
            <a:chOff x="213" y="638"/>
            <a:chExt cx="5355" cy="2021"/>
          </a:xfrm>
        </p:grpSpPr>
        <p:sp>
          <p:nvSpPr>
            <p:cNvPr id="251910" name="Text Box 6"/>
            <p:cNvSpPr txBox="1">
              <a:spLocks noChangeArrowheads="1"/>
            </p:cNvSpPr>
            <p:nvPr/>
          </p:nvSpPr>
          <p:spPr bwMode="auto">
            <a:xfrm>
              <a:off x="213" y="638"/>
              <a:ext cx="5355" cy="441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Пример 4. </a:t>
              </a:r>
              <a:r>
                <a:rPr lang="ru-RU" b="0">
                  <a:latin typeface="Times New Roman" pitchFamily="18" charset="0"/>
                </a:rPr>
                <a:t>По приведенным в таблице данным рассчитать средний арифме-тический индекс.</a:t>
              </a:r>
              <a:endParaRPr lang="ru-RU">
                <a:latin typeface="Times New Roman" pitchFamily="18" charset="0"/>
              </a:endParaRPr>
            </a:p>
          </p:txBody>
        </p:sp>
        <p:sp>
          <p:nvSpPr>
            <p:cNvPr id="252097" name="Rectangle 193"/>
            <p:cNvSpPr>
              <a:spLocks noChangeArrowheads="1"/>
            </p:cNvSpPr>
            <p:nvPr/>
          </p:nvSpPr>
          <p:spPr bwMode="auto">
            <a:xfrm>
              <a:off x="4115" y="2026"/>
              <a:ext cx="695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0,918</a:t>
              </a:r>
            </a:p>
          </p:txBody>
        </p:sp>
        <p:sp>
          <p:nvSpPr>
            <p:cNvPr id="252095" name="Rectangle 191"/>
            <p:cNvSpPr>
              <a:spLocks noChangeArrowheads="1"/>
            </p:cNvSpPr>
            <p:nvPr/>
          </p:nvSpPr>
          <p:spPr bwMode="auto">
            <a:xfrm>
              <a:off x="2032" y="2026"/>
              <a:ext cx="2083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-8,2</a:t>
              </a:r>
            </a:p>
          </p:txBody>
        </p:sp>
        <p:sp>
          <p:nvSpPr>
            <p:cNvPr id="252077" name="Rectangle 173"/>
            <p:cNvSpPr>
              <a:spLocks noChangeArrowheads="1"/>
            </p:cNvSpPr>
            <p:nvPr/>
          </p:nvSpPr>
          <p:spPr bwMode="auto">
            <a:xfrm>
              <a:off x="4115" y="2448"/>
              <a:ext cx="695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-</a:t>
              </a:r>
            </a:p>
          </p:txBody>
        </p:sp>
        <p:sp>
          <p:nvSpPr>
            <p:cNvPr id="252075" name="Rectangle 171"/>
            <p:cNvSpPr>
              <a:spLocks noChangeArrowheads="1"/>
            </p:cNvSpPr>
            <p:nvPr/>
          </p:nvSpPr>
          <p:spPr bwMode="auto">
            <a:xfrm>
              <a:off x="4115" y="2237"/>
              <a:ext cx="695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1,013</a:t>
              </a:r>
            </a:p>
          </p:txBody>
        </p:sp>
        <p:sp>
          <p:nvSpPr>
            <p:cNvPr id="252073" name="Rectangle 169"/>
            <p:cNvSpPr>
              <a:spLocks noChangeArrowheads="1"/>
            </p:cNvSpPr>
            <p:nvPr/>
          </p:nvSpPr>
          <p:spPr bwMode="auto">
            <a:xfrm>
              <a:off x="4115" y="1815"/>
              <a:ext cx="695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0,936</a:t>
              </a:r>
            </a:p>
          </p:txBody>
        </p:sp>
        <p:sp>
          <p:nvSpPr>
            <p:cNvPr id="251917" name="Rectangle 13"/>
            <p:cNvSpPr>
              <a:spLocks noChangeArrowheads="1"/>
            </p:cNvSpPr>
            <p:nvPr/>
          </p:nvSpPr>
          <p:spPr bwMode="auto">
            <a:xfrm>
              <a:off x="4810" y="2448"/>
              <a:ext cx="640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119505</a:t>
              </a:r>
            </a:p>
          </p:txBody>
        </p:sp>
        <p:sp>
          <p:nvSpPr>
            <p:cNvPr id="251920" name="Rectangle 16"/>
            <p:cNvSpPr>
              <a:spLocks noChangeArrowheads="1"/>
            </p:cNvSpPr>
            <p:nvPr/>
          </p:nvSpPr>
          <p:spPr bwMode="auto">
            <a:xfrm>
              <a:off x="2032" y="2448"/>
              <a:ext cx="2083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-</a:t>
              </a:r>
            </a:p>
          </p:txBody>
        </p:sp>
        <p:sp>
          <p:nvSpPr>
            <p:cNvPr id="251922" name="Rectangle 18"/>
            <p:cNvSpPr>
              <a:spLocks noChangeArrowheads="1"/>
            </p:cNvSpPr>
            <p:nvPr/>
          </p:nvSpPr>
          <p:spPr bwMode="auto">
            <a:xfrm>
              <a:off x="1136" y="2448"/>
              <a:ext cx="896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124000</a:t>
              </a:r>
            </a:p>
          </p:txBody>
        </p:sp>
        <p:sp>
          <p:nvSpPr>
            <p:cNvPr id="251923" name="Rectangle 19"/>
            <p:cNvSpPr>
              <a:spLocks noChangeArrowheads="1"/>
            </p:cNvSpPr>
            <p:nvPr/>
          </p:nvSpPr>
          <p:spPr bwMode="auto">
            <a:xfrm>
              <a:off x="269" y="2448"/>
              <a:ext cx="867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Итого</a:t>
              </a:r>
            </a:p>
          </p:txBody>
        </p:sp>
        <p:sp>
          <p:nvSpPr>
            <p:cNvPr id="251924" name="Rectangle 20"/>
            <p:cNvSpPr>
              <a:spLocks noChangeArrowheads="1"/>
            </p:cNvSpPr>
            <p:nvPr/>
          </p:nvSpPr>
          <p:spPr bwMode="auto">
            <a:xfrm>
              <a:off x="4810" y="2237"/>
              <a:ext cx="640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51663</a:t>
              </a:r>
            </a:p>
          </p:txBody>
        </p:sp>
        <p:sp>
          <p:nvSpPr>
            <p:cNvPr id="251927" name="Rectangle 23"/>
            <p:cNvSpPr>
              <a:spLocks noChangeArrowheads="1"/>
            </p:cNvSpPr>
            <p:nvPr/>
          </p:nvSpPr>
          <p:spPr bwMode="auto">
            <a:xfrm>
              <a:off x="2032" y="2237"/>
              <a:ext cx="2083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+1,3</a:t>
              </a:r>
            </a:p>
          </p:txBody>
        </p:sp>
        <p:sp>
          <p:nvSpPr>
            <p:cNvPr id="251929" name="Rectangle 25"/>
            <p:cNvSpPr>
              <a:spLocks noChangeArrowheads="1"/>
            </p:cNvSpPr>
            <p:nvPr/>
          </p:nvSpPr>
          <p:spPr bwMode="auto">
            <a:xfrm>
              <a:off x="1136" y="2237"/>
              <a:ext cx="896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51000</a:t>
              </a:r>
            </a:p>
          </p:txBody>
        </p:sp>
        <p:sp>
          <p:nvSpPr>
            <p:cNvPr id="251930" name="Rectangle 26"/>
            <p:cNvSpPr>
              <a:spLocks noChangeArrowheads="1"/>
            </p:cNvSpPr>
            <p:nvPr/>
          </p:nvSpPr>
          <p:spPr bwMode="auto">
            <a:xfrm>
              <a:off x="269" y="2237"/>
              <a:ext cx="867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Апельсины</a:t>
              </a:r>
            </a:p>
          </p:txBody>
        </p:sp>
        <p:sp>
          <p:nvSpPr>
            <p:cNvPr id="251931" name="Rectangle 27"/>
            <p:cNvSpPr>
              <a:spLocks noChangeArrowheads="1"/>
            </p:cNvSpPr>
            <p:nvPr/>
          </p:nvSpPr>
          <p:spPr bwMode="auto">
            <a:xfrm>
              <a:off x="4810" y="2026"/>
              <a:ext cx="640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24786</a:t>
              </a:r>
            </a:p>
          </p:txBody>
        </p:sp>
        <p:sp>
          <p:nvSpPr>
            <p:cNvPr id="251936" name="Rectangle 32"/>
            <p:cNvSpPr>
              <a:spLocks noChangeArrowheads="1"/>
            </p:cNvSpPr>
            <p:nvPr/>
          </p:nvSpPr>
          <p:spPr bwMode="auto">
            <a:xfrm>
              <a:off x="1136" y="2026"/>
              <a:ext cx="896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27000</a:t>
              </a:r>
            </a:p>
          </p:txBody>
        </p:sp>
        <p:sp>
          <p:nvSpPr>
            <p:cNvPr id="251937" name="Rectangle 33"/>
            <p:cNvSpPr>
              <a:spLocks noChangeArrowheads="1"/>
            </p:cNvSpPr>
            <p:nvPr/>
          </p:nvSpPr>
          <p:spPr bwMode="auto">
            <a:xfrm>
              <a:off x="269" y="2026"/>
              <a:ext cx="867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Грейпфруты</a:t>
              </a:r>
            </a:p>
          </p:txBody>
        </p:sp>
        <p:sp>
          <p:nvSpPr>
            <p:cNvPr id="251938" name="Rectangle 34"/>
            <p:cNvSpPr>
              <a:spLocks noChangeArrowheads="1"/>
            </p:cNvSpPr>
            <p:nvPr/>
          </p:nvSpPr>
          <p:spPr bwMode="auto">
            <a:xfrm>
              <a:off x="4810" y="1815"/>
              <a:ext cx="640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43056</a:t>
              </a:r>
            </a:p>
          </p:txBody>
        </p:sp>
        <p:sp>
          <p:nvSpPr>
            <p:cNvPr id="251941" name="Rectangle 37"/>
            <p:cNvSpPr>
              <a:spLocks noChangeArrowheads="1"/>
            </p:cNvSpPr>
            <p:nvPr/>
          </p:nvSpPr>
          <p:spPr bwMode="auto">
            <a:xfrm>
              <a:off x="2032" y="1815"/>
              <a:ext cx="2083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-6,4</a:t>
              </a:r>
            </a:p>
          </p:txBody>
        </p:sp>
        <p:sp>
          <p:nvSpPr>
            <p:cNvPr id="251943" name="Rectangle 39"/>
            <p:cNvSpPr>
              <a:spLocks noChangeArrowheads="1"/>
            </p:cNvSpPr>
            <p:nvPr/>
          </p:nvSpPr>
          <p:spPr bwMode="auto">
            <a:xfrm>
              <a:off x="1136" y="1815"/>
              <a:ext cx="896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46000</a:t>
              </a:r>
            </a:p>
          </p:txBody>
        </p:sp>
        <p:sp>
          <p:nvSpPr>
            <p:cNvPr id="251944" name="Rectangle 40"/>
            <p:cNvSpPr>
              <a:spLocks noChangeArrowheads="1"/>
            </p:cNvSpPr>
            <p:nvPr/>
          </p:nvSpPr>
          <p:spPr bwMode="auto">
            <a:xfrm>
              <a:off x="269" y="1815"/>
              <a:ext cx="867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Мандарины</a:t>
              </a:r>
            </a:p>
          </p:txBody>
        </p:sp>
        <p:sp>
          <p:nvSpPr>
            <p:cNvPr id="251945" name="Rectangle 41"/>
            <p:cNvSpPr>
              <a:spLocks noChangeArrowheads="1"/>
            </p:cNvSpPr>
            <p:nvPr/>
          </p:nvSpPr>
          <p:spPr bwMode="auto">
            <a:xfrm>
              <a:off x="4810" y="1468"/>
              <a:ext cx="640" cy="347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i</a:t>
              </a:r>
              <a:r>
                <a:rPr lang="en-US" sz="1600" baseline="-25000">
                  <a:solidFill>
                    <a:schemeClr val="tx1"/>
                  </a:solidFill>
                  <a:latin typeface="Times New Roman" pitchFamily="18" charset="0"/>
                </a:rPr>
                <a:t>q</a:t>
              </a: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·q</a:t>
              </a:r>
              <a:r>
                <a:rPr lang="en-US" sz="1600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sz="1600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ru-RU" sz="16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51946" name="Rectangle 42"/>
            <p:cNvSpPr>
              <a:spLocks noChangeArrowheads="1"/>
            </p:cNvSpPr>
            <p:nvPr/>
          </p:nvSpPr>
          <p:spPr bwMode="auto">
            <a:xfrm>
              <a:off x="4115" y="1468"/>
              <a:ext cx="695" cy="347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i</a:t>
              </a:r>
              <a:r>
                <a:rPr lang="en-US" sz="1600" baseline="-25000">
                  <a:solidFill>
                    <a:schemeClr val="tx1"/>
                  </a:solidFill>
                  <a:latin typeface="Times New Roman" pitchFamily="18" charset="0"/>
                </a:rPr>
                <a:t>q</a:t>
              </a:r>
              <a:endParaRPr lang="ru-RU" sz="16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51951" name="Rectangle 47"/>
            <p:cNvSpPr>
              <a:spLocks noChangeArrowheads="1"/>
            </p:cNvSpPr>
            <p:nvPr/>
          </p:nvSpPr>
          <p:spPr bwMode="auto">
            <a:xfrm>
              <a:off x="4115" y="1111"/>
              <a:ext cx="1335" cy="357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Расчетные графы</a:t>
              </a:r>
            </a:p>
          </p:txBody>
        </p:sp>
        <p:sp>
          <p:nvSpPr>
            <p:cNvPr id="251952" name="Rectangle 48"/>
            <p:cNvSpPr>
              <a:spLocks noChangeArrowheads="1"/>
            </p:cNvSpPr>
            <p:nvPr/>
          </p:nvSpPr>
          <p:spPr bwMode="auto">
            <a:xfrm>
              <a:off x="2032" y="1111"/>
              <a:ext cx="2083" cy="704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Изменение физического объема реализации в текущем периоде по сравнению с базисным, %</a:t>
              </a:r>
            </a:p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i</a:t>
              </a:r>
              <a:r>
                <a:rPr lang="en-US" sz="1600" baseline="-25000">
                  <a:solidFill>
                    <a:schemeClr val="tx1"/>
                  </a:solidFill>
                  <a:latin typeface="Times New Roman" pitchFamily="18" charset="0"/>
                </a:rPr>
                <a:t>q</a:t>
              </a: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·</a:t>
              </a: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100% - 100%</a:t>
              </a:r>
            </a:p>
          </p:txBody>
        </p:sp>
        <p:sp>
          <p:nvSpPr>
            <p:cNvPr id="251953" name="Rectangle 49"/>
            <p:cNvSpPr>
              <a:spLocks noChangeArrowheads="1"/>
            </p:cNvSpPr>
            <p:nvPr/>
          </p:nvSpPr>
          <p:spPr bwMode="auto">
            <a:xfrm>
              <a:off x="1136" y="1111"/>
              <a:ext cx="896" cy="704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Реализация в базисном периоде, руб.</a:t>
              </a:r>
            </a:p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q</a:t>
              </a:r>
              <a:r>
                <a:rPr lang="en-US" sz="1600" baseline="-25000">
                  <a:solidFill>
                    <a:schemeClr val="tx1"/>
                  </a:solidFill>
                  <a:latin typeface="Times New Roman" pitchFamily="18" charset="0"/>
                </a:rPr>
                <a:t>0</a:t>
              </a: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p</a:t>
              </a:r>
              <a:r>
                <a:rPr lang="en-US" sz="1600" baseline="-25000">
                  <a:solidFill>
                    <a:schemeClr val="tx1"/>
                  </a:solidFill>
                  <a:latin typeface="Times New Roman" pitchFamily="18" charset="0"/>
                </a:rPr>
                <a:t>0</a:t>
              </a:r>
              <a:endParaRPr lang="ru-RU" sz="16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51954" name="Rectangle 50"/>
            <p:cNvSpPr>
              <a:spLocks noChangeArrowheads="1"/>
            </p:cNvSpPr>
            <p:nvPr/>
          </p:nvSpPr>
          <p:spPr bwMode="auto">
            <a:xfrm>
              <a:off x="269" y="1111"/>
              <a:ext cx="867" cy="704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Товар</a:t>
              </a:r>
            </a:p>
          </p:txBody>
        </p:sp>
        <p:sp>
          <p:nvSpPr>
            <p:cNvPr id="251955" name="Line 51"/>
            <p:cNvSpPr>
              <a:spLocks noChangeShapeType="1"/>
            </p:cNvSpPr>
            <p:nvPr/>
          </p:nvSpPr>
          <p:spPr bwMode="auto">
            <a:xfrm>
              <a:off x="269" y="1111"/>
              <a:ext cx="5181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56" name="Line 52"/>
            <p:cNvSpPr>
              <a:spLocks noChangeShapeType="1"/>
            </p:cNvSpPr>
            <p:nvPr/>
          </p:nvSpPr>
          <p:spPr bwMode="auto">
            <a:xfrm>
              <a:off x="269" y="1815"/>
              <a:ext cx="5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57" name="Line 53"/>
            <p:cNvSpPr>
              <a:spLocks noChangeShapeType="1"/>
            </p:cNvSpPr>
            <p:nvPr/>
          </p:nvSpPr>
          <p:spPr bwMode="auto">
            <a:xfrm>
              <a:off x="269" y="2026"/>
              <a:ext cx="5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58" name="Line 54"/>
            <p:cNvSpPr>
              <a:spLocks noChangeShapeType="1"/>
            </p:cNvSpPr>
            <p:nvPr/>
          </p:nvSpPr>
          <p:spPr bwMode="auto">
            <a:xfrm>
              <a:off x="269" y="2237"/>
              <a:ext cx="5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59" name="Line 55"/>
            <p:cNvSpPr>
              <a:spLocks noChangeShapeType="1"/>
            </p:cNvSpPr>
            <p:nvPr/>
          </p:nvSpPr>
          <p:spPr bwMode="auto">
            <a:xfrm>
              <a:off x="269" y="2448"/>
              <a:ext cx="5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60" name="Line 56"/>
            <p:cNvSpPr>
              <a:spLocks noChangeShapeType="1"/>
            </p:cNvSpPr>
            <p:nvPr/>
          </p:nvSpPr>
          <p:spPr bwMode="auto">
            <a:xfrm>
              <a:off x="269" y="2659"/>
              <a:ext cx="5181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61" name="Line 57"/>
            <p:cNvSpPr>
              <a:spLocks noChangeShapeType="1"/>
            </p:cNvSpPr>
            <p:nvPr/>
          </p:nvSpPr>
          <p:spPr bwMode="auto">
            <a:xfrm>
              <a:off x="269" y="1111"/>
              <a:ext cx="0" cy="154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62" name="Line 58"/>
            <p:cNvSpPr>
              <a:spLocks noChangeShapeType="1"/>
            </p:cNvSpPr>
            <p:nvPr/>
          </p:nvSpPr>
          <p:spPr bwMode="auto">
            <a:xfrm>
              <a:off x="1136" y="1111"/>
              <a:ext cx="0" cy="15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63" name="Line 59"/>
            <p:cNvSpPr>
              <a:spLocks noChangeShapeType="1"/>
            </p:cNvSpPr>
            <p:nvPr/>
          </p:nvSpPr>
          <p:spPr bwMode="auto">
            <a:xfrm>
              <a:off x="2032" y="1111"/>
              <a:ext cx="0" cy="15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65" name="Line 61"/>
            <p:cNvSpPr>
              <a:spLocks noChangeShapeType="1"/>
            </p:cNvSpPr>
            <p:nvPr/>
          </p:nvSpPr>
          <p:spPr bwMode="auto">
            <a:xfrm>
              <a:off x="5450" y="1111"/>
              <a:ext cx="0" cy="154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69" name="Line 65"/>
            <p:cNvSpPr>
              <a:spLocks noChangeShapeType="1"/>
            </p:cNvSpPr>
            <p:nvPr/>
          </p:nvSpPr>
          <p:spPr bwMode="auto">
            <a:xfrm>
              <a:off x="4810" y="1468"/>
              <a:ext cx="0" cy="11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1971" name="Line 67"/>
            <p:cNvSpPr>
              <a:spLocks noChangeShapeType="1"/>
            </p:cNvSpPr>
            <p:nvPr/>
          </p:nvSpPr>
          <p:spPr bwMode="auto">
            <a:xfrm>
              <a:off x="4115" y="1468"/>
              <a:ext cx="13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2071" name="Line 167"/>
            <p:cNvSpPr>
              <a:spLocks noChangeShapeType="1"/>
            </p:cNvSpPr>
            <p:nvPr/>
          </p:nvSpPr>
          <p:spPr bwMode="auto">
            <a:xfrm>
              <a:off x="4115" y="1111"/>
              <a:ext cx="0" cy="15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2129" name="Group 225"/>
          <p:cNvGrpSpPr>
            <a:grpSpLocks/>
          </p:cNvGrpSpPr>
          <p:nvPr/>
        </p:nvGrpSpPr>
        <p:grpSpPr bwMode="auto">
          <a:xfrm>
            <a:off x="312738" y="4314825"/>
            <a:ext cx="7621587" cy="1997075"/>
            <a:chOff x="197" y="2718"/>
            <a:chExt cx="4801" cy="1258"/>
          </a:xfrm>
        </p:grpSpPr>
        <p:sp>
          <p:nvSpPr>
            <p:cNvPr id="252121" name="Text Box 217"/>
            <p:cNvSpPr txBox="1">
              <a:spLocks noChangeArrowheads="1"/>
            </p:cNvSpPr>
            <p:nvPr/>
          </p:nvSpPr>
          <p:spPr bwMode="auto">
            <a:xfrm>
              <a:off x="197" y="2718"/>
              <a:ext cx="2443" cy="201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Решение:</a:t>
              </a:r>
            </a:p>
          </p:txBody>
        </p:sp>
        <p:graphicFrame>
          <p:nvGraphicFramePr>
            <p:cNvPr id="252124" name="Object 220"/>
            <p:cNvGraphicFramePr>
              <a:graphicFrameLocks noChangeAspect="1"/>
            </p:cNvGraphicFramePr>
            <p:nvPr/>
          </p:nvGraphicFramePr>
          <p:xfrm>
            <a:off x="812" y="2994"/>
            <a:ext cx="4186" cy="982"/>
          </p:xfrm>
          <a:graphic>
            <a:graphicData uri="http://schemas.openxmlformats.org/presentationml/2006/ole">
              <p:oleObj spid="_x0000_s252124" name="Формула" r:id="rId4" imgW="2781000" imgH="88884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2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2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18</a:t>
            </a:r>
          </a:p>
        </p:txBody>
      </p:sp>
      <p:sp>
        <p:nvSpPr>
          <p:cNvPr id="253955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3956" name="Text Box 4"/>
          <p:cNvSpPr txBox="1">
            <a:spLocks noChangeArrowheads="1"/>
          </p:cNvSpPr>
          <p:nvPr/>
        </p:nvSpPr>
        <p:spPr bwMode="auto">
          <a:xfrm>
            <a:off x="247650" y="1062038"/>
            <a:ext cx="8634413" cy="5514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53957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Средние индексы</a:t>
            </a:r>
          </a:p>
        </p:txBody>
      </p:sp>
      <p:grpSp>
        <p:nvGrpSpPr>
          <p:cNvPr id="253958" name="Group 6"/>
          <p:cNvGrpSpPr>
            <a:grpSpLocks/>
          </p:cNvGrpSpPr>
          <p:nvPr/>
        </p:nvGrpSpPr>
        <p:grpSpPr bwMode="auto">
          <a:xfrm>
            <a:off x="338138" y="1012825"/>
            <a:ext cx="8501062" cy="3208338"/>
            <a:chOff x="213" y="638"/>
            <a:chExt cx="5355" cy="2021"/>
          </a:xfrm>
        </p:grpSpPr>
        <p:sp>
          <p:nvSpPr>
            <p:cNvPr id="253959" name="Text Box 7"/>
            <p:cNvSpPr txBox="1">
              <a:spLocks noChangeArrowheads="1"/>
            </p:cNvSpPr>
            <p:nvPr/>
          </p:nvSpPr>
          <p:spPr bwMode="auto">
            <a:xfrm>
              <a:off x="213" y="638"/>
              <a:ext cx="5355" cy="441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Пример 5. </a:t>
              </a:r>
              <a:r>
                <a:rPr lang="ru-RU" b="0">
                  <a:latin typeface="Times New Roman" pitchFamily="18" charset="0"/>
                </a:rPr>
                <a:t>По приведенным в таблице данным сводную оценку изменения цен.</a:t>
              </a:r>
              <a:endParaRPr lang="ru-RU">
                <a:latin typeface="Times New Roman" pitchFamily="18" charset="0"/>
              </a:endParaRPr>
            </a:p>
          </p:txBody>
        </p:sp>
        <p:sp>
          <p:nvSpPr>
            <p:cNvPr id="253960" name="Rectangle 8"/>
            <p:cNvSpPr>
              <a:spLocks noChangeArrowheads="1"/>
            </p:cNvSpPr>
            <p:nvPr/>
          </p:nvSpPr>
          <p:spPr bwMode="auto">
            <a:xfrm>
              <a:off x="4115" y="2026"/>
              <a:ext cx="695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1</a:t>
              </a: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,</a:t>
              </a: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023</a:t>
              </a:r>
              <a:endParaRPr lang="ru-RU" sz="16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53961" name="Rectangle 9"/>
            <p:cNvSpPr>
              <a:spLocks noChangeArrowheads="1"/>
            </p:cNvSpPr>
            <p:nvPr/>
          </p:nvSpPr>
          <p:spPr bwMode="auto">
            <a:xfrm>
              <a:off x="2032" y="2026"/>
              <a:ext cx="2083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+2,3</a:t>
              </a:r>
              <a:endParaRPr lang="ru-RU" sz="16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53962" name="Rectangle 10"/>
            <p:cNvSpPr>
              <a:spLocks noChangeArrowheads="1"/>
            </p:cNvSpPr>
            <p:nvPr/>
          </p:nvSpPr>
          <p:spPr bwMode="auto">
            <a:xfrm>
              <a:off x="4115" y="2448"/>
              <a:ext cx="695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-</a:t>
              </a:r>
            </a:p>
          </p:txBody>
        </p:sp>
        <p:sp>
          <p:nvSpPr>
            <p:cNvPr id="253963" name="Rectangle 11"/>
            <p:cNvSpPr>
              <a:spLocks noChangeArrowheads="1"/>
            </p:cNvSpPr>
            <p:nvPr/>
          </p:nvSpPr>
          <p:spPr bwMode="auto">
            <a:xfrm>
              <a:off x="4115" y="2237"/>
              <a:ext cx="695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0</a:t>
              </a: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,</a:t>
              </a: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992</a:t>
              </a:r>
              <a:endParaRPr lang="ru-RU" sz="16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53964" name="Rectangle 12"/>
            <p:cNvSpPr>
              <a:spLocks noChangeArrowheads="1"/>
            </p:cNvSpPr>
            <p:nvPr/>
          </p:nvSpPr>
          <p:spPr bwMode="auto">
            <a:xfrm>
              <a:off x="4115" y="1815"/>
              <a:ext cx="695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1</a:t>
              </a: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,</a:t>
              </a: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040</a:t>
              </a:r>
              <a:endParaRPr lang="ru-RU" sz="16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53965" name="Rectangle 13"/>
            <p:cNvSpPr>
              <a:spLocks noChangeArrowheads="1"/>
            </p:cNvSpPr>
            <p:nvPr/>
          </p:nvSpPr>
          <p:spPr bwMode="auto">
            <a:xfrm>
              <a:off x="4810" y="2448"/>
              <a:ext cx="640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71877</a:t>
              </a:r>
              <a:endParaRPr lang="ru-RU" sz="16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53966" name="Rectangle 14"/>
            <p:cNvSpPr>
              <a:spLocks noChangeArrowheads="1"/>
            </p:cNvSpPr>
            <p:nvPr/>
          </p:nvSpPr>
          <p:spPr bwMode="auto">
            <a:xfrm>
              <a:off x="2032" y="2448"/>
              <a:ext cx="2083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-</a:t>
              </a:r>
            </a:p>
          </p:txBody>
        </p:sp>
        <p:sp>
          <p:nvSpPr>
            <p:cNvPr id="253967" name="Rectangle 15"/>
            <p:cNvSpPr>
              <a:spLocks noChangeArrowheads="1"/>
            </p:cNvSpPr>
            <p:nvPr/>
          </p:nvSpPr>
          <p:spPr bwMode="auto">
            <a:xfrm>
              <a:off x="1136" y="2448"/>
              <a:ext cx="896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73000</a:t>
              </a:r>
            </a:p>
          </p:txBody>
        </p:sp>
        <p:sp>
          <p:nvSpPr>
            <p:cNvPr id="253968" name="Rectangle 16"/>
            <p:cNvSpPr>
              <a:spLocks noChangeArrowheads="1"/>
            </p:cNvSpPr>
            <p:nvPr/>
          </p:nvSpPr>
          <p:spPr bwMode="auto">
            <a:xfrm>
              <a:off x="269" y="2448"/>
              <a:ext cx="867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Итого</a:t>
              </a:r>
            </a:p>
          </p:txBody>
        </p:sp>
        <p:sp>
          <p:nvSpPr>
            <p:cNvPr id="253969" name="Rectangle 17"/>
            <p:cNvSpPr>
              <a:spLocks noChangeArrowheads="1"/>
            </p:cNvSpPr>
            <p:nvPr/>
          </p:nvSpPr>
          <p:spPr bwMode="auto">
            <a:xfrm>
              <a:off x="4810" y="2237"/>
              <a:ext cx="640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29234</a:t>
              </a:r>
              <a:endParaRPr lang="ru-RU" sz="16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53970" name="Rectangle 18"/>
            <p:cNvSpPr>
              <a:spLocks noChangeArrowheads="1"/>
            </p:cNvSpPr>
            <p:nvPr/>
          </p:nvSpPr>
          <p:spPr bwMode="auto">
            <a:xfrm>
              <a:off x="2032" y="2237"/>
              <a:ext cx="2083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-0,8</a:t>
              </a:r>
              <a:endParaRPr lang="ru-RU" sz="16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53971" name="Rectangle 19"/>
            <p:cNvSpPr>
              <a:spLocks noChangeArrowheads="1"/>
            </p:cNvSpPr>
            <p:nvPr/>
          </p:nvSpPr>
          <p:spPr bwMode="auto">
            <a:xfrm>
              <a:off x="1136" y="2237"/>
              <a:ext cx="896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29000</a:t>
              </a:r>
            </a:p>
          </p:txBody>
        </p:sp>
        <p:sp>
          <p:nvSpPr>
            <p:cNvPr id="253972" name="Rectangle 20"/>
            <p:cNvSpPr>
              <a:spLocks noChangeArrowheads="1"/>
            </p:cNvSpPr>
            <p:nvPr/>
          </p:nvSpPr>
          <p:spPr bwMode="auto">
            <a:xfrm>
              <a:off x="269" y="2237"/>
              <a:ext cx="867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Лук</a:t>
              </a:r>
            </a:p>
          </p:txBody>
        </p:sp>
        <p:sp>
          <p:nvSpPr>
            <p:cNvPr id="253973" name="Rectangle 21"/>
            <p:cNvSpPr>
              <a:spLocks noChangeArrowheads="1"/>
            </p:cNvSpPr>
            <p:nvPr/>
          </p:nvSpPr>
          <p:spPr bwMode="auto">
            <a:xfrm>
              <a:off x="4810" y="2026"/>
              <a:ext cx="640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20528</a:t>
              </a:r>
              <a:endParaRPr lang="ru-RU" sz="16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53974" name="Rectangle 22"/>
            <p:cNvSpPr>
              <a:spLocks noChangeArrowheads="1"/>
            </p:cNvSpPr>
            <p:nvPr/>
          </p:nvSpPr>
          <p:spPr bwMode="auto">
            <a:xfrm>
              <a:off x="1136" y="2026"/>
              <a:ext cx="896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21000</a:t>
              </a:r>
            </a:p>
          </p:txBody>
        </p:sp>
        <p:sp>
          <p:nvSpPr>
            <p:cNvPr id="253975" name="Rectangle 23"/>
            <p:cNvSpPr>
              <a:spLocks noChangeArrowheads="1"/>
            </p:cNvSpPr>
            <p:nvPr/>
          </p:nvSpPr>
          <p:spPr bwMode="auto">
            <a:xfrm>
              <a:off x="269" y="2026"/>
              <a:ext cx="867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Свекла</a:t>
              </a:r>
            </a:p>
          </p:txBody>
        </p:sp>
        <p:sp>
          <p:nvSpPr>
            <p:cNvPr id="253976" name="Rectangle 24"/>
            <p:cNvSpPr>
              <a:spLocks noChangeArrowheads="1"/>
            </p:cNvSpPr>
            <p:nvPr/>
          </p:nvSpPr>
          <p:spPr bwMode="auto">
            <a:xfrm>
              <a:off x="4810" y="1815"/>
              <a:ext cx="640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22115</a:t>
              </a:r>
              <a:endParaRPr lang="ru-RU" sz="16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53977" name="Rectangle 25"/>
            <p:cNvSpPr>
              <a:spLocks noChangeArrowheads="1"/>
            </p:cNvSpPr>
            <p:nvPr/>
          </p:nvSpPr>
          <p:spPr bwMode="auto">
            <a:xfrm>
              <a:off x="2032" y="1815"/>
              <a:ext cx="2083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+4,0</a:t>
              </a:r>
              <a:endParaRPr lang="ru-RU" sz="16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53978" name="Rectangle 26"/>
            <p:cNvSpPr>
              <a:spLocks noChangeArrowheads="1"/>
            </p:cNvSpPr>
            <p:nvPr/>
          </p:nvSpPr>
          <p:spPr bwMode="auto">
            <a:xfrm>
              <a:off x="1136" y="1815"/>
              <a:ext cx="896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23000</a:t>
              </a:r>
            </a:p>
          </p:txBody>
        </p:sp>
        <p:sp>
          <p:nvSpPr>
            <p:cNvPr id="253979" name="Rectangle 27"/>
            <p:cNvSpPr>
              <a:spLocks noChangeArrowheads="1"/>
            </p:cNvSpPr>
            <p:nvPr/>
          </p:nvSpPr>
          <p:spPr bwMode="auto">
            <a:xfrm>
              <a:off x="269" y="1815"/>
              <a:ext cx="867" cy="21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Морковь</a:t>
              </a:r>
            </a:p>
          </p:txBody>
        </p:sp>
        <p:sp>
          <p:nvSpPr>
            <p:cNvPr id="253980" name="Rectangle 28"/>
            <p:cNvSpPr>
              <a:spLocks noChangeArrowheads="1"/>
            </p:cNvSpPr>
            <p:nvPr/>
          </p:nvSpPr>
          <p:spPr bwMode="auto">
            <a:xfrm>
              <a:off x="4810" y="1468"/>
              <a:ext cx="640" cy="347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p</a:t>
              </a:r>
              <a:r>
                <a:rPr lang="en-US" sz="1600" baseline="-25000">
                  <a:solidFill>
                    <a:schemeClr val="tx1"/>
                  </a:solidFill>
                  <a:latin typeface="Times New Roman" pitchFamily="18" charset="0"/>
                </a:rPr>
                <a:t>1</a:t>
              </a: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q</a:t>
              </a:r>
              <a:r>
                <a:rPr lang="en-US" sz="1600" baseline="-25000">
                  <a:solidFill>
                    <a:schemeClr val="tx1"/>
                  </a:solidFill>
                  <a:latin typeface="Times New Roman" pitchFamily="18" charset="0"/>
                </a:rPr>
                <a:t>1</a:t>
              </a: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/i</a:t>
              </a:r>
              <a:r>
                <a:rPr lang="en-US" sz="1600" baseline="-25000">
                  <a:solidFill>
                    <a:schemeClr val="tx1"/>
                  </a:solidFill>
                  <a:latin typeface="Times New Roman" pitchFamily="18" charset="0"/>
                </a:rPr>
                <a:t>p</a:t>
              </a:r>
              <a:endParaRPr lang="ru-RU" sz="16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53981" name="Rectangle 29"/>
            <p:cNvSpPr>
              <a:spLocks noChangeArrowheads="1"/>
            </p:cNvSpPr>
            <p:nvPr/>
          </p:nvSpPr>
          <p:spPr bwMode="auto">
            <a:xfrm>
              <a:off x="4115" y="1468"/>
              <a:ext cx="695" cy="347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i</a:t>
              </a:r>
              <a:r>
                <a:rPr lang="en-US" sz="1600" baseline="-25000">
                  <a:solidFill>
                    <a:schemeClr val="tx1"/>
                  </a:solidFill>
                  <a:latin typeface="Times New Roman" pitchFamily="18" charset="0"/>
                </a:rPr>
                <a:t>p</a:t>
              </a:r>
              <a:endParaRPr lang="ru-RU" sz="16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53982" name="Rectangle 30"/>
            <p:cNvSpPr>
              <a:spLocks noChangeArrowheads="1"/>
            </p:cNvSpPr>
            <p:nvPr/>
          </p:nvSpPr>
          <p:spPr bwMode="auto">
            <a:xfrm>
              <a:off x="4115" y="1111"/>
              <a:ext cx="1335" cy="357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Расчетные графы</a:t>
              </a:r>
            </a:p>
          </p:txBody>
        </p:sp>
        <p:sp>
          <p:nvSpPr>
            <p:cNvPr id="253983" name="Rectangle 31"/>
            <p:cNvSpPr>
              <a:spLocks noChangeArrowheads="1"/>
            </p:cNvSpPr>
            <p:nvPr/>
          </p:nvSpPr>
          <p:spPr bwMode="auto">
            <a:xfrm>
              <a:off x="2032" y="1111"/>
              <a:ext cx="2083" cy="704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Изменение цен в текущем периоде по сравнению с базисным, %</a:t>
              </a:r>
            </a:p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i</a:t>
              </a:r>
              <a:r>
                <a:rPr lang="en-US" sz="1600" baseline="-25000">
                  <a:solidFill>
                    <a:schemeClr val="tx1"/>
                  </a:solidFill>
                  <a:latin typeface="Times New Roman" pitchFamily="18" charset="0"/>
                </a:rPr>
                <a:t>p</a:t>
              </a: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·</a:t>
              </a: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100% - 100%</a:t>
              </a:r>
            </a:p>
          </p:txBody>
        </p:sp>
        <p:sp>
          <p:nvSpPr>
            <p:cNvPr id="253984" name="Rectangle 32"/>
            <p:cNvSpPr>
              <a:spLocks noChangeArrowheads="1"/>
            </p:cNvSpPr>
            <p:nvPr/>
          </p:nvSpPr>
          <p:spPr bwMode="auto">
            <a:xfrm>
              <a:off x="1136" y="1111"/>
              <a:ext cx="896" cy="704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Реализация в текущем периоде, руб.</a:t>
              </a:r>
            </a:p>
            <a:p>
              <a:pPr>
                <a:spcBef>
                  <a:spcPct val="20000"/>
                </a:spcBef>
              </a:pP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q</a:t>
              </a:r>
              <a:r>
                <a:rPr lang="en-US" sz="1600" baseline="-25000">
                  <a:solidFill>
                    <a:schemeClr val="tx1"/>
                  </a:solidFill>
                  <a:latin typeface="Times New Roman" pitchFamily="18" charset="0"/>
                </a:rPr>
                <a:t>0</a:t>
              </a:r>
              <a:r>
                <a:rPr lang="en-US" sz="1600">
                  <a:solidFill>
                    <a:schemeClr val="tx1"/>
                  </a:solidFill>
                  <a:latin typeface="Times New Roman" pitchFamily="18" charset="0"/>
                </a:rPr>
                <a:t>p</a:t>
              </a:r>
              <a:r>
                <a:rPr lang="en-US" sz="1600" baseline="-25000">
                  <a:solidFill>
                    <a:schemeClr val="tx1"/>
                  </a:solidFill>
                  <a:latin typeface="Times New Roman" pitchFamily="18" charset="0"/>
                </a:rPr>
                <a:t>0</a:t>
              </a:r>
              <a:endParaRPr lang="ru-RU" sz="16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53985" name="Rectangle 33"/>
            <p:cNvSpPr>
              <a:spLocks noChangeArrowheads="1"/>
            </p:cNvSpPr>
            <p:nvPr/>
          </p:nvSpPr>
          <p:spPr bwMode="auto">
            <a:xfrm>
              <a:off x="269" y="1111"/>
              <a:ext cx="867" cy="704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spcBef>
                  <a:spcPct val="20000"/>
                </a:spcBef>
              </a:pPr>
              <a:r>
                <a:rPr lang="ru-RU" sz="1600">
                  <a:solidFill>
                    <a:schemeClr val="tx1"/>
                  </a:solidFill>
                  <a:latin typeface="Times New Roman" pitchFamily="18" charset="0"/>
                </a:rPr>
                <a:t>Товар</a:t>
              </a:r>
            </a:p>
          </p:txBody>
        </p:sp>
        <p:sp>
          <p:nvSpPr>
            <p:cNvPr id="253986" name="Line 34"/>
            <p:cNvSpPr>
              <a:spLocks noChangeShapeType="1"/>
            </p:cNvSpPr>
            <p:nvPr/>
          </p:nvSpPr>
          <p:spPr bwMode="auto">
            <a:xfrm>
              <a:off x="269" y="1111"/>
              <a:ext cx="5181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87" name="Line 35"/>
            <p:cNvSpPr>
              <a:spLocks noChangeShapeType="1"/>
            </p:cNvSpPr>
            <p:nvPr/>
          </p:nvSpPr>
          <p:spPr bwMode="auto">
            <a:xfrm>
              <a:off x="269" y="1815"/>
              <a:ext cx="5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88" name="Line 36"/>
            <p:cNvSpPr>
              <a:spLocks noChangeShapeType="1"/>
            </p:cNvSpPr>
            <p:nvPr/>
          </p:nvSpPr>
          <p:spPr bwMode="auto">
            <a:xfrm>
              <a:off x="269" y="2026"/>
              <a:ext cx="5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89" name="Line 37"/>
            <p:cNvSpPr>
              <a:spLocks noChangeShapeType="1"/>
            </p:cNvSpPr>
            <p:nvPr/>
          </p:nvSpPr>
          <p:spPr bwMode="auto">
            <a:xfrm>
              <a:off x="269" y="2237"/>
              <a:ext cx="5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90" name="Line 38"/>
            <p:cNvSpPr>
              <a:spLocks noChangeShapeType="1"/>
            </p:cNvSpPr>
            <p:nvPr/>
          </p:nvSpPr>
          <p:spPr bwMode="auto">
            <a:xfrm>
              <a:off x="269" y="2448"/>
              <a:ext cx="5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91" name="Line 39"/>
            <p:cNvSpPr>
              <a:spLocks noChangeShapeType="1"/>
            </p:cNvSpPr>
            <p:nvPr/>
          </p:nvSpPr>
          <p:spPr bwMode="auto">
            <a:xfrm>
              <a:off x="269" y="2659"/>
              <a:ext cx="5181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92" name="Line 40"/>
            <p:cNvSpPr>
              <a:spLocks noChangeShapeType="1"/>
            </p:cNvSpPr>
            <p:nvPr/>
          </p:nvSpPr>
          <p:spPr bwMode="auto">
            <a:xfrm>
              <a:off x="269" y="1111"/>
              <a:ext cx="0" cy="154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93" name="Line 41"/>
            <p:cNvSpPr>
              <a:spLocks noChangeShapeType="1"/>
            </p:cNvSpPr>
            <p:nvPr/>
          </p:nvSpPr>
          <p:spPr bwMode="auto">
            <a:xfrm>
              <a:off x="1136" y="1111"/>
              <a:ext cx="0" cy="15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94" name="Line 42"/>
            <p:cNvSpPr>
              <a:spLocks noChangeShapeType="1"/>
            </p:cNvSpPr>
            <p:nvPr/>
          </p:nvSpPr>
          <p:spPr bwMode="auto">
            <a:xfrm>
              <a:off x="2032" y="1111"/>
              <a:ext cx="0" cy="15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95" name="Line 43"/>
            <p:cNvSpPr>
              <a:spLocks noChangeShapeType="1"/>
            </p:cNvSpPr>
            <p:nvPr/>
          </p:nvSpPr>
          <p:spPr bwMode="auto">
            <a:xfrm>
              <a:off x="5450" y="1111"/>
              <a:ext cx="0" cy="154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96" name="Line 44"/>
            <p:cNvSpPr>
              <a:spLocks noChangeShapeType="1"/>
            </p:cNvSpPr>
            <p:nvPr/>
          </p:nvSpPr>
          <p:spPr bwMode="auto">
            <a:xfrm>
              <a:off x="4810" y="1468"/>
              <a:ext cx="0" cy="11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97" name="Line 45"/>
            <p:cNvSpPr>
              <a:spLocks noChangeShapeType="1"/>
            </p:cNvSpPr>
            <p:nvPr/>
          </p:nvSpPr>
          <p:spPr bwMode="auto">
            <a:xfrm>
              <a:off x="4115" y="1468"/>
              <a:ext cx="13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3998" name="Line 46"/>
            <p:cNvSpPr>
              <a:spLocks noChangeShapeType="1"/>
            </p:cNvSpPr>
            <p:nvPr/>
          </p:nvSpPr>
          <p:spPr bwMode="auto">
            <a:xfrm>
              <a:off x="4115" y="1111"/>
              <a:ext cx="0" cy="15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4005" name="Group 53"/>
          <p:cNvGrpSpPr>
            <a:grpSpLocks/>
          </p:cNvGrpSpPr>
          <p:nvPr/>
        </p:nvGrpSpPr>
        <p:grpSpPr bwMode="auto">
          <a:xfrm>
            <a:off x="312738" y="4314825"/>
            <a:ext cx="8124825" cy="2097088"/>
            <a:chOff x="197" y="2718"/>
            <a:chExt cx="5118" cy="1321"/>
          </a:xfrm>
        </p:grpSpPr>
        <p:sp>
          <p:nvSpPr>
            <p:cNvPr id="254000" name="Text Box 48"/>
            <p:cNvSpPr txBox="1">
              <a:spLocks noChangeArrowheads="1"/>
            </p:cNvSpPr>
            <p:nvPr/>
          </p:nvSpPr>
          <p:spPr bwMode="auto">
            <a:xfrm>
              <a:off x="197" y="2718"/>
              <a:ext cx="2443" cy="201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Решение:</a:t>
              </a:r>
            </a:p>
          </p:txBody>
        </p:sp>
        <p:graphicFrame>
          <p:nvGraphicFramePr>
            <p:cNvPr id="254004" name="Object 52"/>
            <p:cNvGraphicFramePr>
              <a:graphicFrameLocks noChangeAspect="1"/>
            </p:cNvGraphicFramePr>
            <p:nvPr/>
          </p:nvGraphicFramePr>
          <p:xfrm>
            <a:off x="465" y="3027"/>
            <a:ext cx="4850" cy="1012"/>
          </p:xfrm>
          <a:graphic>
            <a:graphicData uri="http://schemas.openxmlformats.org/presentationml/2006/ole">
              <p:oleObj spid="_x0000_s254004" name="Формула" r:id="rId4" imgW="2781000" imgH="88884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3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4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19</a:t>
            </a:r>
          </a:p>
        </p:txBody>
      </p:sp>
      <p:sp>
        <p:nvSpPr>
          <p:cNvPr id="256003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04" name="Text Box 4"/>
          <p:cNvSpPr txBox="1">
            <a:spLocks noChangeArrowheads="1"/>
          </p:cNvSpPr>
          <p:nvPr/>
        </p:nvSpPr>
        <p:spPr bwMode="auto">
          <a:xfrm>
            <a:off x="247650" y="1062038"/>
            <a:ext cx="8634413" cy="5514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5600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Средние индексы</a:t>
            </a:r>
          </a:p>
        </p:txBody>
      </p:sp>
      <p:grpSp>
        <p:nvGrpSpPr>
          <p:cNvPr id="256012" name="Group 12"/>
          <p:cNvGrpSpPr>
            <a:grpSpLocks/>
          </p:cNvGrpSpPr>
          <p:nvPr/>
        </p:nvGrpSpPr>
        <p:grpSpPr bwMode="auto">
          <a:xfrm>
            <a:off x="338138" y="1384300"/>
            <a:ext cx="8526462" cy="3636963"/>
            <a:chOff x="213" y="872"/>
            <a:chExt cx="5371" cy="2291"/>
          </a:xfrm>
        </p:grpSpPr>
        <p:sp>
          <p:nvSpPr>
            <p:cNvPr id="256007" name="Text Box 7"/>
            <p:cNvSpPr txBox="1">
              <a:spLocks noChangeArrowheads="1"/>
            </p:cNvSpPr>
            <p:nvPr/>
          </p:nvSpPr>
          <p:spPr bwMode="auto">
            <a:xfrm>
              <a:off x="213" y="872"/>
              <a:ext cx="5371" cy="469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3. Средний арифметический индекс производительности труда по трудоемкости (индекс Струмилина):</a:t>
              </a:r>
            </a:p>
          </p:txBody>
        </p:sp>
        <p:graphicFrame>
          <p:nvGraphicFramePr>
            <p:cNvPr id="256008" name="Object 8"/>
            <p:cNvGraphicFramePr>
              <a:graphicFrameLocks noChangeAspect="1"/>
            </p:cNvGraphicFramePr>
            <p:nvPr/>
          </p:nvGraphicFramePr>
          <p:xfrm>
            <a:off x="1531" y="1653"/>
            <a:ext cx="2578" cy="1510"/>
          </p:xfrm>
          <a:graphic>
            <a:graphicData uri="http://schemas.openxmlformats.org/presentationml/2006/ole">
              <p:oleObj spid="_x0000_s256008" name="Формула" r:id="rId4" imgW="1333440" imgH="91440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/>
              <a:t>20</a:t>
            </a:r>
            <a:endParaRPr lang="ru-RU" sz="1400"/>
          </a:p>
        </p:txBody>
      </p:sp>
      <p:sp>
        <p:nvSpPr>
          <p:cNvPr id="258051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8052" name="Text Box 4"/>
          <p:cNvSpPr txBox="1">
            <a:spLocks noChangeArrowheads="1"/>
          </p:cNvSpPr>
          <p:nvPr/>
        </p:nvSpPr>
        <p:spPr bwMode="auto">
          <a:xfrm>
            <a:off x="247650" y="1062038"/>
            <a:ext cx="8634413" cy="5514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58053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Системы индексов</a:t>
            </a:r>
          </a:p>
        </p:txBody>
      </p:sp>
      <p:grpSp>
        <p:nvGrpSpPr>
          <p:cNvPr id="258062" name="Group 14"/>
          <p:cNvGrpSpPr>
            <a:grpSpLocks/>
          </p:cNvGrpSpPr>
          <p:nvPr/>
        </p:nvGrpSpPr>
        <p:grpSpPr bwMode="auto">
          <a:xfrm>
            <a:off x="338138" y="1212850"/>
            <a:ext cx="8526462" cy="2328863"/>
            <a:chOff x="213" y="683"/>
            <a:chExt cx="5371" cy="1467"/>
          </a:xfrm>
        </p:grpSpPr>
        <p:sp>
          <p:nvSpPr>
            <p:cNvPr id="258055" name="Text Box 7"/>
            <p:cNvSpPr txBox="1">
              <a:spLocks noChangeArrowheads="1"/>
            </p:cNvSpPr>
            <p:nvPr/>
          </p:nvSpPr>
          <p:spPr bwMode="auto">
            <a:xfrm>
              <a:off x="213" y="683"/>
              <a:ext cx="5371" cy="26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1. Цепные индексы цен с переменными весами:</a:t>
              </a:r>
            </a:p>
          </p:txBody>
        </p:sp>
        <p:graphicFrame>
          <p:nvGraphicFramePr>
            <p:cNvPr id="258059" name="Object 11"/>
            <p:cNvGraphicFramePr>
              <a:graphicFrameLocks noChangeAspect="1"/>
            </p:cNvGraphicFramePr>
            <p:nvPr/>
          </p:nvGraphicFramePr>
          <p:xfrm>
            <a:off x="236" y="1046"/>
            <a:ext cx="5288" cy="1104"/>
          </p:xfrm>
          <a:graphic>
            <a:graphicData uri="http://schemas.openxmlformats.org/presentationml/2006/ole">
              <p:oleObj spid="_x0000_s258059" name="Формула" r:id="rId4" imgW="4165560" imgH="888840" progId="Equation.3">
                <p:embed/>
              </p:oleObj>
            </a:graphicData>
          </a:graphic>
        </p:graphicFrame>
      </p:grpSp>
      <p:grpSp>
        <p:nvGrpSpPr>
          <p:cNvPr id="258063" name="Group 15"/>
          <p:cNvGrpSpPr>
            <a:grpSpLocks/>
          </p:cNvGrpSpPr>
          <p:nvPr/>
        </p:nvGrpSpPr>
        <p:grpSpPr bwMode="auto">
          <a:xfrm>
            <a:off x="352425" y="3895725"/>
            <a:ext cx="8526463" cy="2463800"/>
            <a:chOff x="240" y="2454"/>
            <a:chExt cx="5371" cy="1552"/>
          </a:xfrm>
        </p:grpSpPr>
        <p:sp>
          <p:nvSpPr>
            <p:cNvPr id="258060" name="Text Box 12"/>
            <p:cNvSpPr txBox="1">
              <a:spLocks noChangeArrowheads="1"/>
            </p:cNvSpPr>
            <p:nvPr/>
          </p:nvSpPr>
          <p:spPr bwMode="auto">
            <a:xfrm>
              <a:off x="240" y="2454"/>
              <a:ext cx="5371" cy="26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2. Цепные индексы цен с постоянными весами:</a:t>
              </a:r>
            </a:p>
          </p:txBody>
        </p:sp>
        <p:graphicFrame>
          <p:nvGraphicFramePr>
            <p:cNvPr id="258061" name="Object 13"/>
            <p:cNvGraphicFramePr>
              <a:graphicFrameLocks noChangeAspect="1"/>
            </p:cNvGraphicFramePr>
            <p:nvPr/>
          </p:nvGraphicFramePr>
          <p:xfrm>
            <a:off x="264" y="2902"/>
            <a:ext cx="5304" cy="1104"/>
          </p:xfrm>
          <a:graphic>
            <a:graphicData uri="http://schemas.openxmlformats.org/presentationml/2006/ole">
              <p:oleObj spid="_x0000_s258061" name="Формула" r:id="rId5" imgW="4178160" imgH="88884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8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8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/>
              <a:t>21</a:t>
            </a:r>
            <a:endParaRPr lang="ru-RU" sz="1400"/>
          </a:p>
        </p:txBody>
      </p:sp>
      <p:sp>
        <p:nvSpPr>
          <p:cNvPr id="260099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0100" name="Text Box 4"/>
          <p:cNvSpPr txBox="1">
            <a:spLocks noChangeArrowheads="1"/>
          </p:cNvSpPr>
          <p:nvPr/>
        </p:nvSpPr>
        <p:spPr bwMode="auto">
          <a:xfrm>
            <a:off x="247650" y="1062038"/>
            <a:ext cx="8634413" cy="5514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Системы индексов</a:t>
            </a:r>
          </a:p>
        </p:txBody>
      </p:sp>
      <p:grpSp>
        <p:nvGrpSpPr>
          <p:cNvPr id="260109" name="Group 13"/>
          <p:cNvGrpSpPr>
            <a:grpSpLocks/>
          </p:cNvGrpSpPr>
          <p:nvPr/>
        </p:nvGrpSpPr>
        <p:grpSpPr bwMode="auto">
          <a:xfrm>
            <a:off x="338138" y="1212850"/>
            <a:ext cx="8526462" cy="2328863"/>
            <a:chOff x="213" y="764"/>
            <a:chExt cx="5371" cy="1467"/>
          </a:xfrm>
        </p:grpSpPr>
        <p:sp>
          <p:nvSpPr>
            <p:cNvPr id="260103" name="Text Box 7"/>
            <p:cNvSpPr txBox="1">
              <a:spLocks noChangeArrowheads="1"/>
            </p:cNvSpPr>
            <p:nvPr/>
          </p:nvSpPr>
          <p:spPr bwMode="auto">
            <a:xfrm>
              <a:off x="213" y="764"/>
              <a:ext cx="5371" cy="26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3. Базисные индексы цен с переменными весами:</a:t>
              </a:r>
            </a:p>
          </p:txBody>
        </p:sp>
        <p:graphicFrame>
          <p:nvGraphicFramePr>
            <p:cNvPr id="260104" name="Object 8"/>
            <p:cNvGraphicFramePr>
              <a:graphicFrameLocks noChangeAspect="1"/>
            </p:cNvGraphicFramePr>
            <p:nvPr/>
          </p:nvGraphicFramePr>
          <p:xfrm>
            <a:off x="316" y="1127"/>
            <a:ext cx="5127" cy="1104"/>
          </p:xfrm>
          <a:graphic>
            <a:graphicData uri="http://schemas.openxmlformats.org/presentationml/2006/ole">
              <p:oleObj spid="_x0000_s260104" name="Формула" r:id="rId4" imgW="4038480" imgH="888840" progId="Equation.3">
                <p:embed/>
              </p:oleObj>
            </a:graphicData>
          </a:graphic>
        </p:graphicFrame>
      </p:grpSp>
      <p:grpSp>
        <p:nvGrpSpPr>
          <p:cNvPr id="260110" name="Group 14"/>
          <p:cNvGrpSpPr>
            <a:grpSpLocks/>
          </p:cNvGrpSpPr>
          <p:nvPr/>
        </p:nvGrpSpPr>
        <p:grpSpPr bwMode="auto">
          <a:xfrm>
            <a:off x="352425" y="3895725"/>
            <a:ext cx="8526463" cy="2463800"/>
            <a:chOff x="222" y="2454"/>
            <a:chExt cx="5371" cy="1552"/>
          </a:xfrm>
        </p:grpSpPr>
        <p:sp>
          <p:nvSpPr>
            <p:cNvPr id="260106" name="Text Box 10"/>
            <p:cNvSpPr txBox="1">
              <a:spLocks noChangeArrowheads="1"/>
            </p:cNvSpPr>
            <p:nvPr/>
          </p:nvSpPr>
          <p:spPr bwMode="auto">
            <a:xfrm>
              <a:off x="222" y="2454"/>
              <a:ext cx="5371" cy="26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4. Базисные индексы цен с постоянными весами:</a:t>
              </a:r>
            </a:p>
          </p:txBody>
        </p:sp>
        <p:graphicFrame>
          <p:nvGraphicFramePr>
            <p:cNvPr id="260107" name="Object 11"/>
            <p:cNvGraphicFramePr>
              <a:graphicFrameLocks noChangeAspect="1"/>
            </p:cNvGraphicFramePr>
            <p:nvPr/>
          </p:nvGraphicFramePr>
          <p:xfrm>
            <a:off x="327" y="2902"/>
            <a:ext cx="5142" cy="1104"/>
          </p:xfrm>
          <a:graphic>
            <a:graphicData uri="http://schemas.openxmlformats.org/presentationml/2006/ole">
              <p:oleObj spid="_x0000_s260107" name="Формула" r:id="rId5" imgW="4051080" imgH="88884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0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0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/>
              <a:t>22</a:t>
            </a:r>
            <a:endParaRPr lang="ru-RU" sz="1400"/>
          </a:p>
        </p:txBody>
      </p:sp>
      <p:sp>
        <p:nvSpPr>
          <p:cNvPr id="262147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2148" name="Text Box 4"/>
          <p:cNvSpPr txBox="1">
            <a:spLocks noChangeArrowheads="1"/>
          </p:cNvSpPr>
          <p:nvPr/>
        </p:nvSpPr>
        <p:spPr bwMode="auto">
          <a:xfrm>
            <a:off x="247650" y="1062038"/>
            <a:ext cx="8634413" cy="5514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62149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Индексы постоянного и переменного состава</a:t>
            </a:r>
          </a:p>
        </p:txBody>
      </p:sp>
      <p:grpSp>
        <p:nvGrpSpPr>
          <p:cNvPr id="262157" name="Group 13"/>
          <p:cNvGrpSpPr>
            <a:grpSpLocks/>
          </p:cNvGrpSpPr>
          <p:nvPr/>
        </p:nvGrpSpPr>
        <p:grpSpPr bwMode="auto">
          <a:xfrm>
            <a:off x="338138" y="1212850"/>
            <a:ext cx="8526462" cy="2676525"/>
            <a:chOff x="213" y="764"/>
            <a:chExt cx="5371" cy="1686"/>
          </a:xfrm>
        </p:grpSpPr>
        <p:sp>
          <p:nvSpPr>
            <p:cNvPr id="262151" name="Text Box 7"/>
            <p:cNvSpPr txBox="1">
              <a:spLocks noChangeArrowheads="1"/>
            </p:cNvSpPr>
            <p:nvPr/>
          </p:nvSpPr>
          <p:spPr bwMode="auto">
            <a:xfrm>
              <a:off x="213" y="764"/>
              <a:ext cx="5371" cy="26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1. Индекс переменного состава:</a:t>
              </a:r>
            </a:p>
          </p:txBody>
        </p:sp>
        <p:graphicFrame>
          <p:nvGraphicFramePr>
            <p:cNvPr id="262152" name="Object 8"/>
            <p:cNvGraphicFramePr>
              <a:graphicFrameLocks noChangeAspect="1"/>
            </p:cNvGraphicFramePr>
            <p:nvPr/>
          </p:nvGraphicFramePr>
          <p:xfrm>
            <a:off x="1809" y="1113"/>
            <a:ext cx="2360" cy="1337"/>
          </p:xfrm>
          <a:graphic>
            <a:graphicData uri="http://schemas.openxmlformats.org/presentationml/2006/ole">
              <p:oleObj spid="_x0000_s262152" name="Формула" r:id="rId4" imgW="1447560" imgH="838080" progId="Equation.3">
                <p:embed/>
              </p:oleObj>
            </a:graphicData>
          </a:graphic>
        </p:graphicFrame>
      </p:grpSp>
      <p:grpSp>
        <p:nvGrpSpPr>
          <p:cNvPr id="262158" name="Group 14"/>
          <p:cNvGrpSpPr>
            <a:grpSpLocks/>
          </p:cNvGrpSpPr>
          <p:nvPr/>
        </p:nvGrpSpPr>
        <p:grpSpPr bwMode="auto">
          <a:xfrm>
            <a:off x="352425" y="3895725"/>
            <a:ext cx="8526463" cy="2592388"/>
            <a:chOff x="222" y="2454"/>
            <a:chExt cx="5371" cy="1633"/>
          </a:xfrm>
        </p:grpSpPr>
        <p:sp>
          <p:nvSpPr>
            <p:cNvPr id="262154" name="Text Box 10"/>
            <p:cNvSpPr txBox="1">
              <a:spLocks noChangeArrowheads="1"/>
            </p:cNvSpPr>
            <p:nvPr/>
          </p:nvSpPr>
          <p:spPr bwMode="auto">
            <a:xfrm>
              <a:off x="222" y="2454"/>
              <a:ext cx="5371" cy="26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2. Индекс структурных сдвигов:</a:t>
              </a:r>
            </a:p>
          </p:txBody>
        </p:sp>
        <p:graphicFrame>
          <p:nvGraphicFramePr>
            <p:cNvPr id="262156" name="Object 12"/>
            <p:cNvGraphicFramePr>
              <a:graphicFrameLocks noChangeAspect="1"/>
            </p:cNvGraphicFramePr>
            <p:nvPr/>
          </p:nvGraphicFramePr>
          <p:xfrm>
            <a:off x="1778" y="2750"/>
            <a:ext cx="2422" cy="1337"/>
          </p:xfrm>
          <a:graphic>
            <a:graphicData uri="http://schemas.openxmlformats.org/presentationml/2006/ole">
              <p:oleObj spid="_x0000_s262156" name="Формула" r:id="rId5" imgW="1485720" imgH="83808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2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2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/>
              <a:t>2</a:t>
            </a:r>
            <a:r>
              <a:rPr lang="ru-RU" sz="1400"/>
              <a:t>3</a:t>
            </a:r>
          </a:p>
        </p:txBody>
      </p:sp>
      <p:sp>
        <p:nvSpPr>
          <p:cNvPr id="266243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244" name="Text Box 4"/>
          <p:cNvSpPr txBox="1">
            <a:spLocks noChangeArrowheads="1"/>
          </p:cNvSpPr>
          <p:nvPr/>
        </p:nvSpPr>
        <p:spPr bwMode="auto">
          <a:xfrm>
            <a:off x="247650" y="1062038"/>
            <a:ext cx="8634413" cy="5514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6624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Индексы постоянного и переменного состава</a:t>
            </a:r>
          </a:p>
        </p:txBody>
      </p:sp>
      <p:grpSp>
        <p:nvGrpSpPr>
          <p:cNvPr id="266251" name="Group 11"/>
          <p:cNvGrpSpPr>
            <a:grpSpLocks/>
          </p:cNvGrpSpPr>
          <p:nvPr/>
        </p:nvGrpSpPr>
        <p:grpSpPr bwMode="auto">
          <a:xfrm>
            <a:off x="338138" y="1212850"/>
            <a:ext cx="8526462" cy="3073400"/>
            <a:chOff x="213" y="764"/>
            <a:chExt cx="5371" cy="1936"/>
          </a:xfrm>
        </p:grpSpPr>
        <p:sp>
          <p:nvSpPr>
            <p:cNvPr id="266246" name="Text Box 6"/>
            <p:cNvSpPr txBox="1">
              <a:spLocks noChangeArrowheads="1"/>
            </p:cNvSpPr>
            <p:nvPr/>
          </p:nvSpPr>
          <p:spPr bwMode="auto">
            <a:xfrm>
              <a:off x="213" y="764"/>
              <a:ext cx="5371" cy="26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3. Индекс цен фиксированного состава:</a:t>
              </a:r>
            </a:p>
          </p:txBody>
        </p:sp>
        <p:graphicFrame>
          <p:nvGraphicFramePr>
            <p:cNvPr id="266247" name="Object 7"/>
            <p:cNvGraphicFramePr>
              <a:graphicFrameLocks noChangeAspect="1"/>
            </p:cNvGraphicFramePr>
            <p:nvPr/>
          </p:nvGraphicFramePr>
          <p:xfrm>
            <a:off x="1966" y="1149"/>
            <a:ext cx="1856" cy="1551"/>
          </p:xfrm>
          <a:graphic>
            <a:graphicData uri="http://schemas.openxmlformats.org/presentationml/2006/ole">
              <p:oleObj spid="_x0000_s266247" name="Формула" r:id="rId4" imgW="863280" imgH="838080" progId="Equation.3">
                <p:embed/>
              </p:oleObj>
            </a:graphicData>
          </a:graphic>
        </p:graphicFrame>
      </p:grpSp>
      <p:graphicFrame>
        <p:nvGraphicFramePr>
          <p:cNvPr id="266250" name="Object 10"/>
          <p:cNvGraphicFramePr>
            <a:graphicFrameLocks noChangeAspect="1"/>
          </p:cNvGraphicFramePr>
          <p:nvPr/>
        </p:nvGraphicFramePr>
        <p:xfrm>
          <a:off x="2744788" y="4991100"/>
          <a:ext cx="3629025" cy="1008063"/>
        </p:xfrm>
        <a:graphic>
          <a:graphicData uri="http://schemas.openxmlformats.org/presentationml/2006/ole">
            <p:oleObj spid="_x0000_s266250" name="Формула" r:id="rId5" imgW="787320" imgH="253800" progId="Equation.3">
              <p:embed/>
            </p:oleObj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6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6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/>
              <a:t>24</a:t>
            </a:r>
            <a:endParaRPr lang="ru-RU" sz="1400"/>
          </a:p>
        </p:txBody>
      </p:sp>
      <p:sp>
        <p:nvSpPr>
          <p:cNvPr id="275459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5460" name="Text Box 4"/>
          <p:cNvSpPr txBox="1">
            <a:spLocks noChangeArrowheads="1"/>
          </p:cNvSpPr>
          <p:nvPr/>
        </p:nvSpPr>
        <p:spPr bwMode="auto">
          <a:xfrm>
            <a:off x="247650" y="1177925"/>
            <a:ext cx="8634413" cy="5340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7546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Агрегатные (сводные) индексы</a:t>
            </a:r>
          </a:p>
        </p:txBody>
      </p:sp>
      <p:sp>
        <p:nvSpPr>
          <p:cNvPr id="275462" name="Text Box 6"/>
          <p:cNvSpPr txBox="1">
            <a:spLocks noChangeArrowheads="1"/>
          </p:cNvSpPr>
          <p:nvPr/>
        </p:nvSpPr>
        <p:spPr bwMode="auto">
          <a:xfrm>
            <a:off x="366713" y="1284288"/>
            <a:ext cx="8356600" cy="7000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ru-RU">
                <a:latin typeface="Times New Roman" pitchFamily="18" charset="0"/>
              </a:rPr>
              <a:t>Пример </a:t>
            </a:r>
            <a:r>
              <a:rPr lang="en-US">
                <a:latin typeface="Times New Roman" pitchFamily="18" charset="0"/>
              </a:rPr>
              <a:t>6</a:t>
            </a:r>
            <a:r>
              <a:rPr lang="ru-RU">
                <a:latin typeface="Times New Roman" pitchFamily="18" charset="0"/>
              </a:rPr>
              <a:t>. </a:t>
            </a:r>
            <a:r>
              <a:rPr lang="ru-RU" b="0">
                <a:latin typeface="Times New Roman" pitchFamily="18" charset="0"/>
              </a:rPr>
              <a:t>Имеются следующие данные о реализации товара А в двух регионах:</a:t>
            </a:r>
            <a:endParaRPr lang="ru-RU">
              <a:latin typeface="Times New Roman" pitchFamily="18" charset="0"/>
            </a:endParaRPr>
          </a:p>
        </p:txBody>
      </p:sp>
      <p:graphicFrame>
        <p:nvGraphicFramePr>
          <p:cNvPr id="275544" name="Group 88"/>
          <p:cNvGraphicFramePr>
            <a:graphicFrameLocks noGrp="1"/>
          </p:cNvGraphicFramePr>
          <p:nvPr/>
        </p:nvGraphicFramePr>
        <p:xfrm>
          <a:off x="363538" y="2292350"/>
          <a:ext cx="8416925" cy="2512632"/>
        </p:xfrm>
        <a:graphic>
          <a:graphicData uri="http://schemas.openxmlformats.org/drawingml/2006/table">
            <a:tbl>
              <a:tblPr/>
              <a:tblGrid>
                <a:gridCol w="1073150"/>
                <a:gridCol w="1204912"/>
                <a:gridCol w="1146175"/>
                <a:gridCol w="1103313"/>
                <a:gridCol w="1060450"/>
                <a:gridCol w="942975"/>
                <a:gridCol w="928687"/>
                <a:gridCol w="957263"/>
              </a:tblGrid>
              <a:tr h="446088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Регион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Июнь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Июль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Расчетные графы,  руб.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8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цена за шт., руб.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продано шт.,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цена за шт., руб.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продано шт.,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ru-RU" sz="18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ru-RU" sz="18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120000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234000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216000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340000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171000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153000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Итого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27000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460000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405000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369000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275523" name="Text Box 67"/>
          <p:cNvSpPr txBox="1">
            <a:spLocks noChangeArrowheads="1"/>
          </p:cNvSpPr>
          <p:nvPr/>
        </p:nvSpPr>
        <p:spPr bwMode="auto">
          <a:xfrm>
            <a:off x="395288" y="5291138"/>
            <a:ext cx="8356600" cy="7000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ru-RU" b="0">
                <a:latin typeface="Times New Roman" pitchFamily="18" charset="0"/>
              </a:rPr>
              <a:t>Провести анализ изменения цен реализации товара.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/>
              <a:t>25</a:t>
            </a:r>
            <a:endParaRPr lang="ru-RU" sz="1400"/>
          </a:p>
        </p:txBody>
      </p:sp>
      <p:sp>
        <p:nvSpPr>
          <p:cNvPr id="268291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8292" name="Text Box 4"/>
          <p:cNvSpPr txBox="1">
            <a:spLocks noChangeArrowheads="1"/>
          </p:cNvSpPr>
          <p:nvPr/>
        </p:nvSpPr>
        <p:spPr bwMode="auto">
          <a:xfrm>
            <a:off x="247650" y="1062038"/>
            <a:ext cx="8634413" cy="5514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68293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Индексы постоянного и переменного состава</a:t>
            </a:r>
          </a:p>
        </p:txBody>
      </p:sp>
      <p:grpSp>
        <p:nvGrpSpPr>
          <p:cNvPr id="268386" name="Group 98"/>
          <p:cNvGrpSpPr>
            <a:grpSpLocks/>
          </p:cNvGrpSpPr>
          <p:nvPr/>
        </p:nvGrpSpPr>
        <p:grpSpPr bwMode="auto">
          <a:xfrm>
            <a:off x="306388" y="1212850"/>
            <a:ext cx="8655050" cy="2420938"/>
            <a:chOff x="193" y="764"/>
            <a:chExt cx="5452" cy="1525"/>
          </a:xfrm>
        </p:grpSpPr>
        <p:sp>
          <p:nvSpPr>
            <p:cNvPr id="268381" name="Text Box 93"/>
            <p:cNvSpPr txBox="1">
              <a:spLocks noChangeArrowheads="1"/>
            </p:cNvSpPr>
            <p:nvPr/>
          </p:nvSpPr>
          <p:spPr bwMode="auto">
            <a:xfrm>
              <a:off x="213" y="764"/>
              <a:ext cx="5432" cy="252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1. Индекс цен переменного состава:</a:t>
              </a:r>
            </a:p>
          </p:txBody>
        </p:sp>
        <p:graphicFrame>
          <p:nvGraphicFramePr>
            <p:cNvPr id="268382" name="Object 94"/>
            <p:cNvGraphicFramePr>
              <a:graphicFrameLocks noChangeAspect="1"/>
            </p:cNvGraphicFramePr>
            <p:nvPr/>
          </p:nvGraphicFramePr>
          <p:xfrm>
            <a:off x="193" y="1196"/>
            <a:ext cx="5349" cy="1093"/>
          </p:xfrm>
          <a:graphic>
            <a:graphicData uri="http://schemas.openxmlformats.org/presentationml/2006/ole">
              <p:oleObj spid="_x0000_s268382" name="Формула" r:id="rId4" imgW="4012920" imgH="838080" progId="Equation.3">
                <p:embed/>
              </p:oleObj>
            </a:graphicData>
          </a:graphic>
        </p:graphicFrame>
      </p:grpSp>
      <p:grpSp>
        <p:nvGrpSpPr>
          <p:cNvPr id="268387" name="Group 99"/>
          <p:cNvGrpSpPr>
            <a:grpSpLocks/>
          </p:cNvGrpSpPr>
          <p:nvPr/>
        </p:nvGrpSpPr>
        <p:grpSpPr bwMode="auto">
          <a:xfrm>
            <a:off x="342900" y="3895725"/>
            <a:ext cx="8535988" cy="2436813"/>
            <a:chOff x="216" y="2454"/>
            <a:chExt cx="5377" cy="1535"/>
          </a:xfrm>
        </p:grpSpPr>
        <p:sp>
          <p:nvSpPr>
            <p:cNvPr id="268384" name="Text Box 96"/>
            <p:cNvSpPr txBox="1">
              <a:spLocks noChangeArrowheads="1"/>
            </p:cNvSpPr>
            <p:nvPr/>
          </p:nvSpPr>
          <p:spPr bwMode="auto">
            <a:xfrm>
              <a:off x="222" y="2454"/>
              <a:ext cx="5371" cy="26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2. Индекс структурных сдвигов:</a:t>
              </a:r>
            </a:p>
          </p:txBody>
        </p:sp>
        <p:graphicFrame>
          <p:nvGraphicFramePr>
            <p:cNvPr id="268385" name="Object 97"/>
            <p:cNvGraphicFramePr>
              <a:graphicFrameLocks noChangeAspect="1"/>
            </p:cNvGraphicFramePr>
            <p:nvPr/>
          </p:nvGraphicFramePr>
          <p:xfrm>
            <a:off x="216" y="2878"/>
            <a:ext cx="5350" cy="1111"/>
          </p:xfrm>
          <a:graphic>
            <a:graphicData uri="http://schemas.openxmlformats.org/presentationml/2006/ole">
              <p:oleObj spid="_x0000_s268385" name="Формула" r:id="rId5" imgW="3949560" imgH="83808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8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/>
              <a:t>26</a:t>
            </a:r>
            <a:endParaRPr lang="ru-RU" sz="1400"/>
          </a:p>
        </p:txBody>
      </p:sp>
      <p:sp>
        <p:nvSpPr>
          <p:cNvPr id="272387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2388" name="Text Box 4"/>
          <p:cNvSpPr txBox="1">
            <a:spLocks noChangeArrowheads="1"/>
          </p:cNvSpPr>
          <p:nvPr/>
        </p:nvSpPr>
        <p:spPr bwMode="auto">
          <a:xfrm>
            <a:off x="247650" y="1062038"/>
            <a:ext cx="8634413" cy="5514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72389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Индексы постоянного и переменного состава</a:t>
            </a:r>
          </a:p>
        </p:txBody>
      </p:sp>
      <p:grpSp>
        <p:nvGrpSpPr>
          <p:cNvPr id="272404" name="Group 20"/>
          <p:cNvGrpSpPr>
            <a:grpSpLocks/>
          </p:cNvGrpSpPr>
          <p:nvPr/>
        </p:nvGrpSpPr>
        <p:grpSpPr bwMode="auto">
          <a:xfrm>
            <a:off x="338138" y="1398588"/>
            <a:ext cx="8526462" cy="2428875"/>
            <a:chOff x="213" y="764"/>
            <a:chExt cx="5371" cy="1530"/>
          </a:xfrm>
        </p:grpSpPr>
        <p:sp>
          <p:nvSpPr>
            <p:cNvPr id="272397" name="Text Box 13"/>
            <p:cNvSpPr txBox="1">
              <a:spLocks noChangeArrowheads="1"/>
            </p:cNvSpPr>
            <p:nvPr/>
          </p:nvSpPr>
          <p:spPr bwMode="auto">
            <a:xfrm>
              <a:off x="213" y="764"/>
              <a:ext cx="5371" cy="26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3. Индекс цен фиксированного состава:</a:t>
              </a:r>
            </a:p>
          </p:txBody>
        </p:sp>
        <p:graphicFrame>
          <p:nvGraphicFramePr>
            <p:cNvPr id="272398" name="Object 14"/>
            <p:cNvGraphicFramePr>
              <a:graphicFrameLocks noChangeAspect="1"/>
            </p:cNvGraphicFramePr>
            <p:nvPr/>
          </p:nvGraphicFramePr>
          <p:xfrm>
            <a:off x="646" y="1149"/>
            <a:ext cx="4432" cy="1145"/>
          </p:xfrm>
          <a:graphic>
            <a:graphicData uri="http://schemas.openxmlformats.org/presentationml/2006/ole">
              <p:oleObj spid="_x0000_s272398" name="Формула" r:id="rId4" imgW="2793960" imgH="838080" progId="Equation.3">
                <p:embed/>
              </p:oleObj>
            </a:graphicData>
          </a:graphic>
        </p:graphicFrame>
      </p:grpSp>
      <p:graphicFrame>
        <p:nvGraphicFramePr>
          <p:cNvPr id="272402" name="Object 18"/>
          <p:cNvGraphicFramePr>
            <a:graphicFrameLocks noGrp="1" noChangeAspect="1"/>
          </p:cNvGraphicFramePr>
          <p:nvPr>
            <p:ph idx="1"/>
          </p:nvPr>
        </p:nvGraphicFramePr>
        <p:xfrm>
          <a:off x="1533525" y="4837113"/>
          <a:ext cx="6173788" cy="720725"/>
        </p:xfrm>
        <a:graphic>
          <a:graphicData uri="http://schemas.openxmlformats.org/presentationml/2006/ole">
            <p:oleObj spid="_x0000_s272402" name="Формула" r:id="rId5" imgW="2171520" imgH="253800" progId="Equation.3">
              <p:embed/>
            </p:oleObj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/>
              <a:t>2</a:t>
            </a:r>
            <a:r>
              <a:rPr lang="ru-RU" sz="1400"/>
              <a:t>7</a:t>
            </a:r>
          </a:p>
        </p:txBody>
      </p:sp>
      <p:sp>
        <p:nvSpPr>
          <p:cNvPr id="277507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7508" name="Text Box 4"/>
          <p:cNvSpPr txBox="1">
            <a:spLocks noChangeArrowheads="1"/>
          </p:cNvSpPr>
          <p:nvPr/>
        </p:nvSpPr>
        <p:spPr bwMode="auto">
          <a:xfrm>
            <a:off x="247650" y="1062038"/>
            <a:ext cx="8634413" cy="5514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77509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Территориальные индексы</a:t>
            </a:r>
          </a:p>
        </p:txBody>
      </p:sp>
      <p:sp>
        <p:nvSpPr>
          <p:cNvPr id="277511" name="Text Box 7"/>
          <p:cNvSpPr txBox="1">
            <a:spLocks noChangeArrowheads="1"/>
          </p:cNvSpPr>
          <p:nvPr/>
        </p:nvSpPr>
        <p:spPr bwMode="auto">
          <a:xfrm>
            <a:off x="366713" y="1155700"/>
            <a:ext cx="8380412" cy="1077913"/>
          </a:xfrm>
          <a:prstGeom prst="rect">
            <a:avLst/>
          </a:prstGeom>
          <a:solidFill>
            <a:srgbClr val="FFFFCC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ru-RU">
                <a:latin typeface="Times New Roman" pitchFamily="18" charset="0"/>
              </a:rPr>
              <a:t>Территориальные индексы служат для сравнения показателей в пространстве, т.е. по предприятиям, округам, городам, районам, республикам, странам и пр.</a:t>
            </a:r>
          </a:p>
        </p:txBody>
      </p:sp>
      <p:sp>
        <p:nvSpPr>
          <p:cNvPr id="277517" name="Text Box 13"/>
          <p:cNvSpPr txBox="1">
            <a:spLocks noChangeArrowheads="1"/>
          </p:cNvSpPr>
          <p:nvPr/>
        </p:nvSpPr>
        <p:spPr bwMode="auto">
          <a:xfrm>
            <a:off x="365125" y="2344738"/>
            <a:ext cx="8356600" cy="45402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ru-RU">
                <a:latin typeface="Times New Roman" pitchFamily="18" charset="0"/>
              </a:rPr>
              <a:t>Способы расчета территориальных индексов.</a:t>
            </a:r>
          </a:p>
        </p:txBody>
      </p:sp>
      <p:grpSp>
        <p:nvGrpSpPr>
          <p:cNvPr id="277521" name="Group 17"/>
          <p:cNvGrpSpPr>
            <a:grpSpLocks/>
          </p:cNvGrpSpPr>
          <p:nvPr/>
        </p:nvGrpSpPr>
        <p:grpSpPr bwMode="auto">
          <a:xfrm>
            <a:off x="350838" y="2711450"/>
            <a:ext cx="8356600" cy="1209675"/>
            <a:chOff x="221" y="1708"/>
            <a:chExt cx="5264" cy="762"/>
          </a:xfrm>
        </p:grpSpPr>
        <p:sp>
          <p:nvSpPr>
            <p:cNvPr id="277518" name="Text Box 14"/>
            <p:cNvSpPr txBox="1">
              <a:spLocks noChangeArrowheads="1"/>
            </p:cNvSpPr>
            <p:nvPr/>
          </p:nvSpPr>
          <p:spPr bwMode="auto">
            <a:xfrm>
              <a:off x="221" y="1708"/>
              <a:ext cx="5264" cy="441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b="0">
                  <a:latin typeface="Times New Roman" pitchFamily="18" charset="0"/>
                </a:rPr>
                <a:t>1.</a:t>
              </a:r>
              <a:r>
                <a:rPr lang="ru-RU">
                  <a:latin typeface="Times New Roman" pitchFamily="18" charset="0"/>
                </a:rPr>
                <a:t> </a:t>
              </a:r>
              <a:r>
                <a:rPr lang="ru-RU" b="0">
                  <a:latin typeface="Times New Roman" pitchFamily="18" charset="0"/>
                </a:rPr>
                <a:t>В качестве весов принимается сумма объемов проданных товаров по двум регионам:</a:t>
              </a:r>
            </a:p>
          </p:txBody>
        </p:sp>
        <p:graphicFrame>
          <p:nvGraphicFramePr>
            <p:cNvPr id="277519" name="Object 15"/>
            <p:cNvGraphicFramePr>
              <a:graphicFrameLocks noChangeAspect="1"/>
            </p:cNvGraphicFramePr>
            <p:nvPr/>
          </p:nvGraphicFramePr>
          <p:xfrm>
            <a:off x="2144" y="2075"/>
            <a:ext cx="1449" cy="395"/>
          </p:xfrm>
          <a:graphic>
            <a:graphicData uri="http://schemas.openxmlformats.org/presentationml/2006/ole">
              <p:oleObj spid="_x0000_s277519" name="Формула" r:id="rId4" imgW="723600" imgH="228600" progId="Equation.3">
                <p:embed/>
              </p:oleObj>
            </a:graphicData>
          </a:graphic>
        </p:graphicFrame>
      </p:grpSp>
      <p:grpSp>
        <p:nvGrpSpPr>
          <p:cNvPr id="277522" name="Group 18"/>
          <p:cNvGrpSpPr>
            <a:grpSpLocks/>
          </p:cNvGrpSpPr>
          <p:nvPr/>
        </p:nvGrpSpPr>
        <p:grpSpPr bwMode="auto">
          <a:xfrm>
            <a:off x="438150" y="3987800"/>
            <a:ext cx="8356600" cy="2376488"/>
            <a:chOff x="276" y="2512"/>
            <a:chExt cx="5264" cy="1497"/>
          </a:xfrm>
        </p:grpSpPr>
        <p:graphicFrame>
          <p:nvGraphicFramePr>
            <p:cNvPr id="277512" name="Object 8"/>
            <p:cNvGraphicFramePr>
              <a:graphicFrameLocks noChangeAspect="1"/>
            </p:cNvGraphicFramePr>
            <p:nvPr/>
          </p:nvGraphicFramePr>
          <p:xfrm>
            <a:off x="2193" y="2864"/>
            <a:ext cx="1410" cy="1145"/>
          </p:xfrm>
          <a:graphic>
            <a:graphicData uri="http://schemas.openxmlformats.org/presentationml/2006/ole">
              <p:oleObj spid="_x0000_s277512" name="Формула" r:id="rId5" imgW="888840" imgH="838080" progId="Equation.3">
                <p:embed/>
              </p:oleObj>
            </a:graphicData>
          </a:graphic>
        </p:graphicFrame>
        <p:sp>
          <p:nvSpPr>
            <p:cNvPr id="277520" name="Text Box 16"/>
            <p:cNvSpPr txBox="1">
              <a:spLocks noChangeArrowheads="1"/>
            </p:cNvSpPr>
            <p:nvPr/>
          </p:nvSpPr>
          <p:spPr bwMode="auto">
            <a:xfrm>
              <a:off x="276" y="2512"/>
              <a:ext cx="5264" cy="26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Территориальный индекс цен:</a:t>
              </a:r>
            </a:p>
          </p:txBody>
        </p:sp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77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277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277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2000"/>
                                        <p:tgtEl>
                                          <p:spTgt spid="277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11" grpId="0" animBg="1"/>
      <p:bldP spid="2775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/>
              <a:t>2</a:t>
            </a:r>
            <a:r>
              <a:rPr lang="ru-RU" sz="1400"/>
              <a:t>8</a:t>
            </a:r>
          </a:p>
        </p:txBody>
      </p:sp>
      <p:sp>
        <p:nvSpPr>
          <p:cNvPr id="281603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1604" name="Text Box 4"/>
          <p:cNvSpPr txBox="1">
            <a:spLocks noChangeArrowheads="1"/>
          </p:cNvSpPr>
          <p:nvPr/>
        </p:nvSpPr>
        <p:spPr bwMode="auto">
          <a:xfrm>
            <a:off x="247650" y="1177925"/>
            <a:ext cx="8634413" cy="5340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8160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457200"/>
          </a:xfrm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Территориальные индексы</a:t>
            </a:r>
          </a:p>
        </p:txBody>
      </p:sp>
      <p:sp>
        <p:nvSpPr>
          <p:cNvPr id="281606" name="Text Box 6"/>
          <p:cNvSpPr txBox="1">
            <a:spLocks noChangeArrowheads="1"/>
          </p:cNvSpPr>
          <p:nvPr/>
        </p:nvSpPr>
        <p:spPr bwMode="auto">
          <a:xfrm>
            <a:off x="366713" y="1284288"/>
            <a:ext cx="8356600" cy="7000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ru-RU">
                <a:latin typeface="Times New Roman" pitchFamily="18" charset="0"/>
              </a:rPr>
              <a:t>Пример 7. </a:t>
            </a:r>
            <a:r>
              <a:rPr lang="ru-RU" b="0">
                <a:latin typeface="Times New Roman" pitchFamily="18" charset="0"/>
              </a:rPr>
              <a:t>Имеются следующие данные о реализации товаров в двух регионах:</a:t>
            </a:r>
            <a:endParaRPr lang="ru-RU">
              <a:latin typeface="Times New Roman" pitchFamily="18" charset="0"/>
            </a:endParaRPr>
          </a:p>
        </p:txBody>
      </p:sp>
      <p:graphicFrame>
        <p:nvGraphicFramePr>
          <p:cNvPr id="281703" name="Group 103"/>
          <p:cNvGraphicFramePr>
            <a:graphicFrameLocks noGrp="1"/>
          </p:cNvGraphicFramePr>
          <p:nvPr/>
        </p:nvGraphicFramePr>
        <p:xfrm>
          <a:off x="363538" y="2263775"/>
          <a:ext cx="8416925" cy="2878392"/>
        </p:xfrm>
        <a:graphic>
          <a:graphicData uri="http://schemas.openxmlformats.org/drawingml/2006/table">
            <a:tbl>
              <a:tblPr/>
              <a:tblGrid>
                <a:gridCol w="827087"/>
                <a:gridCol w="1189038"/>
                <a:gridCol w="1133475"/>
                <a:gridCol w="1247775"/>
                <a:gridCol w="1117600"/>
                <a:gridCol w="1117600"/>
                <a:gridCol w="914400"/>
                <a:gridCol w="869950"/>
              </a:tblGrid>
              <a:tr h="446088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Товар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Регион 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Регион В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Расчетные графы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8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цена за т, тыс. руб.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</a:t>
                      </a:r>
                      <a:r>
                        <a:rPr kumimoji="0" lang="ru-RU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продано т,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цена за т, тыс. руб.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продано т,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Q=q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endParaRPr kumimoji="0" lang="ru-RU" sz="18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endParaRPr kumimoji="0" lang="ru-RU" sz="18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endParaRPr kumimoji="0" lang="ru-RU" sz="18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715,0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780,0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807,5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855,0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1785,0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1680,0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Итого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3307,5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3315,0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281658" name="Text Box 58"/>
          <p:cNvSpPr txBox="1">
            <a:spLocks noChangeArrowheads="1"/>
          </p:cNvSpPr>
          <p:nvPr/>
        </p:nvSpPr>
        <p:spPr bwMode="auto">
          <a:xfrm>
            <a:off x="395288" y="5576888"/>
            <a:ext cx="8356600" cy="36512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ru-RU" b="0">
                <a:latin typeface="Times New Roman" pitchFamily="18" charset="0"/>
              </a:rPr>
              <a:t>Рассчитать территориальный индекс цен.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/>
              <a:t>2</a:t>
            </a:r>
            <a:r>
              <a:rPr lang="ru-RU" sz="1400"/>
              <a:t>9</a:t>
            </a:r>
          </a:p>
        </p:txBody>
      </p:sp>
      <p:sp>
        <p:nvSpPr>
          <p:cNvPr id="283651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3652" name="Text Box 4"/>
          <p:cNvSpPr txBox="1">
            <a:spLocks noChangeArrowheads="1"/>
          </p:cNvSpPr>
          <p:nvPr/>
        </p:nvSpPr>
        <p:spPr bwMode="auto">
          <a:xfrm>
            <a:off x="247650" y="1062038"/>
            <a:ext cx="8634413" cy="5514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83653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Территориальные индексы</a:t>
            </a:r>
          </a:p>
        </p:txBody>
      </p:sp>
      <p:graphicFrame>
        <p:nvGraphicFramePr>
          <p:cNvPr id="283663" name="Object 15"/>
          <p:cNvGraphicFramePr>
            <a:graphicFrameLocks noChangeAspect="1"/>
          </p:cNvGraphicFramePr>
          <p:nvPr/>
        </p:nvGraphicFramePr>
        <p:xfrm>
          <a:off x="1082675" y="1760538"/>
          <a:ext cx="7035800" cy="1817687"/>
        </p:xfrm>
        <a:graphic>
          <a:graphicData uri="http://schemas.openxmlformats.org/presentationml/2006/ole">
            <p:oleObj spid="_x0000_s283663" name="Формула" r:id="rId4" imgW="2793960" imgH="838080" progId="Equation.3">
              <p:embed/>
            </p:oleObj>
          </a:graphicData>
        </a:graphic>
      </p:graphicFrame>
      <p:sp>
        <p:nvSpPr>
          <p:cNvPr id="283664" name="Text Box 16"/>
          <p:cNvSpPr txBox="1">
            <a:spLocks noChangeArrowheads="1"/>
          </p:cNvSpPr>
          <p:nvPr/>
        </p:nvSpPr>
        <p:spPr bwMode="auto">
          <a:xfrm>
            <a:off x="350838" y="1158875"/>
            <a:ext cx="8356600" cy="425450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ru-RU">
                <a:latin typeface="Times New Roman" pitchFamily="18" charset="0"/>
              </a:rPr>
              <a:t>Территориальный индекс цен:</a:t>
            </a:r>
          </a:p>
        </p:txBody>
      </p:sp>
      <p:grpSp>
        <p:nvGrpSpPr>
          <p:cNvPr id="283667" name="Group 19"/>
          <p:cNvGrpSpPr>
            <a:grpSpLocks/>
          </p:cNvGrpSpPr>
          <p:nvPr/>
        </p:nvGrpSpPr>
        <p:grpSpPr bwMode="auto">
          <a:xfrm>
            <a:off x="393700" y="3873500"/>
            <a:ext cx="8356600" cy="2362200"/>
            <a:chOff x="248" y="2440"/>
            <a:chExt cx="5264" cy="1488"/>
          </a:xfrm>
        </p:grpSpPr>
        <p:sp>
          <p:nvSpPr>
            <p:cNvPr id="283665" name="Text Box 17"/>
            <p:cNvSpPr txBox="1">
              <a:spLocks noChangeArrowheads="1"/>
            </p:cNvSpPr>
            <p:nvPr/>
          </p:nvSpPr>
          <p:spPr bwMode="auto">
            <a:xfrm>
              <a:off x="248" y="2440"/>
              <a:ext cx="5264" cy="26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b="0">
                  <a:latin typeface="Times New Roman" pitchFamily="18" charset="0"/>
                </a:rPr>
                <a:t>или</a:t>
              </a:r>
            </a:p>
          </p:txBody>
        </p:sp>
        <p:graphicFrame>
          <p:nvGraphicFramePr>
            <p:cNvPr id="283666" name="Object 18"/>
            <p:cNvGraphicFramePr>
              <a:graphicFrameLocks noChangeAspect="1"/>
            </p:cNvGraphicFramePr>
            <p:nvPr/>
          </p:nvGraphicFramePr>
          <p:xfrm>
            <a:off x="696" y="2783"/>
            <a:ext cx="4450" cy="1145"/>
          </p:xfrm>
          <a:graphic>
            <a:graphicData uri="http://schemas.openxmlformats.org/presentationml/2006/ole">
              <p:oleObj spid="_x0000_s283666" name="Формула" r:id="rId5" imgW="2730240" imgH="83808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83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30</a:t>
            </a:r>
          </a:p>
        </p:txBody>
      </p:sp>
      <p:sp>
        <p:nvSpPr>
          <p:cNvPr id="287747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7748" name="Text Box 4"/>
          <p:cNvSpPr txBox="1">
            <a:spLocks noChangeArrowheads="1"/>
          </p:cNvSpPr>
          <p:nvPr/>
        </p:nvSpPr>
        <p:spPr bwMode="auto">
          <a:xfrm>
            <a:off x="247650" y="1062038"/>
            <a:ext cx="8634413" cy="5514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87749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Территориальные индексы</a:t>
            </a:r>
          </a:p>
        </p:txBody>
      </p:sp>
      <p:graphicFrame>
        <p:nvGraphicFramePr>
          <p:cNvPr id="287756" name="Object 12"/>
          <p:cNvGraphicFramePr>
            <a:graphicFrameLocks noChangeAspect="1"/>
          </p:cNvGraphicFramePr>
          <p:nvPr/>
        </p:nvGraphicFramePr>
        <p:xfrm>
          <a:off x="2316163" y="4181475"/>
          <a:ext cx="4044950" cy="1917700"/>
        </p:xfrm>
        <a:graphic>
          <a:graphicData uri="http://schemas.openxmlformats.org/presentationml/2006/ole">
            <p:oleObj spid="_x0000_s287756" name="Формула" r:id="rId4" imgW="1523880" imgH="838080" progId="Equation.3">
              <p:embed/>
            </p:oleObj>
          </a:graphicData>
        </a:graphic>
      </p:graphicFrame>
      <p:sp>
        <p:nvSpPr>
          <p:cNvPr id="287757" name="Text Box 13"/>
          <p:cNvSpPr txBox="1">
            <a:spLocks noChangeArrowheads="1"/>
          </p:cNvSpPr>
          <p:nvPr/>
        </p:nvSpPr>
        <p:spPr bwMode="auto">
          <a:xfrm>
            <a:off x="423863" y="3457575"/>
            <a:ext cx="3914775" cy="425450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ru-RU">
                <a:latin typeface="Times New Roman" pitchFamily="18" charset="0"/>
              </a:rPr>
              <a:t>Территориальный индекс цен:</a:t>
            </a:r>
          </a:p>
        </p:txBody>
      </p:sp>
      <p:sp>
        <p:nvSpPr>
          <p:cNvPr id="287753" name="Text Box 9"/>
          <p:cNvSpPr txBox="1">
            <a:spLocks noChangeArrowheads="1"/>
          </p:cNvSpPr>
          <p:nvPr/>
        </p:nvSpPr>
        <p:spPr bwMode="auto">
          <a:xfrm>
            <a:off x="393700" y="1331913"/>
            <a:ext cx="8356600" cy="7000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ru-RU" b="0">
                <a:latin typeface="Times New Roman" pitchFamily="18" charset="0"/>
              </a:rPr>
              <a:t>2. Учитывается соотношение весов сравниваемых территорий.</a:t>
            </a:r>
          </a:p>
        </p:txBody>
      </p:sp>
      <p:graphicFrame>
        <p:nvGraphicFramePr>
          <p:cNvPr id="287758" name="Object 14"/>
          <p:cNvGraphicFramePr>
            <a:graphicFrameLocks noChangeAspect="1"/>
          </p:cNvGraphicFramePr>
          <p:nvPr/>
        </p:nvGraphicFramePr>
        <p:xfrm>
          <a:off x="2030413" y="1944688"/>
          <a:ext cx="4852987" cy="1082675"/>
        </p:xfrm>
        <a:graphic>
          <a:graphicData uri="http://schemas.openxmlformats.org/presentationml/2006/ole">
            <p:oleObj spid="_x0000_s287758" name="Формула" r:id="rId5" imgW="1765080" imgH="457200" progId="Equation.3">
              <p:embed/>
            </p:oleObj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31</a:t>
            </a:r>
          </a:p>
        </p:txBody>
      </p:sp>
      <p:sp>
        <p:nvSpPr>
          <p:cNvPr id="293891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3892" name="Text Box 4"/>
          <p:cNvSpPr txBox="1">
            <a:spLocks noChangeArrowheads="1"/>
          </p:cNvSpPr>
          <p:nvPr/>
        </p:nvSpPr>
        <p:spPr bwMode="auto">
          <a:xfrm>
            <a:off x="247650" y="1062038"/>
            <a:ext cx="8634413" cy="5514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93893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Территориальные индексы</a:t>
            </a:r>
          </a:p>
        </p:txBody>
      </p:sp>
      <p:grpSp>
        <p:nvGrpSpPr>
          <p:cNvPr id="293905" name="Group 17"/>
          <p:cNvGrpSpPr>
            <a:grpSpLocks/>
          </p:cNvGrpSpPr>
          <p:nvPr/>
        </p:nvGrpSpPr>
        <p:grpSpPr bwMode="auto">
          <a:xfrm>
            <a:off x="382588" y="1343025"/>
            <a:ext cx="8137525" cy="2638425"/>
            <a:chOff x="241" y="927"/>
            <a:chExt cx="5126" cy="1662"/>
          </a:xfrm>
        </p:grpSpPr>
        <p:graphicFrame>
          <p:nvGraphicFramePr>
            <p:cNvPr id="293898" name="Object 10"/>
            <p:cNvGraphicFramePr>
              <a:graphicFrameLocks noChangeAspect="1"/>
            </p:cNvGraphicFramePr>
            <p:nvPr/>
          </p:nvGraphicFramePr>
          <p:xfrm>
            <a:off x="1753" y="1336"/>
            <a:ext cx="2050" cy="1253"/>
          </p:xfrm>
          <a:graphic>
            <a:graphicData uri="http://schemas.openxmlformats.org/presentationml/2006/ole">
              <p:oleObj spid="_x0000_s293898" name="Формула" r:id="rId4" imgW="927000" imgH="838080" progId="Equation.3">
                <p:embed/>
              </p:oleObj>
            </a:graphicData>
          </a:graphic>
        </p:graphicFrame>
        <p:sp>
          <p:nvSpPr>
            <p:cNvPr id="293899" name="Text Box 11"/>
            <p:cNvSpPr txBox="1">
              <a:spLocks noChangeArrowheads="1"/>
            </p:cNvSpPr>
            <p:nvPr/>
          </p:nvSpPr>
          <p:spPr bwMode="auto">
            <a:xfrm>
              <a:off x="241" y="927"/>
              <a:ext cx="5126" cy="30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Территориальный индекс физического объема реализации:</a:t>
              </a:r>
            </a:p>
          </p:txBody>
        </p:sp>
      </p:grpSp>
      <p:grpSp>
        <p:nvGrpSpPr>
          <p:cNvPr id="293906" name="Group 18"/>
          <p:cNvGrpSpPr>
            <a:grpSpLocks/>
          </p:cNvGrpSpPr>
          <p:nvPr/>
        </p:nvGrpSpPr>
        <p:grpSpPr bwMode="auto">
          <a:xfrm>
            <a:off x="395288" y="4476750"/>
            <a:ext cx="8356600" cy="1684338"/>
            <a:chOff x="249" y="2820"/>
            <a:chExt cx="5264" cy="1061"/>
          </a:xfrm>
        </p:grpSpPr>
        <p:sp>
          <p:nvSpPr>
            <p:cNvPr id="293902" name="Text Box 14"/>
            <p:cNvSpPr txBox="1">
              <a:spLocks noChangeArrowheads="1"/>
            </p:cNvSpPr>
            <p:nvPr/>
          </p:nvSpPr>
          <p:spPr bwMode="auto">
            <a:xfrm>
              <a:off x="249" y="2820"/>
              <a:ext cx="5264" cy="222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Территориальный индекс  товарооборота:</a:t>
              </a:r>
            </a:p>
          </p:txBody>
        </p:sp>
        <p:graphicFrame>
          <p:nvGraphicFramePr>
            <p:cNvPr id="293903" name="Object 15"/>
            <p:cNvGraphicFramePr>
              <a:graphicFrameLocks noChangeAspect="1"/>
            </p:cNvGraphicFramePr>
            <p:nvPr/>
          </p:nvGraphicFramePr>
          <p:xfrm>
            <a:off x="1643" y="3332"/>
            <a:ext cx="2317" cy="549"/>
          </p:xfrm>
          <a:graphic>
            <a:graphicData uri="http://schemas.openxmlformats.org/presentationml/2006/ole">
              <p:oleObj spid="_x0000_s293903" name="Формула" r:id="rId5" imgW="1002960" imgH="24120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3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32</a:t>
            </a:r>
          </a:p>
        </p:txBody>
      </p:sp>
      <p:sp>
        <p:nvSpPr>
          <p:cNvPr id="289795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9796" name="Text Box 4"/>
          <p:cNvSpPr txBox="1">
            <a:spLocks noChangeArrowheads="1"/>
          </p:cNvSpPr>
          <p:nvPr/>
        </p:nvSpPr>
        <p:spPr bwMode="auto">
          <a:xfrm>
            <a:off x="247650" y="1062038"/>
            <a:ext cx="8634413" cy="5514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89797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Территориальные индексы</a:t>
            </a:r>
          </a:p>
        </p:txBody>
      </p:sp>
      <p:grpSp>
        <p:nvGrpSpPr>
          <p:cNvPr id="289806" name="Group 14"/>
          <p:cNvGrpSpPr>
            <a:grpSpLocks/>
          </p:cNvGrpSpPr>
          <p:nvPr/>
        </p:nvGrpSpPr>
        <p:grpSpPr bwMode="auto">
          <a:xfrm>
            <a:off x="393700" y="1289050"/>
            <a:ext cx="8356600" cy="4602163"/>
            <a:chOff x="248" y="812"/>
            <a:chExt cx="5264" cy="2899"/>
          </a:xfrm>
        </p:grpSpPr>
        <p:sp>
          <p:nvSpPr>
            <p:cNvPr id="289802" name="Text Box 10"/>
            <p:cNvSpPr txBox="1">
              <a:spLocks noChangeArrowheads="1"/>
            </p:cNvSpPr>
            <p:nvPr/>
          </p:nvSpPr>
          <p:spPr bwMode="auto">
            <a:xfrm>
              <a:off x="248" y="812"/>
              <a:ext cx="5264" cy="441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 b="0">
                  <a:latin typeface="Times New Roman" pitchFamily="18" charset="0"/>
                </a:rPr>
                <a:t>Для примера 7:</a:t>
              </a:r>
            </a:p>
          </p:txBody>
        </p:sp>
        <p:graphicFrame>
          <p:nvGraphicFramePr>
            <p:cNvPr id="289803" name="Object 11"/>
            <p:cNvGraphicFramePr>
              <a:graphicFrameLocks noChangeAspect="1"/>
            </p:cNvGraphicFramePr>
            <p:nvPr/>
          </p:nvGraphicFramePr>
          <p:xfrm>
            <a:off x="638" y="1178"/>
            <a:ext cx="4645" cy="627"/>
          </p:xfrm>
          <a:graphic>
            <a:graphicData uri="http://schemas.openxmlformats.org/presentationml/2006/ole">
              <p:oleObj spid="_x0000_s289803" name="Формула" r:id="rId4" imgW="2946240" imgH="457200" progId="Equation.3">
                <p:embed/>
              </p:oleObj>
            </a:graphicData>
          </a:graphic>
        </p:graphicFrame>
        <p:graphicFrame>
          <p:nvGraphicFramePr>
            <p:cNvPr id="289804" name="Object 12"/>
            <p:cNvGraphicFramePr>
              <a:graphicFrameLocks noChangeAspect="1"/>
            </p:cNvGraphicFramePr>
            <p:nvPr/>
          </p:nvGraphicFramePr>
          <p:xfrm>
            <a:off x="624" y="2144"/>
            <a:ext cx="4662" cy="627"/>
          </p:xfrm>
          <a:graphic>
            <a:graphicData uri="http://schemas.openxmlformats.org/presentationml/2006/ole">
              <p:oleObj spid="_x0000_s289804" name="Формула" r:id="rId5" imgW="2755800" imgH="457200" progId="Equation.3">
                <p:embed/>
              </p:oleObj>
            </a:graphicData>
          </a:graphic>
        </p:graphicFrame>
        <p:graphicFrame>
          <p:nvGraphicFramePr>
            <p:cNvPr id="289805" name="Object 13"/>
            <p:cNvGraphicFramePr>
              <a:graphicFrameLocks noChangeAspect="1"/>
            </p:cNvGraphicFramePr>
            <p:nvPr/>
          </p:nvGraphicFramePr>
          <p:xfrm>
            <a:off x="629" y="3084"/>
            <a:ext cx="4653" cy="627"/>
          </p:xfrm>
          <a:graphic>
            <a:graphicData uri="http://schemas.openxmlformats.org/presentationml/2006/ole">
              <p:oleObj spid="_x0000_s289805" name="Формула" r:id="rId6" imgW="2933640" imgH="45720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Text Box 2"/>
          <p:cNvSpPr txBox="1">
            <a:spLocks noChangeArrowheads="1"/>
          </p:cNvSpPr>
          <p:nvPr/>
        </p:nvSpPr>
        <p:spPr bwMode="auto">
          <a:xfrm>
            <a:off x="8723313" y="6553200"/>
            <a:ext cx="420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400"/>
              <a:t>33</a:t>
            </a:r>
          </a:p>
        </p:txBody>
      </p:sp>
      <p:sp>
        <p:nvSpPr>
          <p:cNvPr id="291843" name="Line 3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1844" name="Text Box 4"/>
          <p:cNvSpPr txBox="1">
            <a:spLocks noChangeArrowheads="1"/>
          </p:cNvSpPr>
          <p:nvPr/>
        </p:nvSpPr>
        <p:spPr bwMode="auto">
          <a:xfrm>
            <a:off x="247650" y="1062038"/>
            <a:ext cx="8634413" cy="551497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ru-RU" b="0">
              <a:latin typeface="Times New Roman" pitchFamily="18" charset="0"/>
            </a:endParaRPr>
          </a:p>
        </p:txBody>
      </p:sp>
      <p:sp>
        <p:nvSpPr>
          <p:cNvPr id="291845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2800">
                <a:latin typeface="Times New Roman" pitchFamily="18" charset="0"/>
              </a:rPr>
              <a:t>Территориальные индексы</a:t>
            </a:r>
          </a:p>
        </p:txBody>
      </p:sp>
      <p:graphicFrame>
        <p:nvGraphicFramePr>
          <p:cNvPr id="291847" name="Object 7"/>
          <p:cNvGraphicFramePr>
            <a:graphicFrameLocks noChangeAspect="1"/>
          </p:cNvGraphicFramePr>
          <p:nvPr/>
        </p:nvGraphicFramePr>
        <p:xfrm>
          <a:off x="295275" y="1660525"/>
          <a:ext cx="8570913" cy="1331913"/>
        </p:xfrm>
        <a:graphic>
          <a:graphicData uri="http://schemas.openxmlformats.org/presentationml/2006/ole">
            <p:oleObj spid="_x0000_s291847" name="Формула" r:id="rId4" imgW="4292280" imgH="634680" progId="Equation.3">
              <p:embed/>
            </p:oleObj>
          </a:graphicData>
        </a:graphic>
      </p:graphicFrame>
      <p:sp>
        <p:nvSpPr>
          <p:cNvPr id="291848" name="Text Box 8"/>
          <p:cNvSpPr txBox="1">
            <a:spLocks noChangeArrowheads="1"/>
          </p:cNvSpPr>
          <p:nvPr/>
        </p:nvSpPr>
        <p:spPr bwMode="auto">
          <a:xfrm>
            <a:off x="423863" y="1096963"/>
            <a:ext cx="8356600" cy="425450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ru-RU">
                <a:latin typeface="Times New Roman" pitchFamily="18" charset="0"/>
              </a:rPr>
              <a:t>Территориальный индекс цен:</a:t>
            </a:r>
          </a:p>
        </p:txBody>
      </p:sp>
      <p:grpSp>
        <p:nvGrpSpPr>
          <p:cNvPr id="291858" name="Group 18"/>
          <p:cNvGrpSpPr>
            <a:grpSpLocks/>
          </p:cNvGrpSpPr>
          <p:nvPr/>
        </p:nvGrpSpPr>
        <p:grpSpPr bwMode="auto">
          <a:xfrm>
            <a:off x="306388" y="3189288"/>
            <a:ext cx="8509000" cy="1879600"/>
            <a:chOff x="193" y="2009"/>
            <a:chExt cx="5360" cy="1184"/>
          </a:xfrm>
        </p:grpSpPr>
        <p:sp>
          <p:nvSpPr>
            <p:cNvPr id="291852" name="Text Box 12"/>
            <p:cNvSpPr txBox="1">
              <a:spLocks noChangeArrowheads="1"/>
            </p:cNvSpPr>
            <p:nvPr/>
          </p:nvSpPr>
          <p:spPr bwMode="auto">
            <a:xfrm>
              <a:off x="193" y="2009"/>
              <a:ext cx="5264" cy="26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Территориальный индекс физического объема реализации:</a:t>
              </a:r>
            </a:p>
          </p:txBody>
        </p:sp>
        <p:graphicFrame>
          <p:nvGraphicFramePr>
            <p:cNvPr id="291853" name="Object 13"/>
            <p:cNvGraphicFramePr>
              <a:graphicFrameLocks noChangeAspect="1"/>
            </p:cNvGraphicFramePr>
            <p:nvPr/>
          </p:nvGraphicFramePr>
          <p:xfrm>
            <a:off x="253" y="2409"/>
            <a:ext cx="5300" cy="784"/>
          </p:xfrm>
          <a:graphic>
            <a:graphicData uri="http://schemas.openxmlformats.org/presentationml/2006/ole">
              <p:oleObj spid="_x0000_s291853" name="Формула" r:id="rId5" imgW="3047760" imgH="634680" progId="Equation.3">
                <p:embed/>
              </p:oleObj>
            </a:graphicData>
          </a:graphic>
        </p:graphicFrame>
      </p:grpSp>
      <p:grpSp>
        <p:nvGrpSpPr>
          <p:cNvPr id="291859" name="Group 19"/>
          <p:cNvGrpSpPr>
            <a:grpSpLocks/>
          </p:cNvGrpSpPr>
          <p:nvPr/>
        </p:nvGrpSpPr>
        <p:grpSpPr bwMode="auto">
          <a:xfrm>
            <a:off x="393700" y="5222875"/>
            <a:ext cx="8356600" cy="1166813"/>
            <a:chOff x="248" y="3290"/>
            <a:chExt cx="5264" cy="735"/>
          </a:xfrm>
        </p:grpSpPr>
        <p:sp>
          <p:nvSpPr>
            <p:cNvPr id="291854" name="Text Box 14"/>
            <p:cNvSpPr txBox="1">
              <a:spLocks noChangeArrowheads="1"/>
            </p:cNvSpPr>
            <p:nvPr/>
          </p:nvSpPr>
          <p:spPr bwMode="auto">
            <a:xfrm>
              <a:off x="248" y="3290"/>
              <a:ext cx="5264" cy="268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/>
              <a:r>
                <a:rPr lang="ru-RU">
                  <a:latin typeface="Times New Roman" pitchFamily="18" charset="0"/>
                </a:rPr>
                <a:t>Территориальный индекс товарооборота:</a:t>
              </a:r>
            </a:p>
          </p:txBody>
        </p:sp>
        <p:graphicFrame>
          <p:nvGraphicFramePr>
            <p:cNvPr id="291857" name="Object 17"/>
            <p:cNvGraphicFramePr>
              <a:graphicFrameLocks noChangeAspect="1"/>
            </p:cNvGraphicFramePr>
            <p:nvPr/>
          </p:nvGraphicFramePr>
          <p:xfrm>
            <a:off x="324" y="3651"/>
            <a:ext cx="5109" cy="374"/>
          </p:xfrm>
          <a:graphic>
            <a:graphicData uri="http://schemas.openxmlformats.org/presentationml/2006/ole">
              <p:oleObj spid="_x0000_s291857" name="Формула" r:id="rId6" imgW="3174840" imgH="241200" progId="Equation.3">
                <p:embed/>
              </p:oleObj>
            </a:graphicData>
          </a:graphic>
        </p:graphicFrame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9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291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ek_an_stat_4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Lek_an_stat_4</Template>
  <TotalTime>159</TotalTime>
  <Words>2359</Words>
  <Application>Microsoft Office PowerPoint</Application>
  <PresentationFormat>Экран (4:3)</PresentationFormat>
  <Paragraphs>471</Paragraphs>
  <Slides>43</Slides>
  <Notes>31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43</vt:i4>
      </vt:variant>
    </vt:vector>
  </HeadingPairs>
  <TitlesOfParts>
    <vt:vector size="47" baseType="lpstr">
      <vt:lpstr>Lek_an_stat_4</vt:lpstr>
      <vt:lpstr>Формула</vt:lpstr>
      <vt:lpstr>Equation</vt:lpstr>
      <vt:lpstr>Microsoft Equation 3.0</vt:lpstr>
      <vt:lpstr>Слайд 1</vt:lpstr>
      <vt:lpstr>Слайд 2</vt:lpstr>
      <vt:lpstr>Экономикалық индекстер </vt:lpstr>
      <vt:lpstr>Шарты белгілеулер</vt:lpstr>
      <vt:lpstr>Дара индекстер жиынтықтың тек бір элементінің өзгерісін сипаттайды  </vt:lpstr>
      <vt:lpstr>Дара индекстер</vt:lpstr>
      <vt:lpstr>Дара индекстер</vt:lpstr>
      <vt:lpstr>Тапсырма 1.</vt:lpstr>
      <vt:lpstr>Тапсырма 1. Әр өнім түрі бойынша шығарылған өнімнің (%-бен) өзгерісін  анықтау қажет</vt:lpstr>
      <vt:lpstr>Тапсырма 1.</vt:lpstr>
      <vt:lpstr>Тапсырма 1 Әр өнім түрі бойынша бағаның (%-бен) өзгерісін  анықтау қажет</vt:lpstr>
      <vt:lpstr>Тапсырма 1</vt:lpstr>
      <vt:lpstr>Тапсырма 1</vt:lpstr>
      <vt:lpstr>Слайд 14</vt:lpstr>
      <vt:lpstr>Слайд 15</vt:lpstr>
      <vt:lpstr>Слайд 16</vt:lpstr>
      <vt:lpstr>Агрегаттық (жиынтық) индекстер</vt:lpstr>
      <vt:lpstr>Агрегаттық (жиынтық) индекстер</vt:lpstr>
      <vt:lpstr>Агрегаттық (жиынтық) индекстер</vt:lpstr>
      <vt:lpstr>Агрегаттық (жиынтық) индекстер</vt:lpstr>
      <vt:lpstr>Агрегаттық (жиынтық) индекстер</vt:lpstr>
      <vt:lpstr>Агрегаттық (жиынтық) индекстер</vt:lpstr>
      <vt:lpstr>Агрегаттық (жиынтық) индекстер</vt:lpstr>
      <vt:lpstr>Агрегаттық (жиынтық) индекстер</vt:lpstr>
      <vt:lpstr>Агрегаттық (жиынтық) индекстер</vt:lpstr>
      <vt:lpstr>Средние индексы</vt:lpstr>
      <vt:lpstr>Средние индексы</vt:lpstr>
      <vt:lpstr>Средние индексы</vt:lpstr>
      <vt:lpstr>Средние индексы</vt:lpstr>
      <vt:lpstr>Системы индексов</vt:lpstr>
      <vt:lpstr>Системы индексов</vt:lpstr>
      <vt:lpstr>Индексы постоянного и переменного состава</vt:lpstr>
      <vt:lpstr>Индексы постоянного и переменного состава</vt:lpstr>
      <vt:lpstr>Агрегатные (сводные) индексы</vt:lpstr>
      <vt:lpstr>Индексы постоянного и переменного состава</vt:lpstr>
      <vt:lpstr>Индексы постоянного и переменного состава</vt:lpstr>
      <vt:lpstr>Территориальные индексы</vt:lpstr>
      <vt:lpstr>Территориальные индексы</vt:lpstr>
      <vt:lpstr>Территориальные индексы</vt:lpstr>
      <vt:lpstr>Территориальные индексы</vt:lpstr>
      <vt:lpstr>Территориальные индексы</vt:lpstr>
      <vt:lpstr>Территориальные индексы</vt:lpstr>
      <vt:lpstr>Территориальные индексы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>Аналитическая статистика.</dc:subject>
  <dc:creator>Admin</dc:creator>
  <cp:lastModifiedBy>Admin</cp:lastModifiedBy>
  <cp:revision>18</cp:revision>
  <dcterms:created xsi:type="dcterms:W3CDTF">2015-04-26T12:28:37Z</dcterms:created>
  <dcterms:modified xsi:type="dcterms:W3CDTF">2015-04-28T01:22:47Z</dcterms:modified>
</cp:coreProperties>
</file>