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5" d="100"/>
          <a:sy n="45" d="100"/>
        </p:scale>
        <p:origin x="-1236"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1946570B-D30D-4C71-86A2-9EACF9AA0577}" type="datetimeFigureOut">
              <a:rPr lang="ru-RU" smtClean="0"/>
              <a:t>13.09.2015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27F2EBF-FAF0-450F-9037-650908689783}"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1946570B-D30D-4C71-86A2-9EACF9AA0577}" type="datetimeFigureOut">
              <a:rPr lang="ru-RU" smtClean="0"/>
              <a:t>13.09.2015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27F2EBF-FAF0-450F-9037-650908689783}" type="slidenum">
              <a:rPr lang="ru-RU" smtClean="0"/>
              <a:t>‹#›</a:t>
            </a:fld>
            <a:endParaRPr lang="ru-RU"/>
          </a:p>
        </p:txBody>
      </p:sp>
      <p:sp>
        <p:nvSpPr>
          <p:cNvPr id="7" name="Title 6"/>
          <p:cNvSpPr>
            <a:spLocks noGrp="1"/>
          </p:cNvSpPr>
          <p:nvPr>
            <p:ph type="title"/>
          </p:nvPr>
        </p:nvSpPr>
        <p:spPr/>
        <p:txBody>
          <a:bodyPr/>
          <a:lstStyle/>
          <a:p>
            <a:r>
              <a:rPr lang="ru-RU" smtClean="0"/>
              <a:t>Образец заголовка</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1946570B-D30D-4C71-86A2-9EACF9AA0577}" type="datetimeFigureOut">
              <a:rPr lang="ru-RU" smtClean="0"/>
              <a:t>13.09.2015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27F2EBF-FAF0-450F-9037-650908689783}"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5" name="Date Placeholder 4"/>
          <p:cNvSpPr>
            <a:spLocks noGrp="1"/>
          </p:cNvSpPr>
          <p:nvPr>
            <p:ph type="dt" sz="half" idx="10"/>
          </p:nvPr>
        </p:nvSpPr>
        <p:spPr/>
        <p:txBody>
          <a:bodyPr/>
          <a:lstStyle/>
          <a:p>
            <a:fld id="{1946570B-D30D-4C71-86A2-9EACF9AA0577}" type="datetimeFigureOut">
              <a:rPr lang="ru-RU" smtClean="0"/>
              <a:t>13.09.2015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27F2EBF-FAF0-450F-9037-650908689783}" type="slidenum">
              <a:rPr lang="ru-RU" smtClean="0"/>
              <a:t>‹#›</a:t>
            </a:fld>
            <a:endParaRPr lang="ru-RU"/>
          </a:p>
        </p:txBody>
      </p:sp>
      <p:sp>
        <p:nvSpPr>
          <p:cNvPr id="9" name="Content Placeholder 8"/>
          <p:cNvSpPr>
            <a:spLocks noGrp="1"/>
          </p:cNvSpPr>
          <p:nvPr>
            <p:ph sz="quarter" idx="13"/>
          </p:nvPr>
        </p:nvSpPr>
        <p:spPr>
          <a:xfrm>
            <a:off x="676655"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1946570B-D30D-4C71-86A2-9EACF9AA0577}" type="datetimeFigureOut">
              <a:rPr lang="ru-RU" smtClean="0"/>
              <a:t>13.09.2015</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D27F2EBF-FAF0-450F-9037-650908689783}"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1946570B-D30D-4C71-86A2-9EACF9AA0577}" type="datetimeFigureOut">
              <a:rPr lang="ru-RU" smtClean="0"/>
              <a:t>13.09.2015</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D27F2EBF-FAF0-450F-9037-650908689783}"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1946570B-D30D-4C71-86A2-9EACF9AA0577}" type="datetimeFigureOut">
              <a:rPr lang="ru-RU" smtClean="0"/>
              <a:t>13.09.2015</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D27F2EBF-FAF0-450F-9037-650908689783}"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1946570B-D30D-4C71-86A2-9EACF9AA0577}" type="datetimeFigureOut">
              <a:rPr lang="ru-RU" smtClean="0"/>
              <a:t>13.09.2015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27F2EBF-FAF0-450F-9037-650908689783}" type="slidenum">
              <a:rPr lang="ru-RU" smtClean="0"/>
              <a:t>‹#›</a:t>
            </a:fld>
            <a:endParaRPr lang="ru-RU"/>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1946570B-D30D-4C71-86A2-9EACF9AA0577}" type="datetimeFigureOut">
              <a:rPr lang="ru-RU" smtClean="0"/>
              <a:t>13.09.2015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27F2EBF-FAF0-450F-9037-650908689783}" type="slidenum">
              <a:rPr lang="ru-RU" smtClean="0"/>
              <a:t>‹#›</a:t>
            </a:fld>
            <a:endParaRPr lang="ru-RU"/>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1946570B-D30D-4C71-86A2-9EACF9AA0577}" type="datetimeFigureOut">
              <a:rPr lang="ru-RU" smtClean="0"/>
              <a:t>13.09.2015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27F2EBF-FAF0-450F-9037-650908689783}"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1946570B-D30D-4C71-86A2-9EACF9AA0577}" type="datetimeFigureOut">
              <a:rPr lang="ru-RU" smtClean="0"/>
              <a:t>13.09.2015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27F2EBF-FAF0-450F-9037-650908689783}" type="slidenum">
              <a:rPr lang="ru-RU" smtClean="0"/>
              <a:t>‹#›</a:t>
            </a:fld>
            <a:endParaRPr lang="ru-RU"/>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1946570B-D30D-4C71-86A2-9EACF9AA0577}" type="datetimeFigureOut">
              <a:rPr lang="ru-RU" smtClean="0"/>
              <a:t>13.09.2015</a:t>
            </a:fld>
            <a:endParaRPr lang="ru-RU"/>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ru-RU"/>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D27F2EBF-FAF0-450F-9037-650908689783}" type="slidenum">
              <a:rPr lang="ru-RU" smtClean="0"/>
              <a:t>‹#›</a:t>
            </a:fld>
            <a:endParaRPr lang="ru-RU"/>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27584" y="908720"/>
            <a:ext cx="7175351" cy="3528392"/>
          </a:xfrm>
        </p:spPr>
        <p:txBody>
          <a:bodyPr>
            <a:noAutofit/>
          </a:bodyPr>
          <a:lstStyle/>
          <a:p>
            <a:pPr algn="ctr"/>
            <a:r>
              <a:rPr lang="ru-RU" sz="3600" b="1" dirty="0" smtClean="0">
                <a:solidFill>
                  <a:srgbClr val="FF0000"/>
                </a:solidFill>
              </a:rPr>
              <a:t>Восточно-Казахстанский государственный технический университет</a:t>
            </a:r>
            <a:br>
              <a:rPr lang="ru-RU" sz="3600" b="1" dirty="0" smtClean="0">
                <a:solidFill>
                  <a:srgbClr val="FF0000"/>
                </a:solidFill>
              </a:rPr>
            </a:br>
            <a:r>
              <a:rPr lang="ru-RU" sz="3600" b="1" dirty="0" smtClean="0">
                <a:solidFill>
                  <a:srgbClr val="FF0000"/>
                </a:solidFill>
              </a:rPr>
              <a:t> им. Д </a:t>
            </a:r>
            <a:r>
              <a:rPr lang="ru-RU" sz="3600" b="1" dirty="0" err="1" smtClean="0">
                <a:solidFill>
                  <a:srgbClr val="FF0000"/>
                </a:solidFill>
              </a:rPr>
              <a:t>Серикбаева</a:t>
            </a:r>
            <a:r>
              <a:rPr lang="ru-RU" sz="3600" b="1" dirty="0" smtClean="0">
                <a:solidFill>
                  <a:srgbClr val="FF0000"/>
                </a:solidFill>
              </a:rPr>
              <a:t/>
            </a:r>
            <a:br>
              <a:rPr lang="ru-RU" sz="3600" b="1" dirty="0" smtClean="0">
                <a:solidFill>
                  <a:srgbClr val="FF0000"/>
                </a:solidFill>
              </a:rPr>
            </a:br>
            <a:endParaRPr lang="ru-RU" sz="3600" b="1" dirty="0">
              <a:solidFill>
                <a:srgbClr val="FF0000"/>
              </a:solidFill>
            </a:endParaRPr>
          </a:p>
        </p:txBody>
      </p:sp>
      <p:sp>
        <p:nvSpPr>
          <p:cNvPr id="3" name="Подзаголовок 2"/>
          <p:cNvSpPr>
            <a:spLocks noGrp="1"/>
          </p:cNvSpPr>
          <p:nvPr>
            <p:ph type="subTitle" idx="1"/>
          </p:nvPr>
        </p:nvSpPr>
        <p:spPr>
          <a:xfrm>
            <a:off x="1259632" y="4653136"/>
            <a:ext cx="6400800" cy="1473200"/>
          </a:xfrm>
        </p:spPr>
        <p:txBody>
          <a:bodyPr>
            <a:normAutofit/>
          </a:bodyPr>
          <a:lstStyle/>
          <a:p>
            <a:r>
              <a:rPr lang="ru-RU" sz="3200" b="1" dirty="0" smtClean="0">
                <a:solidFill>
                  <a:schemeClr val="tx1"/>
                </a:solidFill>
              </a:rPr>
              <a:t>Поиски и разведка  МПИ</a:t>
            </a:r>
            <a:endParaRPr lang="ru-RU" sz="3200" b="1" dirty="0">
              <a:solidFill>
                <a:schemeClr val="tx1"/>
              </a:solidFill>
            </a:endParaRPr>
          </a:p>
        </p:txBody>
      </p:sp>
    </p:spTree>
    <p:extLst>
      <p:ext uri="{BB962C8B-B14F-4D97-AF65-F5344CB8AC3E}">
        <p14:creationId xmlns:p14="http://schemas.microsoft.com/office/powerpoint/2010/main" val="32609558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Объект 8"/>
          <p:cNvSpPr>
            <a:spLocks noGrp="1"/>
          </p:cNvSpPr>
          <p:nvPr>
            <p:ph idx="1"/>
          </p:nvPr>
        </p:nvSpPr>
        <p:spPr>
          <a:xfrm>
            <a:off x="251520" y="260648"/>
            <a:ext cx="8712968" cy="6408712"/>
          </a:xfrm>
        </p:spPr>
        <p:txBody>
          <a:bodyPr>
            <a:noAutofit/>
          </a:bodyPr>
          <a:lstStyle/>
          <a:p>
            <a:r>
              <a:rPr lang="ru-RU" sz="1200" dirty="0"/>
              <a:t>1 ПОНЯТИЕ О ПРОМЫШЛЕННЫХ КОНДИЦИЯХ</a:t>
            </a:r>
          </a:p>
          <a:p>
            <a:r>
              <a:rPr lang="ru-RU" sz="1200" dirty="0"/>
              <a:t> </a:t>
            </a:r>
          </a:p>
          <a:p>
            <a:r>
              <a:rPr lang="ru-RU" sz="1200" b="1" dirty="0"/>
              <a:t>1.1 Определение и назначение кондиций</a:t>
            </a:r>
            <a:endParaRPr lang="ru-RU" sz="1200" dirty="0"/>
          </a:p>
          <a:p>
            <a:r>
              <a:rPr lang="ru-RU" sz="1200" b="1" dirty="0"/>
              <a:t> </a:t>
            </a:r>
            <a:endParaRPr lang="ru-RU" sz="1200" dirty="0"/>
          </a:p>
          <a:p>
            <a:r>
              <a:rPr lang="ru-RU" sz="1200" dirty="0"/>
              <a:t>Кондиции являются исходными данными для оценки месторождения и устанавливаются на основе результатов разведки. Они рассматриваются и утверждаются Государственной Комиссией по запасам полезных ископаемых при Совете Министров РК.</a:t>
            </a:r>
          </a:p>
          <a:p>
            <a:r>
              <a:rPr lang="ru-RU" sz="1200" i="1" dirty="0"/>
              <a:t>Кондиции </a:t>
            </a:r>
            <a:r>
              <a:rPr lang="ru-RU" sz="1200" dirty="0"/>
              <a:t>- это совокупность экономически обоснованных предельных требований промышленности к качеству и количеству минерального сырья и горно-геологическим параметрам месторождения, при которых обеспечивается оптимальный вариант оконтуривания, подсчета запасов и разработки месторождений.</a:t>
            </a:r>
          </a:p>
          <a:p>
            <a:r>
              <a:rPr lang="ru-RU" sz="1200" dirty="0"/>
              <a:t>Любое месторождение характеризуется большой изменчивостью условий и глубины залегания, мощности рудного тела и вскрышных пород, размеров нерудных прослоев и их пространственного положения, содержание полезных ископаемых и вредных компонентов, устойчивости руд и вмещающих пород, </a:t>
            </a:r>
            <a:r>
              <a:rPr lang="ru-RU" sz="1200" dirty="0" err="1"/>
              <a:t>водопритоков</a:t>
            </a:r>
            <a:r>
              <a:rPr lang="ru-RU" sz="1200" dirty="0"/>
              <a:t> и т.д.</a:t>
            </a:r>
          </a:p>
          <a:p>
            <a:r>
              <a:rPr lang="ru-RU" sz="1200" dirty="0"/>
              <a:t>Обоснование кондиций представляет собой исследовательскую работу, которая заключается в выявлении закономерных связей различных геолого-промышленных и технико-экономических параметров, выборе наиболее оптимального варианта оконтуривания и эксплуатации месторождения, обеспечивающего полноту, комплексность использования и охрану недр и наиболее высокой экономический эффект при эксплуатации.</a:t>
            </a:r>
          </a:p>
          <a:p>
            <a:r>
              <a:rPr lang="ru-RU" sz="1200" dirty="0"/>
              <a:t>На одно и то же месторождение кондиции разрабатываются неоднократно.</a:t>
            </a:r>
          </a:p>
          <a:p>
            <a:r>
              <a:rPr lang="ru-RU" sz="1200" dirty="0"/>
              <a:t>1.После предварительной разведки и называются временными.</a:t>
            </a:r>
          </a:p>
          <a:p>
            <a:r>
              <a:rPr lang="ru-RU" sz="1200" dirty="0"/>
              <a:t>2.Следующие кондиции готовятся по материалам детальной разведки и являются постоянными.</a:t>
            </a:r>
          </a:p>
          <a:p>
            <a:r>
              <a:rPr lang="ru-RU" sz="1200" dirty="0"/>
              <a:t>Постоянные кондиции используются для оконтуривания, подсчета и утверждения запасов минерального сырья, геолого-экономической оценки подсчитанных запасов, ведения дальнейших геологоразведочных работ на месторождении, составление горнодобывающих предприятий, планирование и проведения добычи и контроля выполнения правил по охране недр.</a:t>
            </a:r>
          </a:p>
          <a:p>
            <a:r>
              <a:rPr lang="ru-RU" sz="1200" dirty="0"/>
              <a:t>В процессе проектирования горнодобывающих предприятий могут быть уточнены или выявлены новые факторы. Это послужит обоснованием для пересмотра кондиций (это изменение цен на продукцию, совершенствование технологии, существенное изменение представлений об условиях залегания, морфологии рудных тел и т.д.).</a:t>
            </a:r>
          </a:p>
        </p:txBody>
      </p:sp>
    </p:spTree>
    <p:extLst>
      <p:ext uri="{BB962C8B-B14F-4D97-AF65-F5344CB8AC3E}">
        <p14:creationId xmlns:p14="http://schemas.microsoft.com/office/powerpoint/2010/main" val="21673134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260648"/>
            <a:ext cx="8820472" cy="1185312"/>
          </a:xfrm>
        </p:spPr>
        <p:txBody>
          <a:bodyPr>
            <a:normAutofit/>
          </a:bodyPr>
          <a:lstStyle/>
          <a:p>
            <a:pPr marL="0" indent="0" algn="ctr">
              <a:buNone/>
            </a:pPr>
            <a:r>
              <a:rPr lang="ru-RU" sz="2800" b="1" dirty="0"/>
              <a:t>Обоснование кондиций</a:t>
            </a:r>
            <a:endParaRPr lang="ru-RU" sz="2800" b="1" dirty="0">
              <a:solidFill>
                <a:schemeClr val="tx1"/>
              </a:solidFill>
              <a:latin typeface="Times New Roman" pitchFamily="18" charset="0"/>
              <a:cs typeface="Times New Roman" pitchFamily="18" charset="0"/>
            </a:endParaRPr>
          </a:p>
        </p:txBody>
      </p:sp>
      <p:sp>
        <p:nvSpPr>
          <p:cNvPr id="2" name="Заголовок 1"/>
          <p:cNvSpPr>
            <a:spLocks noGrp="1"/>
          </p:cNvSpPr>
          <p:nvPr>
            <p:ph type="title"/>
          </p:nvPr>
        </p:nvSpPr>
        <p:spPr>
          <a:xfrm>
            <a:off x="755577" y="1556792"/>
            <a:ext cx="7550224" cy="4536504"/>
          </a:xfrm>
        </p:spPr>
        <p:txBody>
          <a:bodyPr>
            <a:normAutofit fontScale="90000"/>
          </a:bodyPr>
          <a:lstStyle/>
          <a:p>
            <a:pPr lvl="1"/>
            <a:r>
              <a:rPr lang="ru-RU" b="1" dirty="0"/>
              <a:t> </a:t>
            </a:r>
            <a:r>
              <a:rPr lang="ru-RU" sz="1600" dirty="0"/>
              <a:t/>
            </a:r>
            <a:br>
              <a:rPr lang="ru-RU" sz="1600" dirty="0"/>
            </a:br>
            <a:r>
              <a:rPr lang="ru-RU" dirty="0"/>
              <a:t> </a:t>
            </a:r>
            <a:r>
              <a:rPr lang="ru-RU" sz="1600" dirty="0"/>
              <a:t/>
            </a:r>
            <a:br>
              <a:rPr lang="ru-RU" sz="1600" dirty="0"/>
            </a:br>
            <a:r>
              <a:rPr lang="ru-RU" dirty="0"/>
              <a:t>Кондиции имеют следующие обоснования: </a:t>
            </a:r>
            <a:r>
              <a:rPr lang="ru-RU" sz="1600" dirty="0"/>
              <a:t/>
            </a:r>
            <a:br>
              <a:rPr lang="ru-RU" sz="1600" dirty="0"/>
            </a:br>
            <a:r>
              <a:rPr lang="ru-RU" i="1" dirty="0"/>
              <a:t>1)Геологическое обоснование </a:t>
            </a:r>
            <a:r>
              <a:rPr lang="ru-RU" dirty="0"/>
              <a:t>- это полная характеристика масштаба, условий залегания, внутреннего строения, изменчивости и изученности месторождения, его горнотехнических и гидрогеологических условий разработки, пространственного положения, качества руд, их типов и т.д.</a:t>
            </a:r>
            <a:r>
              <a:rPr lang="ru-RU" sz="1600" dirty="0"/>
              <a:t/>
            </a:r>
            <a:br>
              <a:rPr lang="ru-RU" sz="1600" dirty="0"/>
            </a:br>
            <a:r>
              <a:rPr lang="ru-RU" dirty="0"/>
              <a:t>Геологическое обоснование должно обязательно включать анализ зависимости морфологии и масштаба рудных тел, а также качества руд от изменения основных геолого-промышленных параметров.</a:t>
            </a:r>
            <a:r>
              <a:rPr lang="ru-RU" sz="1600" dirty="0"/>
              <a:t/>
            </a:r>
            <a:br>
              <a:rPr lang="ru-RU" sz="1600" dirty="0"/>
            </a:br>
            <a:r>
              <a:rPr lang="ru-RU" i="1" dirty="0"/>
              <a:t>2)Технико-экономическое обоснование </a:t>
            </a:r>
            <a:r>
              <a:rPr lang="ru-RU" dirty="0"/>
              <a:t>- это проектирование рудника и установление в процессе его оптимального варианта геолого-промышленных параметров, обеспечивающих максимальное производство минерального сырья, минимальные потери, и ущерб для окружающей среды и т.д.</a:t>
            </a:r>
            <a:r>
              <a:rPr lang="ru-RU" sz="1600" dirty="0"/>
              <a:t/>
            </a:r>
            <a:br>
              <a:rPr lang="ru-RU" sz="1600" dirty="0"/>
            </a:br>
            <a:r>
              <a:rPr lang="ru-RU" dirty="0"/>
              <a:t>При технико-экономическом обосновании кондиций требуется определение следующих показателей: способа и системы разработки месторождения; годовой мощности предприятия; капитальных затрат; себестоимости продукции горнорудных предприятий ценности 1т руды и месторождения; эффективности капитальных вложений.</a:t>
            </a:r>
            <a:r>
              <a:rPr lang="ru-RU" sz="1600" dirty="0"/>
              <a:t/>
            </a:r>
            <a:br>
              <a:rPr lang="ru-RU" sz="1600" dirty="0"/>
            </a:br>
            <a:endParaRPr lang="ru-RU" dirty="0"/>
          </a:p>
        </p:txBody>
      </p:sp>
    </p:spTree>
    <p:extLst>
      <p:ext uri="{BB962C8B-B14F-4D97-AF65-F5344CB8AC3E}">
        <p14:creationId xmlns:p14="http://schemas.microsoft.com/office/powerpoint/2010/main" val="33315255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332656"/>
            <a:ext cx="8424935" cy="6192688"/>
          </a:xfrm>
        </p:spPr>
        <p:txBody>
          <a:bodyPr>
            <a:normAutofit fontScale="70000" lnSpcReduction="20000"/>
          </a:bodyPr>
          <a:lstStyle/>
          <a:p>
            <a:r>
              <a:rPr lang="ru-RU" sz="3200" dirty="0"/>
              <a:t>КЛАССИФИКАЦИЯ ЗАПАСОВ ПОЛЕЗНЫХ</a:t>
            </a:r>
          </a:p>
          <a:p>
            <a:r>
              <a:rPr lang="ru-RU" sz="3200" dirty="0"/>
              <a:t>ИСКОПАЕМЫХ</a:t>
            </a:r>
          </a:p>
          <a:p>
            <a:r>
              <a:rPr lang="ru-RU" sz="3200" dirty="0"/>
              <a:t> </a:t>
            </a:r>
          </a:p>
          <a:p>
            <a:r>
              <a:rPr lang="ru-RU" sz="3200" dirty="0"/>
              <a:t>Запасы минерального сырья имеют большое значение для народного хозяйства страны. Запасы сырья в недрах должны быть охарактеризованы качественно, т.е. по следующим показателям:</a:t>
            </a:r>
          </a:p>
          <a:p>
            <a:r>
              <a:rPr lang="ru-RU" sz="3200" dirty="0"/>
              <a:t>1)соответствию запасов промышленным кондициям;</a:t>
            </a:r>
          </a:p>
          <a:p>
            <a:r>
              <a:rPr lang="ru-RU" sz="3200" dirty="0"/>
              <a:t>2)условиям залегания, форме, мощности и строению рудных тел;</a:t>
            </a:r>
          </a:p>
          <a:p>
            <a:r>
              <a:rPr lang="ru-RU" sz="3200" dirty="0"/>
              <a:t>3)природным и промышленным типам, маркам и сортам сырья;</a:t>
            </a:r>
          </a:p>
          <a:p>
            <a:r>
              <a:rPr lang="ru-RU" sz="3200" dirty="0"/>
              <a:t>4)условиям вскрытия и разработки месторождения;</a:t>
            </a:r>
          </a:p>
          <a:p>
            <a:r>
              <a:rPr lang="ru-RU" sz="3200" dirty="0"/>
              <a:t>5)степени изученности, </a:t>
            </a:r>
            <a:r>
              <a:rPr lang="ru-RU" sz="3200" dirty="0" err="1"/>
              <a:t>разведанности</a:t>
            </a:r>
            <a:r>
              <a:rPr lang="ru-RU" sz="3200" dirty="0"/>
              <a:t>, подготовленности месторождения к использованию в промышленности.</a:t>
            </a:r>
          </a:p>
          <a:p>
            <a:r>
              <a:rPr lang="ru-RU" sz="3200" dirty="0"/>
              <a:t>Для получения такой характеристики залежи полезного ископаемого разбивают на отдельные </a:t>
            </a:r>
            <a:r>
              <a:rPr lang="ru-RU" sz="3200" dirty="0" err="1"/>
              <a:t>подсчетные</a:t>
            </a:r>
            <a:r>
              <a:rPr lang="ru-RU" sz="3200" dirty="0"/>
              <a:t> блоки и запасы по ним относят в соответствии с действующей классификацией запасов к определенным группам и категориям.</a:t>
            </a:r>
          </a:p>
        </p:txBody>
      </p:sp>
    </p:spTree>
    <p:extLst>
      <p:ext uri="{BB962C8B-B14F-4D97-AF65-F5344CB8AC3E}">
        <p14:creationId xmlns:p14="http://schemas.microsoft.com/office/powerpoint/2010/main" val="29410392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fontScale="92500" lnSpcReduction="10000"/>
          </a:bodyPr>
          <a:lstStyle/>
          <a:p>
            <a:r>
              <a:rPr lang="ru-RU" i="1" dirty="0"/>
              <a:t>Категория А </a:t>
            </a:r>
            <a:r>
              <a:rPr lang="ru-RU" dirty="0"/>
              <a:t>- запасы подсчитывают в контуре, ограниченном со всех сторон разведочными выработками. </a:t>
            </a:r>
            <a:r>
              <a:rPr lang="ru-RU" dirty="0" err="1"/>
              <a:t>Разведанность</a:t>
            </a:r>
            <a:r>
              <a:rPr lang="ru-RU" dirty="0"/>
              <a:t> блока должна обеспечивать: 1)-полное выяснение условий залегания, формы и строения тел полезного ископаемого; 2)-полное изучение качества и технологических свойств сырья; 3)-выделение, оконтуривание природных типов и промышленных сортов сырья, некондиционных и </a:t>
            </a:r>
            <a:r>
              <a:rPr lang="ru-RU" dirty="0" err="1"/>
              <a:t>безрудных</a:t>
            </a:r>
            <a:r>
              <a:rPr lang="ru-RU" dirty="0"/>
              <a:t> участков внутри тела полезного ископаемого; 4)-полное выяснение горнотехнических условий разработки месторождения.</a:t>
            </a:r>
          </a:p>
          <a:p>
            <a:endParaRPr lang="ru-RU" dirty="0"/>
          </a:p>
        </p:txBody>
      </p:sp>
      <p:sp>
        <p:nvSpPr>
          <p:cNvPr id="3" name="Заголовок 2"/>
          <p:cNvSpPr>
            <a:spLocks noGrp="1"/>
          </p:cNvSpPr>
          <p:nvPr>
            <p:ph type="title"/>
          </p:nvPr>
        </p:nvSpPr>
        <p:spPr>
          <a:xfrm>
            <a:off x="323528" y="338328"/>
            <a:ext cx="8424936" cy="786416"/>
          </a:xfrm>
        </p:spPr>
        <p:txBody>
          <a:bodyPr>
            <a:noAutofit/>
          </a:bodyPr>
          <a:lstStyle/>
          <a:p>
            <a:r>
              <a:rPr lang="ru-RU" sz="2800" b="1" dirty="0" smtClean="0">
                <a:solidFill>
                  <a:schemeClr val="tx1"/>
                </a:solidFill>
                <a:latin typeface="Times New Roman" pitchFamily="18" charset="0"/>
                <a:cs typeface="Times New Roman" pitchFamily="18" charset="0"/>
              </a:rPr>
              <a:t>Категория запасов</a:t>
            </a:r>
            <a:endParaRPr lang="ru-RU" sz="2800" b="1"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34862957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251520" y="332656"/>
            <a:ext cx="8640959" cy="6264696"/>
          </a:xfrm>
        </p:spPr>
        <p:txBody>
          <a:bodyPr/>
          <a:lstStyle/>
          <a:p>
            <a:r>
              <a:rPr lang="ru-RU" i="1" dirty="0"/>
              <a:t>Категория В </a:t>
            </a:r>
            <a:r>
              <a:rPr lang="ru-RU" dirty="0"/>
              <a:t>- запасы подсчитывают в контуре разведочных выработок с включением ограниченной зоны экстраполяции при простых условиях залегания, малой изменчивости залежи и качества сырья или надежно установленной их закономерной изменчивости. Степень </a:t>
            </a:r>
            <a:r>
              <a:rPr lang="ru-RU" dirty="0" err="1"/>
              <a:t>разведанности</a:t>
            </a:r>
            <a:r>
              <a:rPr lang="ru-RU" dirty="0"/>
              <a:t> обеспечивает: 1)-выяснение особенностей условия залегания, формы и строения залежей; 2)-выделение </a:t>
            </a:r>
            <a:r>
              <a:rPr lang="ru-RU" dirty="0" err="1"/>
              <a:t>безрудных</a:t>
            </a:r>
            <a:r>
              <a:rPr lang="ru-RU" dirty="0"/>
              <a:t> и некондиционных участков внутри рудной залежи, природных типов и промышленных сортов сырья, а также определение закономерностей распределения и пространственного соотношение, без точного оконтуривания; 3)выяснение качества сырья; 4)-выяснение основных горнотехнических условий разработки месторождения.</a:t>
            </a:r>
          </a:p>
        </p:txBody>
      </p:sp>
    </p:spTree>
    <p:extLst>
      <p:ext uri="{BB962C8B-B14F-4D97-AF65-F5344CB8AC3E}">
        <p14:creationId xmlns:p14="http://schemas.microsoft.com/office/powerpoint/2010/main" val="40426846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0" y="0"/>
            <a:ext cx="8964488" cy="6309320"/>
          </a:xfrm>
        </p:spPr>
        <p:txBody>
          <a:bodyPr>
            <a:noAutofit/>
          </a:bodyPr>
          <a:lstStyle/>
          <a:p>
            <a:r>
              <a:rPr lang="ru-RU" sz="2000" i="1" dirty="0">
                <a:solidFill>
                  <a:schemeClr val="tx1">
                    <a:lumMod val="75000"/>
                    <a:lumOff val="25000"/>
                  </a:schemeClr>
                </a:solidFill>
              </a:rPr>
              <a:t>Категория С</a:t>
            </a:r>
            <a:r>
              <a:rPr lang="ru-RU" sz="2000" i="1" baseline="-25000" dirty="0">
                <a:solidFill>
                  <a:schemeClr val="tx1">
                    <a:lumMod val="75000"/>
                    <a:lumOff val="25000"/>
                  </a:schemeClr>
                </a:solidFill>
              </a:rPr>
              <a:t>1</a:t>
            </a:r>
            <a:r>
              <a:rPr lang="ru-RU" sz="2000" dirty="0">
                <a:solidFill>
                  <a:schemeClr val="tx1">
                    <a:lumMod val="75000"/>
                    <a:lumOff val="25000"/>
                  </a:schemeClr>
                </a:solidFill>
              </a:rPr>
              <a:t>-запасы подсчитывают в контурах блоков, границы которых проводят на основе широкого использования интерполяции и экстраполяции данных разведочных выработок. К категории С</a:t>
            </a:r>
            <a:r>
              <a:rPr lang="ru-RU" sz="2000" baseline="-25000" dirty="0">
                <a:solidFill>
                  <a:schemeClr val="tx1">
                    <a:lumMod val="75000"/>
                    <a:lumOff val="25000"/>
                  </a:schemeClr>
                </a:solidFill>
              </a:rPr>
              <a:t>1</a:t>
            </a:r>
            <a:r>
              <a:rPr lang="ru-RU" sz="2000" dirty="0">
                <a:solidFill>
                  <a:schemeClr val="tx1">
                    <a:lumMod val="75000"/>
                    <a:lumOff val="25000"/>
                  </a:schemeClr>
                </a:solidFill>
              </a:rPr>
              <a:t> могут быть отнесены запасы неразведанных блоков, прилегающим к блокам с запасами А и В. </a:t>
            </a:r>
            <a:br>
              <a:rPr lang="ru-RU" sz="2000" dirty="0">
                <a:solidFill>
                  <a:schemeClr val="tx1">
                    <a:lumMod val="75000"/>
                    <a:lumOff val="25000"/>
                  </a:schemeClr>
                </a:solidFill>
              </a:rPr>
            </a:br>
            <a:r>
              <a:rPr lang="ru-RU" sz="2000" dirty="0">
                <a:solidFill>
                  <a:schemeClr val="tx1">
                    <a:lumMod val="75000"/>
                    <a:lumOff val="25000"/>
                  </a:schemeClr>
                </a:solidFill>
              </a:rPr>
              <a:t>Степень </a:t>
            </a:r>
            <a:r>
              <a:rPr lang="ru-RU" sz="2000" dirty="0" err="1">
                <a:solidFill>
                  <a:schemeClr val="tx1">
                    <a:lumMod val="75000"/>
                    <a:lumOff val="25000"/>
                  </a:schemeClr>
                </a:solidFill>
              </a:rPr>
              <a:t>разведанности</a:t>
            </a:r>
            <a:r>
              <a:rPr lang="ru-RU" sz="2000" dirty="0">
                <a:solidFill>
                  <a:schemeClr val="tx1">
                    <a:lumMod val="75000"/>
                    <a:lumOff val="25000"/>
                  </a:schemeClr>
                </a:solidFill>
              </a:rPr>
              <a:t> блоков, запасы которых относятся к категории С</a:t>
            </a:r>
            <a:r>
              <a:rPr lang="ru-RU" sz="2000" baseline="-25000" dirty="0">
                <a:solidFill>
                  <a:schemeClr val="tx1">
                    <a:lumMod val="75000"/>
                    <a:lumOff val="25000"/>
                  </a:schemeClr>
                </a:solidFill>
              </a:rPr>
              <a:t>1 </a:t>
            </a:r>
            <a:r>
              <a:rPr lang="ru-RU" sz="2000" dirty="0">
                <a:solidFill>
                  <a:schemeClr val="tx1">
                    <a:lumMod val="75000"/>
                    <a:lumOff val="25000"/>
                  </a:schemeClr>
                </a:solidFill>
              </a:rPr>
              <a:t>должна обеспечивать: 1)-выяснение в общих чертах условий залегания, формы и строения рудных тел; 2)-выделение основных природных типов и промышленных сортов сырья; 3)-получение общих данных о его качестве и технологических свойствах; 4)-получение общего представления об условиях разработки месторождения.</a:t>
            </a:r>
            <a:br>
              <a:rPr lang="ru-RU" sz="2000" dirty="0">
                <a:solidFill>
                  <a:schemeClr val="tx1">
                    <a:lumMod val="75000"/>
                    <a:lumOff val="25000"/>
                  </a:schemeClr>
                </a:solidFill>
              </a:rPr>
            </a:br>
            <a:r>
              <a:rPr lang="ru-RU" sz="2000" i="1" dirty="0">
                <a:solidFill>
                  <a:schemeClr val="tx1">
                    <a:lumMod val="75000"/>
                    <a:lumOff val="25000"/>
                  </a:schemeClr>
                </a:solidFill>
              </a:rPr>
              <a:t>Категория С</a:t>
            </a:r>
            <a:r>
              <a:rPr lang="ru-RU" sz="2000" i="1" baseline="-25000" dirty="0">
                <a:solidFill>
                  <a:schemeClr val="tx1">
                    <a:lumMod val="75000"/>
                    <a:lumOff val="25000"/>
                  </a:schemeClr>
                </a:solidFill>
              </a:rPr>
              <a:t>2</a:t>
            </a:r>
            <a:r>
              <a:rPr lang="ru-RU" sz="2000" dirty="0">
                <a:solidFill>
                  <a:schemeClr val="tx1">
                    <a:lumMod val="75000"/>
                    <a:lumOff val="25000"/>
                  </a:schemeClr>
                </a:solidFill>
              </a:rPr>
              <a:t> – запасы подсчитывают в пределах контуров благоприятных структур и комплексов горных пород. Условия залегания, форма и распространение рудных тел, качество сырья и его свойства, условия разработки месторождения определяют на основании геологических и геофизических данных, подтверждаемых единичными пересечениями рудных тел или по аналогии с примыкающими участками, где запасы подсчитаны по более высоким категориям.</a:t>
            </a:r>
            <a:br>
              <a:rPr lang="ru-RU" sz="2000" dirty="0">
                <a:solidFill>
                  <a:schemeClr val="tx1">
                    <a:lumMod val="75000"/>
                    <a:lumOff val="25000"/>
                  </a:schemeClr>
                </a:solidFill>
              </a:rPr>
            </a:br>
            <a:endParaRPr lang="ru-RU" sz="2000" b="1" dirty="0">
              <a:solidFill>
                <a:schemeClr val="tx1">
                  <a:lumMod val="75000"/>
                  <a:lumOff val="25000"/>
                </a:schemeClr>
              </a:solidFill>
            </a:endParaRPr>
          </a:p>
        </p:txBody>
      </p:sp>
    </p:spTree>
    <p:extLst>
      <p:ext uri="{BB962C8B-B14F-4D97-AF65-F5344CB8AC3E}">
        <p14:creationId xmlns:p14="http://schemas.microsoft.com/office/powerpoint/2010/main" val="33983105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179512" y="260648"/>
            <a:ext cx="8712967" cy="6597352"/>
          </a:xfrm>
        </p:spPr>
        <p:txBody>
          <a:bodyPr>
            <a:normAutofit fontScale="62500" lnSpcReduction="20000"/>
          </a:bodyPr>
          <a:lstStyle/>
          <a:p>
            <a:r>
              <a:rPr lang="ru-RU" sz="2800" dirty="0"/>
              <a:t>При оценке прогнозных запасов необходимо учитывать следующие принципы.</a:t>
            </a:r>
          </a:p>
          <a:p>
            <a:r>
              <a:rPr lang="ru-RU" sz="2800" i="1" dirty="0"/>
              <a:t>1)Прогнозные запасы</a:t>
            </a:r>
            <a:r>
              <a:rPr lang="ru-RU" sz="2800" dirty="0"/>
              <a:t> – это неразведанные запасы полезных ископаемых, предполагаемые на основании закономерностей образования и размещения месторождений и исследований, раскрывающих геологическое строение и историю геологического развития оцениваемой территории.</a:t>
            </a:r>
          </a:p>
          <a:p>
            <a:r>
              <a:rPr lang="ru-RU" sz="2800" dirty="0"/>
              <a:t>2)Прогнозные запасы отличаются от запасов категории С</a:t>
            </a:r>
            <a:r>
              <a:rPr lang="ru-RU" sz="2800" baseline="-25000" dirty="0"/>
              <a:t>2</a:t>
            </a:r>
            <a:r>
              <a:rPr lang="ru-RU" sz="2800" dirty="0"/>
              <a:t> тем, что параметры оценки по прогнозируемым объектам, являются предположительными. Запасы определяются косвенно и могут быть подсчитаны вне геометрических контуров.</a:t>
            </a:r>
          </a:p>
          <a:p>
            <a:r>
              <a:rPr lang="ru-RU" sz="2800" dirty="0"/>
              <a:t>3)Прогнозные запасы подсчитываются на основе данных геологических, геофизических и геохимических исследований, а также анализа структурно-тектонических, минералого-петрографических, литолого-стратиграфических, палеогеографических и других факторов определяющих условия локализации полезного ископаемого.</a:t>
            </a:r>
          </a:p>
          <a:p>
            <a:r>
              <a:rPr lang="ru-RU" sz="2800" dirty="0"/>
              <a:t>4)Прогнозные запасы позволяют судить о возможности расширения минерально-сырьевой базы и должны служить основой для планирования и выбора направления всех видов геологических исследований и геологоразведочных работ.</a:t>
            </a:r>
          </a:p>
          <a:p>
            <a:r>
              <a:rPr lang="ru-RU" sz="2800" dirty="0"/>
              <a:t>По степени достоверности выделяют три группы прогнозных запасов: 1-запасы известных главнейших месторождений сверх учтенных по категории С</a:t>
            </a:r>
            <a:r>
              <a:rPr lang="ru-RU" sz="2800" baseline="-25000" dirty="0"/>
              <a:t>2</a:t>
            </a:r>
            <a:r>
              <a:rPr lang="ru-RU" sz="2800" dirty="0"/>
              <a:t>; 2-запасы новых месторождений, которые могут быть открыты в районах с уже известными промышленными месторождениями; 3-запасы в районах, где промышленные месторождения еще не открыты, но имеются благоприятные геологические предпосылки.</a:t>
            </a:r>
          </a:p>
          <a:p>
            <a:endParaRPr lang="ru-RU" dirty="0"/>
          </a:p>
        </p:txBody>
      </p:sp>
    </p:spTree>
    <p:extLst>
      <p:ext uri="{BB962C8B-B14F-4D97-AF65-F5344CB8AC3E}">
        <p14:creationId xmlns:p14="http://schemas.microsoft.com/office/powerpoint/2010/main" val="101853669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Волна">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Волна">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олна">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317</TotalTime>
  <Words>407</Words>
  <Application>Microsoft Office PowerPoint</Application>
  <PresentationFormat>Экран (4:3)</PresentationFormat>
  <Paragraphs>37</Paragraphs>
  <Slides>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8</vt:i4>
      </vt:variant>
    </vt:vector>
  </HeadingPairs>
  <TitlesOfParts>
    <vt:vector size="9" baseType="lpstr">
      <vt:lpstr>Волна</vt:lpstr>
      <vt:lpstr>Восточно-Казахстанский государственный технический университет  им. Д Серикбаева </vt:lpstr>
      <vt:lpstr>Презентация PowerPoint</vt:lpstr>
      <vt:lpstr>    Кондиции имеют следующие обоснования:  1)Геологическое обоснование - это полная характеристика масштаба, условий залегания, внутреннего строения, изменчивости и изученности месторождения, его горнотехнических и гидрогеологических условий разработки, пространственного положения, качества руд, их типов и т.д. Геологическое обоснование должно обязательно включать анализ зависимости морфологии и масштаба рудных тел, а также качества руд от изменения основных геолого-промышленных параметров. 2)Технико-экономическое обоснование - это проектирование рудника и установление в процессе его оптимального варианта геолого-промышленных параметров, обеспечивающих максимальное производство минерального сырья, минимальные потери, и ущерб для окружающей среды и т.д. При технико-экономическом обосновании кондиций требуется определение следующих показателей: способа и системы разработки месторождения; годовой мощности предприятия; капитальных затрат; себестоимости продукции горнорудных предприятий ценности 1т руды и месторождения; эффективности капитальных вложений. </vt:lpstr>
      <vt:lpstr>Презентация PowerPoint</vt:lpstr>
      <vt:lpstr>Категория запасов</vt:lpstr>
      <vt:lpstr>Презентация PowerPoint</vt:lpstr>
      <vt:lpstr>Категория С1-запасы подсчитывают в контурах блоков, границы которых проводят на основе широкого использования интерполяции и экстраполяции данных разведочных выработок. К категории С1 могут быть отнесены запасы неразведанных блоков, прилегающим к блокам с запасами А и В.  Степень разведанности блоков, запасы которых относятся к категории С1 должна обеспечивать: 1)-выяснение в общих чертах условий залегания, формы и строения рудных тел; 2)-выделение основных природных типов и промышленных сортов сырья; 3)-получение общих данных о его качестве и технологических свойствах; 4)-получение общего представления об условиях разработки месторождения. Категория С2 – запасы подсчитывают в пределах контуров благоприятных структур и комплексов горных пород. Условия залегания, форма и распространение рудных тел, качество сырья и его свойства, условия разработки месторождения определяют на основании геологических и геофизических данных, подтверждаемых единичными пересечениями рудных тел или по аналогии с примыкающими участками, где запасы подсчитаны по более высоким категориям. </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 оценке перспектив Дельбегетейского оловорудного узла</dc:title>
  <dc:creator>User</dc:creator>
  <cp:lastModifiedBy>User</cp:lastModifiedBy>
  <cp:revision>18</cp:revision>
  <dcterms:created xsi:type="dcterms:W3CDTF">2013-09-16T07:33:26Z</dcterms:created>
  <dcterms:modified xsi:type="dcterms:W3CDTF">2015-09-13T11:07:55Z</dcterms:modified>
</cp:coreProperties>
</file>