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1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46647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Таужыныстарындағы</a:t>
            </a:r>
            <a:r>
              <a:rPr lang="ru-RU" dirty="0" smtClean="0"/>
              <a:t> </a:t>
            </a:r>
            <a:r>
              <a:rPr lang="ru-RU" dirty="0" err="1"/>
              <a:t>жарықтар</a:t>
            </a:r>
            <a:r>
              <a:rPr lang="ru-RU" dirty="0"/>
              <a:t> (</a:t>
            </a:r>
            <a:r>
              <a:rPr lang="ru-RU" dirty="0" err="1"/>
              <a:t>ауысусыз</a:t>
            </a:r>
            <a:r>
              <a:rPr lang="ru-RU" dirty="0"/>
              <a:t> </a:t>
            </a:r>
            <a:r>
              <a:rPr lang="ru-RU" dirty="0" err="1"/>
              <a:t>үзілістер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8 д</a:t>
            </a:r>
            <a:r>
              <a:rPr lang="kk-KZ" dirty="0" smtClean="0"/>
              <a:t>әріс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358246" cy="6072230"/>
          </a:xfrm>
        </p:spPr>
        <p:txBody>
          <a:bodyPr>
            <a:normAutofit fontScale="77500" lnSpcReduction="20000"/>
          </a:bodyPr>
          <a:lstStyle/>
          <a:p>
            <a:r>
              <a:rPr lang="kk-KZ" dirty="0"/>
              <a:t>Жер қыртысының қабатгарында кеңінен таралған бүзылып, жарьшған тау жыныстары қүрылымын жарықтар жатады. Жарықтардың кішігірім жер бөлігінде /учаскесінде/ таралған жиынтығын </a:t>
            </a:r>
            <a:r>
              <a:rPr lang="kk-KZ" b="1" i="1" dirty="0"/>
              <a:t>жарықшақтар </a:t>
            </a:r>
            <a:r>
              <a:rPr lang="kk-KZ" dirty="0"/>
              <a:t>дейміз. Олар жарықтардың жиі </a:t>
            </a:r>
            <a:r>
              <a:rPr lang="kk-KZ" dirty="0" smtClean="0"/>
              <a:t>орналасуымен</a:t>
            </a:r>
            <a:r>
              <a:rPr lang="kk-KZ" dirty="0"/>
              <a:t>, </a:t>
            </a:r>
            <a:r>
              <a:rPr lang="kk-KZ" dirty="0" smtClean="0"/>
              <a:t>кеңістікте </a:t>
            </a:r>
            <a:r>
              <a:rPr lang="kk-KZ" dirty="0"/>
              <a:t>таралуымен, байқалу </a:t>
            </a:r>
            <a:r>
              <a:rPr lang="kk-KZ" dirty="0" smtClean="0"/>
              <a:t>мүмкншілігімен </a:t>
            </a:r>
            <a:r>
              <a:rPr lang="kk-KZ" dirty="0"/>
              <a:t>/дөрежесімен/, шығу тегімен ерекшеленеді. Жарықшақтық дербестелмеден ішкі </a:t>
            </a:r>
            <a:r>
              <a:rPr lang="kk-KZ" dirty="0" smtClean="0"/>
              <a:t>құрылысына </a:t>
            </a:r>
            <a:r>
              <a:rPr lang="kk-KZ" dirty="0"/>
              <a:t>байланысты жазықта бөлінуімен ажыратылады.</a:t>
            </a:r>
            <a:endParaRPr lang="ru-RU" dirty="0"/>
          </a:p>
          <a:p>
            <a:r>
              <a:rPr lang="kk-KZ" dirty="0"/>
              <a:t>Дербестелме дегеніміз, таужыныстарының жарықтар арқылы ірі кесектерге және жақпартастарға бөлінуі. Дербестелменің пішіні жарықтардың орналасуына байланысты болып келеді. Шөгінді </a:t>
            </a:r>
            <a:r>
              <a:rPr lang="kk-KZ" dirty="0" smtClean="0"/>
              <a:t>жьныстарда </a:t>
            </a:r>
            <a:r>
              <a:rPr lang="kk-KZ" dirty="0"/>
              <a:t>дербестелменің тік </a:t>
            </a:r>
            <a:r>
              <a:rPr lang="kk-KZ" dirty="0" smtClean="0"/>
              <a:t>бұрышты</a:t>
            </a:r>
            <a:r>
              <a:rPr lang="kk-KZ" dirty="0"/>
              <a:t>, кубті, параллелепипедті, призмалы, шар және жақпартасты түрлері, метаморфтыда тақта, пластина, қырлы, үшкір </a:t>
            </a:r>
            <a:r>
              <a:rPr lang="kk-KZ" dirty="0" smtClean="0"/>
              <a:t>бұрышты</a:t>
            </a:r>
            <a:r>
              <a:rPr lang="kk-KZ" dirty="0"/>
              <a:t>, ал интрузивтілері </a:t>
            </a:r>
            <a:r>
              <a:rPr lang="kk-KZ" dirty="0" smtClean="0"/>
              <a:t>арасьнда </a:t>
            </a:r>
            <a:r>
              <a:rPr lang="kk-KZ" dirty="0"/>
              <a:t>кубті, тік </a:t>
            </a:r>
            <a:r>
              <a:rPr lang="kk-KZ" dirty="0" smtClean="0"/>
              <a:t>бұрышты</a:t>
            </a:r>
            <a:r>
              <a:rPr lang="kk-KZ" dirty="0"/>
              <a:t>, параллелепипедті және т.б. кездеседі.</a:t>
            </a:r>
            <a:endParaRPr lang="ru-RU" dirty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7"/>
            <a:ext cx="8286808" cy="3143841"/>
          </a:xfrm>
        </p:spPr>
        <p:txBody>
          <a:bodyPr>
            <a:noAutofit/>
          </a:bodyPr>
          <a:lstStyle/>
          <a:p>
            <a:r>
              <a:rPr lang="kk-KZ" sz="2400" dirty="0"/>
              <a:t>Байқалу дәрежесіне байланысты жарықтар </a:t>
            </a:r>
            <a:r>
              <a:rPr lang="kk-KZ" sz="2400" b="1" i="1" dirty="0"/>
              <a:t>ашық, жабық </a:t>
            </a:r>
            <a:r>
              <a:rPr lang="kk-KZ" sz="2400" dirty="0"/>
              <a:t>және </a:t>
            </a:r>
            <a:r>
              <a:rPr lang="kk-KZ" sz="2400" i="1" dirty="0"/>
              <a:t>жасырын</a:t>
            </a:r>
            <a:r>
              <a:rPr lang="kk-KZ" sz="2400" dirty="0"/>
              <a:t> болып үш топқа бөлінеді. Ашық жарықтар айқын қуыстар арқылы білінеді. Жабынында үзіліс төп-тәуір көрінеді, бірақта жарықтар қабырғалары бір-біріне </a:t>
            </a:r>
            <a:r>
              <a:rPr lang="kk-KZ" sz="2400" dirty="0" smtClean="0"/>
              <a:t>жақындағаны </a:t>
            </a:r>
            <a:r>
              <a:rPr lang="kk-KZ" sz="2400" dirty="0"/>
              <a:t>соңдай, ондағы қуысты байқау мүмкін емес. Жасырын жарықты </a:t>
            </a:r>
            <a:r>
              <a:rPr lang="kk-KZ" sz="2400" dirty="0" smtClean="0"/>
              <a:t>әдетті </a:t>
            </a:r>
            <a:r>
              <a:rPr lang="kk-KZ" sz="2400" dirty="0"/>
              <a:t>бақылаулар көмегімен ажырату мүмкін емес, тек жыныстарын шаққан немесе бояғанда ғана керуге болады.</a:t>
            </a:r>
            <a:endParaRPr lang="ru-RU" sz="2400" dirty="0"/>
          </a:p>
          <a:p>
            <a:pPr>
              <a:buNone/>
            </a:pPr>
            <a:endParaRPr lang="ru-RU" sz="2200" dirty="0"/>
          </a:p>
        </p:txBody>
      </p:sp>
      <p:pic>
        <p:nvPicPr>
          <p:cNvPr id="5" name="Picture 2" descr="&amp;Zcy;&amp;ocy;&amp;ncy;&amp;acy; &amp;tcy;&amp;rcy;&amp;iecy;&amp;shchcy;&amp;icy;&amp;ncy; &amp;ncy;&amp;acy; &amp;lcy;&amp;iecy;&amp;dcy;&amp;ncy;&amp;icy;&amp;kcy;&amp;iecy; &amp;Dcy;&amp;zhcy;&amp;acy;&amp;ncy;&amp;kcy;&amp;ucy;&amp;acy;&amp;tcy; &amp;Icy;&amp;zcy; &amp;acy;&amp;lcy;&amp;softcy;&amp;bcy;&amp;ocy;&amp;mcy;&amp;acy; &quot;&amp;Gcy;&amp;lcy;&amp;yacy;&amp;tscy;&amp;icy;&amp;ocy;&amp;lcy;&amp;ocy;&amp;gcy;&amp;icy;&amp;chcy;&amp;iecy;&amp;scy;&amp;kcy;&amp;acy;&amp;yacy; &amp;ecy;&amp;kcy;&amp;scy;&amp;pcy;&amp;iecy;&amp;dcy;&amp;icy;&amp;tscy;&amp;icy;&amp;yacy; &amp;ncy;&amp;acy; &amp;Dcy;&amp;zhcy;&amp;acy;&amp;ncy;&amp;kcy;&amp;ucy;&amp;acy;&amp;t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920" y="3068960"/>
            <a:ext cx="4950536" cy="3295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472518" cy="1703111"/>
          </a:xfrm>
        </p:spPr>
        <p:txBody>
          <a:bodyPr>
            <a:normAutofit fontScale="92500" lnSpcReduction="10000"/>
          </a:bodyPr>
          <a:lstStyle/>
          <a:p>
            <a:pPr marL="0" indent="269875">
              <a:buNone/>
            </a:pPr>
            <a:r>
              <a:rPr lang="kk-KZ" sz="2000" dirty="0"/>
              <a:t>Жарықтардьщ жіктелуі. Таужыныстарында дамыған жарықтар жіктелуін олардың текстуралық ерекшеліктеріне (қабаттьшық, жіктастьшық, сызықты және пластинкалы минералдар орналасу бағыты), жарықтардың кеңістігі орнына немесе пайда </a:t>
            </a:r>
            <a:r>
              <a:rPr lang="kk-KZ" sz="2000" dirty="0" smtClean="0"/>
              <a:t>болуы </a:t>
            </a:r>
            <a:r>
              <a:rPr lang="kk-KZ" sz="2000" dirty="0"/>
              <a:t>жағдайына байланысты топтауға </a:t>
            </a:r>
            <a:r>
              <a:rPr lang="kk-KZ" sz="2000" dirty="0" smtClean="0"/>
              <a:t>болады.</a:t>
            </a:r>
            <a:r>
              <a:rPr lang="kk-KZ" dirty="0"/>
              <a:t> </a:t>
            </a:r>
            <a:r>
              <a:rPr lang="kk-KZ" sz="2200" dirty="0" smtClean="0"/>
              <a:t>Сөйтіп </a:t>
            </a:r>
            <a:r>
              <a:rPr lang="kk-KZ" sz="2200" dirty="0"/>
              <a:t>алғашқысы геометриялық, соңғысы генетикалық болып </a:t>
            </a:r>
            <a:r>
              <a:rPr lang="kk-KZ" sz="2200" dirty="0" smtClean="0"/>
              <a:t>аталады.</a:t>
            </a:r>
            <a:endParaRPr lang="ru-RU" sz="2200" dirty="0"/>
          </a:p>
        </p:txBody>
      </p:sp>
      <p:pic>
        <p:nvPicPr>
          <p:cNvPr id="1028" name="Picture 4" descr="&amp;Ncy;&amp;acy;&amp;shcy; &amp;ncy;&amp;acy;&amp;dcy;&amp;iecy;&amp;zhcy;&amp;ncy;&amp;ycy;&amp;jcy; &amp;dcy;&amp;rcy;&amp;ucy;&amp;gcy; &amp;lcy;&amp;iecy;&amp;dcy; &amp;Zcy;&amp;icy;&amp;mcy;&amp;ncy;&amp;yacy;&amp;yacy; &amp;Rcy;&amp;ycy;&amp;bcy;&amp;acy;&amp;lcy;&amp;k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08920"/>
            <a:ext cx="2857500" cy="1693541"/>
          </a:xfrm>
          <a:prstGeom prst="rect">
            <a:avLst/>
          </a:prstGeom>
          <a:noFill/>
        </p:spPr>
      </p:pic>
      <p:pic>
        <p:nvPicPr>
          <p:cNvPr id="1030" name="Picture 6" descr="&amp;Vcy;&amp;zcy;&amp;acy;&amp;icy;&amp;mcy;&amp;ncy;&amp;ocy; &amp;dcy;&amp;rcy;&amp;ucy;&amp;zhcy;&amp;ucy;, &amp;dcy;&amp;ocy;&amp;bcy;&amp;acy;&amp;vcy;&amp;lcy;&amp;yacy;&amp;jcy;&amp;tcy;&amp;iecy;&amp;scy;&amp;softcy; - &amp;Vcy;&amp;ocy;&amp;lcy;&amp;shcy;&amp;iecy;&amp;bcy;&amp;ncy;&amp;ycy;&amp;jcy; &amp;kcy;&amp;acy;&amp;mcy;&amp;iecy;&amp;ncy;&amp;softcy; &amp;mcy;&amp;acy;&amp;lcy;&amp;acy;&amp;khcy;&amp;icy;&amp;tcy; - &amp;kcy;&amp;ocy;&amp;gcy;&amp;ocy; &amp;khcy;&amp;ocy;&amp;chcy;&amp;iecy;&amp;shcy;&amp;softcy; &amp;ucy;&amp;dcy;&amp;icy;&amp;vcy;&amp;icy;&amp;t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960" y="2564904"/>
            <a:ext cx="3333762" cy="3123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4576022" cy="6143668"/>
          </a:xfrm>
        </p:spPr>
        <p:txBody>
          <a:bodyPr>
            <a:noAutofit/>
          </a:bodyPr>
          <a:lstStyle/>
          <a:p>
            <a:r>
              <a:rPr lang="kk-KZ" sz="1400" dirty="0" smtClean="0"/>
              <a:t>Геометриялық </a:t>
            </a:r>
            <a:r>
              <a:rPr lang="kk-KZ" sz="1400" dirty="0"/>
              <a:t>жіктелуі. Шомбалды және қабатты, </a:t>
            </a:r>
            <a:r>
              <a:rPr lang="kk-KZ" sz="1400" dirty="0" smtClean="0"/>
              <a:t>жіктастылы </a:t>
            </a:r>
            <a:r>
              <a:rPr lang="kk-KZ" sz="1400" dirty="0"/>
              <a:t>шөгіңді, метаморфты жыныстарда жарықтарды </a:t>
            </a:r>
            <a:r>
              <a:rPr lang="kk-KZ" sz="1400" dirty="0" smtClean="0"/>
              <a:t>құлау </a:t>
            </a:r>
            <a:r>
              <a:rPr lang="kk-KZ" sz="1400" dirty="0"/>
              <a:t>бұрыштары арқылы бөлген </a:t>
            </a:r>
            <a:r>
              <a:rPr lang="kk-KZ" sz="1400" dirty="0" smtClean="0"/>
              <a:t>дүрыс.</a:t>
            </a:r>
            <a:endParaRPr lang="ru-RU" sz="1400" dirty="0"/>
          </a:p>
          <a:p>
            <a:r>
              <a:rPr lang="kk-KZ" sz="1400" dirty="0"/>
              <a:t>Құлау </a:t>
            </a:r>
            <a:r>
              <a:rPr lang="kk-KZ" sz="1400" dirty="0" smtClean="0"/>
              <a:t>бұрыштарына </a:t>
            </a:r>
            <a:r>
              <a:rPr lang="kk-KZ" sz="1400" dirty="0"/>
              <a:t>байланысты жарықтар тік (&lt;80-90), шүғыл (45-80), жайдақ (10-45), </a:t>
            </a:r>
            <a:r>
              <a:rPr lang="kk-KZ" sz="1400" dirty="0" smtClean="0"/>
              <a:t>көлбеу </a:t>
            </a:r>
            <a:r>
              <a:rPr lang="kk-KZ" sz="1400" dirty="0"/>
              <a:t>немесе жазықты (0-10) болып бөлінеді. Ал қабаттылық </a:t>
            </a:r>
            <a:r>
              <a:rPr lang="kk-KZ" sz="1400" dirty="0" smtClean="0"/>
              <a:t>өте </a:t>
            </a:r>
            <a:r>
              <a:rPr lang="kk-KZ" sz="1400" dirty="0"/>
              <a:t>жақсы байқалатын немесе қабаттылығы онша емес, бірақта анық </a:t>
            </a:r>
            <a:r>
              <a:rPr lang="kk-KZ" sz="1400" dirty="0" smtClean="0"/>
              <a:t>жіктастылық </a:t>
            </a:r>
            <a:r>
              <a:rPr lang="kk-KZ" sz="1400" dirty="0"/>
              <a:t>текстурасы бар шөгінді мен метаморфты жыныстарда төмендегі жарықтар түрлері </a:t>
            </a:r>
            <a:r>
              <a:rPr lang="kk-KZ" sz="1400" dirty="0" smtClean="0"/>
              <a:t>бөлінеді</a:t>
            </a:r>
            <a:r>
              <a:rPr lang="kk-KZ" sz="1400" dirty="0"/>
              <a:t>:</a:t>
            </a:r>
            <a:endParaRPr lang="ru-RU" sz="1400" dirty="0"/>
          </a:p>
          <a:p>
            <a:r>
              <a:rPr lang="kk-KZ" sz="1400" dirty="0"/>
              <a:t>а)	көлдененді ~ планда қабаттылық пен жіктастылықты </a:t>
            </a:r>
            <a:r>
              <a:rPr lang="kk-KZ" sz="1400" dirty="0" smtClean="0"/>
              <a:t>құлау </a:t>
            </a:r>
            <a:r>
              <a:rPr lang="kk-KZ" sz="1400" dirty="0"/>
              <a:t>бағытында қиып өтетін </a:t>
            </a:r>
            <a:r>
              <a:rPr lang="kk-KZ" sz="1400" dirty="0" smtClean="0"/>
              <a:t>(сурет</a:t>
            </a:r>
            <a:r>
              <a:rPr lang="kk-KZ" sz="1400" dirty="0"/>
              <a:t>);</a:t>
            </a:r>
            <a:endParaRPr lang="ru-RU" sz="1400" dirty="0"/>
          </a:p>
          <a:p>
            <a:r>
              <a:rPr lang="kk-KZ" sz="1400" dirty="0"/>
              <a:t>ә) бойлықты — созылу бағытына параллелді, бірақта </a:t>
            </a:r>
            <a:r>
              <a:rPr lang="kk-KZ" sz="1400" dirty="0" smtClean="0"/>
              <a:t>қабатылықты </a:t>
            </a:r>
            <a:r>
              <a:rPr lang="kk-KZ" sz="1400" dirty="0"/>
              <a:t>тік қимада қиып өтетін;</a:t>
            </a:r>
            <a:endParaRPr lang="ru-RU" sz="1400" dirty="0"/>
          </a:p>
          <a:p>
            <a:r>
              <a:rPr lang="kk-KZ" sz="1400" dirty="0"/>
              <a:t>б)	қиғашты -  қабаттылық пен жіктастылықты созылу мен </a:t>
            </a:r>
            <a:r>
              <a:rPr lang="kk-KZ" sz="1400" dirty="0" smtClean="0"/>
              <a:t>құлау бағытына </a:t>
            </a:r>
            <a:r>
              <a:rPr lang="kk-KZ" sz="1400" dirty="0"/>
              <a:t>қарағаңда белгілі бұрышпен қиып өтетін;</a:t>
            </a:r>
            <a:endParaRPr lang="ru-RU" sz="1400" dirty="0"/>
          </a:p>
          <a:p>
            <a:r>
              <a:rPr lang="kk-KZ" sz="1400" dirty="0"/>
              <a:t>в)	үйлесімді - қима мен планда қабаттылық пен жіктастьшық параллель бағытталған болып келетіндер.</a:t>
            </a:r>
            <a:endParaRPr lang="ru-RU" sz="1400" dirty="0"/>
          </a:p>
          <a:p>
            <a:pPr>
              <a:buNone/>
            </a:pP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259228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73290" y="4005064"/>
            <a:ext cx="38379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Жарықтардың геометриялық жіктелуі. Қара қабат – қабаттылық; а,б,в және а</a:t>
            </a:r>
            <a:r>
              <a:rPr lang="kk-KZ" dirty="0" smtClean="0"/>
              <a:t>', б ,</a:t>
            </a:r>
            <a:r>
              <a:rPr lang="kk-KZ" dirty="0"/>
              <a:t>в' – көлдененді жарықтар; г</a:t>
            </a:r>
            <a:r>
              <a:rPr lang="kk-KZ" dirty="0" smtClean="0"/>
              <a:t>, д, е </a:t>
            </a:r>
            <a:r>
              <a:rPr lang="kk-KZ" dirty="0"/>
              <a:t>және г</a:t>
            </a:r>
            <a:r>
              <a:rPr lang="kk-KZ" dirty="0" smtClean="0"/>
              <a:t>', д', е</a:t>
            </a:r>
            <a:r>
              <a:rPr lang="kk-KZ" dirty="0"/>
              <a:t>' – бойлықты; </a:t>
            </a:r>
            <a:r>
              <a:rPr lang="kk-KZ" dirty="0" smtClean="0"/>
              <a:t>ж ,</a:t>
            </a:r>
            <a:r>
              <a:rPr lang="kk-KZ" dirty="0"/>
              <a:t>з</a:t>
            </a:r>
            <a:r>
              <a:rPr lang="kk-KZ" dirty="0" smtClean="0"/>
              <a:t>, к </a:t>
            </a:r>
            <a:r>
              <a:rPr lang="kk-KZ" dirty="0"/>
              <a:t>және ж', 'з</a:t>
            </a:r>
            <a:r>
              <a:rPr lang="kk-KZ" dirty="0" smtClean="0"/>
              <a:t>, к</a:t>
            </a:r>
            <a:r>
              <a:rPr lang="kk-KZ" dirty="0"/>
              <a:t>' – қиғашты, к</a:t>
            </a:r>
            <a:r>
              <a:rPr lang="kk-KZ" dirty="0" smtClean="0"/>
              <a:t>, л, м </a:t>
            </a:r>
            <a:r>
              <a:rPr lang="kk-KZ" dirty="0"/>
              <a:t>– үйлесімді.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6215106"/>
          </a:xfrm>
        </p:spPr>
        <p:txBody>
          <a:bodyPr>
            <a:noAutofit/>
          </a:bodyPr>
          <a:lstStyle/>
          <a:p>
            <a:r>
              <a:rPr lang="kk-KZ" sz="2400" dirty="0" smtClean="0"/>
              <a:t>Генетикалық </a:t>
            </a:r>
            <a:r>
              <a:rPr lang="kk-KZ" sz="2400" dirty="0"/>
              <a:t>жіктелуі бойьшша жарықтар мынандай түрлерге </a:t>
            </a:r>
            <a:r>
              <a:rPr lang="kk-KZ" sz="2400" dirty="0" smtClean="0"/>
              <a:t>бөлінеді:</a:t>
            </a:r>
          </a:p>
          <a:p>
            <a:r>
              <a:rPr lang="kk-KZ" sz="2400" dirty="0" smtClean="0"/>
              <a:t> </a:t>
            </a:r>
            <a:r>
              <a:rPr lang="kk-KZ" sz="2400" dirty="0"/>
              <a:t>Тектоникалық емес жарықтар: </a:t>
            </a:r>
            <a:endParaRPr lang="kk-KZ" sz="2400" dirty="0" smtClean="0"/>
          </a:p>
          <a:p>
            <a:r>
              <a:rPr lang="kk-KZ" sz="2400" dirty="0" smtClean="0"/>
              <a:t>І</a:t>
            </a:r>
            <a:r>
              <a:rPr lang="kk-KZ" sz="2400" dirty="0"/>
              <a:t>. алғашқы жарықтар; </a:t>
            </a:r>
            <a:endParaRPr lang="kk-KZ" sz="2400" dirty="0" smtClean="0"/>
          </a:p>
          <a:p>
            <a:r>
              <a:rPr lang="kk-KZ" sz="2400" dirty="0" smtClean="0"/>
              <a:t>2</a:t>
            </a:r>
            <a:r>
              <a:rPr lang="kk-KZ" sz="2400" dirty="0"/>
              <a:t>. үгілу жарықтары; </a:t>
            </a:r>
            <a:endParaRPr lang="kk-KZ" sz="2400" dirty="0" smtClean="0"/>
          </a:p>
          <a:p>
            <a:r>
              <a:rPr lang="kk-KZ" sz="2400" dirty="0" smtClean="0"/>
              <a:t>З</a:t>
            </a:r>
            <a:r>
              <a:rPr lang="kk-KZ" sz="2400" dirty="0"/>
              <a:t>. сырғымалар, көшкіндер мен ойық жарықтары; </a:t>
            </a:r>
            <a:endParaRPr lang="kk-KZ" sz="2400" dirty="0" smtClean="0"/>
          </a:p>
          <a:p>
            <a:r>
              <a:rPr lang="kk-KZ" sz="2400" dirty="0" smtClean="0"/>
              <a:t>4</a:t>
            </a:r>
            <a:r>
              <a:rPr lang="kk-KZ" sz="2400" dirty="0"/>
              <a:t>. қысымнан босаған кезде үлғайған жарықтар.</a:t>
            </a:r>
            <a:endParaRPr lang="ru-RU" sz="2400" dirty="0"/>
          </a:p>
          <a:p>
            <a:r>
              <a:rPr lang="kk-KZ" sz="2400" dirty="0"/>
              <a:t>Тектоникалық жарықтар :  </a:t>
            </a:r>
            <a:endParaRPr lang="kk-KZ" sz="2400" dirty="0" smtClean="0"/>
          </a:p>
          <a:p>
            <a:r>
              <a:rPr lang="kk-KZ" sz="2400" dirty="0" smtClean="0"/>
              <a:t>І. қабат </a:t>
            </a:r>
            <a:r>
              <a:rPr lang="kk-KZ" sz="2400" dirty="0"/>
              <a:t>бір тұтастығы бұзылғандағы жарықтар (үзілген және уатылған жарықтар); </a:t>
            </a:r>
            <a:endParaRPr lang="kk-KZ" sz="2400" dirty="0" smtClean="0"/>
          </a:p>
          <a:p>
            <a:r>
              <a:rPr lang="kk-KZ" sz="2400" dirty="0" smtClean="0"/>
              <a:t>2. кливаж</a:t>
            </a:r>
            <a:r>
              <a:rPr lang="kk-KZ" sz="2400" dirty="0"/>
              <a:t>;</a:t>
            </a:r>
            <a:endParaRPr lang="ru-RU" sz="2400" dirty="0"/>
          </a:p>
          <a:p>
            <a:pPr marL="0" indent="539750">
              <a:spcBef>
                <a:spcPts val="0"/>
              </a:spcBef>
              <a:buNone/>
            </a:pPr>
            <a:endParaRPr lang="ru-RU" sz="2400" dirty="0" smtClean="0"/>
          </a:p>
          <a:p>
            <a:pPr>
              <a:spcBef>
                <a:spcPts val="0"/>
              </a:spcBef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186766" cy="5768997"/>
          </a:xfrm>
        </p:spPr>
        <p:txBody>
          <a:bodyPr>
            <a:normAutofit fontScale="70000" lnSpcReduction="20000"/>
          </a:bodyPr>
          <a:lstStyle/>
          <a:p>
            <a:r>
              <a:rPr lang="kk-KZ" b="1" i="1" dirty="0"/>
              <a:t>Тектоникалық емес жарықтар</a:t>
            </a:r>
            <a:endParaRPr lang="ru-RU" b="1" i="1" dirty="0"/>
          </a:p>
          <a:p>
            <a:r>
              <a:rPr lang="kk-KZ" dirty="0"/>
              <a:t>Мұңдай жарықтардың пайда болуына Жер бетіңдегі немесе оған жақын </a:t>
            </a:r>
            <a:r>
              <a:rPr lang="kk-KZ" dirty="0" smtClean="0"/>
              <a:t>манындағы </a:t>
            </a:r>
            <a:r>
              <a:rPr lang="kk-KZ" dirty="0"/>
              <a:t>ө</a:t>
            </a:r>
            <a:r>
              <a:rPr lang="kk-KZ" dirty="0" smtClean="0"/>
              <a:t>тетін </a:t>
            </a:r>
            <a:r>
              <a:rPr lang="kk-KZ" dirty="0"/>
              <a:t>экзогендік процестермен байланысты таужыныстарының ішкі қасиеттері және орта температурасы, </a:t>
            </a:r>
            <a:r>
              <a:rPr lang="kk-KZ" dirty="0" smtClean="0"/>
              <a:t>ылғалдылықтар </a:t>
            </a:r>
            <a:r>
              <a:rPr lang="kk-KZ" dirty="0"/>
              <a:t>ө</a:t>
            </a:r>
            <a:r>
              <a:rPr lang="kk-KZ" dirty="0" smtClean="0"/>
              <a:t>згеруі </a:t>
            </a:r>
            <a:r>
              <a:rPr lang="kk-KZ" dirty="0"/>
              <a:t>себепші болады.</a:t>
            </a:r>
            <a:endParaRPr lang="ru-RU" dirty="0"/>
          </a:p>
          <a:p>
            <a:r>
              <a:rPr lang="kk-KZ" dirty="0"/>
              <a:t>Алғашқы жарықтар дамуы кебу, тығыздалу, көлем мен температура және физикалық, химиялық өзгерулер кезінде, ішкі күштер </a:t>
            </a:r>
            <a:r>
              <a:rPr lang="kk-KZ" dirty="0" smtClean="0"/>
              <a:t>әсеріне </a:t>
            </a:r>
            <a:r>
              <a:rPr lang="kk-KZ" dirty="0"/>
              <a:t>байланысты. </a:t>
            </a:r>
            <a:r>
              <a:rPr lang="kk-KZ" dirty="0" smtClean="0"/>
              <a:t>Бұл </a:t>
            </a:r>
            <a:r>
              <a:rPr lang="kk-KZ" dirty="0"/>
              <a:t>жарықтар шөгінділер дигенезі кезінде шөгінді көлемінің азаюы, эффузивтер сууы </a:t>
            </a:r>
            <a:r>
              <a:rPr lang="kk-KZ" dirty="0" smtClean="0"/>
              <a:t>және </a:t>
            </a:r>
            <a:r>
              <a:rPr lang="kk-KZ" dirty="0"/>
              <a:t>т.б. жағдайларда қалыптасады.</a:t>
            </a:r>
            <a:endParaRPr lang="ru-RU" dirty="0"/>
          </a:p>
          <a:p>
            <a:r>
              <a:rPr lang="kk-KZ" dirty="0"/>
              <a:t>Үгілу жарықтары. Бір тұтас жыныстардағы ұсақ жарықшақтардың </a:t>
            </a:r>
            <a:r>
              <a:rPr lang="kk-KZ" dirty="0" smtClean="0"/>
              <a:t>ұлғаюы </a:t>
            </a:r>
            <a:r>
              <a:rPr lang="kk-KZ" dirty="0" smtClean="0"/>
              <a:t>нәтижесінде </a:t>
            </a:r>
            <a:r>
              <a:rPr lang="kk-KZ" dirty="0"/>
              <a:t>пайда болады. Мұндай жарықтар әдетте жер бетінен 10 —15м, </a:t>
            </a:r>
            <a:r>
              <a:rPr lang="kk-KZ" dirty="0" smtClean="0"/>
              <a:t>сирек </a:t>
            </a:r>
            <a:r>
              <a:rPr lang="kk-KZ" dirty="0"/>
              <a:t>жағдайда 30 —50м терендікке   бойлайды.</a:t>
            </a:r>
            <a:endParaRPr lang="ru-RU" dirty="0"/>
          </a:p>
          <a:p>
            <a:r>
              <a:rPr lang="kk-KZ" dirty="0" smtClean="0"/>
              <a:t>Сырғымалар</a:t>
            </a:r>
            <a:r>
              <a:rPr lang="kk-KZ" dirty="0"/>
              <a:t>, </a:t>
            </a:r>
            <a:r>
              <a:rPr lang="kk-KZ" dirty="0" smtClean="0"/>
              <a:t>көшкіндер </a:t>
            </a:r>
            <a:r>
              <a:rPr lang="kk-KZ" dirty="0"/>
              <a:t>мен ойықтар жарықтарының пайда болуы атына сәйкесті болып келеді. Олар өте жиі орналасуымен, анық байқалуымен </a:t>
            </a:r>
            <a:r>
              <a:rPr lang="kk-KZ" dirty="0" smtClean="0"/>
              <a:t>ерекшеленеді</a:t>
            </a:r>
            <a:r>
              <a:rPr lang="kk-KZ" dirty="0"/>
              <a:t>, бірақ та жергілікгі роль ғана атқарады,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358246" cy="6072230"/>
          </a:xfrm>
        </p:spPr>
        <p:txBody>
          <a:bodyPr>
            <a:normAutofit fontScale="55000" lnSpcReduction="20000"/>
          </a:bodyPr>
          <a:lstStyle/>
          <a:p>
            <a:r>
              <a:rPr lang="kk-KZ" b="1" i="1" dirty="0"/>
              <a:t>Тектоникалық жарықтар</a:t>
            </a:r>
            <a:endParaRPr lang="ru-RU" b="1" i="1" dirty="0"/>
          </a:p>
          <a:p>
            <a:r>
              <a:rPr lang="kk-KZ" dirty="0"/>
              <a:t>Бұл жарықтардың пайда болуы жер қыртысының эндогендік процестерімен байланысты. Бұл жағдайда пайда болған жарықтар кейбір құрьшымдар көлемін немесе кең аймақты қамтуы мүмкін. Тектоникалық емес жарықтардан </a:t>
            </a:r>
            <a:r>
              <a:rPr lang="kk-KZ" dirty="0" smtClean="0"/>
              <a:t>айырмашылығы </a:t>
            </a:r>
            <a:r>
              <a:rPr lang="kk-KZ" dirty="0"/>
              <a:t>— </a:t>
            </a:r>
            <a:r>
              <a:rPr lang="kk-KZ" dirty="0" smtClean="0"/>
              <a:t>олардың </a:t>
            </a:r>
            <a:r>
              <a:rPr lang="kk-KZ" dirty="0"/>
              <a:t>созылу мен құлау бағыттары бойынша ұзаққа сағалануы, кеңістіктегі белгілі бір </a:t>
            </a:r>
            <a:r>
              <a:rPr lang="kk-KZ" dirty="0" smtClean="0"/>
              <a:t>орнының </a:t>
            </a:r>
            <a:r>
              <a:rPr lang="kk-KZ" dirty="0"/>
              <a:t>болуы, сөйтіп әртүрлі құрамды қабаттарға бойлауы.</a:t>
            </a:r>
            <a:endParaRPr lang="ru-RU" dirty="0"/>
          </a:p>
          <a:p>
            <a:r>
              <a:rPr lang="kk-KZ" dirty="0"/>
              <a:t>Үзілген жарықтар, әдетте, ашық, беті </a:t>
            </a:r>
            <a:r>
              <a:rPr lang="kk-KZ" dirty="0" smtClean="0"/>
              <a:t>кедір-бұдыр</a:t>
            </a:r>
            <a:r>
              <a:rPr lang="kk-KZ" dirty="0"/>
              <a:t>, ығысу іздері жоқ </a:t>
            </a:r>
            <a:r>
              <a:rPr lang="kk-KZ" dirty="0" smtClean="0"/>
              <a:t>және </a:t>
            </a:r>
            <a:r>
              <a:rPr lang="kk-KZ" dirty="0"/>
              <a:t>көбінесе созылу мен құлау бағыттарында жиі тұйықталады. Олар </a:t>
            </a:r>
            <a:r>
              <a:rPr lang="kk-KZ" dirty="0" smtClean="0"/>
              <a:t>таужыныстарын </a:t>
            </a:r>
            <a:r>
              <a:rPr lang="kk-KZ" dirty="0"/>
              <a:t>созатын әртүрлі тектоникалық жағдайларда қалыптасып, өте жиі кездеседі. Үзілген жарықтар ірі жарылыстармен байланысты аймақтық және қатпарлардың күрт иілетін жерінде дамыған жергілікті болып бөлінеді.</a:t>
            </a:r>
            <a:endParaRPr lang="ru-RU" dirty="0"/>
          </a:p>
          <a:p>
            <a:r>
              <a:rPr lang="kk-KZ" dirty="0"/>
              <a:t>Үзілісті жарықтардың даму сұлбалары көрсетілген.</a:t>
            </a:r>
            <a:endParaRPr lang="ru-RU" dirty="0"/>
          </a:p>
          <a:p>
            <a:r>
              <a:rPr lang="kk-KZ" dirty="0"/>
              <a:t>Аймақтық жарықтар, әдетте, тік бағытты немесе </a:t>
            </a:r>
            <a:r>
              <a:rPr lang="kk-KZ" dirty="0" smtClean="0"/>
              <a:t>шүғыл құлайтын </a:t>
            </a:r>
            <a:r>
              <a:rPr lang="kk-KZ" dirty="0"/>
              <a:t>болып, </a:t>
            </a:r>
            <a:r>
              <a:rPr lang="kk-KZ" dirty="0" smtClean="0"/>
              <a:t>ұзақ </a:t>
            </a:r>
            <a:r>
              <a:rPr lang="kk-KZ" dirty="0"/>
              <a:t>қашықтыққа сағаланады (ондаған, жүздеген метрлер). Уатылған жарықтар жалпы түрде </a:t>
            </a:r>
            <a:r>
              <a:rPr lang="kk-KZ" dirty="0" smtClean="0"/>
              <a:t>жабдықтылығымен</a:t>
            </a:r>
            <a:r>
              <a:rPr lang="kk-KZ" dirty="0"/>
              <a:t>, тегіс бетімен, </a:t>
            </a:r>
            <a:r>
              <a:rPr lang="kk-KZ" dirty="0" smtClean="0"/>
              <a:t>ұзақ </a:t>
            </a:r>
            <a:r>
              <a:rPr lang="kk-KZ" dirty="0"/>
              <a:t>қашықтыққа созылуымен, тік бағыттылығымен сипатталады. Мұндай жарықтар </a:t>
            </a:r>
            <a:r>
              <a:rPr lang="kk-KZ" dirty="0" smtClean="0"/>
              <a:t>көлемінде </a:t>
            </a:r>
            <a:r>
              <a:rPr lang="kk-KZ" dirty="0"/>
              <a:t>блоктардың ығысуы байқалады. Олар </a:t>
            </a:r>
            <a:r>
              <a:rPr lang="kk-KZ" dirty="0" smtClean="0"/>
              <a:t>тектоникалық </a:t>
            </a:r>
            <a:r>
              <a:rPr lang="kk-KZ" dirty="0"/>
              <a:t>қозғалыстар нәтижесінде лықсымалар мен ысырмалармен байланысты пайда болады. Уатылған жарықтар </a:t>
            </a:r>
            <a:r>
              <a:rPr lang="kk-KZ" dirty="0" smtClean="0"/>
              <a:t>көбінесе </a:t>
            </a:r>
            <a:r>
              <a:rPr lang="kk-KZ" dirty="0"/>
              <a:t>геосинклиндық облыстарда </a:t>
            </a:r>
            <a:r>
              <a:rPr lang="kk-KZ" dirty="0" smtClean="0"/>
              <a:t>кездеседі</a:t>
            </a:r>
            <a:r>
              <a:rPr lang="kk-KZ" dirty="0"/>
              <a:t>, жаралуы қатпарлы жыныстардың қайтадан </a:t>
            </a:r>
            <a:r>
              <a:rPr lang="kk-KZ" dirty="0" smtClean="0"/>
              <a:t>сығылуы </a:t>
            </a:r>
            <a:r>
              <a:rPr lang="kk-KZ" dirty="0"/>
              <a:t>кезімен байланысты. </a:t>
            </a:r>
            <a:r>
              <a:rPr lang="kk-KZ" dirty="0" smtClean="0"/>
              <a:t>Бұл </a:t>
            </a:r>
            <a:r>
              <a:rPr lang="kk-KZ" dirty="0"/>
              <a:t>жарықтар сығылудың жалпы </a:t>
            </a:r>
            <a:r>
              <a:rPr lang="kk-KZ" dirty="0" smtClean="0"/>
              <a:t>бағытына </a:t>
            </a:r>
            <a:r>
              <a:rPr lang="kk-KZ" dirty="0"/>
              <a:t>тік бұрышпен орналасады.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358246" cy="6072230"/>
          </a:xfrm>
        </p:spPr>
        <p:txBody>
          <a:bodyPr>
            <a:normAutofit fontScale="55000" lnSpcReduction="20000"/>
          </a:bodyPr>
          <a:lstStyle/>
          <a:p>
            <a:r>
              <a:rPr lang="kk-KZ" i="1" dirty="0"/>
              <a:t>Кливаж </a:t>
            </a:r>
            <a:r>
              <a:rPr lang="kk-KZ" dirty="0"/>
              <a:t>(франц. — </a:t>
            </a:r>
            <a:r>
              <a:rPr lang="kk-KZ" dirty="0" smtClean="0"/>
              <a:t>с</a:t>
            </a:r>
            <a:r>
              <a:rPr lang="en-US" dirty="0" smtClean="0"/>
              <a:t>l</a:t>
            </a:r>
            <a:r>
              <a:rPr lang="kk-KZ" dirty="0" smtClean="0"/>
              <a:t>іуаsе </a:t>
            </a:r>
            <a:r>
              <a:rPr lang="kk-KZ" dirty="0"/>
              <a:t>-жарылу). Таужыныстар қабаттарында әр түрлі деформациялар мен метаморфизм әсерінен пайда болатын жиі орналасқан </a:t>
            </a:r>
            <a:r>
              <a:rPr lang="kk-KZ" dirty="0" smtClean="0"/>
              <a:t>параллельді </a:t>
            </a:r>
            <a:r>
              <a:rPr lang="kk-KZ" dirty="0"/>
              <a:t>жарықтар жиынтьнын кливаж деп айтамыз. Ол қабаттар </a:t>
            </a:r>
            <a:r>
              <a:rPr lang="kk-KZ" dirty="0" smtClean="0"/>
              <a:t>тұтқырлы бұзьшыстардың </a:t>
            </a:r>
            <a:r>
              <a:rPr lang="kk-KZ" dirty="0"/>
              <a:t>бастапқы кезінде, </a:t>
            </a:r>
            <a:r>
              <a:rPr lang="kk-KZ" dirty="0" smtClean="0"/>
              <a:t>ягни заттар </a:t>
            </a:r>
            <a:r>
              <a:rPr lang="kk-KZ" dirty="0"/>
              <a:t>бір </a:t>
            </a:r>
            <a:r>
              <a:rPr lang="kk-KZ" dirty="0" smtClean="0"/>
              <a:t>тұтастығының </a:t>
            </a:r>
            <a:r>
              <a:rPr lang="kk-KZ" dirty="0"/>
              <a:t>ә</a:t>
            </a:r>
            <a:r>
              <a:rPr lang="kk-KZ" dirty="0" smtClean="0"/>
              <a:t>лі </a:t>
            </a:r>
            <a:r>
              <a:rPr lang="kk-KZ" dirty="0"/>
              <a:t>сақталуы сатысында пайда болады. Үстіңгі қабат жыныстары қирап үгілгеннен соң, жарықшақтанған бет жиі орналасқан параллельді жарықтар түрінде </a:t>
            </a:r>
            <a:r>
              <a:rPr lang="kk-KZ" dirty="0" smtClean="0"/>
              <a:t>байқалып </a:t>
            </a:r>
            <a:r>
              <a:rPr lang="kk-KZ" dirty="0"/>
              <a:t>кливаж деп аталынады.</a:t>
            </a:r>
            <a:endParaRPr lang="ru-RU" dirty="0"/>
          </a:p>
          <a:p>
            <a:pPr lvl="0"/>
            <a:r>
              <a:rPr lang="kk-KZ" dirty="0"/>
              <a:t>Қабат бойы кливажы — иірімділік серпімділік деформациясына, алғашқы сатыларында қабаттылыққа параллель дамиды.</a:t>
            </a:r>
            <a:endParaRPr lang="ru-RU" dirty="0"/>
          </a:p>
          <a:p>
            <a:pPr lvl="0"/>
            <a:r>
              <a:rPr lang="kk-KZ" dirty="0"/>
              <a:t>Желпуіш тәріздес кливаж - қатпар </a:t>
            </a:r>
            <a:r>
              <a:rPr lang="kk-KZ" dirty="0" smtClean="0"/>
              <a:t>остік </a:t>
            </a:r>
            <a:r>
              <a:rPr lang="kk-KZ" dirty="0"/>
              <a:t>жазықтығына желпуіш тәріздес орналасады, </a:t>
            </a:r>
            <a:r>
              <a:rPr lang="kk-KZ" dirty="0" smtClean="0"/>
              <a:t>яғни </a:t>
            </a:r>
            <a:r>
              <a:rPr lang="kk-KZ" dirty="0"/>
              <a:t>желпуіш </a:t>
            </a:r>
            <a:r>
              <a:rPr lang="kk-KZ" dirty="0" smtClean="0"/>
              <a:t>антиклин </a:t>
            </a:r>
            <a:r>
              <a:rPr lang="kk-KZ" dirty="0"/>
              <a:t>асты, синклин үстінде тоғысады.</a:t>
            </a:r>
            <a:endParaRPr lang="ru-RU" dirty="0"/>
          </a:p>
          <a:p>
            <a:pPr lvl="0"/>
            <a:r>
              <a:rPr lang="kk-KZ" dirty="0"/>
              <a:t>Керісінше желпуіш тәрізді кливаж — оның жазықтығы антиклин асты,</a:t>
            </a:r>
            <a:br>
              <a:rPr lang="kk-KZ" dirty="0"/>
            </a:br>
            <a:r>
              <a:rPr lang="kk-KZ" dirty="0"/>
              <a:t>синклин үстінде </a:t>
            </a:r>
            <a:r>
              <a:rPr lang="kk-KZ" dirty="0" smtClean="0"/>
              <a:t>тоғысады</a:t>
            </a:r>
            <a:r>
              <a:rPr lang="kk-KZ" dirty="0"/>
              <a:t>.</a:t>
            </a:r>
            <a:endParaRPr lang="ru-RU" dirty="0"/>
          </a:p>
          <a:p>
            <a:pPr lvl="0"/>
            <a:r>
              <a:rPr lang="en-US" dirty="0"/>
              <a:t>S</a:t>
            </a:r>
            <a:r>
              <a:rPr lang="kk-KZ" dirty="0" smtClean="0"/>
              <a:t> </a:t>
            </a:r>
            <a:r>
              <a:rPr lang="kk-KZ" dirty="0"/>
              <a:t>тәрізді кливаж - әр түрлі </a:t>
            </a:r>
            <a:r>
              <a:rPr lang="kk-KZ" dirty="0"/>
              <a:t>құрамды қабаттарда бағытын </a:t>
            </a:r>
            <a:r>
              <a:rPr lang="kk-KZ" dirty="0"/>
              <a:t>өзгертіп отырады, кливаждың  </a:t>
            </a:r>
            <a:r>
              <a:rPr lang="kk-KZ" dirty="0" smtClean="0"/>
              <a:t>бұл </a:t>
            </a:r>
            <a:r>
              <a:rPr lang="kk-KZ" dirty="0"/>
              <a:t>түрі жоғарыда  аталған желпуіш тәрізді түрлерді де күрделендіреді.</a:t>
            </a:r>
            <a:endParaRPr lang="ru-RU" dirty="0"/>
          </a:p>
          <a:p>
            <a:pPr lvl="0"/>
            <a:r>
              <a:rPr lang="kk-KZ" dirty="0"/>
              <a:t>Негізгі  (параллельді)  кливаж —  остік  беттеріне  параллель  қатпарлар</a:t>
            </a:r>
            <a:br>
              <a:rPr lang="kk-KZ" dirty="0"/>
            </a:br>
            <a:r>
              <a:rPr lang="kk-KZ" dirty="0" smtClean="0"/>
              <a:t>құлпында </a:t>
            </a:r>
            <a:r>
              <a:rPr lang="kk-KZ" dirty="0"/>
              <a:t>және </a:t>
            </a:r>
            <a:r>
              <a:rPr lang="kk-KZ" dirty="0" smtClean="0"/>
              <a:t>қанаттарында </a:t>
            </a:r>
            <a:r>
              <a:rPr lang="kk-KZ" dirty="0"/>
              <a:t>да дамиды.</a:t>
            </a:r>
            <a:endParaRPr lang="ru-RU" dirty="0"/>
          </a:p>
          <a:p>
            <a:r>
              <a:rPr lang="kk-KZ" dirty="0"/>
              <a:t>Желпуіш тәрізді, </a:t>
            </a:r>
            <a:r>
              <a:rPr lang="en-US" dirty="0"/>
              <a:t>S</a:t>
            </a:r>
            <a:r>
              <a:rPr lang="kk-KZ" dirty="0" smtClean="0"/>
              <a:t> </a:t>
            </a:r>
            <a:r>
              <a:rPr lang="kk-KZ" dirty="0"/>
              <a:t>тәрізді мен басты параллельді кливаж түрлері жалпы қиып өтуші кливаж деген атпен </a:t>
            </a:r>
            <a:r>
              <a:rPr lang="kk-KZ" dirty="0" smtClean="0"/>
              <a:t> қабатаралық </a:t>
            </a:r>
            <a:r>
              <a:rPr lang="kk-KZ" dirty="0"/>
              <a:t>кливажға қарама-қарсы қойылады. Кливаждың екі негізгі түрлері де - қабатаралықпен қиып </a:t>
            </a:r>
            <a:r>
              <a:rPr lang="kk-KZ" dirty="0" smtClean="0"/>
              <a:t>өтуіші </a:t>
            </a:r>
            <a:r>
              <a:rPr lang="kk-KZ" dirty="0"/>
              <a:t>қатпар түзілуі процесстерімен байланысты. Қазақ даласын зерттеушілердің бірі М.А.Усовтың пікірінше жоғарыда бөлінген екі кливаж түрлерінен бөлек ірі жарықтар маңында осындай белгілер мен сипатталатын </a:t>
            </a:r>
            <a:r>
              <a:rPr lang="kk-KZ" dirty="0" smtClean="0"/>
              <a:t>құбылыс </a:t>
            </a:r>
            <a:r>
              <a:rPr lang="kk-KZ" dirty="0"/>
              <a:t>байқалады. Мұнда кливаж қамтитын зона қалындығы 200-400 м шейін жетеді. </a:t>
            </a:r>
            <a:endParaRPr lang="kk-K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832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Таужыныстарындағы жарықтар (ауысусыз үзілістер) 8 дәріс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ТРЕЩИНЫ И КЛИВАЖ В ГОРНЫХ ПОРОДАХ</dc:title>
  <dc:creator>Наташа</dc:creator>
  <cp:lastModifiedBy>User</cp:lastModifiedBy>
  <cp:revision>11</cp:revision>
  <dcterms:created xsi:type="dcterms:W3CDTF">2015-01-27T11:18:39Z</dcterms:created>
  <dcterms:modified xsi:type="dcterms:W3CDTF">2016-03-07T07:57:31Z</dcterms:modified>
</cp:coreProperties>
</file>