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63" r:id="rId5"/>
    <p:sldId id="264" r:id="rId6"/>
    <p:sldId id="265" r:id="rId7"/>
    <p:sldId id="266" r:id="rId8"/>
    <p:sldId id="262" r:id="rId9"/>
    <p:sldId id="278" r:id="rId10"/>
    <p:sldId id="280" r:id="rId11"/>
    <p:sldId id="281" r:id="rId12"/>
    <p:sldId id="282" r:id="rId13"/>
    <p:sldId id="28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8A650-7C20-4C89-8E8F-1FA3D65CBE5C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20B10-59C7-419C-B047-F9BFAB1C3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36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306EB-61A2-4803-AA25-4528FB0CD536}" type="slidenum">
              <a:rPr lang="ru-RU"/>
              <a:pPr/>
              <a:t>3</a:t>
            </a:fld>
            <a:endParaRPr lang="ru-RU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612183-337F-4296-B233-1924FA39CCD9}" type="slidenum">
              <a:rPr lang="ru-RU"/>
              <a:pPr/>
              <a:t>4</a:t>
            </a:fld>
            <a:endParaRPr lang="ru-RU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1B2A80-07FA-49A2-A17B-ED90B4ED9E34}" type="slidenum">
              <a:rPr lang="ru-RU"/>
              <a:pPr/>
              <a:t>5</a:t>
            </a:fld>
            <a:endParaRPr lang="ru-RU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2B60AB-4D13-46D9-88BC-B7CFA38497F4}" type="slidenum">
              <a:rPr lang="ru-RU"/>
              <a:pPr/>
              <a:t>6</a:t>
            </a:fld>
            <a:endParaRPr lang="ru-RU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74A75D-A0F7-44B1-825C-D006A08EBD4C}" type="slidenum">
              <a:rPr lang="ru-RU"/>
              <a:pPr/>
              <a:t>7</a:t>
            </a:fld>
            <a:endParaRPr lang="ru-RU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55CF2-1BF4-4846-90B9-68D2A74EE8F2}" type="slidenum">
              <a:rPr lang="ru-RU"/>
              <a:pPr/>
              <a:t>9</a:t>
            </a:fld>
            <a:endParaRPr lang="ru-RU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D36EE9-A640-4663-826D-DA48EC42BA2B}" type="slidenum">
              <a:rPr lang="ru-RU"/>
              <a:pPr/>
              <a:t>10</a:t>
            </a:fld>
            <a:endParaRPr lang="ru-RU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DA90B9-A22B-45C5-9048-5279E3F04328}" type="slidenum">
              <a:rPr lang="ru-RU"/>
              <a:pPr/>
              <a:t>11</a:t>
            </a:fld>
            <a:endParaRPr lang="ru-RU"/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EFC65B-4BA0-46C5-84C4-75B44E46005E}" type="slidenum">
              <a:rPr lang="ru-RU"/>
              <a:pPr/>
              <a:t>13</a:t>
            </a:fld>
            <a:endParaRPr lang="ru-RU"/>
          </a:p>
        </p:txBody>
      </p:sp>
      <p:sp>
        <p:nvSpPr>
          <p:cNvPr id="38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sk_35 - 2-&amp;iecy; &amp;icy;&amp;yucy;&amp;lcy;&amp;yacy; &amp;fcy;&amp;ocy;&amp;tcy;&amp;ocy; &amp;dcy;&amp;ncy;&amp;y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14290"/>
            <a:ext cx="7786710" cy="63510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878" y="214290"/>
            <a:ext cx="8501122" cy="1470025"/>
          </a:xfrm>
        </p:spPr>
        <p:txBody>
          <a:bodyPr>
            <a:normAutofit/>
          </a:bodyPr>
          <a:lstStyle/>
          <a:p>
            <a:r>
              <a:rPr lang="kk-KZ" sz="4000" dirty="0"/>
              <a:t>Қабат және </a:t>
            </a:r>
            <a:r>
              <a:rPr lang="kk-KZ" sz="4000" dirty="0" smtClean="0"/>
              <a:t>қабаттылық</a:t>
            </a:r>
            <a:br>
              <a:rPr lang="kk-KZ" sz="4000" dirty="0" smtClean="0"/>
            </a:br>
            <a:r>
              <a:rPr lang="kk-KZ" sz="4000" dirty="0" smtClean="0"/>
              <a:t>3 дәріс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01122" cy="631219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200" b="1" u="sng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u="sng" dirty="0" err="1"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біртекті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бір-құрамды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ионды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таужыныстарынан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қалындығы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үзындыгынан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параллельді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жазықтықтармен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шектелген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геологиялық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біртектілігімен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ортақ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түсімен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текстуралық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белгісімен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құрамы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қазындылар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қалдығымен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ортақ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қоспалармен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сипатталады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ru-RU" sz="2200" b="1" u="sng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 (слой)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терминмен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жүзімде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такташа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(пласт),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қат-қабат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(толща)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терминде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Алгақысыныц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қазындылардың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аталды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көмір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тақташасы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(пласты). </a:t>
            </a:r>
          </a:p>
          <a:p>
            <a:pPr>
              <a:spcBef>
                <a:spcPts val="0"/>
              </a:spcBef>
              <a:buNone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Қабаттардың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жымдаса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қабаттылық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түзеді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Қабаттылық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шөгіңці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жыныстарды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айқындаушы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пегізгі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белгілердің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литология, стратиграфия, гидрогеология,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ииженерлік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геологияның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шешіледі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Қабаттылык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стратиграфиялық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қималарды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салыстыруға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бағытты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тектоникалық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қозғалыстар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бағыты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амплитудасын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анықтауға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кенді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қабаттарды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мүиай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газды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суды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көмектеседі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04813"/>
          </a:xfrm>
          <a:noFill/>
          <a:ln/>
        </p:spPr>
        <p:txBody>
          <a:bodyPr>
            <a:normAutofit fontScale="90000"/>
          </a:bodyPr>
          <a:lstStyle/>
          <a:p>
            <a:r>
              <a:rPr lang="kk-KZ" sz="2800" b="1" i="1" u="sng" dirty="0" smtClean="0"/>
              <a:t>Қаттың г</a:t>
            </a:r>
            <a:r>
              <a:rPr lang="ru-RU" sz="2800" b="1" i="1" u="sng" dirty="0" err="1" smtClean="0"/>
              <a:t>еометриялық</a:t>
            </a:r>
            <a:r>
              <a:rPr lang="ru-RU" sz="2800" b="1" i="1" u="sng" dirty="0" smtClean="0"/>
              <a:t> </a:t>
            </a:r>
            <a:r>
              <a:rPr lang="ru-RU" sz="2800" b="1" i="1" u="sng" dirty="0" err="1" smtClean="0"/>
              <a:t>элементтері</a:t>
            </a:r>
            <a:endParaRPr lang="ru-RU" sz="2800" b="1" i="1" u="sng" dirty="0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500042"/>
            <a:ext cx="8715436" cy="2496910"/>
          </a:xfrm>
        </p:spPr>
        <p:txBody>
          <a:bodyPr>
            <a:normAutofit lnSpcReduction="10000"/>
          </a:bodyPr>
          <a:lstStyle/>
          <a:p>
            <a:pPr marL="447675" indent="-447675">
              <a:lnSpc>
                <a:spcPct val="7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жабыны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табаны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қалындығы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элементгері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екеуін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жазықтық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беттері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7675" indent="-447675">
              <a:lnSpc>
                <a:spcPct val="7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Жабыны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стратиграфиялық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47675" indent="-447675">
              <a:lnSpc>
                <a:spcPct val="7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Табаны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стратиграфиялық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элементтері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геометриялық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стратиграфиялық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7675" indent="-447675">
              <a:lnSpc>
                <a:spcPct val="7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қалыңдыгы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жабыны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табаны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қашықтық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нақтылы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беттері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қашықтық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көрінетін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ағылымдары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шығып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қалындығы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болыл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белінеді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7675" indent="-447675">
              <a:lnSpc>
                <a:spcPct val="75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t="25721" r="12736" b="16233"/>
          <a:stretch/>
        </p:blipFill>
        <p:spPr bwMode="auto">
          <a:xfrm>
            <a:off x="971600" y="3140968"/>
            <a:ext cx="7143324" cy="331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8" name="Picture 4" descr="Неясная слоистость кварте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988840"/>
            <a:ext cx="6929454" cy="456554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5572132" y="5500702"/>
            <a:ext cx="3357586" cy="1034129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ru-RU" b="1" dirty="0" err="1" smtClean="0"/>
              <a:t>Қабаттылығы</a:t>
            </a:r>
            <a:r>
              <a:rPr lang="ru-RU" b="1" dirty="0" smtClean="0"/>
              <a:t> </a:t>
            </a:r>
            <a:r>
              <a:rPr lang="ru-RU" b="1" dirty="0" err="1" smtClean="0"/>
              <a:t>көрінбейтін</a:t>
            </a:r>
            <a:r>
              <a:rPr lang="ru-RU" b="1" dirty="0" smtClean="0"/>
              <a:t> </a:t>
            </a:r>
            <a:r>
              <a:rPr lang="ru-RU" b="1" dirty="0" err="1" smtClean="0"/>
              <a:t>жыныстар</a:t>
            </a:r>
            <a:endParaRPr lang="ru-RU" b="1" dirty="0" smtClean="0"/>
          </a:p>
          <a:p>
            <a:pPr>
              <a:lnSpc>
                <a:spcPct val="85000"/>
              </a:lnSpc>
            </a:pPr>
            <a:r>
              <a:rPr lang="ru-RU" i="1" dirty="0" err="1" smtClean="0">
                <a:solidFill>
                  <a:srgbClr val="000000"/>
                </a:solidFill>
              </a:rPr>
              <a:t>Оңтүстік</a:t>
            </a:r>
            <a:r>
              <a:rPr lang="ru-RU" i="1" dirty="0" smtClean="0">
                <a:solidFill>
                  <a:srgbClr val="000000"/>
                </a:solidFill>
              </a:rPr>
              <a:t> Орал, </a:t>
            </a:r>
            <a:r>
              <a:rPr lang="ru-RU" i="1" dirty="0" err="1" smtClean="0">
                <a:solidFill>
                  <a:srgbClr val="000000"/>
                </a:solidFill>
              </a:rPr>
              <a:t>квартер</a:t>
            </a:r>
            <a:r>
              <a:rPr lang="ru-RU" i="1" dirty="0" smtClean="0">
                <a:solidFill>
                  <a:srgbClr val="000000"/>
                </a:solidFill>
              </a:rPr>
              <a:t>, пролювий</a:t>
            </a:r>
            <a:endParaRPr lang="ru-RU" i="1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14290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Қабаттардың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алмасуы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қабаттылық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363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Қабатгылықты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қабаттардың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пішіні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қалындығына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жен.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60363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шегінді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тузу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ортасының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жылжу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бағытын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688"/>
          </a:xfrm>
          <a:noFill/>
          <a:ln/>
        </p:spPr>
        <p:txBody>
          <a:bodyPr>
            <a:normAutofit/>
          </a:bodyPr>
          <a:lstStyle/>
          <a:p>
            <a:pPr algn="r"/>
            <a:r>
              <a:rPr lang="ru-RU" sz="2800" b="1" i="1" dirty="0" err="1" smtClean="0">
                <a:solidFill>
                  <a:schemeClr val="tx1"/>
                </a:solidFill>
                <a:effectLst/>
              </a:rPr>
              <a:t>Қабаттылығы</a:t>
            </a:r>
            <a:r>
              <a:rPr lang="ru-RU" sz="2800" b="1" i="1" dirty="0" smtClean="0">
                <a:solidFill>
                  <a:schemeClr val="tx1"/>
                </a:solidFill>
                <a:effectLst/>
              </a:rPr>
              <a:t>  </a:t>
            </a:r>
            <a:r>
              <a:rPr lang="ru-RU" sz="2800" b="1" i="1" dirty="0" err="1" smtClean="0">
                <a:solidFill>
                  <a:schemeClr val="tx1"/>
                </a:solidFill>
                <a:effectLst/>
              </a:rPr>
              <a:t>шамалы</a:t>
            </a:r>
            <a:r>
              <a:rPr lang="ru-RU" sz="2800" b="1" i="1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  <a:effectLst/>
              </a:rPr>
              <a:t>көрінетін</a:t>
            </a:r>
            <a:r>
              <a:rPr lang="ru-RU" sz="2800" b="1" i="1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  <a:effectLst/>
              </a:rPr>
              <a:t>жыныстар</a:t>
            </a:r>
            <a:endParaRPr lang="ru-RU" sz="2800" b="1" i="1" dirty="0">
              <a:solidFill>
                <a:schemeClr val="tx1"/>
              </a:solidFill>
              <a:effectLst/>
            </a:endParaRPr>
          </a:p>
        </p:txBody>
      </p:sp>
      <p:pic>
        <p:nvPicPr>
          <p:cNvPr id="233477" name="Picture 5" descr="Пологая моноклиналь Кипр детал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470025"/>
            <a:ext cx="8856663" cy="5343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971550" y="1052513"/>
            <a:ext cx="1187450" cy="577850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800" b="1">
                <a:solidFill>
                  <a:srgbClr val="000000"/>
                </a:solidFill>
              </a:rPr>
              <a:t>Кипр, плиоцен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8" name="Picture 1034" descr="Болгария слоистость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42910" y="741362"/>
            <a:ext cx="8172450" cy="61166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156806" y="980728"/>
            <a:ext cx="2879725" cy="798680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5000"/>
              </a:lnSpc>
            </a:pPr>
            <a:r>
              <a:rPr lang="ru-RU" sz="1800" b="1" dirty="0" err="1" smtClean="0">
                <a:solidFill>
                  <a:srgbClr val="000000"/>
                </a:solidFill>
              </a:rPr>
              <a:t>Әртүрлі</a:t>
            </a:r>
            <a:r>
              <a:rPr lang="ru-RU" sz="1800" b="1" dirty="0" smtClean="0">
                <a:solidFill>
                  <a:srgbClr val="000000"/>
                </a:solidFill>
              </a:rPr>
              <a:t> </a:t>
            </a:r>
            <a:r>
              <a:rPr lang="ru-RU" sz="1800" b="1" dirty="0" err="1" smtClean="0">
                <a:solidFill>
                  <a:srgbClr val="000000"/>
                </a:solidFill>
              </a:rPr>
              <a:t>түйірлі</a:t>
            </a:r>
            <a:r>
              <a:rPr lang="ru-RU" sz="1800" b="1" dirty="0" smtClean="0">
                <a:solidFill>
                  <a:srgbClr val="000000"/>
                </a:solidFill>
              </a:rPr>
              <a:t> </a:t>
            </a:r>
            <a:r>
              <a:rPr lang="ru-RU" sz="1800" b="1" dirty="0" err="1" smtClean="0">
                <a:solidFill>
                  <a:srgbClr val="000000"/>
                </a:solidFill>
              </a:rPr>
              <a:t>құмтастар</a:t>
            </a:r>
            <a:r>
              <a:rPr lang="ru-RU" sz="1800" b="1" dirty="0" smtClean="0">
                <a:solidFill>
                  <a:srgbClr val="000000"/>
                </a:solidFill>
              </a:rPr>
              <a:t> пен </a:t>
            </a:r>
            <a:r>
              <a:rPr lang="ru-RU" sz="1800" b="1" dirty="0" err="1" smtClean="0">
                <a:solidFill>
                  <a:srgbClr val="000000"/>
                </a:solidFill>
              </a:rPr>
              <a:t>алевролиттер</a:t>
            </a:r>
            <a:r>
              <a:rPr lang="ru-RU" sz="1800" b="1" dirty="0" smtClean="0">
                <a:solidFill>
                  <a:srgbClr val="000000"/>
                </a:solidFill>
              </a:rPr>
              <a:t>. Болгария 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263180" name="Rectangle 1036"/>
          <p:cNvSpPr>
            <a:spLocks noGrp="1" noChangeArrowheads="1"/>
          </p:cNvSpPr>
          <p:nvPr>
            <p:ph type="title"/>
          </p:nvPr>
        </p:nvSpPr>
        <p:spPr>
          <a:xfrm>
            <a:off x="1763688" y="115888"/>
            <a:ext cx="7307287" cy="360784"/>
          </a:xfrm>
          <a:noFill/>
          <a:ln/>
        </p:spPr>
        <p:txBody>
          <a:bodyPr>
            <a:normAutofit fontScale="90000"/>
          </a:bodyPr>
          <a:lstStyle/>
          <a:p>
            <a:pPr algn="r"/>
            <a:r>
              <a:rPr lang="kk-KZ" sz="2800" b="1" i="1" dirty="0" smtClean="0">
                <a:solidFill>
                  <a:schemeClr val="tx1"/>
                </a:solidFill>
                <a:effectLst/>
              </a:rPr>
              <a:t>Қабаттылығы жақсы көрінетін жыныстар</a:t>
            </a:r>
            <a:endParaRPr lang="ru-RU" sz="2800" b="1" i="1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503" name="Picture 7" descr="P9290073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71472" y="642918"/>
            <a:ext cx="8016875" cy="59991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4500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20" y="0"/>
            <a:ext cx="9144000" cy="476250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kk-KZ" sz="2800" b="1" i="1" dirty="0" smtClean="0">
                <a:solidFill>
                  <a:schemeClr val="tx1"/>
                </a:solidFill>
                <a:effectLst/>
              </a:rPr>
              <a:t>Жақсы қатпарланған жыныстар</a:t>
            </a:r>
            <a:endParaRPr lang="ru-RU" sz="2800" b="1" i="1" dirty="0">
              <a:solidFill>
                <a:schemeClr val="tx1"/>
              </a:solidFill>
              <a:effectLst/>
            </a:endParaRP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6429388" y="476250"/>
            <a:ext cx="2390762" cy="798680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ru-RU" sz="1800" b="1" dirty="0" err="1" smtClean="0">
                <a:solidFill>
                  <a:srgbClr val="000000"/>
                </a:solidFill>
              </a:rPr>
              <a:t>Төменгі</a:t>
            </a:r>
            <a:r>
              <a:rPr lang="ru-RU" sz="1800" b="1" dirty="0" smtClean="0">
                <a:solidFill>
                  <a:srgbClr val="000000"/>
                </a:solidFill>
              </a:rPr>
              <a:t> </a:t>
            </a:r>
            <a:r>
              <a:rPr lang="ru-RU" sz="1800" b="1" dirty="0" err="1" smtClean="0">
                <a:solidFill>
                  <a:srgbClr val="000000"/>
                </a:solidFill>
              </a:rPr>
              <a:t>карбонның</a:t>
            </a:r>
            <a:r>
              <a:rPr lang="ru-RU" sz="1800" b="1" dirty="0" smtClean="0">
                <a:solidFill>
                  <a:srgbClr val="000000"/>
                </a:solidFill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</a:rPr>
              <a:t>әқтастары</a:t>
            </a:r>
            <a:r>
              <a:rPr lang="ru-RU" sz="1800" b="1" dirty="0" smtClean="0">
                <a:solidFill>
                  <a:srgbClr val="000000"/>
                </a:solidFill>
              </a:rPr>
              <a:t>. </a:t>
            </a:r>
            <a:r>
              <a:rPr lang="ru-RU" sz="1800" b="1" dirty="0" err="1" smtClean="0">
                <a:solidFill>
                  <a:srgbClr val="000000"/>
                </a:solidFill>
              </a:rPr>
              <a:t>Оңтүстік</a:t>
            </a:r>
            <a:r>
              <a:rPr lang="ru-RU" sz="1800" b="1" dirty="0" smtClean="0">
                <a:solidFill>
                  <a:srgbClr val="000000"/>
                </a:solidFill>
              </a:rPr>
              <a:t> Орал</a:t>
            </a:r>
            <a:endParaRPr lang="ru-RU" sz="1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" y="0"/>
            <a:ext cx="8229600" cy="713961"/>
          </a:xfrm>
        </p:spPr>
        <p:txBody>
          <a:bodyPr>
            <a:noAutofit/>
          </a:bodyPr>
          <a:lstStyle/>
          <a:p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err="1"/>
              <a:t>Қабаттылықтың</a:t>
            </a:r>
            <a:r>
              <a:rPr lang="ru-RU" sz="2800" b="1" i="1" dirty="0"/>
              <a:t> </a:t>
            </a:r>
            <a:r>
              <a:rPr lang="ru-RU" sz="2800" b="1" i="1" dirty="0" err="1"/>
              <a:t>пішіндері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5005790" cy="4735998"/>
          </a:xfrm>
        </p:spPr>
        <p:txBody>
          <a:bodyPr>
            <a:normAutofit fontScale="92500"/>
          </a:bodyPr>
          <a:lstStyle/>
          <a:p>
            <a:r>
              <a:rPr lang="ru-RU" sz="2400" b="1" i="1" u="sng" dirty="0" err="1">
                <a:solidFill>
                  <a:srgbClr val="FF0000"/>
                </a:solidFill>
              </a:rPr>
              <a:t>Параллельді</a:t>
            </a:r>
            <a:r>
              <a:rPr lang="ru-RU" sz="2400" b="1" i="1" u="sng" dirty="0">
                <a:solidFill>
                  <a:srgbClr val="FF0000"/>
                </a:solidFill>
              </a:rPr>
              <a:t> </a:t>
            </a:r>
            <a:r>
              <a:rPr lang="ru-RU" sz="2400" b="1" i="1" u="sng" dirty="0" err="1">
                <a:solidFill>
                  <a:srgbClr val="FF0000"/>
                </a:solidFill>
              </a:rPr>
              <a:t>қабаттылық</a:t>
            </a:r>
            <a:r>
              <a:rPr lang="ru-RU" sz="2400" b="1" i="1" u="sng" dirty="0">
                <a:solidFill>
                  <a:srgbClr val="FF0000"/>
                </a:solidFill>
              </a:rPr>
              <a:t> </a:t>
            </a:r>
            <a:r>
              <a:rPr lang="ru-RU" sz="2400" dirty="0" err="1"/>
              <a:t>қабаттасу</a:t>
            </a:r>
            <a:r>
              <a:rPr lang="ru-RU" sz="2400" dirty="0"/>
              <a:t> </a:t>
            </a:r>
            <a:r>
              <a:rPr lang="ru-RU" sz="2400" dirty="0" err="1"/>
              <a:t>беттерінің</a:t>
            </a:r>
            <a:r>
              <a:rPr lang="ru-RU" sz="2400" dirty="0"/>
              <a:t> қ</a:t>
            </a:r>
            <a:r>
              <a:rPr lang="kk-KZ" sz="2400" dirty="0"/>
              <a:t>ұ</a:t>
            </a:r>
            <a:r>
              <a:rPr lang="ru-RU" sz="2400" dirty="0" err="1"/>
              <a:t>рылысы</a:t>
            </a:r>
            <a:r>
              <a:rPr lang="ru-RU" sz="2400" dirty="0"/>
              <a:t> </a:t>
            </a:r>
            <a:r>
              <a:rPr lang="ru-RU" sz="2400" dirty="0" err="1"/>
              <a:t>жазықтыққа</a:t>
            </a:r>
            <a:r>
              <a:rPr lang="ru-RU" sz="2400" dirty="0"/>
              <a:t> </a:t>
            </a:r>
            <a:r>
              <a:rPr lang="ru-RU" sz="2400" dirty="0" err="1"/>
              <a:t>ұқсас</a:t>
            </a:r>
            <a:r>
              <a:rPr lang="ru-RU" sz="2400" dirty="0"/>
              <a:t>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келеді</a:t>
            </a:r>
            <a:r>
              <a:rPr lang="ru-RU" sz="2400" dirty="0"/>
              <a:t>. </a:t>
            </a:r>
            <a:r>
              <a:rPr lang="ru-RU" sz="2400" dirty="0" err="1"/>
              <a:t>Ол</a:t>
            </a:r>
            <a:r>
              <a:rPr lang="ru-RU" sz="2400" dirty="0"/>
              <a:t> </a:t>
            </a:r>
            <a:r>
              <a:rPr lang="ru-RU" sz="2400" dirty="0" err="1"/>
              <a:t>шөгінді</a:t>
            </a:r>
            <a:r>
              <a:rPr lang="ru-RU" sz="2400" dirty="0"/>
              <a:t> </a:t>
            </a:r>
            <a:r>
              <a:rPr lang="ru-RU" sz="2400" dirty="0" err="1"/>
              <a:t>жиналған</a:t>
            </a:r>
            <a:r>
              <a:rPr lang="ru-RU" sz="2400" dirty="0"/>
              <a:t> </a:t>
            </a:r>
            <a:r>
              <a:rPr lang="ru-RU" sz="2400" dirty="0" err="1"/>
              <a:t>ортаның</a:t>
            </a:r>
            <a:r>
              <a:rPr lang="ru-RU" sz="2400" dirty="0"/>
              <a:t> аз </a:t>
            </a:r>
            <a:r>
              <a:rPr lang="ru-RU" sz="2400" dirty="0" err="1"/>
              <a:t>қозғалғышты</a:t>
            </a:r>
            <a:r>
              <a:rPr lang="ru-RU" sz="2400" dirty="0"/>
              <a:t>, </a:t>
            </a:r>
            <a:r>
              <a:rPr lang="ru-RU" sz="2400" dirty="0" err="1"/>
              <a:t>ті</a:t>
            </a:r>
            <a:r>
              <a:rPr lang="kk-KZ" sz="2400" dirty="0"/>
              <a:t>п</a:t>
            </a:r>
            <a:r>
              <a:rPr lang="ru-RU" sz="2400" dirty="0" err="1"/>
              <a:t>ті</a:t>
            </a:r>
            <a:r>
              <a:rPr lang="ru-RU" sz="2400" dirty="0"/>
              <a:t> </a:t>
            </a:r>
            <a:r>
              <a:rPr lang="ru-RU" sz="2400" dirty="0" err="1"/>
              <a:t>тыныш</a:t>
            </a:r>
            <a:r>
              <a:rPr lang="ru-RU" sz="2400" dirty="0"/>
              <a:t> </a:t>
            </a:r>
            <a:r>
              <a:rPr lang="ru-RU" sz="2400" dirty="0" err="1"/>
              <a:t>жағдайда</a:t>
            </a:r>
            <a:r>
              <a:rPr lang="ru-RU" sz="2400" dirty="0"/>
              <a:t> </a:t>
            </a:r>
            <a:r>
              <a:rPr lang="ru-RU" sz="2400" dirty="0" err="1"/>
              <a:t>болғандығын</a:t>
            </a:r>
            <a:r>
              <a:rPr lang="ru-RU" sz="2400" dirty="0"/>
              <a:t> </a:t>
            </a:r>
            <a:r>
              <a:rPr lang="ru-RU" sz="2400" dirty="0" err="1"/>
              <a:t>кепі</a:t>
            </a:r>
            <a:r>
              <a:rPr lang="kk-KZ" sz="2400" dirty="0"/>
              <a:t>л</a:t>
            </a:r>
            <a:r>
              <a:rPr lang="ru-RU" sz="2400" dirty="0" err="1"/>
              <a:t>дейді</a:t>
            </a:r>
            <a:r>
              <a:rPr lang="ru-RU" sz="2400" dirty="0"/>
              <a:t>. М</a:t>
            </a:r>
            <a:r>
              <a:rPr lang="kk-KZ" sz="2400" dirty="0"/>
              <a:t>ұ</a:t>
            </a:r>
            <a:r>
              <a:rPr lang="ru-RU" sz="2400" dirty="0" err="1"/>
              <a:t>ндай</a:t>
            </a:r>
            <a:r>
              <a:rPr lang="ru-RU" sz="2400" dirty="0"/>
              <a:t> </a:t>
            </a:r>
            <a:r>
              <a:rPr lang="ru-RU" sz="2400" dirty="0" err="1"/>
              <a:t>жағдайлар</a:t>
            </a:r>
            <a:r>
              <a:rPr lang="ru-RU" sz="2400" dirty="0"/>
              <a:t> к</a:t>
            </a:r>
            <a:r>
              <a:rPr lang="kk-KZ" sz="2400" dirty="0"/>
              <a:t>ө</a:t>
            </a:r>
            <a:r>
              <a:rPr lang="ru-RU" sz="2400" dirty="0" err="1"/>
              <a:t>лдер</a:t>
            </a:r>
            <a:r>
              <a:rPr lang="ru-RU" sz="2400" dirty="0"/>
              <a:t> мен </a:t>
            </a:r>
            <a:r>
              <a:rPr lang="ru-RU" sz="2400" dirty="0" err="1"/>
              <a:t>теңіздердің</a:t>
            </a:r>
            <a:r>
              <a:rPr lang="ru-RU" sz="2400" dirty="0"/>
              <a:t> </a:t>
            </a:r>
            <a:r>
              <a:rPr lang="ru-RU" sz="2400" dirty="0" err="1"/>
              <a:t>толқын</a:t>
            </a:r>
            <a:r>
              <a:rPr lang="ru-RU" sz="2400" dirty="0"/>
              <a:t> </a:t>
            </a:r>
            <a:r>
              <a:rPr lang="kk-KZ" sz="2400" dirty="0"/>
              <a:t>ә</a:t>
            </a:r>
            <a:r>
              <a:rPr lang="ru-RU" sz="2400" dirty="0" err="1"/>
              <a:t>серінен</a:t>
            </a:r>
            <a:r>
              <a:rPr lang="ru-RU" sz="2400" dirty="0"/>
              <a:t> </a:t>
            </a:r>
            <a:r>
              <a:rPr lang="ru-RU" sz="2400" dirty="0" err="1"/>
              <a:t>төмен</a:t>
            </a:r>
            <a:r>
              <a:rPr lang="ru-RU" sz="2400" dirty="0"/>
              <a:t> </a:t>
            </a:r>
            <a:r>
              <a:rPr lang="ru-RU" sz="2400" dirty="0" err="1"/>
              <a:t>орналасқан</a:t>
            </a:r>
            <a:r>
              <a:rPr lang="ru-RU" sz="2400" dirty="0"/>
              <a:t>, су </a:t>
            </a:r>
            <a:r>
              <a:rPr lang="ru-RU" sz="2400" dirty="0" err="1"/>
              <a:t>қозғалысы</a:t>
            </a:r>
            <a:r>
              <a:rPr lang="ru-RU" sz="2400" dirty="0"/>
              <a:t> аз </a:t>
            </a:r>
            <a:r>
              <a:rPr lang="ru-RU" sz="2400" dirty="0" err="1"/>
              <a:t>байқалатын</a:t>
            </a:r>
            <a:r>
              <a:rPr lang="ru-RU" sz="2400" dirty="0"/>
              <a:t> </a:t>
            </a:r>
            <a:r>
              <a:rPr lang="ru-RU" sz="2400" dirty="0" err="1"/>
              <a:t>бөліктерінде</a:t>
            </a:r>
            <a:r>
              <a:rPr lang="ru-RU" sz="2400" dirty="0"/>
              <a:t> </a:t>
            </a:r>
            <a:r>
              <a:rPr lang="ru-RU" sz="2400" dirty="0" err="1"/>
              <a:t>кездеседі</a:t>
            </a:r>
            <a:r>
              <a:rPr lang="ru-RU" sz="2400" dirty="0"/>
              <a:t>. </a:t>
            </a:r>
            <a:r>
              <a:rPr lang="ru-RU" sz="2400" dirty="0" err="1"/>
              <a:t>Қабаттьшықтың</a:t>
            </a:r>
            <a:r>
              <a:rPr lang="ru-RU" sz="2400" dirty="0"/>
              <a:t> </a:t>
            </a:r>
            <a:r>
              <a:rPr lang="ru-RU" sz="2400" dirty="0" err="1"/>
              <a:t>қалыптасуының</a:t>
            </a:r>
            <a:r>
              <a:rPr lang="ru-RU" sz="2400" dirty="0"/>
              <a:t>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себебі</a:t>
            </a:r>
            <a:r>
              <a:rPr lang="ru-RU" sz="2400" dirty="0"/>
              <a:t>, </a:t>
            </a:r>
            <a:r>
              <a:rPr lang="ru-RU" sz="2400" dirty="0" err="1"/>
              <a:t>шөгі</a:t>
            </a:r>
            <a:r>
              <a:rPr lang="kk-KZ" sz="2400" dirty="0"/>
              <a:t>н</a:t>
            </a:r>
            <a:r>
              <a:rPr lang="ru-RU" sz="2400" dirty="0" err="1"/>
              <a:t>ді</a:t>
            </a:r>
            <a:r>
              <a:rPr lang="ru-RU" sz="2400" dirty="0"/>
              <a:t> </a:t>
            </a:r>
            <a:r>
              <a:rPr lang="ru-RU" sz="2400" dirty="0" err="1"/>
              <a:t>материалының</a:t>
            </a:r>
            <a:r>
              <a:rPr lang="ru-RU" sz="2400" dirty="0"/>
              <a:t> </a:t>
            </a:r>
            <a:r>
              <a:rPr lang="ru-RU" sz="2400" dirty="0" err="1"/>
              <a:t>мөлшері</a:t>
            </a:r>
            <a:r>
              <a:rPr lang="ru-RU" sz="2400" dirty="0"/>
              <a:t> мен </a:t>
            </a:r>
            <a:r>
              <a:rPr lang="ru-RU" sz="2400" dirty="0" err="1"/>
              <a:t>көлемі</a:t>
            </a:r>
            <a:r>
              <a:rPr lang="ru-RU" sz="2400" dirty="0"/>
              <a:t>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>
          <a:xfrm>
            <a:off x="214282" y="692696"/>
            <a:ext cx="8715436" cy="576064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000" b="1" dirty="0" err="1"/>
              <a:t>Қабаттылық</a:t>
            </a:r>
            <a:r>
              <a:rPr lang="ru-RU" sz="2000" b="1" dirty="0"/>
              <a:t> </a:t>
            </a:r>
            <a:r>
              <a:rPr lang="ru-RU" sz="2000" b="1" dirty="0" err="1"/>
              <a:t>төрт</a:t>
            </a:r>
            <a:r>
              <a:rPr lang="ru-RU" sz="2000" b="1" dirty="0"/>
              <a:t> </a:t>
            </a:r>
            <a:r>
              <a:rPr lang="ru-RU" sz="2000" b="1" dirty="0" err="1"/>
              <a:t>негізгі</a:t>
            </a:r>
            <a:r>
              <a:rPr lang="ru-RU" sz="2000" b="1" dirty="0"/>
              <a:t> </a:t>
            </a:r>
            <a:r>
              <a:rPr lang="ru-RU" sz="2000" b="1" dirty="0" err="1"/>
              <a:t>пішіндерге</a:t>
            </a:r>
            <a:r>
              <a:rPr lang="ru-RU" sz="2000" b="1" dirty="0"/>
              <a:t> </a:t>
            </a:r>
            <a:r>
              <a:rPr lang="ru-RU" sz="2000" b="1" dirty="0" err="1"/>
              <a:t>бөлінеді</a:t>
            </a:r>
            <a:r>
              <a:rPr lang="ru-RU" sz="2000" b="1" dirty="0"/>
              <a:t>: </a:t>
            </a:r>
            <a:r>
              <a:rPr lang="ru-RU" sz="2000" b="1" dirty="0" err="1"/>
              <a:t>параллельді</a:t>
            </a:r>
            <a:r>
              <a:rPr lang="ru-RU" sz="2000" b="1" dirty="0"/>
              <a:t>, </a:t>
            </a:r>
            <a:r>
              <a:rPr lang="ru-RU" sz="2000" b="1" dirty="0" err="1"/>
              <a:t>толқынды</a:t>
            </a:r>
            <a:r>
              <a:rPr lang="ru-RU" sz="2000" b="1" dirty="0"/>
              <a:t>, </a:t>
            </a:r>
            <a:r>
              <a:rPr lang="ru-RU" sz="2000" b="1" dirty="0" err="1"/>
              <a:t>қиғашты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линза </a:t>
            </a:r>
            <a:r>
              <a:rPr lang="ru-RU" sz="2000" b="1" dirty="0" err="1"/>
              <a:t>тәріздес</a:t>
            </a:r>
            <a:r>
              <a:rPr lang="ru-RU" sz="2000" b="1" dirty="0"/>
              <a:t>.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6" name="Picture 8" descr="Ритмичная слоистость хор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5364088" y="1700808"/>
            <a:ext cx="3240360" cy="424847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8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214282" y="-1"/>
            <a:ext cx="8929718" cy="2317751"/>
          </a:xfrm>
          <a:noFill/>
          <a:ln/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2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Тол</a:t>
            </a:r>
            <a:r>
              <a:rPr lang="kk-KZ" sz="22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қыды қабаттылық</a:t>
            </a:r>
            <a:endParaRPr lang="ru-RU" sz="22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30000"/>
              </a:spcBef>
              <a:buFont typeface="Wingdings" pitchFamily="2" charset="2"/>
              <a:buNone/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Толқынды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қабаттылықта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беттері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толқындалып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иілген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қозғалысы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бағытының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кезендік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ауысуы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қайталануы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жағдайында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қайту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толысу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ағысы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жагалауындағы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шымырлану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қиғашты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толқынды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қабаттылық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эолды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бархандар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қозғалысына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перпендикуляр.</a:t>
            </a:r>
            <a:endParaRPr lang="ru-RU" sz="2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9" t="34959" r="21077" b="14749"/>
          <a:stretch/>
        </p:blipFill>
        <p:spPr bwMode="auto">
          <a:xfrm>
            <a:off x="395536" y="2491729"/>
            <a:ext cx="8321427" cy="396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600" name="Picture 8" descr="Косая слоистость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4284663" y="3716338"/>
            <a:ext cx="4824412" cy="3071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14282" y="214291"/>
            <a:ext cx="85725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k-KZ" sz="2400" dirty="0">
                <a:solidFill>
                  <a:srgbClr val="FF0000"/>
                </a:solidFill>
              </a:rPr>
              <a:t>Қиғашты </a:t>
            </a:r>
            <a:r>
              <a:rPr lang="kk-KZ" sz="2400" dirty="0" smtClean="0">
                <a:solidFill>
                  <a:srgbClr val="FF0000"/>
                </a:solidFill>
              </a:rPr>
              <a:t>қабаттылық 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kk-KZ" sz="2400" dirty="0"/>
              <a:t>Қ</a:t>
            </a:r>
            <a:r>
              <a:rPr lang="kk-KZ" sz="2400" dirty="0" smtClean="0"/>
              <a:t>абат </a:t>
            </a:r>
            <a:r>
              <a:rPr lang="kk-KZ" sz="2400" dirty="0"/>
              <a:t>беттері айырмасы</a:t>
            </a:r>
            <a:r>
              <a:rPr lang="kk-KZ" sz="2400" b="1" dirty="0"/>
              <a:t> </a:t>
            </a:r>
            <a:r>
              <a:rPr lang="kk-KZ" sz="2400" dirty="0"/>
              <a:t>қабатшалар</a:t>
            </a:r>
            <a:r>
              <a:rPr lang="kk-KZ" sz="2400" b="1" dirty="0"/>
              <a:t> ә</a:t>
            </a:r>
            <a:r>
              <a:rPr lang="kk-KZ" sz="2400" dirty="0"/>
              <a:t>р түрлі бұрыштармен орналасады. Қабаттылықтық бүл түрі</a:t>
            </a:r>
            <a:r>
              <a:rPr lang="kk-KZ" sz="2400" b="1" dirty="0"/>
              <a:t> </a:t>
            </a:r>
            <a:r>
              <a:rPr lang="kk-KZ" sz="2400" dirty="0"/>
              <a:t>түзу ортасының бір бағытты қозғалысы нәтижесінде пайда болады, мысалы теңіз, ауа ағысы.</a:t>
            </a:r>
            <a:endParaRPr lang="ru-RU" sz="2400" dirty="0"/>
          </a:p>
        </p:txBody>
      </p:sp>
      <p:sp>
        <p:nvSpPr>
          <p:cNvPr id="238601" name="Text Box 9"/>
          <p:cNvSpPr txBox="1">
            <a:spLocks noChangeArrowheads="1"/>
          </p:cNvSpPr>
          <p:nvPr/>
        </p:nvSpPr>
        <p:spPr bwMode="auto">
          <a:xfrm>
            <a:off x="5857884" y="3357562"/>
            <a:ext cx="2890829" cy="565283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kk-KZ" b="1" dirty="0">
                <a:solidFill>
                  <a:srgbClr val="000000"/>
                </a:solidFill>
              </a:rPr>
              <a:t>Қиғаш қабаттылықты </a:t>
            </a:r>
            <a:r>
              <a:rPr lang="kk-KZ" b="1" dirty="0" smtClean="0">
                <a:solidFill>
                  <a:srgbClr val="000000"/>
                </a:solidFill>
              </a:rPr>
              <a:t>құмтастар. </a:t>
            </a:r>
            <a:r>
              <a:rPr lang="ru-RU" sz="1800" b="1" dirty="0" smtClean="0">
                <a:solidFill>
                  <a:srgbClr val="000000"/>
                </a:solidFill>
              </a:rPr>
              <a:t>Швеция</a:t>
            </a:r>
            <a:endParaRPr lang="ru-RU" sz="1800" b="1" dirty="0">
              <a:solidFill>
                <a:srgbClr val="000000"/>
              </a:solidFill>
            </a:endParaRPr>
          </a:p>
        </p:txBody>
      </p:sp>
      <p:pic>
        <p:nvPicPr>
          <p:cNvPr id="238602" name="Picture 10"/>
          <p:cNvPicPr>
            <a:picLocks noChangeAspect="1" noChangeArrowheads="1"/>
          </p:cNvPicPr>
          <p:nvPr/>
        </p:nvPicPr>
        <p:blipFill>
          <a:blip r:embed="rId4">
            <a:lum contrast="40000"/>
          </a:blip>
          <a:srcRect l="8536" t="10919" r="6380"/>
          <a:stretch>
            <a:fillRect/>
          </a:stretch>
        </p:blipFill>
        <p:spPr bwMode="auto">
          <a:xfrm>
            <a:off x="214282" y="2643182"/>
            <a:ext cx="3862388" cy="395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2643174" y="2643182"/>
            <a:ext cx="2786082" cy="565283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kk-KZ" sz="1800" b="1" dirty="0" smtClean="0">
                <a:solidFill>
                  <a:srgbClr val="000000"/>
                </a:solidFill>
              </a:rPr>
              <a:t>Қиғаш қабаттылықты құмтастар</a:t>
            </a:r>
            <a:endParaRPr lang="ru-RU" sz="1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72" name="Picture 8" descr="Косая слоистость ТАР"/>
          <p:cNvPicPr>
            <a:picLocks noChangeAspect="1" noChangeArrowheads="1"/>
          </p:cNvPicPr>
          <p:nvPr/>
        </p:nvPicPr>
        <p:blipFill>
          <a:blip r:embed="rId3">
            <a:lum bright="-4000" contrast="40000"/>
          </a:blip>
          <a:srcRect/>
          <a:stretch>
            <a:fillRect/>
          </a:stretch>
        </p:blipFill>
        <p:spPr bwMode="auto">
          <a:xfrm>
            <a:off x="323528" y="195306"/>
            <a:ext cx="8350324" cy="626142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92877" name="Text Box 13"/>
          <p:cNvSpPr txBox="1">
            <a:spLocks noChangeArrowheads="1"/>
          </p:cNvSpPr>
          <p:nvPr/>
        </p:nvSpPr>
        <p:spPr bwMode="auto">
          <a:xfrm>
            <a:off x="2071670" y="5643578"/>
            <a:ext cx="2665413" cy="798680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85000"/>
              </a:lnSpc>
            </a:pPr>
            <a:r>
              <a:rPr lang="kk-KZ" b="1" dirty="0">
                <a:solidFill>
                  <a:srgbClr val="000000"/>
                </a:solidFill>
              </a:rPr>
              <a:t>Қиғаш қабаттылықты </a:t>
            </a:r>
            <a:r>
              <a:rPr lang="kk-KZ" b="1" dirty="0" smtClean="0">
                <a:solidFill>
                  <a:srgbClr val="000000"/>
                </a:solidFill>
              </a:rPr>
              <a:t>құмтастар</a:t>
            </a:r>
            <a:r>
              <a:rPr lang="ru-RU" sz="1800" b="1" dirty="0" smtClean="0">
                <a:solidFill>
                  <a:srgbClr val="000000"/>
                </a:solidFill>
              </a:rPr>
              <a:t>. </a:t>
            </a:r>
            <a:endParaRPr lang="ru-RU" sz="1800" b="1" dirty="0">
              <a:solidFill>
                <a:srgbClr val="000000"/>
              </a:solidFill>
            </a:endParaRPr>
          </a:p>
          <a:p>
            <a:pPr algn="r">
              <a:lnSpc>
                <a:spcPct val="85000"/>
              </a:lnSpc>
            </a:pPr>
            <a:r>
              <a:rPr lang="kk-KZ" b="1" dirty="0" smtClean="0">
                <a:solidFill>
                  <a:srgbClr val="000000"/>
                </a:solidFill>
              </a:rPr>
              <a:t>Оңтүстік Орал</a:t>
            </a:r>
            <a:endParaRPr lang="ru-RU" sz="1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9"/>
            <a:ext cx="8643998" cy="221457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2400" dirty="0">
                <a:solidFill>
                  <a:srgbClr val="FF0000"/>
                </a:solidFill>
              </a:rPr>
              <a:t>Линза тәрізді қабаттылық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k-KZ" sz="2400" dirty="0"/>
              <a:t>С</a:t>
            </a:r>
            <a:r>
              <a:rPr lang="kk-KZ" sz="2400" dirty="0" smtClean="0"/>
              <a:t>ырткы пішіндерінің әр түрлілігі мен жеке қабаттар қалындығының өзгергіштігімен сипатталады. Мұндайда қабат көбінесе сүйірлене тамамдалады да жеке бөліктер мен линзаларга бөлінеді </a:t>
            </a:r>
            <a:endParaRPr lang="ru-RU" sz="2400" dirty="0"/>
          </a:p>
        </p:txBody>
      </p:sp>
      <p:pic>
        <p:nvPicPr>
          <p:cNvPr id="16386" name="Picture 2" descr="&amp;Fcy;&amp;ocy;&amp;rcy;&amp;mcy;&amp;ycy; &amp;zcy;&amp;acy;&amp;lcy;&amp;iecy;&amp;gcy;&amp;acy;&amp;ncy;&amp;icy;&amp;yacy; &amp;gcy;&amp;ocy;&amp;rcy;&amp;ncy;&amp;ycy;&amp;khcy; &amp;pcy;&amp;ocy;&amp;rcy;&amp;ocy;&amp;dcy;. &amp;Tcy;&amp;iecy;&amp;kcy;&amp;tcy;&amp;ocy;&amp;ncy;&amp;icy;&amp;chcy;&amp;iecy;&amp;scy;&amp;kcy;&amp;icy;&amp;iecy; &amp;dcy;&amp;icy;&amp;scy;&amp;lcy;&amp;ocy;&amp;kcy;&amp;acy;&amp;tscy;&amp;icy;&amp;icy; - &amp;Dcy;&amp;ocy;&amp;kcy;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00306"/>
            <a:ext cx="2857500" cy="4086226"/>
          </a:xfrm>
          <a:prstGeom prst="rect">
            <a:avLst/>
          </a:prstGeom>
          <a:noFill/>
        </p:spPr>
      </p:pic>
      <p:pic>
        <p:nvPicPr>
          <p:cNvPr id="16390" name="Picture 6" descr="http://www.evgengusev.narod.ru/issled/dan-5.jpg"/>
          <p:cNvPicPr>
            <a:picLocks noChangeAspect="1" noChangeArrowheads="1"/>
          </p:cNvPicPr>
          <p:nvPr/>
        </p:nvPicPr>
        <p:blipFill>
          <a:blip r:embed="rId3"/>
          <a:srcRect b="17938"/>
          <a:stretch>
            <a:fillRect/>
          </a:stretch>
        </p:blipFill>
        <p:spPr bwMode="auto">
          <a:xfrm>
            <a:off x="3855739" y="2643182"/>
            <a:ext cx="4864395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83" name="Picture 7" descr="Трещины усыхания такы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1250950"/>
            <a:ext cx="5580062" cy="3149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82978" name="Text Box 2"/>
          <p:cNvSpPr txBox="1">
            <a:spLocks noChangeArrowheads="1"/>
          </p:cNvSpPr>
          <p:nvPr/>
        </p:nvSpPr>
        <p:spPr bwMode="auto">
          <a:xfrm>
            <a:off x="4695825" y="3524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382979" name="Text Box 3"/>
          <p:cNvSpPr txBox="1">
            <a:spLocks noChangeArrowheads="1"/>
          </p:cNvSpPr>
          <p:nvPr/>
        </p:nvSpPr>
        <p:spPr bwMode="auto">
          <a:xfrm>
            <a:off x="4192588" y="2809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382980" name="Text Box 4"/>
          <p:cNvSpPr txBox="1">
            <a:spLocks noChangeArrowheads="1"/>
          </p:cNvSpPr>
          <p:nvPr/>
        </p:nvSpPr>
        <p:spPr bwMode="auto">
          <a:xfrm>
            <a:off x="500034" y="214290"/>
            <a:ext cx="864396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k-KZ" sz="2000" i="1" dirty="0">
                <a:solidFill>
                  <a:srgbClr val="FF0000"/>
                </a:solidFill>
              </a:rPr>
              <a:t>Алгашқы </a:t>
            </a:r>
            <a:r>
              <a:rPr lang="kk-KZ" sz="2000" i="1" dirty="0" smtClean="0">
                <a:solidFill>
                  <a:srgbClr val="FF0000"/>
                </a:solidFill>
              </a:rPr>
              <a:t>жарықтар</a:t>
            </a:r>
            <a:endParaRPr lang="ru-RU" sz="2000" b="1" dirty="0">
              <a:solidFill>
                <a:srgbClr val="FF0000"/>
              </a:solidFill>
            </a:endParaRPr>
          </a:p>
          <a:p>
            <a:pPr algn="r"/>
            <a:r>
              <a:rPr lang="kk-KZ" i="1" smtClean="0"/>
              <a:t> </a:t>
            </a:r>
            <a:r>
              <a:rPr lang="kk-KZ" dirty="0"/>
              <a:t>Қабат бетінде қазынды туріндс сақталып әр түрлі текті болып келеді. Олардың көбісі кебу кезінде пайда болған жарықтар, ішінара су асты мен тоңдықтары кездеседі. </a:t>
            </a:r>
            <a:endParaRPr lang="ru-RU" dirty="0"/>
          </a:p>
        </p:txBody>
      </p:sp>
      <p:pic>
        <p:nvPicPr>
          <p:cNvPr id="382982" name="Picture 6" descr="Трещины усыхан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" y="2884488"/>
            <a:ext cx="5435600" cy="39290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82981" name="Text Box 5"/>
          <p:cNvSpPr txBox="1">
            <a:spLocks noChangeArrowheads="1"/>
          </p:cNvSpPr>
          <p:nvPr/>
        </p:nvSpPr>
        <p:spPr bwMode="auto">
          <a:xfrm>
            <a:off x="1908175" y="2565400"/>
            <a:ext cx="2232025" cy="327782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b="1" dirty="0" err="1" smtClean="0">
                <a:solidFill>
                  <a:srgbClr val="000000"/>
                </a:solidFill>
              </a:rPr>
              <a:t>Кеуіп</a:t>
            </a:r>
            <a:r>
              <a:rPr lang="ru-RU" b="1" dirty="0" smtClean="0">
                <a:solidFill>
                  <a:srgbClr val="000000"/>
                </a:solidFill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</a:rPr>
              <a:t>қалған</a:t>
            </a:r>
            <a:r>
              <a:rPr lang="ru-RU" b="1" dirty="0" smtClean="0">
                <a:solidFill>
                  <a:srgbClr val="000000"/>
                </a:solidFill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</a:rPr>
              <a:t>өзен</a:t>
            </a:r>
            <a:r>
              <a:rPr lang="ru-RU" sz="1800" b="1" dirty="0" smtClean="0">
                <a:solidFill>
                  <a:srgbClr val="000000"/>
                </a:solidFill>
              </a:rPr>
              <a:t>. </a:t>
            </a:r>
            <a:endParaRPr lang="ru-RU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4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529</Words>
  <Application>Microsoft Office PowerPoint</Application>
  <PresentationFormat>Экран (4:3)</PresentationFormat>
  <Paragraphs>45</Paragraphs>
  <Slides>13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Қабат және қабаттылық 3 дәріс</vt:lpstr>
      <vt:lpstr>Презентация PowerPoint</vt:lpstr>
      <vt:lpstr>Қаттың геометриялық элементтері</vt:lpstr>
      <vt:lpstr>Презентация PowerPoint</vt:lpstr>
      <vt:lpstr>Қабаттылығы  шамалы көрінетін жыныстар</vt:lpstr>
      <vt:lpstr>Қабаттылығы жақсы көрінетін жыныстар</vt:lpstr>
      <vt:lpstr>Жақсы қатпарланған жыныстар</vt:lpstr>
      <vt:lpstr> Қабаттылықтың пішіндері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User</cp:lastModifiedBy>
  <cp:revision>55</cp:revision>
  <dcterms:created xsi:type="dcterms:W3CDTF">2015-01-27T11:18:29Z</dcterms:created>
  <dcterms:modified xsi:type="dcterms:W3CDTF">2016-03-07T12:42:24Z</dcterms:modified>
</cp:coreProperties>
</file>