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3" r:id="rId4"/>
    <p:sldId id="260" r:id="rId5"/>
    <p:sldId id="259" r:id="rId6"/>
    <p:sldId id="274" r:id="rId7"/>
    <p:sldId id="261" r:id="rId8"/>
    <p:sldId id="275" r:id="rId9"/>
    <p:sldId id="262" r:id="rId10"/>
    <p:sldId id="268" r:id="rId11"/>
    <p:sldId id="269" r:id="rId12"/>
    <p:sldId id="270" r:id="rId13"/>
    <p:sldId id="271" r:id="rId14"/>
    <p:sldId id="272" r:id="rId15"/>
    <p:sldId id="264" r:id="rId16"/>
    <p:sldId id="267" r:id="rId17"/>
    <p:sldId id="263" r:id="rId18"/>
    <p:sldId id="265" r:id="rId19"/>
    <p:sldId id="266" r:id="rId20"/>
    <p:sldId id="258"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60"/>
  </p:normalViewPr>
  <p:slideViewPr>
    <p:cSldViewPr>
      <p:cViewPr>
        <p:scale>
          <a:sx n="100" d="100"/>
          <a:sy n="100" d="100"/>
        </p:scale>
        <p:origin x="192" y="20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FC9655-528B-4192-8C30-F68463321335}" type="datetimeFigureOut">
              <a:rPr lang="ru-RU" smtClean="0"/>
              <a:t>26.02.2016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0992BB-A30F-45B9-8702-458BD7588D7D}" type="slidenum">
              <a:rPr lang="ru-RU" smtClean="0"/>
              <a:t>‹#›</a:t>
            </a:fld>
            <a:endParaRPr lang="ru-RU"/>
          </a:p>
        </p:txBody>
      </p:sp>
    </p:spTree>
    <p:extLst>
      <p:ext uri="{BB962C8B-B14F-4D97-AF65-F5344CB8AC3E}">
        <p14:creationId xmlns:p14="http://schemas.microsoft.com/office/powerpoint/2010/main" val="1992099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65E9E-3A99-4AA6-9959-B1D28441ADFF}" type="slidenum">
              <a:rPr lang="ru-RU"/>
              <a:pPr/>
              <a:t>10</a:t>
            </a:fld>
            <a:endParaRPr lang="ru-RU"/>
          </a:p>
        </p:txBody>
      </p:sp>
      <p:sp>
        <p:nvSpPr>
          <p:cNvPr id="560130" name="Rectangle 2"/>
          <p:cNvSpPr>
            <a:spLocks noGrp="1" noRot="1" noChangeAspect="1" noChangeArrowheads="1" noTextEdit="1"/>
          </p:cNvSpPr>
          <p:nvPr>
            <p:ph type="sldImg"/>
          </p:nvPr>
        </p:nvSpPr>
        <p:spPr>
          <a:ln/>
        </p:spPr>
      </p:sp>
      <p:sp>
        <p:nvSpPr>
          <p:cNvPr id="56013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23E7EF-2AE8-421A-90E3-2A4343F01DD6}" type="slidenum">
              <a:rPr lang="ru-RU"/>
              <a:pPr/>
              <a:t>11</a:t>
            </a:fld>
            <a:endParaRPr lang="ru-RU"/>
          </a:p>
        </p:txBody>
      </p:sp>
      <p:sp>
        <p:nvSpPr>
          <p:cNvPr id="582658" name="Rectangle 2"/>
          <p:cNvSpPr>
            <a:spLocks noGrp="1" noRot="1" noChangeAspect="1" noChangeArrowheads="1" noTextEdit="1"/>
          </p:cNvSpPr>
          <p:nvPr>
            <p:ph type="sldImg"/>
          </p:nvPr>
        </p:nvSpPr>
        <p:spPr>
          <a:ln/>
        </p:spPr>
      </p:sp>
      <p:sp>
        <p:nvSpPr>
          <p:cNvPr id="582659"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EA53FF-E329-4F2B-BA1F-AF7C90AA691F}" type="slidenum">
              <a:rPr lang="ru-RU"/>
              <a:pPr/>
              <a:t>12</a:t>
            </a:fld>
            <a:endParaRPr lang="ru-RU"/>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AC4423-390F-4136-AE5A-846DBB86BA4F}" type="slidenum">
              <a:rPr lang="ru-RU"/>
              <a:pPr/>
              <a:t>14</a:t>
            </a:fld>
            <a:endParaRPr lang="ru-RU"/>
          </a:p>
        </p:txBody>
      </p:sp>
      <p:sp>
        <p:nvSpPr>
          <p:cNvPr id="523266" name="Rectangle 2"/>
          <p:cNvSpPr>
            <a:spLocks noGrp="1" noRot="1" noChangeAspect="1" noChangeArrowheads="1" noTextEdit="1"/>
          </p:cNvSpPr>
          <p:nvPr>
            <p:ph type="sldImg"/>
          </p:nvPr>
        </p:nvSpPr>
        <p:spPr>
          <a:ln/>
        </p:spPr>
      </p:sp>
      <p:sp>
        <p:nvSpPr>
          <p:cNvPr id="523267"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26.02.2016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26.02.2016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26.02.2016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26.02.2016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26.02.2016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26.02.2016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857365"/>
            <a:ext cx="7772400" cy="1743086"/>
          </a:xfrm>
        </p:spPr>
        <p:txBody>
          <a:bodyPr>
            <a:normAutofit/>
          </a:bodyPr>
          <a:lstStyle/>
          <a:p>
            <a:r>
              <a:rPr lang="kk-KZ" dirty="0" smtClean="0">
                <a:solidFill>
                  <a:srgbClr val="C00000"/>
                </a:solidFill>
              </a:rPr>
              <a:t>ҚАТПАРЛЫ ҚҰРЫЛЫМДАР</a:t>
            </a:r>
            <a:r>
              <a:rPr lang="ru-RU" dirty="0" smtClean="0">
                <a:solidFill>
                  <a:srgbClr val="C00000"/>
                </a:solidFill>
              </a:rPr>
              <a:t> </a:t>
            </a:r>
            <a:r>
              <a:rPr lang="ru-RU" dirty="0" smtClean="0">
                <a:solidFill>
                  <a:srgbClr val="C00000"/>
                </a:solidFill>
              </a:rPr>
              <a:t/>
            </a:r>
            <a:br>
              <a:rPr lang="ru-RU" dirty="0" smtClean="0">
                <a:solidFill>
                  <a:srgbClr val="C00000"/>
                </a:solidFill>
              </a:rPr>
            </a:br>
            <a:endParaRPr lang="ru-RU" dirty="0">
              <a:solidFill>
                <a:srgbClr val="C00000"/>
              </a:solidFill>
            </a:endParaRPr>
          </a:p>
        </p:txBody>
      </p:sp>
      <p:sp>
        <p:nvSpPr>
          <p:cNvPr id="3" name="Подзаголовок 2"/>
          <p:cNvSpPr>
            <a:spLocks noGrp="1"/>
          </p:cNvSpPr>
          <p:nvPr>
            <p:ph type="subTitle" idx="1"/>
          </p:nvPr>
        </p:nvSpPr>
        <p:spPr/>
        <p:txBody>
          <a:bodyPr/>
          <a:lstStyle/>
          <a:p>
            <a:r>
              <a:rPr lang="ru-RU" dirty="0" smtClean="0">
                <a:solidFill>
                  <a:schemeClr val="tx1"/>
                </a:solidFill>
              </a:rPr>
              <a:t>7 </a:t>
            </a:r>
            <a:r>
              <a:rPr lang="kk-KZ" dirty="0" smtClean="0">
                <a:solidFill>
                  <a:schemeClr val="tx1"/>
                </a:solidFill>
              </a:rPr>
              <a:t>ДӘРІС</a:t>
            </a:r>
            <a:endParaRPr lang="ru-RU"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5697559"/>
          </a:xfrm>
        </p:spPr>
        <p:txBody>
          <a:bodyPr>
            <a:normAutofit/>
          </a:bodyPr>
          <a:lstStyle/>
          <a:p>
            <a:r>
              <a:rPr lang="kk-KZ" sz="2800" dirty="0" smtClean="0"/>
              <a:t>Таужыныстарының </a:t>
            </a:r>
            <a:r>
              <a:rPr lang="kk-KZ" sz="2800" dirty="0"/>
              <a:t>қатпарлы түрлі жатысы, қабатты жыныстардың созылмалы деформациясы кезінде қалыптасады. Жер қыртысында жаншылып иілген жыныстар алуан түрлі жасты, пішінді болып кеңінең таралған. Олар таулы облыстар көлемінде ғана емес, жазықты аймақтарда да жиі кездеседі. Егер континенттердің шөгінді қабаттары жазықты немесе көлбеу орналасса, фундаменті қатпарлы құрылымдардан турады</a:t>
            </a:r>
            <a:r>
              <a:rPr lang="kk-KZ" sz="2800" dirty="0" smtClean="0"/>
              <a:t>.</a:t>
            </a:r>
            <a:endParaRPr lang="ru-RU"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95206-1"/>
          <p:cNvPicPr>
            <a:picLocks noGrp="1" noChangeAspect="1" noChangeArrowheads="1"/>
          </p:cNvPicPr>
          <p:nvPr>
            <p:ph idx="1"/>
          </p:nvPr>
        </p:nvPicPr>
        <p:blipFill>
          <a:blip r:embed="rId2"/>
          <a:srcRect/>
          <a:stretch>
            <a:fillRect/>
          </a:stretch>
        </p:blipFill>
        <p:spPr bwMode="auto">
          <a:xfrm>
            <a:off x="539552" y="3473624"/>
            <a:ext cx="8280920" cy="3384376"/>
          </a:xfrm>
          <a:prstGeom prst="rect">
            <a:avLst/>
          </a:prstGeom>
          <a:noFill/>
          <a:ln w="9525">
            <a:noFill/>
            <a:miter lim="800000"/>
            <a:headEnd/>
            <a:tailEnd/>
          </a:ln>
        </p:spPr>
      </p:pic>
      <p:sp>
        <p:nvSpPr>
          <p:cNvPr id="5" name="Text Box 4"/>
          <p:cNvSpPr txBox="1">
            <a:spLocks noGrp="1" noChangeArrowheads="1"/>
          </p:cNvSpPr>
          <p:nvPr>
            <p:ph type="title"/>
          </p:nvPr>
        </p:nvSpPr>
        <p:spPr bwMode="auto">
          <a:xfrm>
            <a:off x="467544" y="517322"/>
            <a:ext cx="8229600" cy="2862322"/>
          </a:xfrm>
          <a:prstGeom prst="rect">
            <a:avLst/>
          </a:prstGeom>
          <a:noFill/>
          <a:ln w="9525">
            <a:noFill/>
            <a:miter lim="800000"/>
            <a:headEnd/>
            <a:tailEnd/>
          </a:ln>
        </p:spPr>
        <p:txBody>
          <a:bodyPr>
            <a:spAutoFit/>
          </a:bodyPr>
          <a:lstStyle/>
          <a:p>
            <a:pPr algn="l"/>
            <a:r>
              <a:rPr lang="kk-KZ" sz="2000" b="1" i="1" dirty="0"/>
              <a:t>Қатпарлар</a:t>
            </a:r>
            <a:r>
              <a:rPr lang="kk-KZ" sz="2000" dirty="0"/>
              <a:t> дегеніміз, таужыныстарының жаншылып, сығылып иілген кездегі пайда болған қабаттардың толқын тәріздес иілуі. Қатпарлар тізбегі қатпарлықтар түзеді.</a:t>
            </a:r>
            <a:r>
              <a:rPr lang="ru-RU" sz="2000" dirty="0"/>
              <a:t/>
            </a:r>
            <a:br>
              <a:rPr lang="ru-RU" sz="2000" dirty="0"/>
            </a:br>
            <a:r>
              <a:rPr lang="kk-KZ" sz="2000" dirty="0"/>
              <a:t>Қатпарлар сыртқы пішіндері, ондағы таужыныстар қабаттарының орналасуына байланысты екі топқа бөлінеді: антиклинді және синклинді.</a:t>
            </a:r>
            <a:r>
              <a:rPr lang="ru-RU" sz="2000" dirty="0"/>
              <a:t/>
            </a:r>
            <a:br>
              <a:rPr lang="ru-RU" sz="2000" dirty="0"/>
            </a:br>
            <a:r>
              <a:rPr lang="kk-KZ" sz="2000" b="1" i="1" dirty="0" smtClean="0"/>
              <a:t>Синклин 1</a:t>
            </a:r>
            <a:r>
              <a:rPr lang="kk-KZ" sz="2000" b="1" dirty="0" smtClean="0"/>
              <a:t> </a:t>
            </a:r>
            <a:r>
              <a:rPr lang="kk-KZ" sz="2000" dirty="0"/>
              <a:t>- қанаттарына қарағанда ядросында жас таужыныстары орналаскан, иіні төмен бағытталған </a:t>
            </a:r>
            <a:r>
              <a:rPr lang="kk-KZ" sz="2000" dirty="0" smtClean="0"/>
              <a:t>қатпарлар.</a:t>
            </a:r>
            <a:br>
              <a:rPr lang="kk-KZ" sz="2000" dirty="0" smtClean="0"/>
            </a:br>
            <a:r>
              <a:rPr lang="kk-KZ" sz="2000" b="1" i="1" dirty="0" smtClean="0"/>
              <a:t>Антиклин 2</a:t>
            </a:r>
            <a:r>
              <a:rPr lang="kk-KZ" sz="2000" b="1" dirty="0" smtClean="0"/>
              <a:t> </a:t>
            </a:r>
            <a:r>
              <a:rPr lang="kk-KZ" sz="2000" dirty="0"/>
              <a:t>- қанаттарына қарағанда ядросында көне таужыныстары орналасқан, иіні жоғары бағытталған қатпарлар</a:t>
            </a:r>
            <a:r>
              <a:rPr lang="kk-KZ" sz="2000" dirty="0" smtClean="0"/>
              <a:t>.</a:t>
            </a:r>
            <a:endParaRPr lang="ru-RU" dirty="0"/>
          </a:p>
        </p:txBody>
      </p:sp>
    </p:spTree>
    <p:extLst>
      <p:ext uri="{BB962C8B-B14F-4D97-AF65-F5344CB8AC3E}">
        <p14:creationId xmlns:p14="http://schemas.microsoft.com/office/powerpoint/2010/main" val="61934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19" y="476672"/>
            <a:ext cx="8639175" cy="610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92" name="Text Box 16"/>
          <p:cNvSpPr txBox="1">
            <a:spLocks noChangeArrowheads="1"/>
          </p:cNvSpPr>
          <p:nvPr/>
        </p:nvSpPr>
        <p:spPr bwMode="auto">
          <a:xfrm>
            <a:off x="3084" y="366713"/>
            <a:ext cx="9144000" cy="461665"/>
          </a:xfrm>
          <a:prstGeom prst="rect">
            <a:avLst/>
          </a:prstGeom>
          <a:noFill/>
          <a:ln w="9525">
            <a:noFill/>
            <a:miter lim="800000"/>
            <a:headEnd/>
            <a:tailEnd/>
          </a:ln>
        </p:spPr>
        <p:txBody>
          <a:bodyPr>
            <a:spAutoFit/>
          </a:bodyPr>
          <a:lstStyle/>
          <a:p>
            <a:pPr algn="ctr">
              <a:spcBef>
                <a:spcPct val="50000"/>
              </a:spcBef>
            </a:pPr>
            <a:r>
              <a:rPr lang="ru-RU" sz="2400" b="1" i="1" dirty="0" err="1"/>
              <a:t>Қатпарлар</a:t>
            </a:r>
            <a:r>
              <a:rPr lang="ru-RU" sz="2400" b="1" i="1" dirty="0"/>
              <a:t> </a:t>
            </a:r>
            <a:r>
              <a:rPr lang="ru-RU" sz="2400" b="1" i="1" dirty="0" err="1"/>
              <a:t>және</a:t>
            </a:r>
            <a:r>
              <a:rPr lang="ru-RU" sz="2400" b="1" i="1" dirty="0"/>
              <a:t> </a:t>
            </a:r>
            <a:r>
              <a:rPr lang="ru-RU" sz="2400" b="1" i="1" dirty="0" err="1"/>
              <a:t>олардың</a:t>
            </a:r>
            <a:r>
              <a:rPr lang="ru-RU" sz="2400" b="1" i="1" dirty="0"/>
              <a:t> </a:t>
            </a:r>
            <a:r>
              <a:rPr lang="ru-RU" sz="2400" b="1" i="1" dirty="0" err="1"/>
              <a:t>элементтері</a:t>
            </a:r>
            <a:endParaRPr lang="ru-RU" sz="2400" b="1" i="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660" y="1628800"/>
            <a:ext cx="7632848" cy="353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4592"/>
                                        </p:tgtEl>
                                        <p:attrNameLst>
                                          <p:attrName>style.visibility</p:attrName>
                                        </p:attrNameLst>
                                      </p:cBhvr>
                                      <p:to>
                                        <p:strVal val="visible"/>
                                      </p:to>
                                    </p:set>
                                    <p:animScale>
                                      <p:cBhvr>
                                        <p:cTn id="7" dur="1000" decel="50000" fill="hold">
                                          <p:stCondLst>
                                            <p:cond delay="0"/>
                                          </p:stCondLst>
                                        </p:cTn>
                                        <p:tgtEl>
                                          <p:spTgt spid="245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4592"/>
                                        </p:tgtEl>
                                        <p:attrNameLst>
                                          <p:attrName>ppt_x</p:attrName>
                                          <p:attrName>ppt_y</p:attrName>
                                        </p:attrNameLst>
                                      </p:cBhvr>
                                    </p:animMotion>
                                    <p:animEffect transition="in" filter="fade">
                                      <p:cBhvr>
                                        <p:cTn id="9" dur="1000"/>
                                        <p:tgtEl>
                                          <p:spTgt spid="24592"/>
                                        </p:tgtEl>
                                      </p:cBhvr>
                                    </p:animEffect>
                                  </p:childTnLst>
                                </p:cTn>
                              </p:par>
                            </p:childTnLst>
                          </p:cTn>
                        </p:par>
                      </p:childTnLst>
                    </p:cTn>
                  </p:par>
                  <p:par>
                    <p:cTn id="10" fill="hold">
                      <p:stCondLst>
                        <p:cond delay="indefinite"/>
                      </p:stCondLst>
                      <p:childTnLst>
                        <p:par>
                          <p:cTn id="11" fill="hold">
                            <p:stCondLst>
                              <p:cond delay="0"/>
                            </p:stCondLst>
                            <p:childTnLst>
                              <p:par>
                                <p:cTn id="12" presetID="51" presetClass="exit" presetSubtype="0" fill="hold" grpId="1" nodeType="clickEffect">
                                  <p:stCondLst>
                                    <p:cond delay="0"/>
                                  </p:stCondLst>
                                  <p:childTnLst>
                                    <p:animEffect transition="out" filter="fade">
                                      <p:cBhvr>
                                        <p:cTn id="13" dur="770" accel="100000">
                                          <p:stCondLst>
                                            <p:cond delay="1230"/>
                                          </p:stCondLst>
                                        </p:cTn>
                                        <p:tgtEl>
                                          <p:spTgt spid="24592"/>
                                        </p:tgtEl>
                                      </p:cBhvr>
                                    </p:animEffect>
                                    <p:animScale>
                                      <p:cBhvr>
                                        <p:cTn id="14" dur="770" accel="100000">
                                          <p:stCondLst>
                                            <p:cond delay="1230"/>
                                          </p:stCondLst>
                                        </p:cTn>
                                        <p:tgtEl>
                                          <p:spTgt spid="24592"/>
                                        </p:tgtEl>
                                      </p:cBhvr>
                                      <p:from x="200000" y="450000"/>
                                      <p:to x="10000" y="10000"/>
                                    </p:animScale>
                                    <p:animScale>
                                      <p:cBhvr>
                                        <p:cTn id="15" dur="1230" decel="100000"/>
                                        <p:tgtEl>
                                          <p:spTgt spid="24592"/>
                                        </p:tgtEl>
                                      </p:cBhvr>
                                      <p:from x="100000" y="100000"/>
                                      <p:to x="200000" y="450000"/>
                                    </p:animScale>
                                    <p:anim from="(ppt_x)" to="(0.5)" calcmode="lin" valueType="num">
                                      <p:cBhvr>
                                        <p:cTn id="16" dur="1230" decel="100000"/>
                                        <p:tgtEl>
                                          <p:spTgt spid="24592"/>
                                        </p:tgtEl>
                                        <p:attrNameLst>
                                          <p:attrName>ppt_x</p:attrName>
                                        </p:attrNameLst>
                                      </p:cBhvr>
                                    </p:anim>
                                    <p:anim from="(0.5)" to="(0.5)" calcmode="lin" valueType="num">
                                      <p:cBhvr>
                                        <p:cTn id="17" dur="770">
                                          <p:stCondLst>
                                            <p:cond delay="1230"/>
                                          </p:stCondLst>
                                        </p:cTn>
                                        <p:tgtEl>
                                          <p:spTgt spid="24592"/>
                                        </p:tgtEl>
                                        <p:attrNameLst>
                                          <p:attrName>ppt_x</p:attrName>
                                        </p:attrNameLst>
                                      </p:cBhvr>
                                    </p:anim>
                                    <p:anim from="(ppt_y)" to="(ppt_y+0.4)" calcmode="lin" valueType="num">
                                      <p:cBhvr>
                                        <p:cTn id="18" dur="1230" decel="100000"/>
                                        <p:tgtEl>
                                          <p:spTgt spid="24592"/>
                                        </p:tgtEl>
                                        <p:attrNameLst>
                                          <p:attrName>ppt_y</p:attrName>
                                        </p:attrNameLst>
                                      </p:cBhvr>
                                    </p:anim>
                                    <p:anim from="(ppt_y)" to="(ppt_y)" calcmode="lin" valueType="num">
                                      <p:cBhvr>
                                        <p:cTn id="19" dur="770">
                                          <p:stCondLst>
                                            <p:cond delay="1230"/>
                                          </p:stCondLst>
                                        </p:cTn>
                                        <p:tgtEl>
                                          <p:spTgt spid="24592"/>
                                        </p:tgtEl>
                                        <p:attrNameLst>
                                          <p:attrName>ppt_y</p:attrName>
                                        </p:attrNameLst>
                                      </p:cBhvr>
                                    </p:anim>
                                    <p:set>
                                      <p:cBhvr>
                                        <p:cTn id="20" dur="1" fill="hold">
                                          <p:stCondLst>
                                            <p:cond delay="1999"/>
                                          </p:stCondLst>
                                        </p:cTn>
                                        <p:tgtEl>
                                          <p:spTgt spid="245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2" grpId="0"/>
      <p:bldP spid="2459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fontScale="70000" lnSpcReduction="20000"/>
          </a:bodyPr>
          <a:lstStyle/>
          <a:p>
            <a:r>
              <a:rPr lang="kk-KZ" dirty="0"/>
              <a:t>Қатпар </a:t>
            </a:r>
            <a:r>
              <a:rPr lang="kk-KZ" dirty="0" smtClean="0"/>
              <a:t>келесі </a:t>
            </a:r>
            <a:r>
              <a:rPr lang="kk-KZ" dirty="0"/>
              <a:t>элементтерден тұрады: қатпардың қанаттары, құлпы (күмбезі), ядросы, қатпар бұрышы, осьтік жазықтық, ось сызығы, қатпар осі, топсасы (шарнир</a:t>
            </a:r>
            <a:r>
              <a:rPr lang="kk-KZ" dirty="0" smtClean="0"/>
              <a:t>).</a:t>
            </a:r>
            <a:endParaRPr lang="ru-RU" dirty="0"/>
          </a:p>
          <a:p>
            <a:r>
              <a:rPr lang="kk-KZ" b="1" i="1" dirty="0"/>
              <a:t>Қатпар қанаттары </a:t>
            </a:r>
            <a:r>
              <a:rPr lang="kk-KZ" dirty="0"/>
              <a:t>- қатпардың бүйірлік, иілген қабаттың қарама-қарсы бөліктері.</a:t>
            </a:r>
            <a:endParaRPr lang="ru-RU" dirty="0"/>
          </a:p>
          <a:p>
            <a:r>
              <a:rPr lang="kk-KZ" dirty="0"/>
              <a:t>Қатпардың аса иілген белігін оның қүлпы, күмбезі дейді. Ап қатпардың ортаңғы бөлігі немесе қанаттары және қүлпысымен шекгелген бөлігін </a:t>
            </a:r>
            <a:r>
              <a:rPr lang="kk-KZ" b="1" i="1" dirty="0"/>
              <a:t>ядросы (өзегі) </a:t>
            </a:r>
            <a:r>
              <a:rPr lang="kk-KZ" dirty="0"/>
              <a:t>дейміз.</a:t>
            </a:r>
            <a:endParaRPr lang="ru-RU" dirty="0"/>
          </a:p>
          <a:p>
            <a:r>
              <a:rPr lang="kk-KZ" dirty="0"/>
              <a:t>Қанаттардың жалғасында пайда болған бұрыш қатпар </a:t>
            </a:r>
            <a:r>
              <a:rPr lang="kk-KZ" b="1" i="1" dirty="0"/>
              <a:t>бұрышы</a:t>
            </a:r>
            <a:r>
              <a:rPr lang="kk-KZ" dirty="0"/>
              <a:t> (а) деп аталады.</a:t>
            </a:r>
            <a:endParaRPr lang="ru-RU" dirty="0"/>
          </a:p>
          <a:p>
            <a:r>
              <a:rPr lang="kk-KZ" b="1" i="1" dirty="0"/>
              <a:t>Остік жазықтық </a:t>
            </a:r>
            <a:r>
              <a:rPr lang="kk-KZ" dirty="0"/>
              <a:t>(бет) - қатпарды екіге бөлетін жазықтық немесе қатпардың иілу нүктелері арқьшы ететін бет.</a:t>
            </a:r>
            <a:endParaRPr lang="ru-RU" dirty="0"/>
          </a:p>
          <a:p>
            <a:r>
              <a:rPr lang="kk-KZ" dirty="0"/>
              <a:t>Остік жазықтықтың горизонталь (көлденең) жазықтықпен қиылысқан сызығы - </a:t>
            </a:r>
            <a:r>
              <a:rPr lang="kk-KZ" b="1" i="1" dirty="0"/>
              <a:t>қатпар осі </a:t>
            </a:r>
            <a:r>
              <a:rPr lang="kk-KZ" dirty="0"/>
              <a:t>немесе ось сызығы болады.</a:t>
            </a:r>
            <a:endParaRPr lang="ru-RU" dirty="0"/>
          </a:p>
          <a:p>
            <a:r>
              <a:rPr lang="kk-KZ" dirty="0"/>
              <a:t>Ось сызығы қатпардың кеңістікте орналасуын айқындайды. Оның орны созылу бағыты азимуты арқылы анықталады. Картада қатпардың ось сызығы қабаттардың иілген жерлеріндегі нұктелерді қосу арқылы табылады.</a:t>
            </a:r>
            <a:endParaRPr lang="ru-RU" dirty="0"/>
          </a:p>
          <a:p>
            <a:endParaRPr lang="ru-RU" dirty="0"/>
          </a:p>
        </p:txBody>
      </p:sp>
    </p:spTree>
    <p:extLst>
      <p:ext uri="{BB962C8B-B14F-4D97-AF65-F5344CB8AC3E}">
        <p14:creationId xmlns:p14="http://schemas.microsoft.com/office/powerpoint/2010/main" val="33741949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0" y="0"/>
            <a:ext cx="9144000" cy="369332"/>
          </a:xfrm>
          <a:prstGeom prst="rect">
            <a:avLst/>
          </a:prstGeom>
          <a:noFill/>
          <a:ln w="9525">
            <a:noFill/>
            <a:miter lim="800000"/>
            <a:headEnd/>
            <a:tailEnd/>
          </a:ln>
        </p:spPr>
        <p:txBody>
          <a:bodyPr>
            <a:spAutoFit/>
          </a:bodyPr>
          <a:lstStyle/>
          <a:p>
            <a:pPr algn="ctr">
              <a:spcBef>
                <a:spcPct val="50000"/>
              </a:spcBef>
            </a:pPr>
            <a:r>
              <a:rPr lang="ru-RU" b="1" u="sng" dirty="0" err="1"/>
              <a:t>Қатпарлардың</a:t>
            </a:r>
            <a:r>
              <a:rPr lang="ru-RU" b="1" u="sng" dirty="0"/>
              <a:t> </a:t>
            </a:r>
            <a:r>
              <a:rPr lang="ru-RU" b="1" u="sng" dirty="0" err="1"/>
              <a:t>морфологиялық</a:t>
            </a:r>
            <a:r>
              <a:rPr lang="ru-RU" b="1" u="sng" dirty="0"/>
              <a:t> </a:t>
            </a:r>
            <a:r>
              <a:rPr lang="ru-RU" b="1" u="sng" dirty="0" err="1"/>
              <a:t>жіктелу</a:t>
            </a:r>
            <a:r>
              <a:rPr lang="ru-RU" b="1" u="sng" dirty="0"/>
              <a:t> </a:t>
            </a:r>
            <a:r>
              <a:rPr lang="ru-RU" b="1" u="sng" dirty="0" err="1"/>
              <a:t>жүйесі</a:t>
            </a:r>
            <a:endParaRPr lang="ru-RU" b="1" u="sng" dirty="0"/>
          </a:p>
        </p:txBody>
      </p:sp>
      <p:sp>
        <p:nvSpPr>
          <p:cNvPr id="32784" name="Text Box 16"/>
          <p:cNvSpPr txBox="1">
            <a:spLocks noChangeArrowheads="1"/>
          </p:cNvSpPr>
          <p:nvPr/>
        </p:nvSpPr>
        <p:spPr bwMode="auto">
          <a:xfrm>
            <a:off x="0" y="685800"/>
            <a:ext cx="9144000" cy="646331"/>
          </a:xfrm>
          <a:prstGeom prst="rect">
            <a:avLst/>
          </a:prstGeom>
          <a:noFill/>
          <a:ln w="9525">
            <a:noFill/>
            <a:miter lim="800000"/>
            <a:headEnd/>
            <a:tailEnd/>
          </a:ln>
        </p:spPr>
        <p:txBody>
          <a:bodyPr>
            <a:spAutoFit/>
          </a:bodyPr>
          <a:lstStyle/>
          <a:p>
            <a:pPr>
              <a:spcBef>
                <a:spcPct val="50000"/>
              </a:spcBef>
            </a:pPr>
            <a:r>
              <a:rPr lang="kk-KZ" dirty="0" smtClean="0"/>
              <a:t>1)</a:t>
            </a:r>
            <a:r>
              <a:rPr lang="kk-KZ" dirty="0"/>
              <a:t> </a:t>
            </a:r>
            <a:r>
              <a:rPr lang="kk-KZ" b="1" i="1" dirty="0" smtClean="0"/>
              <a:t>симметриялы </a:t>
            </a:r>
            <a:r>
              <a:rPr lang="kk-KZ" b="1" i="1" dirty="0"/>
              <a:t>қатпарлар </a:t>
            </a:r>
            <a:r>
              <a:rPr lang="kk-KZ" dirty="0"/>
              <a:t>— остік беті тік бағытты және қанаттарыныд</a:t>
            </a:r>
            <a:br>
              <a:rPr lang="kk-KZ" dirty="0"/>
            </a:br>
            <a:r>
              <a:rPr lang="kk-KZ" dirty="0"/>
              <a:t>көлбеулік бұрышы бірдей больш келеді </a:t>
            </a:r>
            <a:r>
              <a:rPr lang="kk-KZ" dirty="0"/>
              <a:t>.</a:t>
            </a:r>
            <a:endParaRPr lang="ru-RU" dirty="0"/>
          </a:p>
        </p:txBody>
      </p:sp>
      <p:pic>
        <p:nvPicPr>
          <p:cNvPr id="32785" name="Picture 17" descr="sklad2"/>
          <p:cNvPicPr>
            <a:picLocks noChangeAspect="1" noChangeArrowheads="1"/>
          </p:cNvPicPr>
          <p:nvPr/>
        </p:nvPicPr>
        <p:blipFill>
          <a:blip r:embed="rId2"/>
          <a:srcRect/>
          <a:stretch>
            <a:fillRect/>
          </a:stretch>
        </p:blipFill>
        <p:spPr bwMode="auto">
          <a:xfrm>
            <a:off x="0" y="1371600"/>
            <a:ext cx="2562672" cy="2149475"/>
          </a:xfrm>
          <a:prstGeom prst="rect">
            <a:avLst/>
          </a:prstGeom>
          <a:noFill/>
          <a:ln w="9525">
            <a:noFill/>
            <a:miter lim="800000"/>
            <a:headEnd/>
            <a:tailEnd/>
          </a:ln>
        </p:spPr>
      </p:pic>
      <p:sp>
        <p:nvSpPr>
          <p:cNvPr id="32786" name="Text Box 18"/>
          <p:cNvSpPr txBox="1">
            <a:spLocks noChangeArrowheads="1"/>
          </p:cNvSpPr>
          <p:nvPr/>
        </p:nvSpPr>
        <p:spPr bwMode="auto">
          <a:xfrm>
            <a:off x="0" y="3581400"/>
            <a:ext cx="9144000" cy="923330"/>
          </a:xfrm>
          <a:prstGeom prst="rect">
            <a:avLst/>
          </a:prstGeom>
          <a:noFill/>
          <a:ln w="9525">
            <a:noFill/>
            <a:miter lim="800000"/>
            <a:headEnd/>
            <a:tailEnd/>
          </a:ln>
        </p:spPr>
        <p:txBody>
          <a:bodyPr>
            <a:spAutoFit/>
          </a:bodyPr>
          <a:lstStyle/>
          <a:p>
            <a:r>
              <a:rPr lang="kk-KZ" dirty="0"/>
              <a:t>А</a:t>
            </a:r>
            <a:r>
              <a:rPr lang="kk-KZ" dirty="0" smtClean="0"/>
              <a:t>симметриялы   </a:t>
            </a:r>
            <a:r>
              <a:rPr lang="kk-KZ" dirty="0"/>
              <a:t>қатпарлар — остік бетгері көлбеу немесе горизонталды және</a:t>
            </a:r>
            <a:br>
              <a:rPr lang="kk-KZ" dirty="0"/>
            </a:br>
            <a:r>
              <a:rPr lang="kk-KZ" dirty="0"/>
              <a:t>қанаттарының еңістену бүрыштары әр түрлі болып келеді </a:t>
            </a:r>
            <a:r>
              <a:rPr lang="kk-KZ" dirty="0" smtClean="0"/>
              <a:t>, </a:t>
            </a:r>
            <a:r>
              <a:rPr lang="kk-KZ" dirty="0"/>
              <a:t>өз кезегінде </a:t>
            </a:r>
            <a:r>
              <a:rPr lang="kk-KZ" b="1" i="1" dirty="0" smtClean="0"/>
              <a:t>қисайған</a:t>
            </a:r>
            <a:r>
              <a:rPr lang="kk-KZ" dirty="0" smtClean="0"/>
              <a:t> (2), </a:t>
            </a:r>
            <a:r>
              <a:rPr lang="kk-KZ" b="1" i="1" dirty="0" smtClean="0"/>
              <a:t>еңкейген</a:t>
            </a:r>
            <a:r>
              <a:rPr lang="kk-KZ" dirty="0" smtClean="0"/>
              <a:t> (3), </a:t>
            </a:r>
            <a:r>
              <a:rPr lang="kk-KZ" b="1" i="1" dirty="0" smtClean="0"/>
              <a:t>жантайған</a:t>
            </a:r>
            <a:r>
              <a:rPr lang="kk-KZ" dirty="0" smtClean="0"/>
              <a:t> (4), </a:t>
            </a:r>
            <a:r>
              <a:rPr lang="kk-KZ" b="1" i="1" dirty="0" smtClean="0"/>
              <a:t>аударылған</a:t>
            </a:r>
            <a:r>
              <a:rPr lang="kk-KZ" dirty="0" smtClean="0"/>
              <a:t> (5) </a:t>
            </a:r>
            <a:r>
              <a:rPr lang="kk-KZ" dirty="0"/>
              <a:t>қатпарлар болып бөлінеді </a:t>
            </a:r>
            <a:r>
              <a:rPr lang="kk-KZ" dirty="0" smtClean="0"/>
              <a:t>.</a:t>
            </a:r>
            <a:endParaRPr lang="ru-RU" dirty="0"/>
          </a:p>
        </p:txBody>
      </p:sp>
      <p:pic>
        <p:nvPicPr>
          <p:cNvPr id="32787" name="Picture 19" descr="sklad2 - копия"/>
          <p:cNvPicPr>
            <a:picLocks noChangeAspect="1" noChangeArrowheads="1"/>
          </p:cNvPicPr>
          <p:nvPr/>
        </p:nvPicPr>
        <p:blipFill>
          <a:blip r:embed="rId3"/>
          <a:srcRect/>
          <a:stretch>
            <a:fillRect/>
          </a:stretch>
        </p:blipFill>
        <p:spPr bwMode="auto">
          <a:xfrm>
            <a:off x="2785142" y="1312562"/>
            <a:ext cx="3032840" cy="2110867"/>
          </a:xfrm>
          <a:prstGeom prst="rect">
            <a:avLst/>
          </a:prstGeom>
          <a:noFill/>
          <a:ln w="9525">
            <a:noFill/>
            <a:miter lim="800000"/>
            <a:headEnd/>
            <a:tailEnd/>
          </a:ln>
        </p:spPr>
      </p:pic>
      <p:pic>
        <p:nvPicPr>
          <p:cNvPr id="32793" name="Picture 25" descr="sklad2 - копия (2)"/>
          <p:cNvPicPr>
            <a:picLocks noChangeAspect="1" noChangeArrowheads="1"/>
          </p:cNvPicPr>
          <p:nvPr/>
        </p:nvPicPr>
        <p:blipFill>
          <a:blip r:embed="rId4"/>
          <a:srcRect/>
          <a:stretch>
            <a:fillRect/>
          </a:stretch>
        </p:blipFill>
        <p:spPr bwMode="auto">
          <a:xfrm>
            <a:off x="5580112" y="1400432"/>
            <a:ext cx="3563888" cy="1927225"/>
          </a:xfrm>
          <a:prstGeom prst="rect">
            <a:avLst/>
          </a:prstGeom>
          <a:noFill/>
          <a:ln w="9525">
            <a:noFill/>
            <a:miter lim="800000"/>
            <a:headEnd/>
            <a:tailEnd/>
          </a:ln>
        </p:spPr>
      </p:pic>
      <p:pic>
        <p:nvPicPr>
          <p:cNvPr id="32795" name="Picture 27" descr="sklad2 - копия (3)"/>
          <p:cNvPicPr>
            <a:picLocks noChangeAspect="1" noChangeArrowheads="1"/>
          </p:cNvPicPr>
          <p:nvPr/>
        </p:nvPicPr>
        <p:blipFill>
          <a:blip r:embed="rId5"/>
          <a:srcRect/>
          <a:stretch>
            <a:fillRect/>
          </a:stretch>
        </p:blipFill>
        <p:spPr bwMode="auto">
          <a:xfrm>
            <a:off x="710636" y="4530722"/>
            <a:ext cx="3590925" cy="1924050"/>
          </a:xfrm>
          <a:prstGeom prst="rect">
            <a:avLst/>
          </a:prstGeom>
          <a:noFill/>
          <a:ln w="9525">
            <a:noFill/>
            <a:miter lim="800000"/>
            <a:headEnd/>
            <a:tailEnd/>
          </a:ln>
        </p:spPr>
      </p:pic>
      <p:pic>
        <p:nvPicPr>
          <p:cNvPr id="14" name="Picture 22" descr="img_383"/>
          <p:cNvPicPr>
            <a:picLocks noGrp="1" noChangeAspect="1" noChangeArrowheads="1"/>
          </p:cNvPicPr>
          <p:nvPr>
            <p:ph idx="1"/>
          </p:nvPr>
        </p:nvPicPr>
        <p:blipFill>
          <a:blip r:embed="rId6"/>
          <a:srcRect/>
          <a:stretch>
            <a:fillRect/>
          </a:stretch>
        </p:blipFill>
        <p:spPr bwMode="auto">
          <a:xfrm>
            <a:off x="5292080" y="4634517"/>
            <a:ext cx="2977643" cy="182025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2784">
                                            <p:txEl>
                                              <p:pRg st="0" end="0"/>
                                            </p:txEl>
                                          </p:spTgt>
                                        </p:tgtEl>
                                        <p:attrNameLst>
                                          <p:attrName>style.visibility</p:attrName>
                                        </p:attrNameLst>
                                      </p:cBhvr>
                                      <p:to>
                                        <p:strVal val="visible"/>
                                      </p:to>
                                    </p:set>
                                    <p:anim calcmode="lin" valueType="num">
                                      <p:cBhvr>
                                        <p:cTn id="7" dur="500" fill="hold"/>
                                        <p:tgtEl>
                                          <p:spTgt spid="3278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278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nodeType="clickEffect">
                                  <p:stCondLst>
                                    <p:cond delay="0"/>
                                  </p:stCondLst>
                                  <p:childTnLst>
                                    <p:set>
                                      <p:cBhvr>
                                        <p:cTn id="12" dur="1" fill="hold">
                                          <p:stCondLst>
                                            <p:cond delay="0"/>
                                          </p:stCondLst>
                                        </p:cTn>
                                        <p:tgtEl>
                                          <p:spTgt spid="32785"/>
                                        </p:tgtEl>
                                        <p:attrNameLst>
                                          <p:attrName>style.visibility</p:attrName>
                                        </p:attrNameLst>
                                      </p:cBhvr>
                                      <p:to>
                                        <p:strVal val="visible"/>
                                      </p:to>
                                    </p:set>
                                    <p:animEffect transition="in" filter="fade">
                                      <p:cBhvr>
                                        <p:cTn id="13" dur="2000"/>
                                        <p:tgtEl>
                                          <p:spTgt spid="32785"/>
                                        </p:tgtEl>
                                      </p:cBhvr>
                                    </p:animEffect>
                                    <p:anim calcmode="lin" valueType="num">
                                      <p:cBhvr>
                                        <p:cTn id="14" dur="2000" fill="hold"/>
                                        <p:tgtEl>
                                          <p:spTgt spid="32785"/>
                                        </p:tgtEl>
                                        <p:attrNameLst>
                                          <p:attrName>style.rotation</p:attrName>
                                        </p:attrNameLst>
                                      </p:cBhvr>
                                      <p:tavLst>
                                        <p:tav tm="0">
                                          <p:val>
                                            <p:fltVal val="720"/>
                                          </p:val>
                                        </p:tav>
                                        <p:tav tm="100000">
                                          <p:val>
                                            <p:fltVal val="0"/>
                                          </p:val>
                                        </p:tav>
                                      </p:tavLst>
                                    </p:anim>
                                    <p:anim calcmode="lin" valueType="num">
                                      <p:cBhvr>
                                        <p:cTn id="15" dur="2000" fill="hold"/>
                                        <p:tgtEl>
                                          <p:spTgt spid="32785"/>
                                        </p:tgtEl>
                                        <p:attrNameLst>
                                          <p:attrName>ppt_h</p:attrName>
                                        </p:attrNameLst>
                                      </p:cBhvr>
                                      <p:tavLst>
                                        <p:tav tm="0">
                                          <p:val>
                                            <p:fltVal val="0"/>
                                          </p:val>
                                        </p:tav>
                                        <p:tav tm="100000">
                                          <p:val>
                                            <p:strVal val="#ppt_h"/>
                                          </p:val>
                                        </p:tav>
                                      </p:tavLst>
                                    </p:anim>
                                    <p:anim calcmode="lin" valueType="num">
                                      <p:cBhvr>
                                        <p:cTn id="16" dur="2000" fill="hold"/>
                                        <p:tgtEl>
                                          <p:spTgt spid="32785"/>
                                        </p:tgtEl>
                                        <p:attrNameLst>
                                          <p:attrName>ppt_w</p:attrName>
                                        </p:attrNameLst>
                                      </p:cBhvr>
                                      <p:tavLst>
                                        <p:tav tm="0">
                                          <p:val>
                                            <p:fltVal val="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grpId="0" nodeType="clickEffect">
                                  <p:stCondLst>
                                    <p:cond delay="0"/>
                                  </p:stCondLst>
                                  <p:childTnLst>
                                    <p:set>
                                      <p:cBhvr>
                                        <p:cTn id="20" dur="1" fill="hold">
                                          <p:stCondLst>
                                            <p:cond delay="0"/>
                                          </p:stCondLst>
                                        </p:cTn>
                                        <p:tgtEl>
                                          <p:spTgt spid="32786"/>
                                        </p:tgtEl>
                                        <p:attrNameLst>
                                          <p:attrName>style.visibility</p:attrName>
                                        </p:attrNameLst>
                                      </p:cBhvr>
                                      <p:to>
                                        <p:strVal val="visible"/>
                                      </p:to>
                                    </p:set>
                                    <p:animEffect transition="in" filter="fade">
                                      <p:cBhvr>
                                        <p:cTn id="21" dur="800" decel="100000"/>
                                        <p:tgtEl>
                                          <p:spTgt spid="32786"/>
                                        </p:tgtEl>
                                      </p:cBhvr>
                                    </p:animEffect>
                                    <p:anim calcmode="lin" valueType="num">
                                      <p:cBhvr>
                                        <p:cTn id="22" dur="800" decel="100000" fill="hold"/>
                                        <p:tgtEl>
                                          <p:spTgt spid="32786"/>
                                        </p:tgtEl>
                                        <p:attrNameLst>
                                          <p:attrName>style.rotation</p:attrName>
                                        </p:attrNameLst>
                                      </p:cBhvr>
                                      <p:tavLst>
                                        <p:tav tm="0">
                                          <p:val>
                                            <p:fltVal val="-90"/>
                                          </p:val>
                                        </p:tav>
                                        <p:tav tm="100000">
                                          <p:val>
                                            <p:fltVal val="0"/>
                                          </p:val>
                                        </p:tav>
                                      </p:tavLst>
                                    </p:anim>
                                    <p:anim calcmode="lin" valueType="num">
                                      <p:cBhvr>
                                        <p:cTn id="23" dur="800" decel="100000" fill="hold"/>
                                        <p:tgtEl>
                                          <p:spTgt spid="32786"/>
                                        </p:tgtEl>
                                        <p:attrNameLst>
                                          <p:attrName>ppt_x</p:attrName>
                                        </p:attrNameLst>
                                      </p:cBhvr>
                                      <p:tavLst>
                                        <p:tav tm="0">
                                          <p:val>
                                            <p:strVal val="#ppt_x+0.4"/>
                                          </p:val>
                                        </p:tav>
                                        <p:tav tm="100000">
                                          <p:val>
                                            <p:strVal val="#ppt_x-0.05"/>
                                          </p:val>
                                        </p:tav>
                                      </p:tavLst>
                                    </p:anim>
                                    <p:anim calcmode="lin" valueType="num">
                                      <p:cBhvr>
                                        <p:cTn id="24" dur="800" decel="100000" fill="hold"/>
                                        <p:tgtEl>
                                          <p:spTgt spid="32786"/>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32786"/>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32786"/>
                                        </p:tgtEl>
                                        <p:attrNameLst>
                                          <p:attrName>ppt_y</p:attrName>
                                        </p:attrNameLst>
                                      </p:cBhvr>
                                      <p:tavLst>
                                        <p:tav tm="0">
                                          <p:val>
                                            <p:strVal val="#ppt_y+0.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32787"/>
                                        </p:tgtEl>
                                        <p:attrNameLst>
                                          <p:attrName>style.visibility</p:attrName>
                                        </p:attrNameLst>
                                      </p:cBhvr>
                                      <p:to>
                                        <p:strVal val="visible"/>
                                      </p:to>
                                    </p:set>
                                    <p:animEffect transition="in" filter="wipe(down)">
                                      <p:cBhvr>
                                        <p:cTn id="31" dur="580">
                                          <p:stCondLst>
                                            <p:cond delay="0"/>
                                          </p:stCondLst>
                                        </p:cTn>
                                        <p:tgtEl>
                                          <p:spTgt spid="32787"/>
                                        </p:tgtEl>
                                      </p:cBhvr>
                                    </p:animEffect>
                                    <p:anim calcmode="lin" valueType="num">
                                      <p:cBhvr>
                                        <p:cTn id="32" dur="1822" tmFilter="0,0; 0.14,0.36; 0.43,0.73; 0.71,0.91; 1.0,1.0">
                                          <p:stCondLst>
                                            <p:cond delay="0"/>
                                          </p:stCondLst>
                                        </p:cTn>
                                        <p:tgtEl>
                                          <p:spTgt spid="32787"/>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2787"/>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2787"/>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2787"/>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2787"/>
                                        </p:tgtEl>
                                        <p:attrNameLst>
                                          <p:attrName>ppt_y</p:attrName>
                                        </p:attrNameLst>
                                      </p:cBhvr>
                                      <p:tavLst>
                                        <p:tav tm="0" fmla="#ppt_y-sin(pi*$)/81">
                                          <p:val>
                                            <p:fltVal val="0"/>
                                          </p:val>
                                        </p:tav>
                                        <p:tav tm="100000">
                                          <p:val>
                                            <p:fltVal val="1"/>
                                          </p:val>
                                        </p:tav>
                                      </p:tavLst>
                                    </p:anim>
                                    <p:animScale>
                                      <p:cBhvr>
                                        <p:cTn id="37" dur="26">
                                          <p:stCondLst>
                                            <p:cond delay="650"/>
                                          </p:stCondLst>
                                        </p:cTn>
                                        <p:tgtEl>
                                          <p:spTgt spid="32787"/>
                                        </p:tgtEl>
                                      </p:cBhvr>
                                      <p:to x="100000" y="60000"/>
                                    </p:animScale>
                                    <p:animScale>
                                      <p:cBhvr>
                                        <p:cTn id="38" dur="166" decel="50000">
                                          <p:stCondLst>
                                            <p:cond delay="676"/>
                                          </p:stCondLst>
                                        </p:cTn>
                                        <p:tgtEl>
                                          <p:spTgt spid="32787"/>
                                        </p:tgtEl>
                                      </p:cBhvr>
                                      <p:to x="100000" y="100000"/>
                                    </p:animScale>
                                    <p:animScale>
                                      <p:cBhvr>
                                        <p:cTn id="39" dur="26">
                                          <p:stCondLst>
                                            <p:cond delay="1312"/>
                                          </p:stCondLst>
                                        </p:cTn>
                                        <p:tgtEl>
                                          <p:spTgt spid="32787"/>
                                        </p:tgtEl>
                                      </p:cBhvr>
                                      <p:to x="100000" y="80000"/>
                                    </p:animScale>
                                    <p:animScale>
                                      <p:cBhvr>
                                        <p:cTn id="40" dur="166" decel="50000">
                                          <p:stCondLst>
                                            <p:cond delay="1338"/>
                                          </p:stCondLst>
                                        </p:cTn>
                                        <p:tgtEl>
                                          <p:spTgt spid="32787"/>
                                        </p:tgtEl>
                                      </p:cBhvr>
                                      <p:to x="100000" y="100000"/>
                                    </p:animScale>
                                    <p:animScale>
                                      <p:cBhvr>
                                        <p:cTn id="41" dur="26">
                                          <p:stCondLst>
                                            <p:cond delay="1642"/>
                                          </p:stCondLst>
                                        </p:cTn>
                                        <p:tgtEl>
                                          <p:spTgt spid="32787"/>
                                        </p:tgtEl>
                                      </p:cBhvr>
                                      <p:to x="100000" y="90000"/>
                                    </p:animScale>
                                    <p:animScale>
                                      <p:cBhvr>
                                        <p:cTn id="42" dur="166" decel="50000">
                                          <p:stCondLst>
                                            <p:cond delay="1668"/>
                                          </p:stCondLst>
                                        </p:cTn>
                                        <p:tgtEl>
                                          <p:spTgt spid="32787"/>
                                        </p:tgtEl>
                                      </p:cBhvr>
                                      <p:to x="100000" y="100000"/>
                                    </p:animScale>
                                    <p:animScale>
                                      <p:cBhvr>
                                        <p:cTn id="43" dur="26">
                                          <p:stCondLst>
                                            <p:cond delay="1808"/>
                                          </p:stCondLst>
                                        </p:cTn>
                                        <p:tgtEl>
                                          <p:spTgt spid="32787"/>
                                        </p:tgtEl>
                                      </p:cBhvr>
                                      <p:to x="100000" y="95000"/>
                                    </p:animScale>
                                    <p:animScale>
                                      <p:cBhvr>
                                        <p:cTn id="44" dur="166" decel="50000">
                                          <p:stCondLst>
                                            <p:cond delay="1834"/>
                                          </p:stCondLst>
                                        </p:cTn>
                                        <p:tgtEl>
                                          <p:spTgt spid="32787"/>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54" presetClass="exit" presetSubtype="0" decel="100000" fill="hold" nodeType="clickEffect">
                                  <p:stCondLst>
                                    <p:cond delay="0"/>
                                  </p:stCondLst>
                                  <p:childTnLst>
                                    <p:anim calcmode="lin" valueType="num">
                                      <p:cBhvr>
                                        <p:cTn id="48" dur="500"/>
                                        <p:tgtEl>
                                          <p:spTgt spid="32787"/>
                                        </p:tgtEl>
                                        <p:attrNameLst>
                                          <p:attrName>ppt_w</p:attrName>
                                        </p:attrNameLst>
                                      </p:cBhvr>
                                      <p:tavLst>
                                        <p:tav tm="0">
                                          <p:val>
                                            <p:strVal val="ppt_w"/>
                                          </p:val>
                                        </p:tav>
                                        <p:tav tm="100000">
                                          <p:val>
                                            <p:strVal val="ppt_w*0.05"/>
                                          </p:val>
                                        </p:tav>
                                      </p:tavLst>
                                    </p:anim>
                                    <p:anim calcmode="lin" valueType="num">
                                      <p:cBhvr>
                                        <p:cTn id="49" dur="500"/>
                                        <p:tgtEl>
                                          <p:spTgt spid="32787"/>
                                        </p:tgtEl>
                                        <p:attrNameLst>
                                          <p:attrName>ppt_h</p:attrName>
                                        </p:attrNameLst>
                                      </p:cBhvr>
                                      <p:tavLst>
                                        <p:tav tm="0">
                                          <p:val>
                                            <p:strVal val="ppt_h"/>
                                          </p:val>
                                        </p:tav>
                                        <p:tav tm="100000">
                                          <p:val>
                                            <p:strVal val="ppt_h"/>
                                          </p:val>
                                        </p:tav>
                                      </p:tavLst>
                                    </p:anim>
                                    <p:anim calcmode="lin" valueType="num">
                                      <p:cBhvr>
                                        <p:cTn id="50" dur="500"/>
                                        <p:tgtEl>
                                          <p:spTgt spid="32787"/>
                                        </p:tgtEl>
                                        <p:attrNameLst>
                                          <p:attrName>ppt_x</p:attrName>
                                        </p:attrNameLst>
                                      </p:cBhvr>
                                      <p:tavLst>
                                        <p:tav tm="0">
                                          <p:val>
                                            <p:strVal val="ppt_x"/>
                                          </p:val>
                                        </p:tav>
                                        <p:tav tm="100000">
                                          <p:val>
                                            <p:strVal val="ppt_x-.2"/>
                                          </p:val>
                                        </p:tav>
                                      </p:tavLst>
                                    </p:anim>
                                    <p:anim calcmode="lin" valueType="num">
                                      <p:cBhvr>
                                        <p:cTn id="51" dur="500"/>
                                        <p:tgtEl>
                                          <p:spTgt spid="32787"/>
                                        </p:tgtEl>
                                        <p:attrNameLst>
                                          <p:attrName>ppt_y</p:attrName>
                                        </p:attrNameLst>
                                      </p:cBhvr>
                                      <p:tavLst>
                                        <p:tav tm="0">
                                          <p:val>
                                            <p:strVal val="ppt_y"/>
                                          </p:val>
                                        </p:tav>
                                        <p:tav tm="100000">
                                          <p:val>
                                            <p:strVal val="ppt_y"/>
                                          </p:val>
                                        </p:tav>
                                      </p:tavLst>
                                    </p:anim>
                                    <p:animEffect transition="out" filter="fade">
                                      <p:cBhvr>
                                        <p:cTn id="52" dur="500"/>
                                        <p:tgtEl>
                                          <p:spTgt spid="32787"/>
                                        </p:tgtEl>
                                      </p:cBhvr>
                                    </p:animEffect>
                                    <p:set>
                                      <p:cBhvr>
                                        <p:cTn id="53" dur="1" fill="hold">
                                          <p:stCondLst>
                                            <p:cond delay="499"/>
                                          </p:stCondLst>
                                        </p:cTn>
                                        <p:tgtEl>
                                          <p:spTgt spid="32787"/>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24" presetClass="exit" presetSubtype="0" fill="hold" grpId="1" nodeType="clickEffect">
                                  <p:stCondLst>
                                    <p:cond delay="0"/>
                                  </p:stCondLst>
                                  <p:childTnLst>
                                    <p:anim to="" calcmode="lin" valueType="num">
                                      <p:cBhvr>
                                        <p:cTn id="57" dur="1"/>
                                        <p:tgtEl>
                                          <p:spTgt spid="32786"/>
                                        </p:tgtEl>
                                        <p:attrNameLst>
                                          <p:attrName/>
                                        </p:attrNameLst>
                                      </p:cBhvr>
                                    </p:anim>
                                    <p:set>
                                      <p:cBhvr>
                                        <p:cTn id="58" dur="1" fill="hold">
                                          <p:stCondLst>
                                            <p:cond delay="0"/>
                                          </p:stCondLst>
                                        </p:cTn>
                                        <p:tgtEl>
                                          <p:spTgt spid="32786"/>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24" presetClass="exit" presetSubtype="0" fill="hold" nodeType="clickEffect">
                                  <p:stCondLst>
                                    <p:cond delay="0"/>
                                  </p:stCondLst>
                                  <p:childTnLst>
                                    <p:anim to="" calcmode="lin" valueType="num">
                                      <p:cBhvr>
                                        <p:cTn id="62" dur="1"/>
                                        <p:tgtEl>
                                          <p:spTgt spid="32785"/>
                                        </p:tgtEl>
                                        <p:attrNameLst>
                                          <p:attrName/>
                                        </p:attrNameLst>
                                      </p:cBhvr>
                                    </p:anim>
                                    <p:set>
                                      <p:cBhvr>
                                        <p:cTn id="63" dur="1" fill="hold">
                                          <p:stCondLst>
                                            <p:cond delay="0"/>
                                          </p:stCondLst>
                                        </p:cTn>
                                        <p:tgtEl>
                                          <p:spTgt spid="32785"/>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24" presetClass="exit" presetSubtype="0" fill="hold" nodeType="clickEffect">
                                  <p:stCondLst>
                                    <p:cond delay="0"/>
                                  </p:stCondLst>
                                  <p:childTnLst>
                                    <p:anim to="" calcmode="lin" valueType="num">
                                      <p:cBhvr>
                                        <p:cTn id="67" dur="1"/>
                                        <p:tgtEl>
                                          <p:spTgt spid="32784">
                                            <p:txEl>
                                              <p:pRg st="0" end="0"/>
                                            </p:txEl>
                                          </p:spTgt>
                                        </p:tgtEl>
                                        <p:attrNameLst>
                                          <p:attrName/>
                                        </p:attrNameLst>
                                      </p:cBhvr>
                                    </p:anim>
                                    <p:set>
                                      <p:cBhvr>
                                        <p:cTn id="68" dur="1" fill="hold">
                                          <p:stCondLst>
                                            <p:cond delay="0"/>
                                          </p:stCondLst>
                                        </p:cTn>
                                        <p:tgtEl>
                                          <p:spTgt spid="32784">
                                            <p:txEl>
                                              <p:pRg st="0" end="0"/>
                                            </p:txEl>
                                          </p:spTgt>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30" presetClass="entr" presetSubtype="0" fill="hold" nodeType="clickEffect">
                                  <p:stCondLst>
                                    <p:cond delay="0"/>
                                  </p:stCondLst>
                                  <p:childTnLst>
                                    <p:set>
                                      <p:cBhvr>
                                        <p:cTn id="72" dur="1" fill="hold">
                                          <p:stCondLst>
                                            <p:cond delay="0"/>
                                          </p:stCondLst>
                                        </p:cTn>
                                        <p:tgtEl>
                                          <p:spTgt spid="32793"/>
                                        </p:tgtEl>
                                        <p:attrNameLst>
                                          <p:attrName>style.visibility</p:attrName>
                                        </p:attrNameLst>
                                      </p:cBhvr>
                                      <p:to>
                                        <p:strVal val="visible"/>
                                      </p:to>
                                    </p:set>
                                    <p:animEffect transition="in" filter="fade">
                                      <p:cBhvr>
                                        <p:cTn id="73" dur="800" decel="100000"/>
                                        <p:tgtEl>
                                          <p:spTgt spid="32793"/>
                                        </p:tgtEl>
                                      </p:cBhvr>
                                    </p:animEffect>
                                    <p:anim calcmode="lin" valueType="num">
                                      <p:cBhvr>
                                        <p:cTn id="74" dur="800" decel="100000" fill="hold"/>
                                        <p:tgtEl>
                                          <p:spTgt spid="32793"/>
                                        </p:tgtEl>
                                        <p:attrNameLst>
                                          <p:attrName>style.rotation</p:attrName>
                                        </p:attrNameLst>
                                      </p:cBhvr>
                                      <p:tavLst>
                                        <p:tav tm="0">
                                          <p:val>
                                            <p:fltVal val="-90"/>
                                          </p:val>
                                        </p:tav>
                                        <p:tav tm="100000">
                                          <p:val>
                                            <p:fltVal val="0"/>
                                          </p:val>
                                        </p:tav>
                                      </p:tavLst>
                                    </p:anim>
                                    <p:anim calcmode="lin" valueType="num">
                                      <p:cBhvr>
                                        <p:cTn id="75" dur="800" decel="100000" fill="hold"/>
                                        <p:tgtEl>
                                          <p:spTgt spid="32793"/>
                                        </p:tgtEl>
                                        <p:attrNameLst>
                                          <p:attrName>ppt_x</p:attrName>
                                        </p:attrNameLst>
                                      </p:cBhvr>
                                      <p:tavLst>
                                        <p:tav tm="0">
                                          <p:val>
                                            <p:strVal val="#ppt_x+0.4"/>
                                          </p:val>
                                        </p:tav>
                                        <p:tav tm="100000">
                                          <p:val>
                                            <p:strVal val="#ppt_x-0.05"/>
                                          </p:val>
                                        </p:tav>
                                      </p:tavLst>
                                    </p:anim>
                                    <p:anim calcmode="lin" valueType="num">
                                      <p:cBhvr>
                                        <p:cTn id="76" dur="800" decel="100000" fill="hold"/>
                                        <p:tgtEl>
                                          <p:spTgt spid="32793"/>
                                        </p:tgtEl>
                                        <p:attrNameLst>
                                          <p:attrName>ppt_y</p:attrName>
                                        </p:attrNameLst>
                                      </p:cBhvr>
                                      <p:tavLst>
                                        <p:tav tm="0">
                                          <p:val>
                                            <p:strVal val="#ppt_y-0.4"/>
                                          </p:val>
                                        </p:tav>
                                        <p:tav tm="100000">
                                          <p:val>
                                            <p:strVal val="#ppt_y+0.1"/>
                                          </p:val>
                                        </p:tav>
                                      </p:tavLst>
                                    </p:anim>
                                    <p:anim calcmode="lin" valueType="num">
                                      <p:cBhvr>
                                        <p:cTn id="77" dur="200" accel="100000" fill="hold">
                                          <p:stCondLst>
                                            <p:cond delay="800"/>
                                          </p:stCondLst>
                                        </p:cTn>
                                        <p:tgtEl>
                                          <p:spTgt spid="32793"/>
                                        </p:tgtEl>
                                        <p:attrNameLst>
                                          <p:attrName>ppt_x</p:attrName>
                                        </p:attrNameLst>
                                      </p:cBhvr>
                                      <p:tavLst>
                                        <p:tav tm="0">
                                          <p:val>
                                            <p:strVal val="#ppt_x-0.05"/>
                                          </p:val>
                                        </p:tav>
                                        <p:tav tm="100000">
                                          <p:val>
                                            <p:strVal val="#ppt_x"/>
                                          </p:val>
                                        </p:tav>
                                      </p:tavLst>
                                    </p:anim>
                                    <p:anim calcmode="lin" valueType="num">
                                      <p:cBhvr>
                                        <p:cTn id="78" dur="200" accel="100000" fill="hold">
                                          <p:stCondLst>
                                            <p:cond delay="800"/>
                                          </p:stCondLst>
                                        </p:cTn>
                                        <p:tgtEl>
                                          <p:spTgt spid="32793"/>
                                        </p:tgtEl>
                                        <p:attrNameLst>
                                          <p:attrName>ppt_y</p:attrName>
                                        </p:attrNameLst>
                                      </p:cBhvr>
                                      <p:tavLst>
                                        <p:tav tm="0">
                                          <p:val>
                                            <p:strVal val="#ppt_y+0.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9" presetClass="exit" presetSubtype="0" fill="hold" nodeType="clickEffect">
                                  <p:stCondLst>
                                    <p:cond delay="0"/>
                                  </p:stCondLst>
                                  <p:childTnLst>
                                    <p:anim calcmode="lin" valueType="num">
                                      <p:cBhvr>
                                        <p:cTn id="82" dur="1000"/>
                                        <p:tgtEl>
                                          <p:spTgt spid="32793"/>
                                        </p:tgtEl>
                                        <p:attrNameLst>
                                          <p:attrName>ppt_x</p:attrName>
                                        </p:attrNameLst>
                                      </p:cBhvr>
                                      <p:tavLst>
                                        <p:tav tm="0">
                                          <p:val>
                                            <p:strVal val="ppt_x"/>
                                          </p:val>
                                        </p:tav>
                                        <p:tav tm="100000">
                                          <p:val>
                                            <p:strVal val="ppt_x-.2"/>
                                          </p:val>
                                        </p:tav>
                                      </p:tavLst>
                                    </p:anim>
                                    <p:anim calcmode="lin" valueType="num">
                                      <p:cBhvr>
                                        <p:cTn id="83" dur="1000"/>
                                        <p:tgtEl>
                                          <p:spTgt spid="32793"/>
                                        </p:tgtEl>
                                        <p:attrNameLst>
                                          <p:attrName>ppt_y</p:attrName>
                                        </p:attrNameLst>
                                      </p:cBhvr>
                                      <p:tavLst>
                                        <p:tav tm="0">
                                          <p:val>
                                            <p:strVal val="ppt_y"/>
                                          </p:val>
                                        </p:tav>
                                        <p:tav tm="100000">
                                          <p:val>
                                            <p:strVal val="ppt_y"/>
                                          </p:val>
                                        </p:tav>
                                      </p:tavLst>
                                    </p:anim>
                                    <p:animEffect transition="out" filter="fade">
                                      <p:cBhvr>
                                        <p:cTn id="84" dur="1000"/>
                                        <p:tgtEl>
                                          <p:spTgt spid="32793"/>
                                        </p:tgtEl>
                                      </p:cBhvr>
                                    </p:animEffect>
                                    <p:set>
                                      <p:cBhvr>
                                        <p:cTn id="85" dur="1" fill="hold">
                                          <p:stCondLst>
                                            <p:cond delay="999"/>
                                          </p:stCondLst>
                                        </p:cTn>
                                        <p:tgtEl>
                                          <p:spTgt spid="32793"/>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35" presetClass="entr" presetSubtype="0" fill="hold" nodeType="clickEffect">
                                  <p:stCondLst>
                                    <p:cond delay="0"/>
                                  </p:stCondLst>
                                  <p:childTnLst>
                                    <p:set>
                                      <p:cBhvr>
                                        <p:cTn id="89" dur="1" fill="hold">
                                          <p:stCondLst>
                                            <p:cond delay="0"/>
                                          </p:stCondLst>
                                        </p:cTn>
                                        <p:tgtEl>
                                          <p:spTgt spid="32795"/>
                                        </p:tgtEl>
                                        <p:attrNameLst>
                                          <p:attrName>style.visibility</p:attrName>
                                        </p:attrNameLst>
                                      </p:cBhvr>
                                      <p:to>
                                        <p:strVal val="visible"/>
                                      </p:to>
                                    </p:set>
                                    <p:animEffect transition="in" filter="fade">
                                      <p:cBhvr>
                                        <p:cTn id="90" dur="2000"/>
                                        <p:tgtEl>
                                          <p:spTgt spid="32795"/>
                                        </p:tgtEl>
                                      </p:cBhvr>
                                    </p:animEffect>
                                    <p:anim calcmode="lin" valueType="num">
                                      <p:cBhvr>
                                        <p:cTn id="91" dur="2000" fill="hold"/>
                                        <p:tgtEl>
                                          <p:spTgt spid="32795"/>
                                        </p:tgtEl>
                                        <p:attrNameLst>
                                          <p:attrName>style.rotation</p:attrName>
                                        </p:attrNameLst>
                                      </p:cBhvr>
                                      <p:tavLst>
                                        <p:tav tm="0">
                                          <p:val>
                                            <p:fltVal val="720"/>
                                          </p:val>
                                        </p:tav>
                                        <p:tav tm="100000">
                                          <p:val>
                                            <p:fltVal val="0"/>
                                          </p:val>
                                        </p:tav>
                                      </p:tavLst>
                                    </p:anim>
                                    <p:anim calcmode="lin" valueType="num">
                                      <p:cBhvr>
                                        <p:cTn id="92" dur="2000" fill="hold"/>
                                        <p:tgtEl>
                                          <p:spTgt spid="32795"/>
                                        </p:tgtEl>
                                        <p:attrNameLst>
                                          <p:attrName>ppt_h</p:attrName>
                                        </p:attrNameLst>
                                      </p:cBhvr>
                                      <p:tavLst>
                                        <p:tav tm="0">
                                          <p:val>
                                            <p:fltVal val="0"/>
                                          </p:val>
                                        </p:tav>
                                        <p:tav tm="100000">
                                          <p:val>
                                            <p:strVal val="#ppt_h"/>
                                          </p:val>
                                        </p:tav>
                                      </p:tavLst>
                                    </p:anim>
                                    <p:anim calcmode="lin" valueType="num">
                                      <p:cBhvr>
                                        <p:cTn id="93" dur="2000" fill="hold"/>
                                        <p:tgtEl>
                                          <p:spTgt spid="32795"/>
                                        </p:tgtEl>
                                        <p:attrNameLst>
                                          <p:attrName>ppt_w</p:attrName>
                                        </p:attrNameLst>
                                      </p:cBhvr>
                                      <p:tavLst>
                                        <p:tav tm="0">
                                          <p:val>
                                            <p:fltVal val="0"/>
                                          </p:val>
                                        </p:tav>
                                        <p:tav tm="100000">
                                          <p:val>
                                            <p:strVal val="#ppt_w"/>
                                          </p:val>
                                        </p:tav>
                                      </p:tavLst>
                                    </p:anim>
                                  </p:childTnLst>
                                </p:cTn>
                              </p:par>
                            </p:childTnLst>
                          </p:cTn>
                        </p:par>
                      </p:childTnLst>
                    </p:cTn>
                  </p:par>
                  <p:par>
                    <p:cTn id="94" fill="hold">
                      <p:stCondLst>
                        <p:cond delay="indefinite"/>
                      </p:stCondLst>
                      <p:childTnLst>
                        <p:par>
                          <p:cTn id="95" fill="hold">
                            <p:stCondLst>
                              <p:cond delay="0"/>
                            </p:stCondLst>
                            <p:childTnLst>
                              <p:par>
                                <p:cTn id="96" presetID="26" presetClass="entr" presetSubtype="0" fill="hold" nodeType="click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wipe(down)">
                                      <p:cBhvr>
                                        <p:cTn id="98" dur="580">
                                          <p:stCondLst>
                                            <p:cond delay="0"/>
                                          </p:stCondLst>
                                        </p:cTn>
                                        <p:tgtEl>
                                          <p:spTgt spid="14"/>
                                        </p:tgtEl>
                                      </p:cBhvr>
                                    </p:animEffect>
                                    <p:anim calcmode="lin" valueType="num">
                                      <p:cBhvr>
                                        <p:cTn id="99"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0"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1"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02"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3"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4" dur="26">
                                          <p:stCondLst>
                                            <p:cond delay="650"/>
                                          </p:stCondLst>
                                        </p:cTn>
                                        <p:tgtEl>
                                          <p:spTgt spid="14"/>
                                        </p:tgtEl>
                                      </p:cBhvr>
                                      <p:to x="100000" y="60000"/>
                                    </p:animScale>
                                    <p:animScale>
                                      <p:cBhvr>
                                        <p:cTn id="105" dur="166" decel="50000">
                                          <p:stCondLst>
                                            <p:cond delay="676"/>
                                          </p:stCondLst>
                                        </p:cTn>
                                        <p:tgtEl>
                                          <p:spTgt spid="14"/>
                                        </p:tgtEl>
                                      </p:cBhvr>
                                      <p:to x="100000" y="100000"/>
                                    </p:animScale>
                                    <p:animScale>
                                      <p:cBhvr>
                                        <p:cTn id="106" dur="26">
                                          <p:stCondLst>
                                            <p:cond delay="1312"/>
                                          </p:stCondLst>
                                        </p:cTn>
                                        <p:tgtEl>
                                          <p:spTgt spid="14"/>
                                        </p:tgtEl>
                                      </p:cBhvr>
                                      <p:to x="100000" y="80000"/>
                                    </p:animScale>
                                    <p:animScale>
                                      <p:cBhvr>
                                        <p:cTn id="107" dur="166" decel="50000">
                                          <p:stCondLst>
                                            <p:cond delay="1338"/>
                                          </p:stCondLst>
                                        </p:cTn>
                                        <p:tgtEl>
                                          <p:spTgt spid="14"/>
                                        </p:tgtEl>
                                      </p:cBhvr>
                                      <p:to x="100000" y="100000"/>
                                    </p:animScale>
                                    <p:animScale>
                                      <p:cBhvr>
                                        <p:cTn id="108" dur="26">
                                          <p:stCondLst>
                                            <p:cond delay="1642"/>
                                          </p:stCondLst>
                                        </p:cTn>
                                        <p:tgtEl>
                                          <p:spTgt spid="14"/>
                                        </p:tgtEl>
                                      </p:cBhvr>
                                      <p:to x="100000" y="90000"/>
                                    </p:animScale>
                                    <p:animScale>
                                      <p:cBhvr>
                                        <p:cTn id="109" dur="166" decel="50000">
                                          <p:stCondLst>
                                            <p:cond delay="1668"/>
                                          </p:stCondLst>
                                        </p:cTn>
                                        <p:tgtEl>
                                          <p:spTgt spid="14"/>
                                        </p:tgtEl>
                                      </p:cBhvr>
                                      <p:to x="100000" y="100000"/>
                                    </p:animScale>
                                    <p:animScale>
                                      <p:cBhvr>
                                        <p:cTn id="110" dur="26">
                                          <p:stCondLst>
                                            <p:cond delay="1808"/>
                                          </p:stCondLst>
                                        </p:cTn>
                                        <p:tgtEl>
                                          <p:spTgt spid="14"/>
                                        </p:tgtEl>
                                      </p:cBhvr>
                                      <p:to x="100000" y="95000"/>
                                    </p:animScale>
                                    <p:animScale>
                                      <p:cBhvr>
                                        <p:cTn id="111"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4" grpId="0" build="allAtOnce"/>
      <p:bldP spid="32786" grpId="0"/>
      <p:bldP spid="32786"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fontScale="92500" lnSpcReduction="10000"/>
          </a:bodyPr>
          <a:lstStyle/>
          <a:p>
            <a:r>
              <a:rPr lang="kk-KZ" b="1" i="1" dirty="0" smtClean="0"/>
              <a:t>қисайған </a:t>
            </a:r>
            <a:r>
              <a:rPr lang="kk-KZ" b="1" i="1" dirty="0"/>
              <a:t>қатпарлар </a:t>
            </a:r>
            <a:r>
              <a:rPr lang="kk-KZ" dirty="0"/>
              <a:t>қос қанаттары қарама-қарсы жақтарға әр түрлі бұрыштармен құлаған немесе екі қанатының бірі тігірек болып </a:t>
            </a:r>
            <a:r>
              <a:rPr lang="kk-KZ" dirty="0" smtClean="0"/>
              <a:t>келетіндер.</a:t>
            </a:r>
            <a:endParaRPr lang="ru-RU" dirty="0"/>
          </a:p>
          <a:p>
            <a:r>
              <a:rPr lang="kk-KZ" b="1" i="1" dirty="0" smtClean="0"/>
              <a:t>аударылған </a:t>
            </a:r>
            <a:r>
              <a:rPr lang="kk-KZ" b="1" i="1" dirty="0"/>
              <a:t>қатпарлар </a:t>
            </a:r>
            <a:r>
              <a:rPr lang="kk-KZ" dirty="0"/>
              <a:t>— шоқтығы біржақ қанатына қарай қысылып құлағандай болады немесе қанаттары бір жаққа қарай бағыттала </a:t>
            </a:r>
            <a:r>
              <a:rPr lang="kk-KZ" dirty="0" smtClean="0"/>
              <a:t>құлағандар.</a:t>
            </a:r>
            <a:endParaRPr lang="ru-RU" dirty="0"/>
          </a:p>
          <a:p>
            <a:r>
              <a:rPr lang="kk-KZ" b="1" i="1" dirty="0" smtClean="0"/>
              <a:t>жантайған </a:t>
            </a:r>
            <a:r>
              <a:rPr lang="kk-KZ" b="1" i="1" dirty="0"/>
              <a:t>қатпарлар </a:t>
            </a:r>
            <a:r>
              <a:rPr lang="kk-KZ" dirty="0"/>
              <a:t>остік жазықтық бетіне көлденең </a:t>
            </a:r>
            <a:r>
              <a:rPr lang="kk-KZ" dirty="0" smtClean="0"/>
              <a:t>орналасады.</a:t>
            </a:r>
            <a:endParaRPr lang="ru-RU" dirty="0"/>
          </a:p>
          <a:p>
            <a:r>
              <a:rPr lang="kk-KZ" b="1" i="1" dirty="0" smtClean="0"/>
              <a:t>төңкерілген </a:t>
            </a:r>
            <a:r>
              <a:rPr lang="kk-KZ" b="1" i="1" dirty="0"/>
              <a:t>қатпарлар </a:t>
            </a:r>
            <a:r>
              <a:rPr lang="kk-KZ" dirty="0"/>
              <a:t>— остік беті кері қарай құлағандай болып бүгілген.</a:t>
            </a:r>
            <a:endParaRPr lang="ru-RU" dirty="0"/>
          </a:p>
          <a:p>
            <a:endParaRPr lang="ru-RU" dirty="0"/>
          </a:p>
        </p:txBody>
      </p:sp>
    </p:spTree>
    <p:extLst>
      <p:ext uri="{BB962C8B-B14F-4D97-AF65-F5344CB8AC3E}">
        <p14:creationId xmlns:p14="http://schemas.microsoft.com/office/powerpoint/2010/main" val="39480995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9" name="Text Box 7"/>
          <p:cNvSpPr txBox="1">
            <a:spLocks noChangeArrowheads="1"/>
          </p:cNvSpPr>
          <p:nvPr/>
        </p:nvSpPr>
        <p:spPr bwMode="auto">
          <a:xfrm>
            <a:off x="4800600" y="642918"/>
            <a:ext cx="4091880" cy="4524315"/>
          </a:xfrm>
          <a:prstGeom prst="rect">
            <a:avLst/>
          </a:prstGeom>
          <a:noFill/>
          <a:ln w="9525">
            <a:noFill/>
            <a:miter lim="800000"/>
            <a:headEnd/>
            <a:tailEnd/>
          </a:ln>
        </p:spPr>
        <p:txBody>
          <a:bodyPr wrap="square">
            <a:spAutoFit/>
          </a:bodyPr>
          <a:lstStyle/>
          <a:p>
            <a:r>
              <a:rPr lang="kk-KZ" dirty="0"/>
              <a:t>а)  кәдімгі,  қалыпты  - қатпарлардың қанаттары әр жаққа құлап жатады;</a:t>
            </a:r>
            <a:endParaRPr lang="ru-RU" dirty="0"/>
          </a:p>
          <a:p>
            <a:r>
              <a:rPr lang="ru-RU" dirty="0"/>
              <a:t>б) изо</a:t>
            </a:r>
            <a:r>
              <a:rPr lang="kk-KZ" dirty="0"/>
              <a:t>кл</a:t>
            </a:r>
            <a:r>
              <a:rPr lang="ru-RU" dirty="0" err="1"/>
              <a:t>инды</a:t>
            </a:r>
            <a:r>
              <a:rPr lang="ru-RU" dirty="0"/>
              <a:t> - </a:t>
            </a:r>
            <a:r>
              <a:rPr lang="ru-RU" dirty="0" err="1"/>
              <a:t>қанаттары</a:t>
            </a:r>
            <a:r>
              <a:rPr lang="ru-RU" dirty="0"/>
              <a:t> параллель </a:t>
            </a:r>
            <a:r>
              <a:rPr lang="ru-RU" dirty="0" err="1"/>
              <a:t>орналасады</a:t>
            </a:r>
            <a:r>
              <a:rPr lang="ru-RU" dirty="0" smtClean="0"/>
              <a:t>; </a:t>
            </a:r>
            <a:r>
              <a:rPr lang="ru-RU" dirty="0"/>
              <a:t>в) </a:t>
            </a:r>
            <a:r>
              <a:rPr lang="ru-RU" dirty="0" err="1"/>
              <a:t>желпуіш</a:t>
            </a:r>
            <a:r>
              <a:rPr lang="ru-RU" dirty="0"/>
              <a:t> </a:t>
            </a:r>
            <a:r>
              <a:rPr lang="ru-RU" dirty="0" err="1"/>
              <a:t>тәріздесті</a:t>
            </a:r>
            <a:r>
              <a:rPr lang="ru-RU" dirty="0"/>
              <a:t> - </a:t>
            </a:r>
            <a:r>
              <a:rPr lang="ru-RU" dirty="0" err="1"/>
              <a:t>қанаттары</a:t>
            </a:r>
            <a:r>
              <a:rPr lang="ru-RU" dirty="0"/>
              <a:t> </a:t>
            </a:r>
            <a:r>
              <a:rPr lang="ru-RU" dirty="0" err="1"/>
              <a:t>желпуіш</a:t>
            </a:r>
            <a:r>
              <a:rPr lang="ru-RU" dirty="0"/>
              <a:t> </a:t>
            </a:r>
            <a:r>
              <a:rPr lang="ru-RU" dirty="0" smtClean="0"/>
              <a:t>т</a:t>
            </a:r>
            <a:r>
              <a:rPr lang="kk-KZ" dirty="0" smtClean="0"/>
              <a:t>ә</a:t>
            </a:r>
            <a:r>
              <a:rPr lang="ru-RU" dirty="0" err="1" smtClean="0"/>
              <a:t>різдес</a:t>
            </a:r>
            <a:r>
              <a:rPr lang="ru-RU" dirty="0" smtClean="0"/>
              <a:t> </a:t>
            </a:r>
            <a:r>
              <a:rPr lang="ru-RU" dirty="0" err="1"/>
              <a:t>болып</a:t>
            </a:r>
            <a:r>
              <a:rPr lang="ru-RU" dirty="0"/>
              <a:t> </a:t>
            </a:r>
            <a:r>
              <a:rPr lang="ru-RU" dirty="0" err="1"/>
              <a:t>келеді</a:t>
            </a:r>
            <a:r>
              <a:rPr lang="ru-RU" dirty="0"/>
              <a:t>. М</a:t>
            </a:r>
            <a:r>
              <a:rPr lang="kk-KZ" dirty="0"/>
              <a:t>ұ</a:t>
            </a:r>
            <a:r>
              <a:rPr lang="ru-RU" dirty="0"/>
              <a:t>ң</a:t>
            </a:r>
            <a:r>
              <a:rPr lang="kk-KZ" dirty="0"/>
              <a:t>д</a:t>
            </a:r>
            <a:r>
              <a:rPr lang="ru-RU" dirty="0" smtClean="0"/>
              <a:t>ай </a:t>
            </a:r>
            <a:r>
              <a:rPr lang="ru-RU" dirty="0" err="1" smtClean="0"/>
              <a:t>қатпардың</a:t>
            </a:r>
            <a:r>
              <a:rPr lang="ru-RU" dirty="0" smtClean="0"/>
              <a:t> </a:t>
            </a:r>
            <a:r>
              <a:rPr lang="kk-KZ" dirty="0"/>
              <a:t>ө</a:t>
            </a:r>
            <a:r>
              <a:rPr lang="ru-RU" dirty="0" err="1"/>
              <a:t>зегі</a:t>
            </a:r>
            <a:r>
              <a:rPr lang="ru-RU" dirty="0"/>
              <a:t> (ядро) </a:t>
            </a:r>
            <a:r>
              <a:rPr lang="ru-RU" dirty="0" err="1"/>
              <a:t>басқа</a:t>
            </a:r>
            <a:r>
              <a:rPr lang="ru-RU" dirty="0"/>
              <a:t> </a:t>
            </a:r>
            <a:r>
              <a:rPr lang="ru-RU" dirty="0" err="1"/>
              <a:t>бөліктерінен</a:t>
            </a:r>
            <a:r>
              <a:rPr lang="ru-RU" dirty="0"/>
              <a:t> </a:t>
            </a:r>
            <a:r>
              <a:rPr lang="ru-RU" dirty="0" err="1"/>
              <a:t>бөлектенген</a:t>
            </a:r>
            <a:r>
              <a:rPr lang="ru-RU" dirty="0"/>
              <a:t> </a:t>
            </a:r>
            <a:r>
              <a:rPr lang="ru-RU" dirty="0" err="1"/>
              <a:t>болады</a:t>
            </a:r>
            <a:r>
              <a:rPr lang="ru-RU" dirty="0"/>
              <a:t>.</a:t>
            </a:r>
          </a:p>
          <a:p>
            <a:r>
              <a:rPr lang="kk-KZ" dirty="0"/>
              <a:t>Қатпарлардың ось жазықтығының орнына байланысты түрлері: </a:t>
            </a:r>
            <a:r>
              <a:rPr lang="ru-RU" dirty="0" smtClean="0"/>
              <a:t>1</a:t>
            </a:r>
            <a:r>
              <a:rPr lang="kk-KZ" dirty="0" smtClean="0"/>
              <a:t>) </a:t>
            </a:r>
            <a:r>
              <a:rPr lang="kk-KZ" dirty="0"/>
              <a:t>симметриялық; </a:t>
            </a:r>
            <a:r>
              <a:rPr lang="kk-KZ" dirty="0" smtClean="0"/>
              <a:t>2) </a:t>
            </a:r>
            <a:r>
              <a:rPr lang="kk-KZ" dirty="0"/>
              <a:t>ассиметриялық </a:t>
            </a:r>
            <a:r>
              <a:rPr lang="kk-KZ" dirty="0" smtClean="0"/>
              <a:t>3) қисайған</a:t>
            </a:r>
            <a:r>
              <a:rPr lang="kk-KZ" dirty="0"/>
              <a:t>; </a:t>
            </a:r>
            <a:r>
              <a:rPr lang="kk-KZ" dirty="0" smtClean="0"/>
              <a:t>8) </a:t>
            </a:r>
            <a:r>
              <a:rPr lang="kk-KZ" dirty="0"/>
              <a:t>аударылған; </a:t>
            </a:r>
            <a:r>
              <a:rPr lang="kk-KZ" dirty="0" smtClean="0"/>
              <a:t>7) </a:t>
            </a:r>
            <a:r>
              <a:rPr lang="kk-KZ" dirty="0"/>
              <a:t>жантайған; </a:t>
            </a:r>
            <a:r>
              <a:rPr lang="kk-KZ" dirty="0" smtClean="0"/>
              <a:t>9) </a:t>
            </a:r>
            <a:r>
              <a:rPr lang="kk-KZ" dirty="0"/>
              <a:t>төңкерілген</a:t>
            </a:r>
            <a:endParaRPr lang="ru-RU" dirty="0"/>
          </a:p>
          <a:p>
            <a:r>
              <a:rPr lang="kk-KZ" dirty="0"/>
              <a:t>Қатпарлар </a:t>
            </a:r>
            <a:r>
              <a:rPr lang="kk-KZ" dirty="0" smtClean="0"/>
              <a:t>құлпы </a:t>
            </a:r>
            <a:r>
              <a:rPr lang="kk-KZ" dirty="0"/>
              <a:t>пішініне байланысты жадағай, </a:t>
            </a:r>
            <a:r>
              <a:rPr lang="kk-KZ" dirty="0" smtClean="0"/>
              <a:t>шұғыл</a:t>
            </a:r>
            <a:r>
              <a:rPr lang="kk-KZ" dirty="0"/>
              <a:t>, сынған, және </a:t>
            </a:r>
            <a:r>
              <a:rPr lang="kk-KZ" dirty="0" smtClean="0"/>
              <a:t>сандық тәріздестіге бөлінеді.</a:t>
            </a:r>
            <a:endParaRPr lang="ru-RU" dirty="0"/>
          </a:p>
        </p:txBody>
      </p:sp>
      <p:pic>
        <p:nvPicPr>
          <p:cNvPr id="6" name="Picture 6" descr="image_gallery?uuid=ec2dc5ff-f257-48e0-9b2e-c6048e6f9beb&amp;groupId=20138&amp;t=1300118329053"/>
          <p:cNvPicPr>
            <a:picLocks noChangeAspect="1" noChangeArrowheads="1"/>
          </p:cNvPicPr>
          <p:nvPr/>
        </p:nvPicPr>
        <p:blipFill>
          <a:blip r:embed="rId2"/>
          <a:srcRect/>
          <a:stretch>
            <a:fillRect/>
          </a:stretch>
        </p:blipFill>
        <p:spPr bwMode="auto">
          <a:xfrm>
            <a:off x="214282" y="571480"/>
            <a:ext cx="4411063" cy="5857892"/>
          </a:xfrm>
          <a:prstGeom prst="rect">
            <a:avLst/>
          </a:prstGeom>
          <a:noFill/>
          <a:ln w="9525">
            <a:noFill/>
            <a:miter lim="800000"/>
            <a:headEnd/>
            <a:tailEnd/>
          </a:ln>
        </p:spPr>
      </p:pic>
      <p:sp>
        <p:nvSpPr>
          <p:cNvPr id="2" name="Прямоугольник 1"/>
          <p:cNvSpPr/>
          <p:nvPr/>
        </p:nvSpPr>
        <p:spPr>
          <a:xfrm>
            <a:off x="880929" y="109815"/>
            <a:ext cx="7488832" cy="369332"/>
          </a:xfrm>
          <a:prstGeom prst="rect">
            <a:avLst/>
          </a:prstGeom>
        </p:spPr>
        <p:txBody>
          <a:bodyPr wrap="square">
            <a:spAutoFit/>
          </a:bodyPr>
          <a:lstStyle/>
          <a:p>
            <a:r>
              <a:rPr lang="kk-KZ" b="1" u="sng" dirty="0"/>
              <a:t>Қанаттарының арақатынастарына байланысты: </a:t>
            </a:r>
            <a:endParaRPr lang="ru-RU" b="1"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10" fill="hold" grpId="0" nodeType="clickEffect">
                                  <p:stCondLst>
                                    <p:cond delay="0"/>
                                  </p:stCondLst>
                                  <p:childTnLst>
                                    <p:anim calcmode="lin" valueType="num">
                                      <p:cBhvr>
                                        <p:cTn id="6" dur="500"/>
                                        <p:tgtEl>
                                          <p:spTgt spid="33799"/>
                                        </p:tgtEl>
                                        <p:attrNameLst>
                                          <p:attrName>ppt_w</p:attrName>
                                        </p:attrNameLst>
                                      </p:cBhvr>
                                      <p:tavLst>
                                        <p:tav tm="0">
                                          <p:val>
                                            <p:strVal val="ppt_w"/>
                                          </p:val>
                                        </p:tav>
                                        <p:tav tm="100000">
                                          <p:val>
                                            <p:fltVal val="0"/>
                                          </p:val>
                                        </p:tav>
                                      </p:tavLst>
                                    </p:anim>
                                    <p:anim calcmode="lin" valueType="num">
                                      <p:cBhvr>
                                        <p:cTn id="7" dur="500"/>
                                        <p:tgtEl>
                                          <p:spTgt spid="33799"/>
                                        </p:tgtEl>
                                        <p:attrNameLst>
                                          <p:attrName>ppt_h</p:attrName>
                                        </p:attrNameLst>
                                      </p:cBhvr>
                                      <p:tavLst>
                                        <p:tav tm="0">
                                          <p:val>
                                            <p:strVal val="ppt_h"/>
                                          </p:val>
                                        </p:tav>
                                        <p:tav tm="100000">
                                          <p:val>
                                            <p:strVal val="ppt_h"/>
                                          </p:val>
                                        </p:tav>
                                      </p:tavLst>
                                    </p:anim>
                                    <p:set>
                                      <p:cBhvr>
                                        <p:cTn id="8" dur="1" fill="hold">
                                          <p:stCondLst>
                                            <p:cond delay="499"/>
                                          </p:stCondLst>
                                        </p:cTn>
                                        <p:tgtEl>
                                          <p:spTgt spid="337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6833" name="Picture 17" descr="Открытая верхний девон"/>
          <p:cNvPicPr>
            <a:picLocks noChangeAspect="1" noChangeArrowheads="1"/>
          </p:cNvPicPr>
          <p:nvPr/>
        </p:nvPicPr>
        <p:blipFill>
          <a:blip r:embed="rId3">
            <a:lum bright="-6000" contrast="18000"/>
          </a:blip>
          <a:srcRect/>
          <a:stretch>
            <a:fillRect/>
          </a:stretch>
        </p:blipFill>
        <p:spPr bwMode="auto">
          <a:xfrm>
            <a:off x="53975" y="53975"/>
            <a:ext cx="4376738" cy="2987675"/>
          </a:xfrm>
          <a:prstGeom prst="rect">
            <a:avLst/>
          </a:prstGeom>
          <a:noFill/>
          <a:ln w="12700">
            <a:solidFill>
              <a:schemeClr val="tx1"/>
            </a:solidFill>
            <a:miter lim="800000"/>
            <a:headEnd/>
            <a:tailEnd/>
          </a:ln>
        </p:spPr>
      </p:pic>
      <p:pic>
        <p:nvPicPr>
          <p:cNvPr id="546820" name="Picture 4" descr="Открытая антиклиналь"/>
          <p:cNvPicPr>
            <a:picLocks noChangeAspect="1" noChangeArrowheads="1"/>
          </p:cNvPicPr>
          <p:nvPr/>
        </p:nvPicPr>
        <p:blipFill>
          <a:blip r:embed="rId4">
            <a:lum contrast="20000"/>
          </a:blip>
          <a:srcRect/>
          <a:stretch>
            <a:fillRect/>
          </a:stretch>
        </p:blipFill>
        <p:spPr bwMode="auto">
          <a:xfrm>
            <a:off x="28575" y="3584575"/>
            <a:ext cx="4329113" cy="3240088"/>
          </a:xfrm>
          <a:prstGeom prst="rect">
            <a:avLst/>
          </a:prstGeom>
          <a:noFill/>
          <a:ln w="12700">
            <a:solidFill>
              <a:schemeClr val="tx1"/>
            </a:solidFill>
            <a:miter lim="800000"/>
            <a:headEnd/>
            <a:tailEnd/>
          </a:ln>
        </p:spPr>
      </p:pic>
      <p:pic>
        <p:nvPicPr>
          <p:cNvPr id="546821" name="Picture 5" descr="Открытая синклиналь"/>
          <p:cNvPicPr>
            <a:picLocks noChangeAspect="1" noChangeArrowheads="1"/>
          </p:cNvPicPr>
          <p:nvPr/>
        </p:nvPicPr>
        <p:blipFill>
          <a:blip r:embed="rId5">
            <a:lum contrast="20000"/>
          </a:blip>
          <a:srcRect/>
          <a:stretch>
            <a:fillRect/>
          </a:stretch>
        </p:blipFill>
        <p:spPr bwMode="auto">
          <a:xfrm>
            <a:off x="4786313" y="1835150"/>
            <a:ext cx="4329112" cy="3240088"/>
          </a:xfrm>
          <a:prstGeom prst="rect">
            <a:avLst/>
          </a:prstGeom>
          <a:noFill/>
          <a:ln w="12700" algn="ctr">
            <a:solidFill>
              <a:schemeClr val="tx1"/>
            </a:solidFill>
            <a:miter lim="800000"/>
            <a:headEnd/>
            <a:tailEnd/>
          </a:ln>
          <a:effectLst/>
        </p:spPr>
      </p:pic>
      <p:sp>
        <p:nvSpPr>
          <p:cNvPr id="546823" name="Rectangle 7"/>
          <p:cNvSpPr>
            <a:spLocks noChangeArrowheads="1"/>
          </p:cNvSpPr>
          <p:nvPr/>
        </p:nvSpPr>
        <p:spPr bwMode="auto">
          <a:xfrm>
            <a:off x="6370638" y="4903788"/>
            <a:ext cx="2416204" cy="535531"/>
          </a:xfrm>
          <a:prstGeom prst="rect">
            <a:avLst/>
          </a:prstGeom>
          <a:solidFill>
            <a:srgbClr val="EAEAEA"/>
          </a:solidFill>
          <a:ln w="12700" algn="ctr">
            <a:solidFill>
              <a:srgbClr val="000000"/>
            </a:solidFill>
            <a:miter lim="800000"/>
            <a:headEnd/>
            <a:tailEnd/>
          </a:ln>
          <a:effectLst/>
        </p:spPr>
        <p:txBody>
          <a:bodyPr wrap="square">
            <a:spAutoFit/>
          </a:bodyPr>
          <a:lstStyle/>
          <a:p>
            <a:pPr algn="r">
              <a:lnSpc>
                <a:spcPct val="80000"/>
              </a:lnSpc>
            </a:pPr>
            <a:r>
              <a:rPr lang="ru-RU" sz="1800" b="1" dirty="0" err="1" smtClean="0">
                <a:solidFill>
                  <a:srgbClr val="000000"/>
                </a:solidFill>
              </a:rPr>
              <a:t>Синклин</a:t>
            </a:r>
            <a:r>
              <a:rPr lang="ru-RU" b="1" dirty="0">
                <a:solidFill>
                  <a:srgbClr val="000000"/>
                </a:solidFill>
              </a:rPr>
              <a:t>. </a:t>
            </a:r>
            <a:r>
              <a:rPr lang="ru-RU" b="1" dirty="0" err="1">
                <a:solidFill>
                  <a:srgbClr val="000000"/>
                </a:solidFill>
              </a:rPr>
              <a:t>Үстінгі</a:t>
            </a:r>
            <a:r>
              <a:rPr lang="ru-RU" b="1" dirty="0">
                <a:solidFill>
                  <a:srgbClr val="000000"/>
                </a:solidFill>
              </a:rPr>
              <a:t> девон. </a:t>
            </a:r>
            <a:r>
              <a:rPr lang="ru-RU" b="1" dirty="0" err="1">
                <a:solidFill>
                  <a:srgbClr val="000000"/>
                </a:solidFill>
              </a:rPr>
              <a:t>Оңтүстік</a:t>
            </a:r>
            <a:r>
              <a:rPr lang="ru-RU" b="1" dirty="0">
                <a:solidFill>
                  <a:srgbClr val="000000"/>
                </a:solidFill>
              </a:rPr>
              <a:t> Орал</a:t>
            </a:r>
            <a:endParaRPr lang="ru-RU" sz="1800" b="1" dirty="0">
              <a:solidFill>
                <a:srgbClr val="000000"/>
              </a:solidFill>
            </a:endParaRPr>
          </a:p>
        </p:txBody>
      </p:sp>
      <p:sp>
        <p:nvSpPr>
          <p:cNvPr id="546824" name="Text Box 8"/>
          <p:cNvSpPr txBox="1">
            <a:spLocks noChangeArrowheads="1"/>
          </p:cNvSpPr>
          <p:nvPr/>
        </p:nvSpPr>
        <p:spPr bwMode="auto">
          <a:xfrm>
            <a:off x="5689600" y="0"/>
            <a:ext cx="3454400" cy="720197"/>
          </a:xfrm>
          <a:prstGeom prst="rect">
            <a:avLst/>
          </a:prstGeom>
          <a:noFill/>
          <a:ln w="9525">
            <a:noFill/>
            <a:miter lim="800000"/>
            <a:headEnd/>
            <a:tailEnd/>
          </a:ln>
          <a:effectLst/>
        </p:spPr>
        <p:txBody>
          <a:bodyPr>
            <a:spAutoFit/>
          </a:bodyPr>
          <a:lstStyle/>
          <a:p>
            <a:pPr algn="r">
              <a:lnSpc>
                <a:spcPct val="85000"/>
              </a:lnSpc>
              <a:spcBef>
                <a:spcPct val="50000"/>
              </a:spcBef>
            </a:pPr>
            <a:r>
              <a:rPr lang="kk-KZ" sz="2400" b="1" dirty="0" smtClean="0">
                <a:latin typeface="Arial" charset="0"/>
              </a:rPr>
              <a:t>Ашық қатпарлардың мысалдары</a:t>
            </a:r>
            <a:endParaRPr lang="ru-RU" sz="2400" b="1" dirty="0">
              <a:latin typeface="Arial" charset="0"/>
            </a:endParaRPr>
          </a:p>
        </p:txBody>
      </p:sp>
      <p:sp>
        <p:nvSpPr>
          <p:cNvPr id="546828" name="Rectangle 12"/>
          <p:cNvSpPr>
            <a:spLocks noChangeArrowheads="1"/>
          </p:cNvSpPr>
          <p:nvPr/>
        </p:nvSpPr>
        <p:spPr bwMode="auto">
          <a:xfrm>
            <a:off x="1335088" y="2724150"/>
            <a:ext cx="2451094" cy="541046"/>
          </a:xfrm>
          <a:prstGeom prst="rect">
            <a:avLst/>
          </a:prstGeom>
          <a:solidFill>
            <a:srgbClr val="EAEAEA"/>
          </a:solidFill>
          <a:ln w="12700" algn="ctr">
            <a:solidFill>
              <a:srgbClr val="000000"/>
            </a:solidFill>
            <a:miter lim="800000"/>
            <a:headEnd/>
            <a:tailEnd/>
          </a:ln>
          <a:effectLst/>
        </p:spPr>
        <p:txBody>
          <a:bodyPr wrap="square">
            <a:spAutoFit/>
          </a:bodyPr>
          <a:lstStyle/>
          <a:p>
            <a:pPr algn="l">
              <a:lnSpc>
                <a:spcPct val="80000"/>
              </a:lnSpc>
            </a:pPr>
            <a:r>
              <a:rPr lang="ru-RU" sz="1800" b="1" dirty="0" err="1" smtClean="0">
                <a:solidFill>
                  <a:srgbClr val="000000"/>
                </a:solidFill>
              </a:rPr>
              <a:t>Антиклин</a:t>
            </a:r>
            <a:r>
              <a:rPr lang="ru-RU" sz="1800" b="1" dirty="0" smtClean="0">
                <a:solidFill>
                  <a:srgbClr val="000000"/>
                </a:solidFill>
              </a:rPr>
              <a:t>. </a:t>
            </a:r>
            <a:r>
              <a:rPr lang="ru-RU" sz="1800" b="1" dirty="0" err="1" smtClean="0">
                <a:solidFill>
                  <a:srgbClr val="000000"/>
                </a:solidFill>
              </a:rPr>
              <a:t>Үстінгі</a:t>
            </a:r>
            <a:r>
              <a:rPr lang="ru-RU" sz="1800" b="1" dirty="0" smtClean="0">
                <a:solidFill>
                  <a:srgbClr val="000000"/>
                </a:solidFill>
              </a:rPr>
              <a:t> </a:t>
            </a:r>
            <a:r>
              <a:rPr lang="ru-RU" sz="1800" b="1" dirty="0">
                <a:solidFill>
                  <a:srgbClr val="000000"/>
                </a:solidFill>
              </a:rPr>
              <a:t>девон. </a:t>
            </a:r>
            <a:r>
              <a:rPr lang="ru-RU" sz="1800" b="1" dirty="0" err="1" smtClean="0">
                <a:solidFill>
                  <a:srgbClr val="000000"/>
                </a:solidFill>
              </a:rPr>
              <a:t>Оңтүстік</a:t>
            </a:r>
            <a:r>
              <a:rPr lang="ru-RU" sz="1800" b="1" dirty="0" smtClean="0">
                <a:solidFill>
                  <a:srgbClr val="000000"/>
                </a:solidFill>
              </a:rPr>
              <a:t> Орал</a:t>
            </a:r>
            <a:endParaRPr lang="ru-RU" sz="1800" b="1" dirty="0">
              <a:solidFill>
                <a:srgbClr val="000000"/>
              </a:solidFill>
            </a:endParaRPr>
          </a:p>
        </p:txBody>
      </p:sp>
      <p:sp>
        <p:nvSpPr>
          <p:cNvPr id="546835" name="Rectangle 19"/>
          <p:cNvSpPr>
            <a:spLocks noChangeArrowheads="1"/>
          </p:cNvSpPr>
          <p:nvPr/>
        </p:nvSpPr>
        <p:spPr bwMode="auto">
          <a:xfrm>
            <a:off x="3578225" y="6053138"/>
            <a:ext cx="2422535" cy="541046"/>
          </a:xfrm>
          <a:prstGeom prst="rect">
            <a:avLst/>
          </a:prstGeom>
          <a:solidFill>
            <a:srgbClr val="EAEAEA"/>
          </a:solidFill>
          <a:ln w="12700" algn="ctr">
            <a:solidFill>
              <a:srgbClr val="000000"/>
            </a:solidFill>
            <a:miter lim="800000"/>
            <a:headEnd/>
            <a:tailEnd/>
          </a:ln>
          <a:effectLst/>
        </p:spPr>
        <p:txBody>
          <a:bodyPr wrap="square">
            <a:spAutoFit/>
          </a:bodyPr>
          <a:lstStyle/>
          <a:p>
            <a:pPr>
              <a:lnSpc>
                <a:spcPct val="80000"/>
              </a:lnSpc>
            </a:pPr>
            <a:r>
              <a:rPr lang="ru-RU" b="1" dirty="0" err="1">
                <a:solidFill>
                  <a:srgbClr val="000000"/>
                </a:solidFill>
              </a:rPr>
              <a:t>Антиклин</a:t>
            </a:r>
            <a:r>
              <a:rPr lang="ru-RU" b="1" dirty="0">
                <a:solidFill>
                  <a:srgbClr val="000000"/>
                </a:solidFill>
              </a:rPr>
              <a:t>. </a:t>
            </a:r>
            <a:r>
              <a:rPr lang="ru-RU" b="1" dirty="0" err="1">
                <a:solidFill>
                  <a:srgbClr val="000000"/>
                </a:solidFill>
              </a:rPr>
              <a:t>Үстінгі</a:t>
            </a:r>
            <a:r>
              <a:rPr lang="ru-RU" b="1" dirty="0">
                <a:solidFill>
                  <a:srgbClr val="000000"/>
                </a:solidFill>
              </a:rPr>
              <a:t> девон. </a:t>
            </a:r>
            <a:r>
              <a:rPr lang="ru-RU" b="1" dirty="0" err="1">
                <a:solidFill>
                  <a:srgbClr val="000000"/>
                </a:solidFill>
              </a:rPr>
              <a:t>Оңтүстік</a:t>
            </a:r>
            <a:r>
              <a:rPr lang="ru-RU" b="1" dirty="0">
                <a:solidFill>
                  <a:srgbClr val="000000"/>
                </a:solidFill>
              </a:rPr>
              <a:t> Орал</a:t>
            </a:r>
            <a:endParaRPr lang="ru-RU" b="1" dirty="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1634" name="Picture 2" descr="Синклиналь закрытая"/>
          <p:cNvPicPr>
            <a:picLocks noChangeAspect="1" noChangeArrowheads="1"/>
          </p:cNvPicPr>
          <p:nvPr/>
        </p:nvPicPr>
        <p:blipFill>
          <a:blip r:embed="rId3">
            <a:lum contrast="36000"/>
          </a:blip>
          <a:srcRect/>
          <a:stretch>
            <a:fillRect/>
          </a:stretch>
        </p:blipFill>
        <p:spPr bwMode="auto">
          <a:xfrm>
            <a:off x="41275" y="3560763"/>
            <a:ext cx="4325938" cy="3240087"/>
          </a:xfrm>
          <a:prstGeom prst="rect">
            <a:avLst/>
          </a:prstGeom>
          <a:noFill/>
          <a:ln w="12700">
            <a:solidFill>
              <a:schemeClr val="tx1"/>
            </a:solidFill>
            <a:miter lim="800000"/>
            <a:headEnd/>
            <a:tailEnd/>
          </a:ln>
        </p:spPr>
      </p:pic>
      <p:sp>
        <p:nvSpPr>
          <p:cNvPr id="581637" name="Rectangle 5"/>
          <p:cNvSpPr>
            <a:spLocks noGrp="1" noChangeArrowheads="1"/>
          </p:cNvSpPr>
          <p:nvPr>
            <p:ph type="title"/>
          </p:nvPr>
        </p:nvSpPr>
        <p:spPr>
          <a:xfrm>
            <a:off x="2932113" y="6148388"/>
            <a:ext cx="2287587" cy="760529"/>
          </a:xfrm>
          <a:solidFill>
            <a:srgbClr val="EAEAEA"/>
          </a:solidFill>
          <a:ln w="12700" cap="flat" algn="ctr">
            <a:solidFill>
              <a:srgbClr val="000000"/>
            </a:solidFill>
          </a:ln>
        </p:spPr>
        <p:txBody>
          <a:bodyPr anchor="t">
            <a:spAutoFit/>
          </a:bodyPr>
          <a:lstStyle/>
          <a:p>
            <a:pPr algn="l">
              <a:lnSpc>
                <a:spcPct val="80000"/>
              </a:lnSpc>
            </a:pPr>
            <a:r>
              <a:rPr lang="ru-RU" sz="1800" b="1" dirty="0" err="1" smtClean="0">
                <a:solidFill>
                  <a:srgbClr val="000000"/>
                </a:solidFill>
              </a:rPr>
              <a:t>Синклин</a:t>
            </a:r>
            <a:r>
              <a:rPr lang="ru-RU" sz="1800" b="1" dirty="0" smtClean="0">
                <a:solidFill>
                  <a:srgbClr val="000000"/>
                </a:solidFill>
              </a:rPr>
              <a:t>. </a:t>
            </a:r>
            <a:r>
              <a:rPr lang="ru-RU" sz="1800" b="1" dirty="0" err="1" smtClean="0">
                <a:solidFill>
                  <a:srgbClr val="000000"/>
                </a:solidFill>
              </a:rPr>
              <a:t>Үстінгі</a:t>
            </a:r>
            <a:r>
              <a:rPr lang="ru-RU" sz="1800" b="1" dirty="0" smtClean="0">
                <a:solidFill>
                  <a:srgbClr val="000000"/>
                </a:solidFill>
              </a:rPr>
              <a:t> </a:t>
            </a:r>
            <a:r>
              <a:rPr lang="ru-RU" sz="1800" b="1" dirty="0">
                <a:solidFill>
                  <a:srgbClr val="000000"/>
                </a:solidFill>
              </a:rPr>
              <a:t>девон. </a:t>
            </a:r>
            <a:r>
              <a:rPr lang="ru-RU" sz="1800" b="1" dirty="0" err="1">
                <a:solidFill>
                  <a:srgbClr val="000000"/>
                </a:solidFill>
              </a:rPr>
              <a:t>Оңтүстік</a:t>
            </a:r>
            <a:r>
              <a:rPr lang="ru-RU" sz="1800" b="1" dirty="0">
                <a:solidFill>
                  <a:srgbClr val="000000"/>
                </a:solidFill>
              </a:rPr>
              <a:t> </a:t>
            </a:r>
            <a:r>
              <a:rPr lang="ru-RU" sz="1800" b="1" dirty="0" smtClean="0">
                <a:solidFill>
                  <a:srgbClr val="000000"/>
                </a:solidFill>
              </a:rPr>
              <a:t>Орал.</a:t>
            </a:r>
            <a:endParaRPr lang="ru-RU" sz="1800" b="1" dirty="0">
              <a:solidFill>
                <a:srgbClr val="000000"/>
              </a:solidFill>
              <a:effectLst/>
              <a:latin typeface="Arial Narrow" pitchFamily="34" charset="0"/>
            </a:endParaRPr>
          </a:p>
        </p:txBody>
      </p:sp>
      <p:sp>
        <p:nvSpPr>
          <p:cNvPr id="581640" name="Text Box 8"/>
          <p:cNvSpPr txBox="1">
            <a:spLocks noChangeArrowheads="1"/>
          </p:cNvSpPr>
          <p:nvPr/>
        </p:nvSpPr>
        <p:spPr bwMode="auto">
          <a:xfrm>
            <a:off x="5338763" y="6350"/>
            <a:ext cx="3814762" cy="720197"/>
          </a:xfrm>
          <a:prstGeom prst="rect">
            <a:avLst/>
          </a:prstGeom>
          <a:noFill/>
          <a:ln w="9525">
            <a:noFill/>
            <a:miter lim="800000"/>
            <a:headEnd/>
            <a:tailEnd/>
          </a:ln>
          <a:effectLst/>
        </p:spPr>
        <p:txBody>
          <a:bodyPr>
            <a:spAutoFit/>
          </a:bodyPr>
          <a:lstStyle/>
          <a:p>
            <a:pPr algn="r">
              <a:lnSpc>
                <a:spcPct val="85000"/>
              </a:lnSpc>
              <a:spcBef>
                <a:spcPct val="50000"/>
              </a:spcBef>
            </a:pPr>
            <a:r>
              <a:rPr lang="kk-KZ" sz="2400" b="1" dirty="0" smtClean="0">
                <a:latin typeface="Arial" charset="0"/>
              </a:rPr>
              <a:t>Жабық қатпарлар мысалдары</a:t>
            </a:r>
            <a:endParaRPr lang="ru-RU" sz="2400" b="1" dirty="0">
              <a:latin typeface="Arial" charset="0"/>
            </a:endParaRPr>
          </a:p>
        </p:txBody>
      </p:sp>
      <p:pic>
        <p:nvPicPr>
          <p:cNvPr id="581641" name="Picture 9" descr="Острые карбон"/>
          <p:cNvPicPr>
            <a:picLocks noChangeAspect="1" noChangeArrowheads="1"/>
          </p:cNvPicPr>
          <p:nvPr/>
        </p:nvPicPr>
        <p:blipFill>
          <a:blip r:embed="rId4">
            <a:lum bright="6000" contrast="42000"/>
          </a:blip>
          <a:srcRect/>
          <a:stretch>
            <a:fillRect/>
          </a:stretch>
        </p:blipFill>
        <p:spPr bwMode="auto">
          <a:xfrm>
            <a:off x="42863" y="52388"/>
            <a:ext cx="4329112" cy="3240087"/>
          </a:xfrm>
          <a:prstGeom prst="rect">
            <a:avLst/>
          </a:prstGeom>
          <a:noFill/>
          <a:ln w="9525">
            <a:solidFill>
              <a:schemeClr val="tx1"/>
            </a:solidFill>
            <a:miter lim="800000"/>
            <a:headEnd/>
            <a:tailEnd/>
          </a:ln>
        </p:spPr>
      </p:pic>
      <p:sp>
        <p:nvSpPr>
          <p:cNvPr id="581643" name="Rectangle 11"/>
          <p:cNvSpPr>
            <a:spLocks noChangeArrowheads="1"/>
          </p:cNvSpPr>
          <p:nvPr/>
        </p:nvSpPr>
        <p:spPr bwMode="auto">
          <a:xfrm>
            <a:off x="2786050" y="2535238"/>
            <a:ext cx="2393963" cy="757130"/>
          </a:xfrm>
          <a:prstGeom prst="rect">
            <a:avLst/>
          </a:prstGeom>
          <a:solidFill>
            <a:srgbClr val="EAEAEA"/>
          </a:solidFill>
          <a:ln w="12700" algn="ctr">
            <a:solidFill>
              <a:srgbClr val="000000"/>
            </a:solidFill>
            <a:miter lim="800000"/>
            <a:headEnd/>
            <a:tailEnd/>
          </a:ln>
          <a:effectLst/>
        </p:spPr>
        <p:txBody>
          <a:bodyPr wrap="square">
            <a:spAutoFit/>
          </a:bodyPr>
          <a:lstStyle/>
          <a:p>
            <a:pPr>
              <a:lnSpc>
                <a:spcPct val="80000"/>
              </a:lnSpc>
            </a:pPr>
            <a:r>
              <a:rPr lang="ru-RU" b="1" dirty="0" err="1" smtClean="0">
                <a:solidFill>
                  <a:srgbClr val="000000"/>
                </a:solidFill>
              </a:rPr>
              <a:t>Қатпарлар</a:t>
            </a:r>
            <a:r>
              <a:rPr lang="ru-RU" sz="1800" b="1" dirty="0" smtClean="0">
                <a:solidFill>
                  <a:srgbClr val="000000"/>
                </a:solidFill>
              </a:rPr>
              <a:t>. </a:t>
            </a:r>
            <a:r>
              <a:rPr lang="ru-RU" sz="1800" b="1" dirty="0" err="1" smtClean="0">
                <a:solidFill>
                  <a:srgbClr val="000000"/>
                </a:solidFill>
              </a:rPr>
              <a:t>Төменгі</a:t>
            </a:r>
            <a:r>
              <a:rPr lang="ru-RU" sz="1800" b="1" dirty="0" smtClean="0">
                <a:solidFill>
                  <a:srgbClr val="000000"/>
                </a:solidFill>
              </a:rPr>
              <a:t> </a:t>
            </a:r>
            <a:r>
              <a:rPr lang="ru-RU" sz="1800" b="1" dirty="0">
                <a:solidFill>
                  <a:srgbClr val="000000"/>
                </a:solidFill>
              </a:rPr>
              <a:t>карбон. </a:t>
            </a:r>
            <a:r>
              <a:rPr lang="ru-RU" b="1" dirty="0" smtClean="0">
                <a:solidFill>
                  <a:srgbClr val="000000"/>
                </a:solidFill>
              </a:rPr>
              <a:t> </a:t>
            </a:r>
            <a:r>
              <a:rPr lang="ru-RU" b="1" dirty="0" err="1">
                <a:solidFill>
                  <a:srgbClr val="000000"/>
                </a:solidFill>
              </a:rPr>
              <a:t>Оңтүстік</a:t>
            </a:r>
            <a:r>
              <a:rPr lang="ru-RU" b="1" dirty="0">
                <a:solidFill>
                  <a:srgbClr val="000000"/>
                </a:solidFill>
              </a:rPr>
              <a:t> </a:t>
            </a:r>
            <a:r>
              <a:rPr lang="ru-RU" b="1" dirty="0" smtClean="0">
                <a:solidFill>
                  <a:srgbClr val="000000"/>
                </a:solidFill>
              </a:rPr>
              <a:t>Орал</a:t>
            </a:r>
            <a:r>
              <a:rPr lang="ru-RU" b="1" dirty="0">
                <a:solidFill>
                  <a:srgbClr val="000000"/>
                </a:solidFill>
              </a:rPr>
              <a:t>.</a:t>
            </a:r>
            <a:endParaRPr lang="ru-RU" b="1" dirty="0">
              <a:solidFill>
                <a:srgbClr val="000000"/>
              </a:solidFill>
            </a:endParaRPr>
          </a:p>
        </p:txBody>
      </p:sp>
      <p:pic>
        <p:nvPicPr>
          <p:cNvPr id="581645" name="Picture 13" descr="ПЫЛЬНЫЙ1"/>
          <p:cNvPicPr>
            <a:picLocks noChangeAspect="1" noChangeArrowheads="1"/>
          </p:cNvPicPr>
          <p:nvPr/>
        </p:nvPicPr>
        <p:blipFill>
          <a:blip r:embed="rId5">
            <a:lum bright="-14000" contrast="54000"/>
          </a:blip>
          <a:srcRect/>
          <a:stretch>
            <a:fillRect/>
          </a:stretch>
        </p:blipFill>
        <p:spPr bwMode="auto">
          <a:xfrm>
            <a:off x="5440363" y="1406525"/>
            <a:ext cx="3665537" cy="5380038"/>
          </a:xfrm>
          <a:prstGeom prst="rect">
            <a:avLst/>
          </a:prstGeom>
          <a:noFill/>
          <a:ln w="12700">
            <a:solidFill>
              <a:schemeClr val="tx1"/>
            </a:solidFill>
            <a:miter lim="800000"/>
            <a:headEnd/>
            <a:tailEnd/>
          </a:ln>
        </p:spPr>
      </p:pic>
      <p:sp>
        <p:nvSpPr>
          <p:cNvPr id="581646" name="Rectangle 14"/>
          <p:cNvSpPr>
            <a:spLocks noChangeArrowheads="1"/>
          </p:cNvSpPr>
          <p:nvPr/>
        </p:nvSpPr>
        <p:spPr bwMode="auto">
          <a:xfrm>
            <a:off x="4870450" y="1185863"/>
            <a:ext cx="2344756" cy="541046"/>
          </a:xfrm>
          <a:prstGeom prst="rect">
            <a:avLst/>
          </a:prstGeom>
          <a:solidFill>
            <a:srgbClr val="EAEAEA"/>
          </a:solidFill>
          <a:ln w="12700" algn="ctr">
            <a:solidFill>
              <a:srgbClr val="000000"/>
            </a:solidFill>
            <a:miter lim="800000"/>
            <a:headEnd/>
            <a:tailEnd/>
          </a:ln>
          <a:effectLst/>
        </p:spPr>
        <p:txBody>
          <a:bodyPr wrap="square">
            <a:spAutoFit/>
          </a:bodyPr>
          <a:lstStyle/>
          <a:p>
            <a:pPr algn="r">
              <a:lnSpc>
                <a:spcPct val="80000"/>
              </a:lnSpc>
            </a:pPr>
            <a:r>
              <a:rPr lang="ru-RU" sz="1800" b="1" dirty="0" err="1" smtClean="0">
                <a:solidFill>
                  <a:srgbClr val="000000"/>
                </a:solidFill>
              </a:rPr>
              <a:t>Синклин</a:t>
            </a:r>
            <a:r>
              <a:rPr lang="ru-RU" sz="1800" b="1" dirty="0" smtClean="0">
                <a:solidFill>
                  <a:srgbClr val="000000"/>
                </a:solidFill>
              </a:rPr>
              <a:t>. </a:t>
            </a:r>
            <a:r>
              <a:rPr lang="ru-RU" sz="1800" b="1" dirty="0" err="1" smtClean="0">
                <a:solidFill>
                  <a:srgbClr val="000000"/>
                </a:solidFill>
              </a:rPr>
              <a:t>Төменгі</a:t>
            </a:r>
            <a:r>
              <a:rPr lang="ru-RU" sz="1800" b="1" dirty="0" smtClean="0">
                <a:solidFill>
                  <a:srgbClr val="000000"/>
                </a:solidFill>
              </a:rPr>
              <a:t> силур. </a:t>
            </a:r>
            <a:r>
              <a:rPr lang="ru-RU" b="1" dirty="0" err="1" smtClean="0">
                <a:solidFill>
                  <a:srgbClr val="000000"/>
                </a:solidFill>
              </a:rPr>
              <a:t>Оңтүстік</a:t>
            </a:r>
            <a:r>
              <a:rPr lang="ru-RU" b="1" dirty="0" smtClean="0">
                <a:solidFill>
                  <a:srgbClr val="000000"/>
                </a:solidFill>
              </a:rPr>
              <a:t> Орал</a:t>
            </a:r>
            <a:endParaRPr lang="ru-RU" b="1" dirty="0">
              <a:solidFill>
                <a:srgbClr val="0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9598" name="Picture 14" descr="Изоклиналь девон"/>
          <p:cNvPicPr>
            <a:picLocks noChangeAspect="1" noChangeArrowheads="1"/>
          </p:cNvPicPr>
          <p:nvPr/>
        </p:nvPicPr>
        <p:blipFill>
          <a:blip r:embed="rId3">
            <a:lum contrast="18000"/>
          </a:blip>
          <a:srcRect/>
          <a:stretch>
            <a:fillRect/>
          </a:stretch>
        </p:blipFill>
        <p:spPr bwMode="auto">
          <a:xfrm>
            <a:off x="60325" y="77788"/>
            <a:ext cx="2879725" cy="3889375"/>
          </a:xfrm>
          <a:prstGeom prst="rect">
            <a:avLst/>
          </a:prstGeom>
          <a:noFill/>
          <a:ln w="12700">
            <a:solidFill>
              <a:schemeClr val="tx1"/>
            </a:solidFill>
            <a:miter lim="800000"/>
            <a:headEnd/>
            <a:tailEnd/>
          </a:ln>
        </p:spPr>
      </p:pic>
      <p:sp>
        <p:nvSpPr>
          <p:cNvPr id="579590" name="Rectangle 6"/>
          <p:cNvSpPr>
            <a:spLocks noChangeArrowheads="1"/>
          </p:cNvSpPr>
          <p:nvPr/>
        </p:nvSpPr>
        <p:spPr bwMode="auto">
          <a:xfrm>
            <a:off x="2527301" y="311150"/>
            <a:ext cx="1687510" cy="541046"/>
          </a:xfrm>
          <a:prstGeom prst="rect">
            <a:avLst/>
          </a:prstGeom>
          <a:solidFill>
            <a:srgbClr val="EAEAEA"/>
          </a:solidFill>
          <a:ln w="12700" algn="ctr">
            <a:solidFill>
              <a:srgbClr val="000000"/>
            </a:solidFill>
            <a:miter lim="800000"/>
            <a:headEnd/>
            <a:tailEnd/>
          </a:ln>
          <a:effectLst/>
        </p:spPr>
        <p:txBody>
          <a:bodyPr wrap="square">
            <a:spAutoFit/>
          </a:bodyPr>
          <a:lstStyle/>
          <a:p>
            <a:pPr algn="r">
              <a:lnSpc>
                <a:spcPct val="80000"/>
              </a:lnSpc>
            </a:pPr>
            <a:r>
              <a:rPr lang="ru-RU" b="1" dirty="0" err="1">
                <a:solidFill>
                  <a:srgbClr val="000000"/>
                </a:solidFill>
              </a:rPr>
              <a:t>Үстінгі</a:t>
            </a:r>
            <a:r>
              <a:rPr lang="ru-RU" b="1" dirty="0">
                <a:solidFill>
                  <a:srgbClr val="000000"/>
                </a:solidFill>
              </a:rPr>
              <a:t> девон. </a:t>
            </a:r>
            <a:r>
              <a:rPr lang="ru-RU" b="1" dirty="0" err="1">
                <a:solidFill>
                  <a:srgbClr val="000000"/>
                </a:solidFill>
              </a:rPr>
              <a:t>Оңтүстік</a:t>
            </a:r>
            <a:r>
              <a:rPr lang="ru-RU" b="1" dirty="0">
                <a:solidFill>
                  <a:srgbClr val="000000"/>
                </a:solidFill>
              </a:rPr>
              <a:t> Орал</a:t>
            </a:r>
            <a:endParaRPr lang="ru-RU" b="1" dirty="0">
              <a:solidFill>
                <a:srgbClr val="000000"/>
              </a:solidFill>
            </a:endParaRPr>
          </a:p>
        </p:txBody>
      </p:sp>
      <p:sp>
        <p:nvSpPr>
          <p:cNvPr id="579591" name="Text Box 7"/>
          <p:cNvSpPr txBox="1">
            <a:spLocks noChangeArrowheads="1"/>
          </p:cNvSpPr>
          <p:nvPr/>
        </p:nvSpPr>
        <p:spPr bwMode="auto">
          <a:xfrm>
            <a:off x="4640263" y="80963"/>
            <a:ext cx="4448175" cy="720197"/>
          </a:xfrm>
          <a:prstGeom prst="rect">
            <a:avLst/>
          </a:prstGeom>
          <a:noFill/>
          <a:ln w="9525">
            <a:noFill/>
            <a:miter lim="800000"/>
            <a:headEnd/>
            <a:tailEnd/>
          </a:ln>
          <a:effectLst/>
        </p:spPr>
        <p:txBody>
          <a:bodyPr>
            <a:spAutoFit/>
          </a:bodyPr>
          <a:lstStyle/>
          <a:p>
            <a:pPr algn="r">
              <a:lnSpc>
                <a:spcPct val="85000"/>
              </a:lnSpc>
              <a:spcBef>
                <a:spcPct val="50000"/>
              </a:spcBef>
            </a:pPr>
            <a:r>
              <a:rPr lang="ru-RU" sz="2400" b="1" dirty="0" smtClean="0">
                <a:latin typeface="Arial" charset="0"/>
              </a:rPr>
              <a:t>Изоклин </a:t>
            </a:r>
            <a:r>
              <a:rPr lang="ru-RU" sz="2400" b="1" dirty="0" err="1" smtClean="0">
                <a:latin typeface="Arial" charset="0"/>
              </a:rPr>
              <a:t>катрапрлардың</a:t>
            </a:r>
            <a:r>
              <a:rPr lang="ru-RU" sz="2400" b="1" dirty="0" smtClean="0">
                <a:latin typeface="Arial" charset="0"/>
              </a:rPr>
              <a:t> </a:t>
            </a:r>
            <a:r>
              <a:rPr lang="ru-RU" sz="2400" b="1" dirty="0" err="1" smtClean="0">
                <a:latin typeface="Arial" charset="0"/>
              </a:rPr>
              <a:t>мысалдары</a:t>
            </a:r>
            <a:endParaRPr lang="ru-RU" sz="2400" b="1" dirty="0">
              <a:latin typeface="Arial" charset="0"/>
            </a:endParaRPr>
          </a:p>
        </p:txBody>
      </p:sp>
      <p:pic>
        <p:nvPicPr>
          <p:cNvPr id="579599" name="Picture 15" descr="Лежачая изоклиналь"/>
          <p:cNvPicPr>
            <a:picLocks noChangeAspect="1" noChangeArrowheads="1"/>
          </p:cNvPicPr>
          <p:nvPr/>
        </p:nvPicPr>
        <p:blipFill>
          <a:blip r:embed="rId4"/>
          <a:srcRect/>
          <a:stretch>
            <a:fillRect/>
          </a:stretch>
        </p:blipFill>
        <p:spPr bwMode="auto">
          <a:xfrm>
            <a:off x="61913" y="4157663"/>
            <a:ext cx="5033962" cy="2643187"/>
          </a:xfrm>
          <a:prstGeom prst="rect">
            <a:avLst/>
          </a:prstGeom>
          <a:noFill/>
          <a:ln w="12700">
            <a:solidFill>
              <a:schemeClr val="tx1"/>
            </a:solidFill>
            <a:miter lim="800000"/>
            <a:headEnd/>
            <a:tailEnd/>
          </a:ln>
        </p:spPr>
      </p:pic>
      <p:pic>
        <p:nvPicPr>
          <p:cNvPr id="579600" name="Picture 16" descr="Изоклинальная%20складка"/>
          <p:cNvPicPr>
            <a:picLocks noChangeAspect="1" noChangeArrowheads="1"/>
          </p:cNvPicPr>
          <p:nvPr/>
        </p:nvPicPr>
        <p:blipFill>
          <a:blip r:embed="rId5">
            <a:lum bright="-6000" contrast="30000"/>
          </a:blip>
          <a:srcRect/>
          <a:stretch>
            <a:fillRect/>
          </a:stretch>
        </p:blipFill>
        <p:spPr bwMode="auto">
          <a:xfrm>
            <a:off x="5553075" y="1162050"/>
            <a:ext cx="3519488" cy="5637213"/>
          </a:xfrm>
          <a:prstGeom prst="rect">
            <a:avLst/>
          </a:prstGeom>
          <a:noFill/>
          <a:ln w="12700">
            <a:solidFill>
              <a:schemeClr val="tx1"/>
            </a:solidFill>
            <a:miter lim="800000"/>
            <a:headEnd/>
            <a:tailEnd/>
          </a:ln>
        </p:spPr>
      </p:pic>
      <p:sp>
        <p:nvSpPr>
          <p:cNvPr id="579601" name="Rectangle 17"/>
          <p:cNvSpPr>
            <a:spLocks noChangeArrowheads="1"/>
          </p:cNvSpPr>
          <p:nvPr/>
        </p:nvSpPr>
        <p:spPr bwMode="auto">
          <a:xfrm>
            <a:off x="3167063" y="3775075"/>
            <a:ext cx="1706562" cy="535531"/>
          </a:xfrm>
          <a:prstGeom prst="rect">
            <a:avLst/>
          </a:prstGeom>
          <a:solidFill>
            <a:srgbClr val="EAEAEA"/>
          </a:solidFill>
          <a:ln w="12700" algn="ctr">
            <a:solidFill>
              <a:srgbClr val="000000"/>
            </a:solidFill>
            <a:miter lim="800000"/>
            <a:headEnd/>
            <a:tailEnd/>
          </a:ln>
          <a:effectLst/>
        </p:spPr>
        <p:txBody>
          <a:bodyPr>
            <a:spAutoFit/>
          </a:bodyPr>
          <a:lstStyle/>
          <a:p>
            <a:pPr>
              <a:lnSpc>
                <a:spcPct val="80000"/>
              </a:lnSpc>
            </a:pPr>
            <a:r>
              <a:rPr lang="ru-RU" sz="1800" b="1" dirty="0" err="1">
                <a:solidFill>
                  <a:srgbClr val="000000"/>
                </a:solidFill>
              </a:rPr>
              <a:t>Ордовик</a:t>
            </a:r>
            <a:r>
              <a:rPr lang="ru-RU" sz="1800" b="1" dirty="0">
                <a:solidFill>
                  <a:srgbClr val="000000"/>
                </a:solidFill>
              </a:rPr>
              <a:t>. </a:t>
            </a:r>
            <a:r>
              <a:rPr lang="ru-RU" sz="1800" b="1" dirty="0" err="1" smtClean="0">
                <a:solidFill>
                  <a:srgbClr val="000000"/>
                </a:solidFill>
              </a:rPr>
              <a:t>Оңтүстік</a:t>
            </a:r>
            <a:r>
              <a:rPr lang="ru-RU" sz="1800" b="1" dirty="0" smtClean="0">
                <a:solidFill>
                  <a:srgbClr val="000000"/>
                </a:solidFill>
              </a:rPr>
              <a:t> Орал</a:t>
            </a:r>
            <a:endParaRPr lang="ru-RU" sz="1800" b="1" dirty="0">
              <a:solidFill>
                <a:srgbClr val="000000"/>
              </a:solidFill>
            </a:endParaRPr>
          </a:p>
        </p:txBody>
      </p:sp>
      <p:sp>
        <p:nvSpPr>
          <p:cNvPr id="579602" name="Rectangle 18"/>
          <p:cNvSpPr>
            <a:spLocks noChangeArrowheads="1"/>
          </p:cNvSpPr>
          <p:nvPr/>
        </p:nvSpPr>
        <p:spPr bwMode="auto">
          <a:xfrm>
            <a:off x="4359275" y="1468438"/>
            <a:ext cx="1641485" cy="535531"/>
          </a:xfrm>
          <a:prstGeom prst="rect">
            <a:avLst/>
          </a:prstGeom>
          <a:solidFill>
            <a:srgbClr val="EAEAEA"/>
          </a:solidFill>
          <a:ln w="12700" algn="ctr">
            <a:solidFill>
              <a:srgbClr val="000000"/>
            </a:solidFill>
            <a:miter lim="800000"/>
            <a:headEnd/>
            <a:tailEnd/>
          </a:ln>
          <a:effectLst/>
        </p:spPr>
        <p:txBody>
          <a:bodyPr wrap="square">
            <a:spAutoFit/>
          </a:bodyPr>
          <a:lstStyle/>
          <a:p>
            <a:pPr algn="r">
              <a:lnSpc>
                <a:spcPct val="80000"/>
              </a:lnSpc>
            </a:pPr>
            <a:r>
              <a:rPr lang="ru-RU" sz="1800" b="1" dirty="0" err="1" smtClean="0">
                <a:solidFill>
                  <a:srgbClr val="000000"/>
                </a:solidFill>
              </a:rPr>
              <a:t>Үстінгі</a:t>
            </a:r>
            <a:r>
              <a:rPr lang="ru-RU" sz="1800" b="1" dirty="0" smtClean="0">
                <a:solidFill>
                  <a:srgbClr val="000000"/>
                </a:solidFill>
              </a:rPr>
              <a:t> </a:t>
            </a:r>
            <a:r>
              <a:rPr lang="ru-RU" sz="1800" b="1" dirty="0">
                <a:solidFill>
                  <a:srgbClr val="000000"/>
                </a:solidFill>
              </a:rPr>
              <a:t>девон. </a:t>
            </a:r>
            <a:r>
              <a:rPr lang="ru-RU" sz="1800" b="1" dirty="0" err="1" smtClean="0">
                <a:solidFill>
                  <a:srgbClr val="000000"/>
                </a:solidFill>
              </a:rPr>
              <a:t>Оңтүстік</a:t>
            </a:r>
            <a:r>
              <a:rPr lang="ru-RU" sz="1800" b="1" dirty="0" smtClean="0">
                <a:solidFill>
                  <a:srgbClr val="000000"/>
                </a:solidFill>
              </a:rPr>
              <a:t> Орал</a:t>
            </a:r>
            <a:endParaRPr lang="ru-RU" sz="1800" b="1" dirty="0">
              <a:solidFill>
                <a:srgbClr val="0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5732" name="Picture 4" descr="Северный Памир, фото Дронова"/>
          <p:cNvPicPr>
            <a:picLocks noChangeAspect="1" noChangeArrowheads="1"/>
          </p:cNvPicPr>
          <p:nvPr/>
        </p:nvPicPr>
        <p:blipFill>
          <a:blip r:embed="rId2">
            <a:lum contrast="44000"/>
          </a:blip>
          <a:srcRect/>
          <a:stretch>
            <a:fillRect/>
          </a:stretch>
        </p:blipFill>
        <p:spPr bwMode="auto">
          <a:xfrm>
            <a:off x="57150" y="49213"/>
            <a:ext cx="4313238" cy="2787650"/>
          </a:xfrm>
          <a:prstGeom prst="rect">
            <a:avLst/>
          </a:prstGeom>
          <a:noFill/>
          <a:ln w="12700">
            <a:solidFill>
              <a:schemeClr val="tx1"/>
            </a:solidFill>
            <a:miter lim="800000"/>
            <a:headEnd/>
            <a:tailEnd/>
          </a:ln>
        </p:spPr>
      </p:pic>
      <p:pic>
        <p:nvPicPr>
          <p:cNvPr id="585733" name="Picture 5" descr="Сундук девон"/>
          <p:cNvPicPr>
            <a:picLocks noChangeAspect="1" noChangeArrowheads="1"/>
          </p:cNvPicPr>
          <p:nvPr/>
        </p:nvPicPr>
        <p:blipFill>
          <a:blip r:embed="rId3">
            <a:lum contrast="44000"/>
          </a:blip>
          <a:srcRect/>
          <a:stretch>
            <a:fillRect/>
          </a:stretch>
        </p:blipFill>
        <p:spPr bwMode="auto">
          <a:xfrm>
            <a:off x="4738688" y="846138"/>
            <a:ext cx="4329112" cy="2730500"/>
          </a:xfrm>
          <a:prstGeom prst="rect">
            <a:avLst/>
          </a:prstGeom>
          <a:noFill/>
          <a:ln w="12700" algn="ctr">
            <a:solidFill>
              <a:schemeClr val="tx1"/>
            </a:solidFill>
            <a:miter lim="800000"/>
            <a:headEnd/>
            <a:tailEnd/>
          </a:ln>
          <a:effectLst/>
        </p:spPr>
      </p:pic>
      <p:sp>
        <p:nvSpPr>
          <p:cNvPr id="585734" name="Text Box 6"/>
          <p:cNvSpPr txBox="1">
            <a:spLocks noChangeArrowheads="1"/>
          </p:cNvSpPr>
          <p:nvPr/>
        </p:nvSpPr>
        <p:spPr bwMode="auto">
          <a:xfrm>
            <a:off x="5040313" y="119063"/>
            <a:ext cx="4010025" cy="403225"/>
          </a:xfrm>
          <a:prstGeom prst="rect">
            <a:avLst/>
          </a:prstGeom>
          <a:noFill/>
          <a:ln w="9525">
            <a:noFill/>
            <a:miter lim="800000"/>
            <a:headEnd/>
            <a:tailEnd/>
          </a:ln>
          <a:effectLst/>
        </p:spPr>
        <p:txBody>
          <a:bodyPr>
            <a:spAutoFit/>
          </a:bodyPr>
          <a:lstStyle/>
          <a:p>
            <a:pPr algn="r">
              <a:lnSpc>
                <a:spcPct val="85000"/>
              </a:lnSpc>
              <a:spcBef>
                <a:spcPct val="50000"/>
              </a:spcBef>
            </a:pPr>
            <a:r>
              <a:rPr lang="kk-KZ" sz="2400" b="1" dirty="0" smtClean="0">
                <a:latin typeface="Arial" charset="0"/>
              </a:rPr>
              <a:t>Қатпарлар мысалдары</a:t>
            </a:r>
            <a:endParaRPr lang="ru-RU" sz="2400" b="1" dirty="0">
              <a:latin typeface="Arial" charset="0"/>
            </a:endParaRPr>
          </a:p>
        </p:txBody>
      </p:sp>
      <p:sp>
        <p:nvSpPr>
          <p:cNvPr id="585735" name="Text Box 7"/>
          <p:cNvSpPr txBox="1">
            <a:spLocks noChangeArrowheads="1"/>
          </p:cNvSpPr>
          <p:nvPr/>
        </p:nvSpPr>
        <p:spPr bwMode="auto">
          <a:xfrm>
            <a:off x="342900" y="2520950"/>
            <a:ext cx="2228836" cy="1200329"/>
          </a:xfrm>
          <a:prstGeom prst="rect">
            <a:avLst/>
          </a:prstGeom>
          <a:solidFill>
            <a:srgbClr val="EAEAEA"/>
          </a:solidFill>
          <a:ln w="12700" algn="ctr">
            <a:solidFill>
              <a:srgbClr val="000000"/>
            </a:solidFill>
            <a:miter lim="800000"/>
            <a:headEnd/>
            <a:tailEnd/>
          </a:ln>
          <a:effectLst/>
        </p:spPr>
        <p:txBody>
          <a:bodyPr wrap="square">
            <a:spAutoFit/>
          </a:bodyPr>
          <a:lstStyle/>
          <a:p>
            <a:pPr>
              <a:lnSpc>
                <a:spcPct val="80000"/>
              </a:lnSpc>
            </a:pPr>
            <a:r>
              <a:rPr lang="ru-RU" sz="1800" b="1" dirty="0" err="1" smtClean="0">
                <a:solidFill>
                  <a:srgbClr val="000000"/>
                </a:solidFill>
              </a:rPr>
              <a:t>Сандық</a:t>
            </a:r>
            <a:r>
              <a:rPr lang="ru-RU" sz="1800" b="1" dirty="0" smtClean="0">
                <a:solidFill>
                  <a:srgbClr val="000000"/>
                </a:solidFill>
              </a:rPr>
              <a:t> </a:t>
            </a:r>
            <a:r>
              <a:rPr lang="ru-RU" sz="1800" b="1" dirty="0" err="1" smtClean="0">
                <a:solidFill>
                  <a:srgbClr val="000000"/>
                </a:solidFill>
              </a:rPr>
              <a:t>тәрізді</a:t>
            </a:r>
            <a:r>
              <a:rPr lang="ru-RU" sz="1800" b="1" dirty="0" smtClean="0">
                <a:solidFill>
                  <a:srgbClr val="000000"/>
                </a:solidFill>
              </a:rPr>
              <a:t> </a:t>
            </a:r>
            <a:r>
              <a:rPr lang="ru-RU" sz="1800" b="1" dirty="0" err="1" smtClean="0">
                <a:solidFill>
                  <a:srgbClr val="000000"/>
                </a:solidFill>
              </a:rPr>
              <a:t>қатпар</a:t>
            </a:r>
            <a:r>
              <a:rPr lang="ru-RU" sz="1800" b="1" dirty="0" smtClean="0">
                <a:solidFill>
                  <a:srgbClr val="000000"/>
                </a:solidFill>
              </a:rPr>
              <a:t>. </a:t>
            </a:r>
            <a:r>
              <a:rPr lang="ru-RU" sz="1800" b="1" dirty="0" err="1" smtClean="0">
                <a:solidFill>
                  <a:srgbClr val="000000"/>
                </a:solidFill>
              </a:rPr>
              <a:t>Солтүстік</a:t>
            </a:r>
            <a:r>
              <a:rPr lang="ru-RU" sz="1800" b="1" dirty="0" smtClean="0">
                <a:solidFill>
                  <a:srgbClr val="000000"/>
                </a:solidFill>
              </a:rPr>
              <a:t> Памир</a:t>
            </a:r>
            <a:r>
              <a:rPr lang="ru-RU" sz="1800" b="1" dirty="0">
                <a:solidFill>
                  <a:srgbClr val="000000"/>
                </a:solidFill>
              </a:rPr>
              <a:t>. </a:t>
            </a:r>
          </a:p>
          <a:p>
            <a:pPr>
              <a:lnSpc>
                <a:spcPct val="80000"/>
              </a:lnSpc>
            </a:pPr>
            <a:r>
              <a:rPr lang="ru-RU" sz="1800" b="1" dirty="0" smtClean="0">
                <a:solidFill>
                  <a:srgbClr val="000000"/>
                </a:solidFill>
              </a:rPr>
              <a:t>В.И</a:t>
            </a:r>
            <a:r>
              <a:rPr lang="ru-RU" sz="1800" b="1" dirty="0">
                <a:solidFill>
                  <a:srgbClr val="000000"/>
                </a:solidFill>
              </a:rPr>
              <a:t>. </a:t>
            </a:r>
            <a:r>
              <a:rPr lang="ru-RU" sz="1800" b="1" dirty="0" err="1" smtClean="0">
                <a:solidFill>
                  <a:srgbClr val="000000"/>
                </a:solidFill>
              </a:rPr>
              <a:t>Дроновтың</a:t>
            </a:r>
            <a:r>
              <a:rPr lang="ru-RU" sz="1800" b="1" dirty="0" smtClean="0">
                <a:solidFill>
                  <a:srgbClr val="000000"/>
                </a:solidFill>
              </a:rPr>
              <a:t> </a:t>
            </a:r>
            <a:r>
              <a:rPr lang="ru-RU" sz="1800" b="1" dirty="0" err="1" smtClean="0">
                <a:solidFill>
                  <a:srgbClr val="000000"/>
                </a:solidFill>
              </a:rPr>
              <a:t>суреті</a:t>
            </a:r>
            <a:r>
              <a:rPr lang="ru-RU" sz="1800" b="1" dirty="0" smtClean="0">
                <a:solidFill>
                  <a:srgbClr val="000000"/>
                </a:solidFill>
              </a:rPr>
              <a:t> </a:t>
            </a:r>
            <a:endParaRPr lang="ru-RU" sz="1800" b="1" dirty="0">
              <a:solidFill>
                <a:srgbClr val="000000"/>
              </a:solidFill>
            </a:endParaRPr>
          </a:p>
        </p:txBody>
      </p:sp>
      <p:sp>
        <p:nvSpPr>
          <p:cNvPr id="585736" name="Rectangle 8"/>
          <p:cNvSpPr>
            <a:spLocks noChangeArrowheads="1"/>
          </p:cNvSpPr>
          <p:nvPr/>
        </p:nvSpPr>
        <p:spPr bwMode="auto">
          <a:xfrm>
            <a:off x="6572265" y="3265488"/>
            <a:ext cx="2274874" cy="984244"/>
          </a:xfrm>
          <a:prstGeom prst="rect">
            <a:avLst/>
          </a:prstGeom>
          <a:solidFill>
            <a:srgbClr val="EAEAEA"/>
          </a:solidFill>
          <a:ln w="12700" algn="ctr">
            <a:solidFill>
              <a:srgbClr val="000000"/>
            </a:solidFill>
            <a:miter lim="800000"/>
            <a:headEnd/>
            <a:tailEnd/>
          </a:ln>
          <a:effectLst/>
        </p:spPr>
        <p:txBody>
          <a:bodyPr wrap="square">
            <a:spAutoFit/>
          </a:bodyPr>
          <a:lstStyle/>
          <a:p>
            <a:pPr>
              <a:lnSpc>
                <a:spcPct val="80000"/>
              </a:lnSpc>
            </a:pPr>
            <a:r>
              <a:rPr lang="ru-RU" b="1" dirty="0" err="1">
                <a:solidFill>
                  <a:srgbClr val="000000"/>
                </a:solidFill>
              </a:rPr>
              <a:t>Сандық</a:t>
            </a:r>
            <a:r>
              <a:rPr lang="ru-RU" b="1" dirty="0">
                <a:solidFill>
                  <a:srgbClr val="000000"/>
                </a:solidFill>
              </a:rPr>
              <a:t> </a:t>
            </a:r>
            <a:r>
              <a:rPr lang="ru-RU" b="1" dirty="0" err="1">
                <a:solidFill>
                  <a:srgbClr val="000000"/>
                </a:solidFill>
              </a:rPr>
              <a:t>тәрізді</a:t>
            </a:r>
            <a:r>
              <a:rPr lang="ru-RU" b="1" dirty="0">
                <a:solidFill>
                  <a:srgbClr val="000000"/>
                </a:solidFill>
              </a:rPr>
              <a:t> </a:t>
            </a:r>
            <a:r>
              <a:rPr lang="ru-RU" b="1" dirty="0" err="1">
                <a:solidFill>
                  <a:srgbClr val="000000"/>
                </a:solidFill>
              </a:rPr>
              <a:t>қатпар</a:t>
            </a:r>
            <a:r>
              <a:rPr lang="ru-RU" b="1" dirty="0">
                <a:solidFill>
                  <a:srgbClr val="000000"/>
                </a:solidFill>
              </a:rPr>
              <a:t>. </a:t>
            </a:r>
            <a:r>
              <a:rPr lang="ru-RU" b="1" dirty="0" err="1" smtClean="0">
                <a:solidFill>
                  <a:srgbClr val="000000"/>
                </a:solidFill>
              </a:rPr>
              <a:t>Үстінгі</a:t>
            </a:r>
            <a:r>
              <a:rPr lang="ru-RU" sz="1800" b="1" dirty="0" smtClean="0">
                <a:solidFill>
                  <a:srgbClr val="000000"/>
                </a:solidFill>
              </a:rPr>
              <a:t> </a:t>
            </a:r>
            <a:r>
              <a:rPr lang="ru-RU" sz="1800" b="1" dirty="0">
                <a:solidFill>
                  <a:srgbClr val="000000"/>
                </a:solidFill>
              </a:rPr>
              <a:t>девон. </a:t>
            </a:r>
            <a:r>
              <a:rPr lang="ru-RU" sz="1800" b="1" dirty="0" err="1" smtClean="0">
                <a:solidFill>
                  <a:srgbClr val="000000"/>
                </a:solidFill>
              </a:rPr>
              <a:t>Оңтүстік</a:t>
            </a:r>
            <a:r>
              <a:rPr lang="ru-RU" sz="1800" b="1" dirty="0" smtClean="0">
                <a:solidFill>
                  <a:srgbClr val="000000"/>
                </a:solidFill>
              </a:rPr>
              <a:t> Орал</a:t>
            </a:r>
            <a:endParaRPr lang="ru-RU" sz="1800" b="1" dirty="0">
              <a:solidFill>
                <a:srgbClr val="000000"/>
              </a:solidFill>
            </a:endParaRPr>
          </a:p>
        </p:txBody>
      </p:sp>
      <p:grpSp>
        <p:nvGrpSpPr>
          <p:cNvPr id="2" name="Group 19"/>
          <p:cNvGrpSpPr>
            <a:grpSpLocks/>
          </p:cNvGrpSpPr>
          <p:nvPr/>
        </p:nvGrpSpPr>
        <p:grpSpPr bwMode="auto">
          <a:xfrm>
            <a:off x="96838" y="4600575"/>
            <a:ext cx="6367462" cy="2136775"/>
            <a:chOff x="61" y="2898"/>
            <a:chExt cx="4011" cy="1346"/>
          </a:xfrm>
        </p:grpSpPr>
        <p:pic>
          <p:nvPicPr>
            <p:cNvPr id="585741" name="Picture 13" descr="форма замка"/>
            <p:cNvPicPr>
              <a:picLocks noChangeAspect="1" noChangeArrowheads="1"/>
            </p:cNvPicPr>
            <p:nvPr/>
          </p:nvPicPr>
          <p:blipFill>
            <a:blip r:embed="rId4">
              <a:lum bright="-34000" contrast="54000"/>
            </a:blip>
            <a:srcRect l="59602" t="43419"/>
            <a:stretch>
              <a:fillRect/>
            </a:stretch>
          </p:blipFill>
          <p:spPr bwMode="auto">
            <a:xfrm>
              <a:off x="2110" y="2898"/>
              <a:ext cx="1962" cy="1346"/>
            </a:xfrm>
            <a:prstGeom prst="rect">
              <a:avLst/>
            </a:prstGeom>
            <a:noFill/>
            <a:ln w="12700" algn="ctr">
              <a:solidFill>
                <a:srgbClr val="000000"/>
              </a:solidFill>
              <a:miter lim="800000"/>
              <a:headEnd/>
              <a:tailEnd/>
            </a:ln>
            <a:effectLst/>
          </p:spPr>
        </p:pic>
        <p:sp>
          <p:nvSpPr>
            <p:cNvPr id="585742" name="Text Box 14"/>
            <p:cNvSpPr txBox="1">
              <a:spLocks noChangeArrowheads="1"/>
            </p:cNvSpPr>
            <p:nvPr/>
          </p:nvSpPr>
          <p:spPr bwMode="auto">
            <a:xfrm>
              <a:off x="1883" y="3967"/>
              <a:ext cx="124" cy="239"/>
            </a:xfrm>
            <a:prstGeom prst="rect">
              <a:avLst/>
            </a:prstGeom>
            <a:noFill/>
            <a:ln w="12700">
              <a:solidFill>
                <a:schemeClr val="tx1"/>
              </a:solidFill>
              <a:miter lim="800000"/>
              <a:headEnd/>
              <a:tailEnd/>
            </a:ln>
            <a:effectLst/>
          </p:spPr>
          <p:txBody>
            <a:bodyPr wrap="none">
              <a:spAutoFit/>
            </a:bodyPr>
            <a:lstStyle/>
            <a:p>
              <a:pPr algn="l"/>
              <a:endParaRPr lang="ru-RU" sz="1800">
                <a:latin typeface="Arial" charset="0"/>
              </a:endParaRPr>
            </a:p>
          </p:txBody>
        </p:sp>
        <p:pic>
          <p:nvPicPr>
            <p:cNvPr id="585743" name="Picture 15" descr="форма замка"/>
            <p:cNvPicPr>
              <a:picLocks noChangeAspect="1" noChangeArrowheads="1"/>
            </p:cNvPicPr>
            <p:nvPr/>
          </p:nvPicPr>
          <p:blipFill>
            <a:blip r:embed="rId4">
              <a:lum bright="-34000" contrast="54000"/>
            </a:blip>
            <a:srcRect t="43419" r="57851"/>
            <a:stretch>
              <a:fillRect/>
            </a:stretch>
          </p:blipFill>
          <p:spPr bwMode="auto">
            <a:xfrm>
              <a:off x="61" y="2898"/>
              <a:ext cx="2048" cy="1346"/>
            </a:xfrm>
            <a:prstGeom prst="rect">
              <a:avLst/>
            </a:prstGeom>
            <a:noFill/>
            <a:ln w="12700" algn="ctr">
              <a:solidFill>
                <a:srgbClr val="000000"/>
              </a:solidFill>
              <a:miter lim="800000"/>
              <a:headEnd/>
              <a:tailEnd/>
            </a:ln>
            <a:effectLst/>
          </p:spPr>
        </p:pic>
        <p:sp>
          <p:nvSpPr>
            <p:cNvPr id="585744" name="Text Box 16"/>
            <p:cNvSpPr txBox="1">
              <a:spLocks noChangeArrowheads="1"/>
            </p:cNvSpPr>
            <p:nvPr/>
          </p:nvSpPr>
          <p:spPr bwMode="auto">
            <a:xfrm>
              <a:off x="120" y="2906"/>
              <a:ext cx="273" cy="296"/>
            </a:xfrm>
            <a:prstGeom prst="rect">
              <a:avLst/>
            </a:prstGeom>
            <a:solidFill>
              <a:schemeClr val="bg1"/>
            </a:solidFill>
            <a:ln w="12700">
              <a:solidFill>
                <a:schemeClr val="tx1"/>
              </a:solidFill>
              <a:miter lim="800000"/>
              <a:headEnd/>
              <a:tailEnd/>
            </a:ln>
            <a:effectLst/>
          </p:spPr>
          <p:txBody>
            <a:bodyPr wrap="none">
              <a:spAutoFit/>
            </a:bodyPr>
            <a:lstStyle/>
            <a:p>
              <a:pPr algn="l"/>
              <a:r>
                <a:rPr lang="ru-RU" sz="2400">
                  <a:solidFill>
                    <a:srgbClr val="000000"/>
                  </a:solidFill>
                  <a:latin typeface="Arial Black" pitchFamily="34" charset="0"/>
                </a:rPr>
                <a:t>А</a:t>
              </a:r>
            </a:p>
          </p:txBody>
        </p:sp>
        <p:sp>
          <p:nvSpPr>
            <p:cNvPr id="585745" name="Text Box 17"/>
            <p:cNvSpPr txBox="1">
              <a:spLocks noChangeArrowheads="1"/>
            </p:cNvSpPr>
            <p:nvPr/>
          </p:nvSpPr>
          <p:spPr bwMode="auto">
            <a:xfrm>
              <a:off x="2305" y="2898"/>
              <a:ext cx="273" cy="296"/>
            </a:xfrm>
            <a:prstGeom prst="rect">
              <a:avLst/>
            </a:prstGeom>
            <a:solidFill>
              <a:schemeClr val="bg1"/>
            </a:solidFill>
            <a:ln w="12700">
              <a:solidFill>
                <a:schemeClr val="tx1"/>
              </a:solidFill>
              <a:miter lim="800000"/>
              <a:headEnd/>
              <a:tailEnd/>
            </a:ln>
            <a:effectLst/>
          </p:spPr>
          <p:txBody>
            <a:bodyPr wrap="none">
              <a:spAutoFit/>
            </a:bodyPr>
            <a:lstStyle/>
            <a:p>
              <a:pPr algn="l"/>
              <a:r>
                <a:rPr lang="ru-RU" sz="2400" dirty="0">
                  <a:solidFill>
                    <a:srgbClr val="000000"/>
                  </a:solidFill>
                  <a:latin typeface="Arial Black" pitchFamily="34" charset="0"/>
                </a:rPr>
                <a:t>Б</a:t>
              </a:r>
            </a:p>
          </p:txBody>
        </p:sp>
      </p:grpSp>
      <p:sp>
        <p:nvSpPr>
          <p:cNvPr id="585746" name="Text Box 18"/>
          <p:cNvSpPr txBox="1">
            <a:spLocks noChangeArrowheads="1"/>
          </p:cNvSpPr>
          <p:nvPr/>
        </p:nvSpPr>
        <p:spPr bwMode="auto">
          <a:xfrm>
            <a:off x="6156325" y="4813300"/>
            <a:ext cx="2584450" cy="978729"/>
          </a:xfrm>
          <a:prstGeom prst="rect">
            <a:avLst/>
          </a:prstGeom>
          <a:solidFill>
            <a:srgbClr val="EAEAEA"/>
          </a:solidFill>
          <a:ln w="12700" algn="ctr">
            <a:solidFill>
              <a:srgbClr val="000000"/>
            </a:solidFill>
            <a:miter lim="800000"/>
            <a:headEnd/>
            <a:tailEnd/>
          </a:ln>
          <a:effectLst/>
        </p:spPr>
        <p:txBody>
          <a:bodyPr>
            <a:spAutoFit/>
          </a:bodyPr>
          <a:lstStyle/>
          <a:p>
            <a:pPr>
              <a:lnSpc>
                <a:spcPct val="80000"/>
              </a:lnSpc>
            </a:pPr>
            <a:r>
              <a:rPr lang="ru-RU" dirty="0" err="1"/>
              <a:t>желпуіш</a:t>
            </a:r>
            <a:r>
              <a:rPr lang="ru-RU" dirty="0"/>
              <a:t> </a:t>
            </a:r>
            <a:r>
              <a:rPr lang="ru-RU" dirty="0" err="1"/>
              <a:t>тәріздесті</a:t>
            </a:r>
            <a:r>
              <a:rPr lang="ru-RU" dirty="0"/>
              <a:t> </a:t>
            </a:r>
            <a:r>
              <a:rPr lang="ru-RU" dirty="0" err="1" smtClean="0"/>
              <a:t>қатпарлар</a:t>
            </a:r>
            <a:r>
              <a:rPr lang="ru-RU" sz="1800" b="1" dirty="0" smtClean="0">
                <a:solidFill>
                  <a:srgbClr val="000000"/>
                </a:solidFill>
              </a:rPr>
              <a:t>: </a:t>
            </a:r>
            <a:r>
              <a:rPr lang="ru-RU" sz="1800" b="1" dirty="0">
                <a:solidFill>
                  <a:srgbClr val="000000"/>
                </a:solidFill>
                <a:latin typeface="Arial Black" pitchFamily="34" charset="0"/>
              </a:rPr>
              <a:t>А</a:t>
            </a:r>
            <a:r>
              <a:rPr lang="ru-RU" sz="1800" b="1" dirty="0">
                <a:solidFill>
                  <a:srgbClr val="000000"/>
                </a:solidFill>
              </a:rPr>
              <a:t> – </a:t>
            </a:r>
            <a:r>
              <a:rPr lang="ru-RU" b="1" dirty="0" err="1" smtClean="0">
                <a:solidFill>
                  <a:srgbClr val="000000"/>
                </a:solidFill>
              </a:rPr>
              <a:t>кәдімгі</a:t>
            </a:r>
            <a:r>
              <a:rPr lang="ru-RU" sz="1800" b="1" dirty="0" smtClean="0">
                <a:solidFill>
                  <a:srgbClr val="000000"/>
                </a:solidFill>
              </a:rPr>
              <a:t>,</a:t>
            </a:r>
            <a:endParaRPr lang="ru-RU" sz="1800" b="1" dirty="0">
              <a:solidFill>
                <a:srgbClr val="000000"/>
              </a:solidFill>
            </a:endParaRPr>
          </a:p>
          <a:p>
            <a:pPr algn="l">
              <a:lnSpc>
                <a:spcPct val="80000"/>
              </a:lnSpc>
            </a:pPr>
            <a:r>
              <a:rPr lang="ru-RU" sz="1800" b="1" dirty="0">
                <a:solidFill>
                  <a:srgbClr val="000000"/>
                </a:solidFill>
                <a:latin typeface="Arial Black" pitchFamily="34" charset="0"/>
              </a:rPr>
              <a:t>Б</a:t>
            </a:r>
            <a:r>
              <a:rPr lang="ru-RU" sz="1800" b="1" dirty="0">
                <a:solidFill>
                  <a:srgbClr val="000000"/>
                </a:solidFill>
              </a:rPr>
              <a:t> – </a:t>
            </a:r>
            <a:r>
              <a:rPr lang="ru-RU" sz="1800" b="1" dirty="0" err="1" smtClean="0">
                <a:solidFill>
                  <a:srgbClr val="000000"/>
                </a:solidFill>
              </a:rPr>
              <a:t>құлыптары</a:t>
            </a:r>
            <a:r>
              <a:rPr lang="ru-RU" sz="1800" b="1" dirty="0" smtClean="0">
                <a:solidFill>
                  <a:srgbClr val="000000"/>
                </a:solidFill>
              </a:rPr>
              <a:t> </a:t>
            </a:r>
            <a:r>
              <a:rPr lang="ru-RU" sz="1800" b="1" dirty="0" err="1" smtClean="0">
                <a:solidFill>
                  <a:srgbClr val="000000"/>
                </a:solidFill>
              </a:rPr>
              <a:t>қысылған</a:t>
            </a:r>
            <a:endParaRPr lang="ru-RU" sz="1800" b="1" dirty="0">
              <a:solidFill>
                <a:srgbClr val="0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2916" name="Picture 4" descr="Крит"/>
          <p:cNvPicPr>
            <a:picLocks noChangeAspect="1" noChangeArrowheads="1"/>
          </p:cNvPicPr>
          <p:nvPr/>
        </p:nvPicPr>
        <p:blipFill>
          <a:blip r:embed="rId3">
            <a:lum contrast="24000"/>
          </a:blip>
          <a:srcRect/>
          <a:stretch>
            <a:fillRect/>
          </a:stretch>
        </p:blipFill>
        <p:spPr bwMode="auto">
          <a:xfrm>
            <a:off x="79375" y="65088"/>
            <a:ext cx="3021013" cy="3443287"/>
          </a:xfrm>
          <a:prstGeom prst="rect">
            <a:avLst/>
          </a:prstGeom>
          <a:noFill/>
          <a:ln w="12700">
            <a:solidFill>
              <a:schemeClr val="tx1"/>
            </a:solidFill>
            <a:miter lim="800000"/>
            <a:headEnd/>
            <a:tailEnd/>
          </a:ln>
          <a:effectLst/>
        </p:spPr>
      </p:pic>
      <p:sp>
        <p:nvSpPr>
          <p:cNvPr id="422914" name="Rectangle 2"/>
          <p:cNvSpPr>
            <a:spLocks noGrp="1" noChangeArrowheads="1"/>
          </p:cNvSpPr>
          <p:nvPr>
            <p:ph type="title"/>
          </p:nvPr>
        </p:nvSpPr>
        <p:spPr>
          <a:xfrm>
            <a:off x="2752725" y="2571750"/>
            <a:ext cx="1774825" cy="313932"/>
          </a:xfrm>
          <a:solidFill>
            <a:srgbClr val="EAEAEA"/>
          </a:solidFill>
          <a:ln w="12700" cap="flat" algn="ctr">
            <a:solidFill>
              <a:srgbClr val="000000"/>
            </a:solidFill>
          </a:ln>
        </p:spPr>
        <p:txBody>
          <a:bodyPr anchor="t">
            <a:spAutoFit/>
          </a:bodyPr>
          <a:lstStyle/>
          <a:p>
            <a:pPr algn="l">
              <a:lnSpc>
                <a:spcPct val="80000"/>
              </a:lnSpc>
            </a:pPr>
            <a:r>
              <a:rPr lang="ru-RU" sz="1800" b="1" dirty="0" smtClean="0">
                <a:solidFill>
                  <a:srgbClr val="000000"/>
                </a:solidFill>
                <a:effectLst/>
                <a:latin typeface="Arial Narrow" pitchFamily="34" charset="0"/>
              </a:rPr>
              <a:t>Крит  </a:t>
            </a:r>
            <a:r>
              <a:rPr lang="ru-RU" sz="1800" b="1" dirty="0" err="1" smtClean="0">
                <a:solidFill>
                  <a:srgbClr val="000000"/>
                </a:solidFill>
                <a:effectLst/>
                <a:latin typeface="Arial Narrow" pitchFamily="34" charset="0"/>
              </a:rPr>
              <a:t>аралы</a:t>
            </a:r>
            <a:r>
              <a:rPr lang="ru-RU" sz="1800" b="1" dirty="0" smtClean="0">
                <a:solidFill>
                  <a:srgbClr val="000000"/>
                </a:solidFill>
                <a:effectLst/>
                <a:latin typeface="Arial Narrow" pitchFamily="34" charset="0"/>
              </a:rPr>
              <a:t>. </a:t>
            </a:r>
            <a:endParaRPr lang="ru-RU" sz="1800" b="1" dirty="0">
              <a:solidFill>
                <a:srgbClr val="000000"/>
              </a:solidFill>
              <a:effectLst/>
              <a:latin typeface="Arial Narrow" pitchFamily="34" charset="0"/>
            </a:endParaRPr>
          </a:p>
        </p:txBody>
      </p:sp>
      <p:pic>
        <p:nvPicPr>
          <p:cNvPr id="422919" name="Picture 7" descr="Шевронные складки экскурс"/>
          <p:cNvPicPr>
            <a:picLocks noChangeAspect="1" noChangeArrowheads="1"/>
          </p:cNvPicPr>
          <p:nvPr/>
        </p:nvPicPr>
        <p:blipFill>
          <a:blip r:embed="rId4">
            <a:lum bright="6000" contrast="30000"/>
          </a:blip>
          <a:srcRect/>
          <a:stretch>
            <a:fillRect/>
          </a:stretch>
        </p:blipFill>
        <p:spPr bwMode="auto">
          <a:xfrm>
            <a:off x="5610225" y="1231900"/>
            <a:ext cx="3462338" cy="5549900"/>
          </a:xfrm>
          <a:prstGeom prst="rect">
            <a:avLst/>
          </a:prstGeom>
          <a:noFill/>
          <a:ln w="12700">
            <a:solidFill>
              <a:schemeClr val="tx1"/>
            </a:solidFill>
            <a:miter lim="800000"/>
            <a:headEnd/>
            <a:tailEnd/>
          </a:ln>
        </p:spPr>
      </p:pic>
      <p:pic>
        <p:nvPicPr>
          <p:cNvPr id="422920" name="Picture 8" descr="Marli Miller Univ"/>
          <p:cNvPicPr>
            <a:picLocks noChangeAspect="1" noChangeArrowheads="1"/>
          </p:cNvPicPr>
          <p:nvPr/>
        </p:nvPicPr>
        <p:blipFill>
          <a:blip r:embed="rId5">
            <a:lum contrast="30000"/>
          </a:blip>
          <a:srcRect/>
          <a:stretch>
            <a:fillRect/>
          </a:stretch>
        </p:blipFill>
        <p:spPr bwMode="auto">
          <a:xfrm>
            <a:off x="65088" y="3733800"/>
            <a:ext cx="4773612" cy="3063875"/>
          </a:xfrm>
          <a:prstGeom prst="rect">
            <a:avLst/>
          </a:prstGeom>
          <a:noFill/>
          <a:ln w="19050" algn="ctr">
            <a:solidFill>
              <a:schemeClr val="tx1"/>
            </a:solidFill>
            <a:miter lim="800000"/>
            <a:headEnd/>
            <a:tailEnd/>
          </a:ln>
          <a:effectLst/>
        </p:spPr>
      </p:pic>
      <p:sp>
        <p:nvSpPr>
          <p:cNvPr id="422921" name="Text Box 9"/>
          <p:cNvSpPr txBox="1">
            <a:spLocks noChangeArrowheads="1"/>
          </p:cNvSpPr>
          <p:nvPr/>
        </p:nvSpPr>
        <p:spPr bwMode="auto">
          <a:xfrm>
            <a:off x="3979863" y="119063"/>
            <a:ext cx="5070475" cy="403225"/>
          </a:xfrm>
          <a:prstGeom prst="rect">
            <a:avLst/>
          </a:prstGeom>
          <a:noFill/>
          <a:ln w="9525">
            <a:noFill/>
            <a:miter lim="800000"/>
            <a:headEnd/>
            <a:tailEnd/>
          </a:ln>
          <a:effectLst/>
        </p:spPr>
        <p:txBody>
          <a:bodyPr>
            <a:spAutoFit/>
          </a:bodyPr>
          <a:lstStyle/>
          <a:p>
            <a:pPr algn="r">
              <a:lnSpc>
                <a:spcPct val="85000"/>
              </a:lnSpc>
              <a:spcBef>
                <a:spcPct val="50000"/>
              </a:spcBef>
            </a:pPr>
            <a:r>
              <a:rPr lang="ru-RU" sz="2400" b="1" dirty="0" err="1" smtClean="0">
                <a:latin typeface="Arial" charset="0"/>
              </a:rPr>
              <a:t>Шеврондық</a:t>
            </a:r>
            <a:r>
              <a:rPr lang="ru-RU" sz="2400" b="1" dirty="0" smtClean="0">
                <a:latin typeface="Arial" charset="0"/>
              </a:rPr>
              <a:t> </a:t>
            </a:r>
            <a:r>
              <a:rPr lang="ru-RU" sz="2400" b="1" dirty="0" err="1" smtClean="0">
                <a:latin typeface="Arial" charset="0"/>
              </a:rPr>
              <a:t>қатпарлар</a:t>
            </a:r>
            <a:endParaRPr lang="ru-RU" sz="2400" b="1" dirty="0">
              <a:latin typeface="Arial" charset="0"/>
            </a:endParaRPr>
          </a:p>
        </p:txBody>
      </p:sp>
      <p:sp>
        <p:nvSpPr>
          <p:cNvPr id="422922" name="Rectangle 10"/>
          <p:cNvSpPr>
            <a:spLocks noChangeArrowheads="1"/>
          </p:cNvSpPr>
          <p:nvPr/>
        </p:nvSpPr>
        <p:spPr bwMode="auto">
          <a:xfrm>
            <a:off x="3402013" y="3375025"/>
            <a:ext cx="1927225" cy="313932"/>
          </a:xfrm>
          <a:prstGeom prst="rect">
            <a:avLst/>
          </a:prstGeom>
          <a:solidFill>
            <a:srgbClr val="EAEAEA"/>
          </a:solidFill>
          <a:ln w="12700" algn="ctr">
            <a:solidFill>
              <a:srgbClr val="000000"/>
            </a:solidFill>
            <a:miter lim="800000"/>
            <a:headEnd/>
            <a:tailEnd/>
          </a:ln>
          <a:effectLst/>
        </p:spPr>
        <p:txBody>
          <a:bodyPr>
            <a:spAutoFit/>
          </a:bodyPr>
          <a:lstStyle/>
          <a:p>
            <a:pPr algn="l">
              <a:lnSpc>
                <a:spcPct val="80000"/>
              </a:lnSpc>
            </a:pPr>
            <a:r>
              <a:rPr lang="ru-RU" sz="1800" b="1" dirty="0">
                <a:solidFill>
                  <a:srgbClr val="000000"/>
                </a:solidFill>
              </a:rPr>
              <a:t>Орегон. </a:t>
            </a:r>
            <a:r>
              <a:rPr lang="ru-RU" sz="1800" b="1" dirty="0" smtClean="0">
                <a:solidFill>
                  <a:srgbClr val="000000"/>
                </a:solidFill>
              </a:rPr>
              <a:t>АҚШ.</a:t>
            </a:r>
            <a:endParaRPr lang="ru-RU" sz="2000" b="1" dirty="0">
              <a:solidFill>
                <a:srgbClr val="000000"/>
              </a:solidFill>
            </a:endParaRPr>
          </a:p>
        </p:txBody>
      </p:sp>
      <p:sp>
        <p:nvSpPr>
          <p:cNvPr id="422923" name="Rectangle 11"/>
          <p:cNvSpPr>
            <a:spLocks noChangeArrowheads="1"/>
          </p:cNvSpPr>
          <p:nvPr/>
        </p:nvSpPr>
        <p:spPr bwMode="auto">
          <a:xfrm>
            <a:off x="5087938" y="5710238"/>
            <a:ext cx="1627202" cy="541046"/>
          </a:xfrm>
          <a:prstGeom prst="rect">
            <a:avLst/>
          </a:prstGeom>
          <a:solidFill>
            <a:srgbClr val="EAEAEA"/>
          </a:solidFill>
          <a:ln w="12700" algn="ctr">
            <a:solidFill>
              <a:srgbClr val="000000"/>
            </a:solidFill>
            <a:miter lim="800000"/>
            <a:headEnd/>
            <a:tailEnd/>
          </a:ln>
          <a:effectLst/>
        </p:spPr>
        <p:txBody>
          <a:bodyPr wrap="square">
            <a:spAutoFit/>
          </a:bodyPr>
          <a:lstStyle/>
          <a:p>
            <a:pPr algn="r">
              <a:lnSpc>
                <a:spcPct val="80000"/>
              </a:lnSpc>
            </a:pPr>
            <a:r>
              <a:rPr lang="ru-RU" sz="1800" b="1" dirty="0">
                <a:solidFill>
                  <a:srgbClr val="000000"/>
                </a:solidFill>
              </a:rPr>
              <a:t>Карбон. </a:t>
            </a:r>
            <a:br>
              <a:rPr lang="ru-RU" sz="1800" b="1" dirty="0">
                <a:solidFill>
                  <a:srgbClr val="000000"/>
                </a:solidFill>
              </a:rPr>
            </a:br>
            <a:r>
              <a:rPr lang="ru-RU" sz="1800" b="1" dirty="0" err="1" smtClean="0">
                <a:solidFill>
                  <a:srgbClr val="000000"/>
                </a:solidFill>
              </a:rPr>
              <a:t>Оңтүстік</a:t>
            </a:r>
            <a:r>
              <a:rPr lang="ru-RU" sz="1800" b="1" dirty="0" smtClean="0">
                <a:solidFill>
                  <a:srgbClr val="000000"/>
                </a:solidFill>
              </a:rPr>
              <a:t> Орал</a:t>
            </a:r>
            <a:endParaRPr lang="ru-RU" sz="2000" b="1" dirty="0">
              <a:solidFill>
                <a:srgbClr val="0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5" descr="image_gallery?uuid=d31b7dfc-93b4-4726-b073-fa998ec931cb&amp;groupId=20138&amp;t=1300118329046"/>
          <p:cNvPicPr>
            <a:picLocks noChangeAspect="1" noChangeArrowheads="1"/>
          </p:cNvPicPr>
          <p:nvPr/>
        </p:nvPicPr>
        <p:blipFill>
          <a:blip r:embed="rId2"/>
          <a:srcRect/>
          <a:stretch>
            <a:fillRect/>
          </a:stretch>
        </p:blipFill>
        <p:spPr bwMode="auto">
          <a:xfrm>
            <a:off x="0" y="908720"/>
            <a:ext cx="9144000" cy="4120480"/>
          </a:xfrm>
          <a:prstGeom prst="rect">
            <a:avLst/>
          </a:prstGeom>
          <a:noFill/>
          <a:ln w="9525">
            <a:noFill/>
            <a:miter lim="800000"/>
            <a:headEnd/>
            <a:tailEnd/>
          </a:ln>
        </p:spPr>
      </p:pic>
      <p:sp>
        <p:nvSpPr>
          <p:cNvPr id="8196" name="Text Box 6"/>
          <p:cNvSpPr txBox="1">
            <a:spLocks noChangeArrowheads="1"/>
          </p:cNvSpPr>
          <p:nvPr/>
        </p:nvSpPr>
        <p:spPr bwMode="auto">
          <a:xfrm>
            <a:off x="0" y="5181600"/>
            <a:ext cx="9144000" cy="641350"/>
          </a:xfrm>
          <a:prstGeom prst="rect">
            <a:avLst/>
          </a:prstGeom>
          <a:noFill/>
          <a:ln w="9525">
            <a:noFill/>
            <a:miter lim="800000"/>
            <a:headEnd/>
            <a:tailEnd/>
          </a:ln>
        </p:spPr>
        <p:txBody>
          <a:bodyPr>
            <a:spAutoFit/>
          </a:bodyPr>
          <a:lstStyle/>
          <a:p>
            <a:pPr>
              <a:spcBef>
                <a:spcPct val="50000"/>
              </a:spcBef>
            </a:pPr>
            <a:r>
              <a:rPr lang="ru-RU" b="1" dirty="0" err="1" smtClean="0"/>
              <a:t>Диапирлік</a:t>
            </a:r>
            <a:r>
              <a:rPr lang="ru-RU" b="1" dirty="0" smtClean="0"/>
              <a:t> </a:t>
            </a:r>
            <a:r>
              <a:rPr lang="ru-RU" b="1" dirty="0" err="1" smtClean="0"/>
              <a:t>қатпар</a:t>
            </a:r>
            <a:r>
              <a:rPr lang="ru-RU" b="1" dirty="0" smtClean="0"/>
              <a:t>:</a:t>
            </a:r>
            <a:r>
              <a:rPr lang="ru-RU" dirty="0"/>
              <a:t> </a:t>
            </a:r>
            <a:r>
              <a:rPr lang="ru-RU" b="1" dirty="0"/>
              <a:t>1</a:t>
            </a:r>
            <a:r>
              <a:rPr lang="ru-RU" dirty="0"/>
              <a:t> </a:t>
            </a:r>
            <a:r>
              <a:rPr lang="ru-RU" dirty="0" smtClean="0"/>
              <a:t>– </a:t>
            </a:r>
            <a:r>
              <a:rPr lang="ru-RU" dirty="0" err="1" smtClean="0"/>
              <a:t>сыйыстырушы</a:t>
            </a:r>
            <a:r>
              <a:rPr lang="ru-RU" dirty="0" smtClean="0"/>
              <a:t> </a:t>
            </a:r>
            <a:r>
              <a:rPr lang="ru-RU" dirty="0" err="1" smtClean="0"/>
              <a:t>жыныстар</a:t>
            </a:r>
            <a:r>
              <a:rPr lang="ru-RU" dirty="0" smtClean="0"/>
              <a:t>, </a:t>
            </a:r>
            <a:r>
              <a:rPr lang="ru-RU" b="1" dirty="0"/>
              <a:t>2</a:t>
            </a:r>
            <a:r>
              <a:rPr lang="ru-RU" dirty="0"/>
              <a:t> </a:t>
            </a:r>
            <a:r>
              <a:rPr lang="ru-RU" dirty="0" smtClean="0"/>
              <a:t>– </a:t>
            </a:r>
            <a:r>
              <a:rPr lang="ru-RU" dirty="0" err="1" smtClean="0"/>
              <a:t>ядроның</a:t>
            </a:r>
            <a:r>
              <a:rPr lang="ru-RU" dirty="0" smtClean="0"/>
              <a:t> </a:t>
            </a:r>
            <a:r>
              <a:rPr lang="ru-RU" dirty="0" err="1" smtClean="0"/>
              <a:t>майысқақ</a:t>
            </a:r>
            <a:r>
              <a:rPr lang="ru-RU" dirty="0" smtClean="0"/>
              <a:t> </a:t>
            </a:r>
            <a:r>
              <a:rPr lang="ru-RU" dirty="0" err="1" smtClean="0"/>
              <a:t>жыныстар</a:t>
            </a:r>
            <a:r>
              <a:rPr lang="ru-RU" dirty="0" smtClean="0"/>
              <a:t>, </a:t>
            </a:r>
            <a:r>
              <a:rPr lang="ru-RU" b="1" dirty="0"/>
              <a:t>3</a:t>
            </a:r>
            <a:r>
              <a:rPr lang="ru-RU" dirty="0"/>
              <a:t> </a:t>
            </a:r>
            <a:r>
              <a:rPr lang="ru-RU" dirty="0" smtClean="0"/>
              <a:t>– </a:t>
            </a:r>
            <a:r>
              <a:rPr lang="ru-RU" dirty="0" err="1" smtClean="0"/>
              <a:t>тұз</a:t>
            </a:r>
            <a:r>
              <a:rPr lang="ru-RU" dirty="0" smtClean="0"/>
              <a:t> </a:t>
            </a:r>
            <a:r>
              <a:rPr lang="ru-RU" dirty="0" err="1" smtClean="0"/>
              <a:t>күмбезі</a:t>
            </a:r>
            <a:r>
              <a:rPr lang="ru-RU" dirty="0" smtClean="0"/>
              <a:t>, </a:t>
            </a:r>
            <a:r>
              <a:rPr lang="ru-RU" b="1" dirty="0"/>
              <a:t>4</a:t>
            </a:r>
            <a:r>
              <a:rPr lang="ru-RU" dirty="0"/>
              <a:t> </a:t>
            </a:r>
            <a:r>
              <a:rPr lang="ru-RU" dirty="0" smtClean="0"/>
              <a:t>– </a:t>
            </a:r>
            <a:r>
              <a:rPr lang="ru-RU" dirty="0" err="1" smtClean="0"/>
              <a:t>айырымдық</a:t>
            </a:r>
            <a:r>
              <a:rPr lang="ru-RU" dirty="0" smtClean="0"/>
              <a:t> </a:t>
            </a:r>
            <a:r>
              <a:rPr lang="ru-RU" dirty="0" err="1" smtClean="0"/>
              <a:t>бұзылыстар</a:t>
            </a:r>
            <a:endParaRPr lang="ru-RU"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2"/>
          <p:cNvSpPr>
            <a:spLocks noGrp="1" noChangeArrowheads="1"/>
          </p:cNvSpPr>
          <p:nvPr>
            <p:ph type="body" idx="1"/>
          </p:nvPr>
        </p:nvSpPr>
        <p:spPr>
          <a:xfrm>
            <a:off x="25400" y="12700"/>
            <a:ext cx="8043863" cy="623888"/>
          </a:xfrm>
        </p:spPr>
        <p:txBody>
          <a:bodyPr>
            <a:normAutofit/>
          </a:bodyPr>
          <a:lstStyle/>
          <a:p>
            <a:pPr marL="0" indent="0">
              <a:lnSpc>
                <a:spcPct val="85000"/>
              </a:lnSpc>
              <a:spcBef>
                <a:spcPct val="0"/>
              </a:spcBef>
              <a:buFont typeface="Wingdings" pitchFamily="2" charset="2"/>
              <a:buNone/>
            </a:pPr>
            <a:r>
              <a:rPr lang="kk-KZ" sz="2200" b="1" i="1" dirty="0" smtClean="0">
                <a:effectLst/>
                <a:latin typeface="Arial Narrow" pitchFamily="34" charset="0"/>
              </a:rPr>
              <a:t>Қатпарлардың  геометрия элементтері</a:t>
            </a:r>
            <a:endParaRPr lang="ru-RU" sz="2200" b="1" i="1" dirty="0">
              <a:effectLst/>
              <a:latin typeface="Arial Narrow" pitchFamily="34" charset="0"/>
            </a:endParaRPr>
          </a:p>
        </p:txBody>
      </p:sp>
      <p:pic>
        <p:nvPicPr>
          <p:cNvPr id="574469" name="Picture 5" descr="Ширина, длина (Бел)"/>
          <p:cNvPicPr>
            <a:picLocks noGrp="1" noChangeAspect="1" noChangeArrowheads="1"/>
          </p:cNvPicPr>
          <p:nvPr>
            <p:ph idx="1"/>
          </p:nvPr>
        </p:nvPicPr>
        <p:blipFill>
          <a:blip r:embed="rId2">
            <a:lum bright="-30000" contrast="48000"/>
          </a:blip>
          <a:srcRect/>
          <a:stretch>
            <a:fillRect/>
          </a:stretch>
        </p:blipFill>
        <p:spPr>
          <a:xfrm>
            <a:off x="71438" y="987425"/>
            <a:ext cx="3433762" cy="4330700"/>
          </a:xfrm>
          <a:noFill/>
          <a:ln w="12700" algn="ctr">
            <a:solidFill>
              <a:srgbClr val="000000"/>
            </a:solidFill>
          </a:ln>
        </p:spPr>
      </p:pic>
      <p:sp>
        <p:nvSpPr>
          <p:cNvPr id="574470" name="Freeform 6"/>
          <p:cNvSpPr>
            <a:spLocks/>
          </p:cNvSpPr>
          <p:nvPr/>
        </p:nvSpPr>
        <p:spPr bwMode="auto">
          <a:xfrm>
            <a:off x="2514600" y="1573213"/>
            <a:ext cx="31750" cy="3019425"/>
          </a:xfrm>
          <a:custGeom>
            <a:avLst/>
            <a:gdLst/>
            <a:ahLst/>
            <a:cxnLst>
              <a:cxn ang="0">
                <a:pos x="0" y="0"/>
              </a:cxn>
              <a:cxn ang="0">
                <a:pos x="24" y="2240"/>
              </a:cxn>
            </a:cxnLst>
            <a:rect l="0" t="0" r="r" b="b"/>
            <a:pathLst>
              <a:path w="24" h="2240">
                <a:moveTo>
                  <a:pt x="0" y="0"/>
                </a:moveTo>
                <a:lnTo>
                  <a:pt x="24" y="2240"/>
                </a:lnTo>
              </a:path>
            </a:pathLst>
          </a:custGeom>
          <a:noFill/>
          <a:ln w="28575">
            <a:solidFill>
              <a:srgbClr val="FF0000"/>
            </a:solidFill>
            <a:round/>
            <a:headEnd type="stealth" w="lg" len="lg"/>
            <a:tailEnd type="stealth" w="lg" len="lg"/>
          </a:ln>
          <a:effectLst/>
        </p:spPr>
        <p:txBody>
          <a:bodyPr/>
          <a:lstStyle/>
          <a:p>
            <a:endParaRPr lang="ru-RU"/>
          </a:p>
        </p:txBody>
      </p:sp>
      <p:sp>
        <p:nvSpPr>
          <p:cNvPr id="574472" name="Freeform 8"/>
          <p:cNvSpPr>
            <a:spLocks/>
          </p:cNvSpPr>
          <p:nvPr/>
        </p:nvSpPr>
        <p:spPr bwMode="auto">
          <a:xfrm>
            <a:off x="2036763" y="3011488"/>
            <a:ext cx="949325" cy="6350"/>
          </a:xfrm>
          <a:custGeom>
            <a:avLst/>
            <a:gdLst/>
            <a:ahLst/>
            <a:cxnLst>
              <a:cxn ang="0">
                <a:pos x="0" y="4"/>
              </a:cxn>
              <a:cxn ang="0">
                <a:pos x="852" y="0"/>
              </a:cxn>
            </a:cxnLst>
            <a:rect l="0" t="0" r="r" b="b"/>
            <a:pathLst>
              <a:path w="852" h="4">
                <a:moveTo>
                  <a:pt x="0" y="4"/>
                </a:moveTo>
                <a:lnTo>
                  <a:pt x="852" y="0"/>
                </a:lnTo>
              </a:path>
            </a:pathLst>
          </a:custGeom>
          <a:noFill/>
          <a:ln w="28575">
            <a:solidFill>
              <a:srgbClr val="FF00FF"/>
            </a:solidFill>
            <a:round/>
            <a:headEnd type="stealth" w="lg" len="lg"/>
            <a:tailEnd type="stealth" w="lg" len="lg"/>
          </a:ln>
          <a:effectLst/>
        </p:spPr>
        <p:txBody>
          <a:bodyPr/>
          <a:lstStyle/>
          <a:p>
            <a:endParaRPr lang="ru-RU"/>
          </a:p>
        </p:txBody>
      </p:sp>
      <p:sp>
        <p:nvSpPr>
          <p:cNvPr id="574473" name="Text Box 9"/>
          <p:cNvSpPr txBox="1">
            <a:spLocks noChangeArrowheads="1"/>
          </p:cNvSpPr>
          <p:nvPr/>
        </p:nvSpPr>
        <p:spPr bwMode="auto">
          <a:xfrm rot="-5400000">
            <a:off x="2395537" y="2465388"/>
            <a:ext cx="244475" cy="298450"/>
          </a:xfrm>
          <a:prstGeom prst="rect">
            <a:avLst/>
          </a:prstGeom>
          <a:solidFill>
            <a:schemeClr val="tx1"/>
          </a:solidFill>
          <a:ln w="9525">
            <a:noFill/>
            <a:miter lim="800000"/>
            <a:headEnd/>
            <a:tailEnd/>
          </a:ln>
          <a:effectLst/>
        </p:spPr>
        <p:txBody>
          <a:bodyPr>
            <a:spAutoFit/>
          </a:bodyPr>
          <a:lstStyle/>
          <a:p>
            <a:pPr algn="l">
              <a:lnSpc>
                <a:spcPct val="75000"/>
              </a:lnSpc>
            </a:pPr>
            <a:r>
              <a:rPr lang="ru-RU" sz="1800" b="1">
                <a:solidFill>
                  <a:srgbClr val="FF0000"/>
                </a:solidFill>
                <a:latin typeface="Arial" charset="0"/>
              </a:rPr>
              <a:t>а</a:t>
            </a:r>
          </a:p>
        </p:txBody>
      </p:sp>
      <p:sp>
        <p:nvSpPr>
          <p:cNvPr id="574474" name="Text Box 10"/>
          <p:cNvSpPr txBox="1">
            <a:spLocks noChangeArrowheads="1"/>
          </p:cNvSpPr>
          <p:nvPr/>
        </p:nvSpPr>
        <p:spPr bwMode="auto">
          <a:xfrm>
            <a:off x="2249488" y="2865438"/>
            <a:ext cx="239712" cy="298450"/>
          </a:xfrm>
          <a:prstGeom prst="rect">
            <a:avLst/>
          </a:prstGeom>
          <a:solidFill>
            <a:schemeClr val="tx1"/>
          </a:solidFill>
          <a:ln w="9525">
            <a:noFill/>
            <a:miter lim="800000"/>
            <a:headEnd/>
            <a:tailEnd/>
          </a:ln>
          <a:effectLst/>
        </p:spPr>
        <p:txBody>
          <a:bodyPr>
            <a:spAutoFit/>
          </a:bodyPr>
          <a:lstStyle/>
          <a:p>
            <a:pPr algn="l">
              <a:lnSpc>
                <a:spcPct val="75000"/>
              </a:lnSpc>
            </a:pPr>
            <a:r>
              <a:rPr lang="ru-RU" sz="1800" b="1">
                <a:solidFill>
                  <a:srgbClr val="FF33CC"/>
                </a:solidFill>
                <a:latin typeface="Arial" charset="0"/>
              </a:rPr>
              <a:t>б</a:t>
            </a:r>
          </a:p>
        </p:txBody>
      </p:sp>
      <p:pic>
        <p:nvPicPr>
          <p:cNvPr id="574484" name="Picture 20" descr="длина - ширина"/>
          <p:cNvPicPr>
            <a:picLocks noGrp="1" noChangeAspect="1" noChangeArrowheads="1"/>
          </p:cNvPicPr>
          <p:nvPr>
            <p:ph sz="half" idx="4294967295"/>
          </p:nvPr>
        </p:nvPicPr>
        <p:blipFill>
          <a:blip r:embed="rId3">
            <a:lum bright="-24000" contrast="36000"/>
          </a:blip>
          <a:srcRect/>
          <a:stretch>
            <a:fillRect/>
          </a:stretch>
        </p:blipFill>
        <p:spPr bwMode="auto">
          <a:xfrm>
            <a:off x="4160838" y="1897063"/>
            <a:ext cx="4881562" cy="3582987"/>
          </a:xfrm>
          <a:prstGeom prst="rect">
            <a:avLst/>
          </a:prstGeom>
          <a:noFill/>
          <a:ln w="12700" algn="ctr">
            <a:solidFill>
              <a:srgbClr val="000000"/>
            </a:solidFill>
            <a:miter lim="800000"/>
            <a:headEnd/>
            <a:tailEnd/>
          </a:ln>
        </p:spPr>
      </p:pic>
      <p:sp>
        <p:nvSpPr>
          <p:cNvPr id="574485" name="Text Box 21"/>
          <p:cNvSpPr txBox="1">
            <a:spLocks noChangeArrowheads="1"/>
          </p:cNvSpPr>
          <p:nvPr/>
        </p:nvSpPr>
        <p:spPr bwMode="auto">
          <a:xfrm>
            <a:off x="4581525" y="2897188"/>
            <a:ext cx="366713" cy="409575"/>
          </a:xfrm>
          <a:prstGeom prst="rect">
            <a:avLst/>
          </a:prstGeom>
          <a:solidFill>
            <a:srgbClr val="FFFFFF"/>
          </a:solidFill>
          <a:ln w="12700">
            <a:solidFill>
              <a:srgbClr val="000000"/>
            </a:solidFill>
            <a:miter lim="800000"/>
            <a:headEnd/>
            <a:tailEnd/>
          </a:ln>
          <a:effectLst/>
        </p:spPr>
        <p:txBody>
          <a:bodyPr wrap="none">
            <a:spAutoFit/>
          </a:bodyPr>
          <a:lstStyle/>
          <a:p>
            <a:pPr algn="l"/>
            <a:r>
              <a:rPr lang="ru-RU" sz="2000">
                <a:solidFill>
                  <a:srgbClr val="000000"/>
                </a:solidFill>
                <a:latin typeface="Arial Black" pitchFamily="34" charset="0"/>
              </a:rPr>
              <a:t>1</a:t>
            </a:r>
          </a:p>
        </p:txBody>
      </p:sp>
      <p:sp>
        <p:nvSpPr>
          <p:cNvPr id="574486" name="Text Box 22"/>
          <p:cNvSpPr txBox="1">
            <a:spLocks noChangeArrowheads="1"/>
          </p:cNvSpPr>
          <p:nvPr/>
        </p:nvSpPr>
        <p:spPr bwMode="auto">
          <a:xfrm>
            <a:off x="6831013" y="4913313"/>
            <a:ext cx="366712" cy="409575"/>
          </a:xfrm>
          <a:prstGeom prst="rect">
            <a:avLst/>
          </a:prstGeom>
          <a:solidFill>
            <a:srgbClr val="FFFFFF"/>
          </a:solidFill>
          <a:ln w="12700">
            <a:solidFill>
              <a:srgbClr val="000000"/>
            </a:solidFill>
            <a:miter lim="800000"/>
            <a:headEnd/>
            <a:tailEnd/>
          </a:ln>
          <a:effectLst/>
        </p:spPr>
        <p:txBody>
          <a:bodyPr wrap="none">
            <a:spAutoFit/>
          </a:bodyPr>
          <a:lstStyle/>
          <a:p>
            <a:pPr algn="l"/>
            <a:r>
              <a:rPr lang="ru-RU" sz="2000">
                <a:solidFill>
                  <a:srgbClr val="000000"/>
                </a:solidFill>
                <a:latin typeface="Arial Black" pitchFamily="34" charset="0"/>
              </a:rPr>
              <a:t>2</a:t>
            </a:r>
          </a:p>
        </p:txBody>
      </p:sp>
      <p:sp>
        <p:nvSpPr>
          <p:cNvPr id="574487" name="Text Box 23"/>
          <p:cNvSpPr txBox="1">
            <a:spLocks noChangeArrowheads="1"/>
          </p:cNvSpPr>
          <p:nvPr/>
        </p:nvSpPr>
        <p:spPr bwMode="auto">
          <a:xfrm>
            <a:off x="7407275" y="3549650"/>
            <a:ext cx="366713" cy="409575"/>
          </a:xfrm>
          <a:prstGeom prst="rect">
            <a:avLst/>
          </a:prstGeom>
          <a:solidFill>
            <a:srgbClr val="FFFFFF"/>
          </a:solidFill>
          <a:ln w="12700">
            <a:solidFill>
              <a:srgbClr val="000000"/>
            </a:solidFill>
            <a:miter lim="800000"/>
            <a:headEnd/>
            <a:tailEnd/>
          </a:ln>
          <a:effectLst/>
        </p:spPr>
        <p:txBody>
          <a:bodyPr wrap="none">
            <a:spAutoFit/>
          </a:bodyPr>
          <a:lstStyle/>
          <a:p>
            <a:pPr algn="l"/>
            <a:r>
              <a:rPr lang="ru-RU" sz="2000">
                <a:solidFill>
                  <a:srgbClr val="000000"/>
                </a:solidFill>
                <a:latin typeface="Arial Black" pitchFamily="34" charset="0"/>
              </a:rPr>
              <a:t>3</a:t>
            </a:r>
          </a:p>
        </p:txBody>
      </p:sp>
      <p:sp>
        <p:nvSpPr>
          <p:cNvPr id="574488" name="Rectangle 24"/>
          <p:cNvSpPr>
            <a:spLocks noChangeArrowheads="1"/>
          </p:cNvSpPr>
          <p:nvPr/>
        </p:nvSpPr>
        <p:spPr bwMode="auto">
          <a:xfrm>
            <a:off x="4446588" y="2382838"/>
            <a:ext cx="177800" cy="177800"/>
          </a:xfrm>
          <a:prstGeom prst="rect">
            <a:avLst/>
          </a:prstGeom>
          <a:solidFill>
            <a:schemeClr val="tx1"/>
          </a:solidFill>
          <a:ln w="9525">
            <a:noFill/>
            <a:miter lim="800000"/>
            <a:headEnd/>
            <a:tailEnd/>
          </a:ln>
          <a:effectLst/>
        </p:spPr>
        <p:txBody>
          <a:bodyPr wrap="none" anchor="ctr"/>
          <a:lstStyle/>
          <a:p>
            <a:endParaRPr lang="ru-RU"/>
          </a:p>
        </p:txBody>
      </p:sp>
      <p:sp>
        <p:nvSpPr>
          <p:cNvPr id="574489" name="Text Box 25"/>
          <p:cNvSpPr txBox="1">
            <a:spLocks noChangeArrowheads="1"/>
          </p:cNvSpPr>
          <p:nvPr/>
        </p:nvSpPr>
        <p:spPr bwMode="auto">
          <a:xfrm>
            <a:off x="0" y="5540375"/>
            <a:ext cx="6400800" cy="1034129"/>
          </a:xfrm>
          <a:prstGeom prst="rect">
            <a:avLst/>
          </a:prstGeom>
          <a:noFill/>
          <a:ln w="9525">
            <a:noFill/>
            <a:miter lim="800000"/>
            <a:headEnd/>
            <a:tailEnd/>
          </a:ln>
          <a:effectLst/>
        </p:spPr>
        <p:txBody>
          <a:bodyPr>
            <a:spAutoFit/>
          </a:bodyPr>
          <a:lstStyle/>
          <a:p>
            <a:pPr algn="l">
              <a:lnSpc>
                <a:spcPct val="85000"/>
              </a:lnSpc>
            </a:pPr>
            <a:r>
              <a:rPr lang="ru-RU" dirty="0">
                <a:solidFill>
                  <a:srgbClr val="C00000"/>
                </a:solidFill>
                <a:latin typeface="Arial Black" pitchFamily="34" charset="0"/>
              </a:rPr>
              <a:t>1 –</a:t>
            </a:r>
            <a:r>
              <a:rPr lang="ru-RU" dirty="0">
                <a:solidFill>
                  <a:srgbClr val="C00000"/>
                </a:solidFill>
                <a:latin typeface="Arial" charset="0"/>
              </a:rPr>
              <a:t> </a:t>
            </a:r>
            <a:r>
              <a:rPr lang="ru-RU" b="1" dirty="0" err="1" smtClean="0">
                <a:solidFill>
                  <a:srgbClr val="C00000"/>
                </a:solidFill>
                <a:latin typeface="Arial" charset="0"/>
              </a:rPr>
              <a:t>созылыңқы</a:t>
            </a:r>
            <a:r>
              <a:rPr lang="ru-RU" dirty="0" smtClean="0">
                <a:solidFill>
                  <a:srgbClr val="C00000"/>
                </a:solidFill>
                <a:latin typeface="Arial" charset="0"/>
              </a:rPr>
              <a:t> </a:t>
            </a:r>
            <a:r>
              <a:rPr lang="ru-RU" dirty="0">
                <a:latin typeface="Arial" charset="0"/>
              </a:rPr>
              <a:t>(а/б </a:t>
            </a:r>
            <a:r>
              <a:rPr lang="en-US" dirty="0">
                <a:latin typeface="Arial" charset="0"/>
              </a:rPr>
              <a:t>&gt; </a:t>
            </a:r>
            <a:r>
              <a:rPr lang="ru-RU" dirty="0">
                <a:latin typeface="Arial" charset="0"/>
              </a:rPr>
              <a:t>5)      </a:t>
            </a:r>
          </a:p>
          <a:p>
            <a:pPr algn="l">
              <a:lnSpc>
                <a:spcPct val="85000"/>
              </a:lnSpc>
            </a:pPr>
            <a:r>
              <a:rPr lang="ru-RU" dirty="0">
                <a:solidFill>
                  <a:srgbClr val="C00000"/>
                </a:solidFill>
                <a:latin typeface="Arial Black" pitchFamily="34" charset="0"/>
              </a:rPr>
              <a:t>2 –</a:t>
            </a:r>
            <a:r>
              <a:rPr lang="ru-RU" dirty="0">
                <a:solidFill>
                  <a:srgbClr val="C00000"/>
                </a:solidFill>
                <a:latin typeface="Arial" charset="0"/>
              </a:rPr>
              <a:t> </a:t>
            </a:r>
            <a:r>
              <a:rPr lang="ru-RU" dirty="0" err="1" smtClean="0">
                <a:solidFill>
                  <a:srgbClr val="C00000"/>
                </a:solidFill>
                <a:latin typeface="Arial Black" pitchFamily="34" charset="0"/>
              </a:rPr>
              <a:t>брахи</a:t>
            </a:r>
            <a:r>
              <a:rPr lang="ru-RU" dirty="0" smtClean="0">
                <a:solidFill>
                  <a:srgbClr val="C00000"/>
                </a:solidFill>
                <a:latin typeface="Arial Black" pitchFamily="34" charset="0"/>
              </a:rPr>
              <a:t> </a:t>
            </a:r>
            <a:r>
              <a:rPr lang="ru-RU" dirty="0" err="1" smtClean="0">
                <a:solidFill>
                  <a:srgbClr val="C00000"/>
                </a:solidFill>
                <a:latin typeface="Arial Black" pitchFamily="34" charset="0"/>
              </a:rPr>
              <a:t>пішінді</a:t>
            </a:r>
            <a:r>
              <a:rPr lang="ru-RU" dirty="0" smtClean="0">
                <a:solidFill>
                  <a:srgbClr val="C00000"/>
                </a:solidFill>
                <a:latin typeface="Arial" charset="0"/>
              </a:rPr>
              <a:t> </a:t>
            </a:r>
            <a:r>
              <a:rPr lang="ru-RU" dirty="0">
                <a:latin typeface="Arial" charset="0"/>
              </a:rPr>
              <a:t>(</a:t>
            </a:r>
            <a:r>
              <a:rPr lang="en-US" dirty="0">
                <a:latin typeface="Arial" charset="0"/>
              </a:rPr>
              <a:t>2 &lt; </a:t>
            </a:r>
            <a:r>
              <a:rPr lang="ru-RU" dirty="0">
                <a:latin typeface="Arial" charset="0"/>
              </a:rPr>
              <a:t>а/б </a:t>
            </a:r>
            <a:r>
              <a:rPr lang="en-US" dirty="0">
                <a:latin typeface="Arial" charset="0"/>
              </a:rPr>
              <a:t>&lt; </a:t>
            </a:r>
            <a:r>
              <a:rPr lang="ru-RU" dirty="0">
                <a:latin typeface="Arial" charset="0"/>
              </a:rPr>
              <a:t>5),</a:t>
            </a:r>
          </a:p>
          <a:p>
            <a:pPr algn="l">
              <a:lnSpc>
                <a:spcPct val="85000"/>
              </a:lnSpc>
            </a:pPr>
            <a:r>
              <a:rPr lang="ru-RU" dirty="0">
                <a:solidFill>
                  <a:srgbClr val="C00000"/>
                </a:solidFill>
                <a:latin typeface="Arial Black" pitchFamily="34" charset="0"/>
              </a:rPr>
              <a:t>3 –</a:t>
            </a:r>
            <a:r>
              <a:rPr lang="ru-RU" dirty="0">
                <a:solidFill>
                  <a:srgbClr val="C00000"/>
                </a:solidFill>
                <a:latin typeface="Arial" charset="0"/>
              </a:rPr>
              <a:t> </a:t>
            </a:r>
            <a:r>
              <a:rPr lang="ru-RU" b="1" dirty="0" err="1" smtClean="0">
                <a:solidFill>
                  <a:srgbClr val="C00000"/>
                </a:solidFill>
                <a:latin typeface="Arial Black" pitchFamily="34" charset="0"/>
              </a:rPr>
              <a:t>изометриялық</a:t>
            </a:r>
            <a:r>
              <a:rPr lang="ru-RU" b="1" dirty="0" smtClean="0">
                <a:solidFill>
                  <a:srgbClr val="C00000"/>
                </a:solidFill>
                <a:latin typeface="Arial Black" pitchFamily="34" charset="0"/>
              </a:rPr>
              <a:t> </a:t>
            </a:r>
            <a:r>
              <a:rPr lang="ru-RU" b="1" dirty="0" err="1" smtClean="0">
                <a:solidFill>
                  <a:srgbClr val="C00000"/>
                </a:solidFill>
                <a:latin typeface="Arial Black" pitchFamily="34" charset="0"/>
              </a:rPr>
              <a:t>күмбез</a:t>
            </a:r>
            <a:r>
              <a:rPr lang="ru-RU" b="1" dirty="0" smtClean="0">
                <a:solidFill>
                  <a:srgbClr val="C00000"/>
                </a:solidFill>
                <a:latin typeface="Arial Black" pitchFamily="34" charset="0"/>
              </a:rPr>
              <a:t> </a:t>
            </a:r>
            <a:r>
              <a:rPr lang="ru-RU" b="1" dirty="0" err="1" smtClean="0">
                <a:solidFill>
                  <a:srgbClr val="C00000"/>
                </a:solidFill>
                <a:latin typeface="Arial Black" pitchFamily="34" charset="0"/>
              </a:rPr>
              <a:t>тәріздес</a:t>
            </a:r>
            <a:r>
              <a:rPr lang="ru-RU" dirty="0" smtClean="0">
                <a:solidFill>
                  <a:srgbClr val="C00000"/>
                </a:solidFill>
                <a:latin typeface="Arial" charset="0"/>
              </a:rPr>
              <a:t> </a:t>
            </a:r>
            <a:r>
              <a:rPr lang="ru-RU" dirty="0">
                <a:latin typeface="Arial" charset="0"/>
              </a:rPr>
              <a:t>(</a:t>
            </a:r>
            <a:r>
              <a:rPr lang="en-US" dirty="0">
                <a:latin typeface="Arial" charset="0"/>
              </a:rPr>
              <a:t>2 &lt; </a:t>
            </a:r>
            <a:r>
              <a:rPr lang="ru-RU" dirty="0">
                <a:latin typeface="Arial" charset="0"/>
              </a:rPr>
              <a:t>а/б </a:t>
            </a:r>
            <a:r>
              <a:rPr lang="en-US" dirty="0">
                <a:latin typeface="Arial" charset="0"/>
              </a:rPr>
              <a:t>&lt; </a:t>
            </a:r>
            <a:r>
              <a:rPr lang="ru-RU" dirty="0">
                <a:latin typeface="Arial" charset="0"/>
              </a:rPr>
              <a:t>1), </a:t>
            </a:r>
          </a:p>
          <a:p>
            <a:pPr algn="l">
              <a:lnSpc>
                <a:spcPct val="85000"/>
              </a:lnSpc>
            </a:pPr>
            <a:r>
              <a:rPr lang="ru-RU" dirty="0">
                <a:latin typeface="Arial" charset="0"/>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8562" name="Picture 2" descr="Синклиналь сев Прибалхашье"/>
          <p:cNvPicPr>
            <a:picLocks noChangeAspect="1" noChangeArrowheads="1"/>
          </p:cNvPicPr>
          <p:nvPr/>
        </p:nvPicPr>
        <p:blipFill>
          <a:blip r:embed="rId2">
            <a:lum bright="12000" contrast="24000"/>
          </a:blip>
          <a:srcRect/>
          <a:stretch>
            <a:fillRect/>
          </a:stretch>
        </p:blipFill>
        <p:spPr bwMode="auto">
          <a:xfrm>
            <a:off x="38100" y="3692525"/>
            <a:ext cx="3938588" cy="3127375"/>
          </a:xfrm>
          <a:prstGeom prst="rect">
            <a:avLst/>
          </a:prstGeom>
          <a:noFill/>
          <a:ln w="12700">
            <a:solidFill>
              <a:schemeClr val="tx1"/>
            </a:solidFill>
            <a:miter lim="800000"/>
            <a:headEnd/>
            <a:tailEnd/>
          </a:ln>
        </p:spPr>
      </p:pic>
      <p:sp>
        <p:nvSpPr>
          <p:cNvPr id="578563" name="Rectangle 3"/>
          <p:cNvSpPr>
            <a:spLocks noChangeArrowheads="1"/>
          </p:cNvSpPr>
          <p:nvPr/>
        </p:nvSpPr>
        <p:spPr bwMode="auto">
          <a:xfrm>
            <a:off x="2490788" y="2117725"/>
            <a:ext cx="9144000" cy="0"/>
          </a:xfrm>
          <a:prstGeom prst="rect">
            <a:avLst/>
          </a:prstGeom>
          <a:noFill/>
          <a:ln w="9525">
            <a:noFill/>
            <a:miter lim="800000"/>
            <a:headEnd/>
            <a:tailEnd/>
          </a:ln>
          <a:effectLst/>
        </p:spPr>
        <p:txBody>
          <a:bodyPr wrap="none" anchor="ctr">
            <a:spAutoFit/>
          </a:bodyPr>
          <a:lstStyle/>
          <a:p>
            <a:endParaRPr lang="ru-RU"/>
          </a:p>
        </p:txBody>
      </p:sp>
      <p:pic>
        <p:nvPicPr>
          <p:cNvPr id="578564" name="Picture 4"/>
          <p:cNvPicPr>
            <a:picLocks noChangeAspect="1" noChangeArrowheads="1"/>
          </p:cNvPicPr>
          <p:nvPr/>
        </p:nvPicPr>
        <p:blipFill>
          <a:blip r:embed="rId3">
            <a:lum bright="16000" contrast="56000"/>
          </a:blip>
          <a:srcRect/>
          <a:stretch>
            <a:fillRect/>
          </a:stretch>
        </p:blipFill>
        <p:spPr bwMode="auto">
          <a:xfrm>
            <a:off x="6021388" y="1743075"/>
            <a:ext cx="3084512" cy="5076825"/>
          </a:xfrm>
          <a:prstGeom prst="rect">
            <a:avLst/>
          </a:prstGeom>
          <a:noFill/>
          <a:ln w="12700">
            <a:solidFill>
              <a:srgbClr val="FFFFFF"/>
            </a:solidFill>
            <a:miter lim="800000"/>
            <a:headEnd/>
            <a:tailEnd/>
          </a:ln>
          <a:effectLst/>
        </p:spPr>
      </p:pic>
      <p:sp>
        <p:nvSpPr>
          <p:cNvPr id="578565" name="Rectangle 5"/>
          <p:cNvSpPr>
            <a:spLocks noChangeArrowheads="1"/>
          </p:cNvSpPr>
          <p:nvPr/>
        </p:nvSpPr>
        <p:spPr bwMode="auto">
          <a:xfrm>
            <a:off x="5924550" y="2971800"/>
            <a:ext cx="9144000" cy="0"/>
          </a:xfrm>
          <a:prstGeom prst="rect">
            <a:avLst/>
          </a:prstGeom>
          <a:noFill/>
          <a:ln w="9525">
            <a:noFill/>
            <a:miter lim="800000"/>
            <a:headEnd/>
            <a:tailEnd/>
          </a:ln>
          <a:effectLst/>
        </p:spPr>
        <p:txBody>
          <a:bodyPr wrap="none" anchor="ctr">
            <a:spAutoFit/>
          </a:bodyPr>
          <a:lstStyle/>
          <a:p>
            <a:endParaRPr lang="ru-RU"/>
          </a:p>
        </p:txBody>
      </p:sp>
      <p:sp>
        <p:nvSpPr>
          <p:cNvPr id="578566" name="Rectangle 6"/>
          <p:cNvSpPr>
            <a:spLocks noChangeArrowheads="1"/>
          </p:cNvSpPr>
          <p:nvPr/>
        </p:nvSpPr>
        <p:spPr bwMode="auto">
          <a:xfrm>
            <a:off x="2543175" y="2762250"/>
            <a:ext cx="9144000" cy="0"/>
          </a:xfrm>
          <a:prstGeom prst="rect">
            <a:avLst/>
          </a:prstGeom>
          <a:noFill/>
          <a:ln w="9525">
            <a:noFill/>
            <a:miter lim="800000"/>
            <a:headEnd/>
            <a:tailEnd/>
          </a:ln>
          <a:effectLst/>
        </p:spPr>
        <p:txBody>
          <a:bodyPr wrap="none" anchor="ctr">
            <a:spAutoFit/>
          </a:bodyPr>
          <a:lstStyle/>
          <a:p>
            <a:endParaRPr lang="ru-RU"/>
          </a:p>
        </p:txBody>
      </p:sp>
      <p:sp>
        <p:nvSpPr>
          <p:cNvPr id="578568" name="Rectangle 8"/>
          <p:cNvSpPr>
            <a:spLocks noChangeArrowheads="1"/>
          </p:cNvSpPr>
          <p:nvPr/>
        </p:nvSpPr>
        <p:spPr bwMode="auto">
          <a:xfrm>
            <a:off x="7667625" y="3105150"/>
            <a:ext cx="9144000" cy="0"/>
          </a:xfrm>
          <a:prstGeom prst="rect">
            <a:avLst/>
          </a:prstGeom>
          <a:noFill/>
          <a:ln w="9525">
            <a:noFill/>
            <a:miter lim="800000"/>
            <a:headEnd/>
            <a:tailEnd/>
          </a:ln>
          <a:effectLst/>
        </p:spPr>
        <p:txBody>
          <a:bodyPr wrap="none" anchor="ctr">
            <a:spAutoFit/>
          </a:bodyPr>
          <a:lstStyle/>
          <a:p>
            <a:endParaRPr lang="ru-RU"/>
          </a:p>
        </p:txBody>
      </p:sp>
      <p:sp>
        <p:nvSpPr>
          <p:cNvPr id="578569" name="Text Box 9"/>
          <p:cNvSpPr txBox="1">
            <a:spLocks noChangeArrowheads="1"/>
          </p:cNvSpPr>
          <p:nvPr/>
        </p:nvSpPr>
        <p:spPr bwMode="auto">
          <a:xfrm>
            <a:off x="4476750" y="5643578"/>
            <a:ext cx="2381250" cy="757130"/>
          </a:xfrm>
          <a:prstGeom prst="rect">
            <a:avLst/>
          </a:prstGeom>
          <a:solidFill>
            <a:srgbClr val="EAEAEA"/>
          </a:solidFill>
          <a:ln w="12700" algn="ctr">
            <a:solidFill>
              <a:srgbClr val="000000"/>
            </a:solidFill>
            <a:miter lim="800000"/>
            <a:headEnd/>
            <a:tailEnd/>
          </a:ln>
          <a:effectLst/>
        </p:spPr>
        <p:txBody>
          <a:bodyPr wrap="square">
            <a:spAutoFit/>
          </a:bodyPr>
          <a:lstStyle/>
          <a:p>
            <a:pPr algn="r">
              <a:lnSpc>
                <a:spcPct val="80000"/>
              </a:lnSpc>
            </a:pPr>
            <a:r>
              <a:rPr lang="ru-RU" sz="1800" b="1" dirty="0" err="1" smtClean="0">
                <a:solidFill>
                  <a:srgbClr val="000000"/>
                </a:solidFill>
              </a:rPr>
              <a:t>Созылыңқы</a:t>
            </a:r>
            <a:r>
              <a:rPr lang="ru-RU" sz="1800" b="1" dirty="0" smtClean="0">
                <a:solidFill>
                  <a:srgbClr val="000000"/>
                </a:solidFill>
              </a:rPr>
              <a:t> </a:t>
            </a:r>
            <a:r>
              <a:rPr lang="ru-RU" sz="1800" b="1" dirty="0" err="1" smtClean="0">
                <a:solidFill>
                  <a:srgbClr val="000000"/>
                </a:solidFill>
              </a:rPr>
              <a:t>қатпар</a:t>
            </a:r>
            <a:r>
              <a:rPr lang="ru-RU" sz="1800" b="1" dirty="0" smtClean="0">
                <a:solidFill>
                  <a:srgbClr val="000000"/>
                </a:solidFill>
              </a:rPr>
              <a:t>. Сулейман </a:t>
            </a:r>
            <a:r>
              <a:rPr lang="ru-RU" sz="1800" b="1" dirty="0" err="1" smtClean="0">
                <a:solidFill>
                  <a:srgbClr val="000000"/>
                </a:solidFill>
              </a:rPr>
              <a:t>таулары</a:t>
            </a:r>
            <a:r>
              <a:rPr lang="ru-RU" sz="1800" b="1" dirty="0" smtClean="0">
                <a:solidFill>
                  <a:srgbClr val="000000"/>
                </a:solidFill>
              </a:rPr>
              <a:t>. </a:t>
            </a:r>
            <a:r>
              <a:rPr lang="ru-RU" sz="1800" b="1" dirty="0" err="1" smtClean="0">
                <a:solidFill>
                  <a:srgbClr val="000000"/>
                </a:solidFill>
              </a:rPr>
              <a:t>Пәкістан</a:t>
            </a:r>
            <a:r>
              <a:rPr lang="ru-RU" sz="1800" b="1" dirty="0">
                <a:solidFill>
                  <a:srgbClr val="000000"/>
                </a:solidFill>
              </a:rPr>
              <a:t>. </a:t>
            </a:r>
            <a:r>
              <a:rPr lang="en-US" sz="1800" b="1" dirty="0" err="1">
                <a:solidFill>
                  <a:srgbClr val="000000"/>
                </a:solidFill>
              </a:rPr>
              <a:t>GoogleEarth</a:t>
            </a:r>
            <a:endParaRPr lang="ru-RU" sz="1800" b="1" dirty="0">
              <a:solidFill>
                <a:srgbClr val="000000"/>
              </a:solidFill>
            </a:endParaRPr>
          </a:p>
        </p:txBody>
      </p:sp>
      <p:sp>
        <p:nvSpPr>
          <p:cNvPr id="578570" name="Text Box 10"/>
          <p:cNvSpPr txBox="1">
            <a:spLocks noChangeArrowheads="1"/>
          </p:cNvSpPr>
          <p:nvPr/>
        </p:nvSpPr>
        <p:spPr bwMode="auto">
          <a:xfrm>
            <a:off x="3500430" y="3786190"/>
            <a:ext cx="2057400" cy="1200329"/>
          </a:xfrm>
          <a:prstGeom prst="rect">
            <a:avLst/>
          </a:prstGeom>
          <a:solidFill>
            <a:srgbClr val="EAEAEA"/>
          </a:solidFill>
          <a:ln w="12700" algn="ctr">
            <a:solidFill>
              <a:srgbClr val="000000"/>
            </a:solidFill>
            <a:miter lim="800000"/>
            <a:headEnd/>
            <a:tailEnd/>
          </a:ln>
          <a:effectLst/>
        </p:spPr>
        <p:txBody>
          <a:bodyPr wrap="square">
            <a:spAutoFit/>
          </a:bodyPr>
          <a:lstStyle/>
          <a:p>
            <a:pPr algn="l">
              <a:lnSpc>
                <a:spcPct val="80000"/>
              </a:lnSpc>
            </a:pPr>
            <a:r>
              <a:rPr lang="ru-RU" sz="1800" b="1" dirty="0" err="1" smtClean="0">
                <a:solidFill>
                  <a:srgbClr val="000000"/>
                </a:solidFill>
              </a:rPr>
              <a:t>Созылыңқы</a:t>
            </a:r>
            <a:r>
              <a:rPr lang="ru-RU" sz="1800" b="1" dirty="0" smtClean="0">
                <a:solidFill>
                  <a:srgbClr val="000000"/>
                </a:solidFill>
              </a:rPr>
              <a:t> </a:t>
            </a:r>
            <a:r>
              <a:rPr lang="ru-RU" sz="1800" b="1" dirty="0" err="1" smtClean="0">
                <a:solidFill>
                  <a:srgbClr val="000000"/>
                </a:solidFill>
              </a:rPr>
              <a:t>қатпар</a:t>
            </a:r>
            <a:r>
              <a:rPr lang="ru-RU" sz="1800" b="1" dirty="0" smtClean="0">
                <a:solidFill>
                  <a:srgbClr val="000000"/>
                </a:solidFill>
              </a:rPr>
              <a:t>. </a:t>
            </a:r>
            <a:r>
              <a:rPr lang="ru-RU" sz="1800" b="1" dirty="0" err="1" smtClean="0">
                <a:solidFill>
                  <a:srgbClr val="000000"/>
                </a:solidFill>
              </a:rPr>
              <a:t>Сол</a:t>
            </a:r>
            <a:r>
              <a:rPr lang="ru-RU" sz="1800" b="1" dirty="0" smtClean="0">
                <a:solidFill>
                  <a:srgbClr val="000000"/>
                </a:solidFill>
              </a:rPr>
              <a:t>. Балхаш. </a:t>
            </a:r>
            <a:r>
              <a:rPr lang="ru-RU" sz="1800" b="1" dirty="0" err="1" smtClean="0">
                <a:solidFill>
                  <a:srgbClr val="000000"/>
                </a:solidFill>
              </a:rPr>
              <a:t>Қазақстан</a:t>
            </a:r>
            <a:r>
              <a:rPr lang="ru-RU" sz="1800" b="1" dirty="0" smtClean="0">
                <a:solidFill>
                  <a:srgbClr val="000000"/>
                </a:solidFill>
              </a:rPr>
              <a:t>. </a:t>
            </a:r>
            <a:r>
              <a:rPr lang="en-US" sz="1800" b="1" dirty="0" err="1">
                <a:solidFill>
                  <a:srgbClr val="000000"/>
                </a:solidFill>
              </a:rPr>
              <a:t>GoogleEarth</a:t>
            </a:r>
            <a:r>
              <a:rPr lang="ru-RU" sz="1800" b="1" dirty="0">
                <a:solidFill>
                  <a:srgbClr val="000000"/>
                </a:solidFill>
              </a:rPr>
              <a:t> </a:t>
            </a:r>
          </a:p>
        </p:txBody>
      </p:sp>
      <p:pic>
        <p:nvPicPr>
          <p:cNvPr id="578572" name="Picture 12" descr="Складки Ю Африка"/>
          <p:cNvPicPr>
            <a:picLocks noChangeAspect="1" noChangeArrowheads="1"/>
          </p:cNvPicPr>
          <p:nvPr/>
        </p:nvPicPr>
        <p:blipFill>
          <a:blip r:embed="rId4">
            <a:lum bright="12000" contrast="72000"/>
          </a:blip>
          <a:srcRect/>
          <a:stretch>
            <a:fillRect/>
          </a:stretch>
        </p:blipFill>
        <p:spPr bwMode="auto">
          <a:xfrm>
            <a:off x="28575" y="28575"/>
            <a:ext cx="5300663" cy="2717800"/>
          </a:xfrm>
          <a:prstGeom prst="rect">
            <a:avLst/>
          </a:prstGeom>
          <a:noFill/>
          <a:ln w="12700">
            <a:solidFill>
              <a:schemeClr val="tx1"/>
            </a:solidFill>
            <a:miter lim="800000"/>
            <a:headEnd/>
            <a:tailEnd/>
          </a:ln>
        </p:spPr>
      </p:pic>
      <p:sp>
        <p:nvSpPr>
          <p:cNvPr id="578573" name="Text Box 13"/>
          <p:cNvSpPr txBox="1">
            <a:spLocks noChangeArrowheads="1"/>
          </p:cNvSpPr>
          <p:nvPr/>
        </p:nvSpPr>
        <p:spPr bwMode="auto">
          <a:xfrm>
            <a:off x="214282" y="2500306"/>
            <a:ext cx="3390900" cy="535531"/>
          </a:xfrm>
          <a:prstGeom prst="rect">
            <a:avLst/>
          </a:prstGeom>
          <a:solidFill>
            <a:srgbClr val="EAEAEA"/>
          </a:solidFill>
          <a:ln w="12700" algn="ctr">
            <a:solidFill>
              <a:srgbClr val="000000"/>
            </a:solidFill>
            <a:miter lim="800000"/>
            <a:headEnd/>
            <a:tailEnd/>
          </a:ln>
          <a:effectLst/>
        </p:spPr>
        <p:txBody>
          <a:bodyPr wrap="square">
            <a:spAutoFit/>
          </a:bodyPr>
          <a:lstStyle/>
          <a:p>
            <a:pPr>
              <a:lnSpc>
                <a:spcPct val="80000"/>
              </a:lnSpc>
            </a:pPr>
            <a:r>
              <a:rPr lang="ru-RU" sz="1800" b="1" dirty="0" err="1" smtClean="0">
                <a:solidFill>
                  <a:srgbClr val="000000"/>
                </a:solidFill>
              </a:rPr>
              <a:t>Қатты</a:t>
            </a:r>
            <a:r>
              <a:rPr lang="ru-RU" sz="1800" b="1" dirty="0" smtClean="0">
                <a:solidFill>
                  <a:srgbClr val="000000"/>
                </a:solidFill>
              </a:rPr>
              <a:t> </a:t>
            </a:r>
            <a:r>
              <a:rPr lang="ru-RU" sz="1800" b="1" dirty="0" err="1" smtClean="0">
                <a:solidFill>
                  <a:srgbClr val="000000"/>
                </a:solidFill>
              </a:rPr>
              <a:t>созылыңқы</a:t>
            </a:r>
            <a:r>
              <a:rPr lang="ru-RU" sz="1800" b="1" dirty="0" smtClean="0">
                <a:solidFill>
                  <a:srgbClr val="000000"/>
                </a:solidFill>
              </a:rPr>
              <a:t> </a:t>
            </a:r>
            <a:r>
              <a:rPr lang="ru-RU" sz="1800" b="1" dirty="0" err="1" smtClean="0">
                <a:solidFill>
                  <a:srgbClr val="000000"/>
                </a:solidFill>
              </a:rPr>
              <a:t>қатпарлар</a:t>
            </a:r>
            <a:r>
              <a:rPr lang="ru-RU" sz="1800" b="1" dirty="0" smtClean="0">
                <a:solidFill>
                  <a:srgbClr val="000000"/>
                </a:solidFill>
              </a:rPr>
              <a:t>. О. </a:t>
            </a:r>
            <a:r>
              <a:rPr lang="ru-RU" sz="1800" b="1" dirty="0">
                <a:solidFill>
                  <a:srgbClr val="000000"/>
                </a:solidFill>
              </a:rPr>
              <a:t>Африка. </a:t>
            </a:r>
            <a:r>
              <a:rPr lang="en-US" sz="1800" b="1" dirty="0" err="1">
                <a:solidFill>
                  <a:srgbClr val="000000"/>
                </a:solidFill>
              </a:rPr>
              <a:t>GoogleEarth</a:t>
            </a:r>
            <a:r>
              <a:rPr lang="ru-RU" sz="1800" b="1" dirty="0">
                <a:solidFill>
                  <a:srgbClr val="000000"/>
                </a:solidFill>
              </a:rPr>
              <a:t> </a:t>
            </a:r>
          </a:p>
        </p:txBody>
      </p:sp>
      <p:sp>
        <p:nvSpPr>
          <p:cNvPr id="578574" name="Text Box 14"/>
          <p:cNvSpPr txBox="1">
            <a:spLocks noChangeArrowheads="1"/>
          </p:cNvSpPr>
          <p:nvPr/>
        </p:nvSpPr>
        <p:spPr bwMode="auto">
          <a:xfrm>
            <a:off x="5689600" y="0"/>
            <a:ext cx="3454400" cy="1034129"/>
          </a:xfrm>
          <a:prstGeom prst="rect">
            <a:avLst/>
          </a:prstGeom>
          <a:noFill/>
          <a:ln w="9525">
            <a:noFill/>
            <a:miter lim="800000"/>
            <a:headEnd/>
            <a:tailEnd/>
          </a:ln>
          <a:effectLst/>
        </p:spPr>
        <p:txBody>
          <a:bodyPr>
            <a:spAutoFit/>
          </a:bodyPr>
          <a:lstStyle/>
          <a:p>
            <a:pPr algn="r">
              <a:lnSpc>
                <a:spcPct val="85000"/>
              </a:lnSpc>
              <a:spcBef>
                <a:spcPct val="50000"/>
              </a:spcBef>
            </a:pPr>
            <a:r>
              <a:rPr lang="kk-KZ" sz="2400" b="1" dirty="0" smtClean="0">
                <a:latin typeface="Arial" charset="0"/>
              </a:rPr>
              <a:t>Созылыңқы қатпарлардың мысалдары</a:t>
            </a:r>
            <a:endParaRPr lang="ru-RU" sz="2400" b="1" dirty="0">
              <a:latin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5507" name="Picture 19" descr="Антиклиналь-разрыв Атлас"/>
          <p:cNvPicPr>
            <a:picLocks noChangeAspect="1" noChangeArrowheads="1"/>
          </p:cNvPicPr>
          <p:nvPr/>
        </p:nvPicPr>
        <p:blipFill>
          <a:blip r:embed="rId2">
            <a:lum contrast="12000"/>
          </a:blip>
          <a:srcRect/>
          <a:stretch>
            <a:fillRect/>
          </a:stretch>
        </p:blipFill>
        <p:spPr bwMode="auto">
          <a:xfrm>
            <a:off x="5180013" y="2897188"/>
            <a:ext cx="3935412" cy="3932237"/>
          </a:xfrm>
          <a:prstGeom prst="rect">
            <a:avLst/>
          </a:prstGeom>
          <a:noFill/>
          <a:ln w="12700">
            <a:solidFill>
              <a:schemeClr val="tx1"/>
            </a:solidFill>
            <a:miter lim="800000"/>
            <a:headEnd/>
            <a:tailEnd/>
          </a:ln>
        </p:spPr>
      </p:pic>
      <p:pic>
        <p:nvPicPr>
          <p:cNvPr id="575506" name="Picture 18" descr="Брахискладка Атлас"/>
          <p:cNvPicPr>
            <a:picLocks noChangeAspect="1" noChangeArrowheads="1"/>
          </p:cNvPicPr>
          <p:nvPr/>
        </p:nvPicPr>
        <p:blipFill>
          <a:blip r:embed="rId3">
            <a:lum bright="-4000" contrast="60000"/>
          </a:blip>
          <a:srcRect/>
          <a:stretch>
            <a:fillRect/>
          </a:stretch>
        </p:blipFill>
        <p:spPr bwMode="auto">
          <a:xfrm>
            <a:off x="28575" y="28575"/>
            <a:ext cx="4357688" cy="3143250"/>
          </a:xfrm>
          <a:prstGeom prst="rect">
            <a:avLst/>
          </a:prstGeom>
          <a:noFill/>
          <a:ln w="12700" algn="ctr">
            <a:solidFill>
              <a:schemeClr val="tx1"/>
            </a:solidFill>
            <a:miter lim="800000"/>
            <a:headEnd/>
            <a:tailEnd/>
          </a:ln>
          <a:effectLst/>
        </p:spPr>
      </p:pic>
      <p:sp>
        <p:nvSpPr>
          <p:cNvPr id="575493" name="Rectangle 5"/>
          <p:cNvSpPr>
            <a:spLocks noChangeArrowheads="1"/>
          </p:cNvSpPr>
          <p:nvPr/>
        </p:nvSpPr>
        <p:spPr bwMode="auto">
          <a:xfrm>
            <a:off x="2490788" y="2117725"/>
            <a:ext cx="9144000" cy="0"/>
          </a:xfrm>
          <a:prstGeom prst="rect">
            <a:avLst/>
          </a:prstGeom>
          <a:noFill/>
          <a:ln w="9525">
            <a:noFill/>
            <a:miter lim="800000"/>
            <a:headEnd/>
            <a:tailEnd/>
          </a:ln>
          <a:effectLst/>
        </p:spPr>
        <p:txBody>
          <a:bodyPr wrap="none" anchor="ctr">
            <a:spAutoFit/>
          </a:bodyPr>
          <a:lstStyle/>
          <a:p>
            <a:endParaRPr lang="ru-RU"/>
          </a:p>
        </p:txBody>
      </p:sp>
      <p:sp>
        <p:nvSpPr>
          <p:cNvPr id="575495" name="Rectangle 7"/>
          <p:cNvSpPr>
            <a:spLocks noChangeArrowheads="1"/>
          </p:cNvSpPr>
          <p:nvPr/>
        </p:nvSpPr>
        <p:spPr bwMode="auto">
          <a:xfrm>
            <a:off x="5924550" y="2971800"/>
            <a:ext cx="9144000" cy="0"/>
          </a:xfrm>
          <a:prstGeom prst="rect">
            <a:avLst/>
          </a:prstGeom>
          <a:noFill/>
          <a:ln w="9525">
            <a:noFill/>
            <a:miter lim="800000"/>
            <a:headEnd/>
            <a:tailEnd/>
          </a:ln>
          <a:effectLst/>
        </p:spPr>
        <p:txBody>
          <a:bodyPr wrap="none" anchor="ctr">
            <a:spAutoFit/>
          </a:bodyPr>
          <a:lstStyle/>
          <a:p>
            <a:endParaRPr lang="ru-RU"/>
          </a:p>
        </p:txBody>
      </p:sp>
      <p:sp>
        <p:nvSpPr>
          <p:cNvPr id="575497" name="Rectangle 9"/>
          <p:cNvSpPr>
            <a:spLocks noChangeArrowheads="1"/>
          </p:cNvSpPr>
          <p:nvPr/>
        </p:nvSpPr>
        <p:spPr bwMode="auto">
          <a:xfrm>
            <a:off x="2543175" y="2762250"/>
            <a:ext cx="9144000" cy="0"/>
          </a:xfrm>
          <a:prstGeom prst="rect">
            <a:avLst/>
          </a:prstGeom>
          <a:noFill/>
          <a:ln w="9525">
            <a:noFill/>
            <a:miter lim="800000"/>
            <a:headEnd/>
            <a:tailEnd/>
          </a:ln>
          <a:effectLst/>
        </p:spPr>
        <p:txBody>
          <a:bodyPr wrap="none" anchor="ctr">
            <a:spAutoFit/>
          </a:bodyPr>
          <a:lstStyle/>
          <a:p>
            <a:endParaRPr lang="ru-RU"/>
          </a:p>
        </p:txBody>
      </p:sp>
      <p:pic>
        <p:nvPicPr>
          <p:cNvPr id="575496" name="Picture 8" descr="Складки%20Аделаида"/>
          <p:cNvPicPr>
            <a:picLocks noChangeAspect="1" noChangeArrowheads="1"/>
          </p:cNvPicPr>
          <p:nvPr/>
        </p:nvPicPr>
        <p:blipFill>
          <a:blip r:embed="rId4">
            <a:lum bright="36000" contrast="54000"/>
          </a:blip>
          <a:srcRect/>
          <a:stretch>
            <a:fillRect/>
          </a:stretch>
        </p:blipFill>
        <p:spPr bwMode="auto">
          <a:xfrm>
            <a:off x="38100" y="3567113"/>
            <a:ext cx="3894138" cy="3224212"/>
          </a:xfrm>
          <a:prstGeom prst="rect">
            <a:avLst/>
          </a:prstGeom>
          <a:noFill/>
          <a:ln w="12700">
            <a:solidFill>
              <a:schemeClr val="tx1"/>
            </a:solidFill>
            <a:miter lim="800000"/>
            <a:headEnd/>
            <a:tailEnd/>
          </a:ln>
        </p:spPr>
      </p:pic>
      <p:sp>
        <p:nvSpPr>
          <p:cNvPr id="575499" name="Rectangle 11"/>
          <p:cNvSpPr>
            <a:spLocks noChangeArrowheads="1"/>
          </p:cNvSpPr>
          <p:nvPr/>
        </p:nvSpPr>
        <p:spPr bwMode="auto">
          <a:xfrm>
            <a:off x="7667625" y="3105150"/>
            <a:ext cx="9144000" cy="0"/>
          </a:xfrm>
          <a:prstGeom prst="rect">
            <a:avLst/>
          </a:prstGeom>
          <a:noFill/>
          <a:ln w="9525">
            <a:noFill/>
            <a:miter lim="800000"/>
            <a:headEnd/>
            <a:tailEnd/>
          </a:ln>
          <a:effectLst/>
        </p:spPr>
        <p:txBody>
          <a:bodyPr wrap="none" anchor="ctr">
            <a:spAutoFit/>
          </a:bodyPr>
          <a:lstStyle/>
          <a:p>
            <a:endParaRPr lang="ru-RU"/>
          </a:p>
        </p:txBody>
      </p:sp>
      <p:sp>
        <p:nvSpPr>
          <p:cNvPr id="575500" name="Text Box 12"/>
          <p:cNvSpPr txBox="1">
            <a:spLocks noChangeArrowheads="1"/>
          </p:cNvSpPr>
          <p:nvPr/>
        </p:nvSpPr>
        <p:spPr bwMode="auto">
          <a:xfrm>
            <a:off x="3962400" y="1695450"/>
            <a:ext cx="2276475" cy="757130"/>
          </a:xfrm>
          <a:prstGeom prst="rect">
            <a:avLst/>
          </a:prstGeom>
          <a:solidFill>
            <a:srgbClr val="EAEAEA"/>
          </a:solidFill>
          <a:ln w="12700" algn="ctr">
            <a:solidFill>
              <a:srgbClr val="000000"/>
            </a:solidFill>
            <a:miter lim="800000"/>
            <a:headEnd/>
            <a:tailEnd/>
          </a:ln>
          <a:effectLst/>
        </p:spPr>
        <p:txBody>
          <a:bodyPr wrap="square">
            <a:spAutoFit/>
          </a:bodyPr>
          <a:lstStyle/>
          <a:p>
            <a:pPr algn="l">
              <a:lnSpc>
                <a:spcPct val="80000"/>
              </a:lnSpc>
            </a:pPr>
            <a:r>
              <a:rPr lang="ru-RU" sz="1800" b="1" dirty="0" err="1" smtClean="0">
                <a:solidFill>
                  <a:srgbClr val="000000"/>
                </a:solidFill>
              </a:rPr>
              <a:t>Брахи</a:t>
            </a:r>
            <a:r>
              <a:rPr lang="ru-RU" sz="1800" b="1" dirty="0" smtClean="0">
                <a:solidFill>
                  <a:srgbClr val="000000"/>
                </a:solidFill>
              </a:rPr>
              <a:t> </a:t>
            </a:r>
            <a:r>
              <a:rPr lang="ru-RU" sz="1800" b="1" dirty="0" err="1" smtClean="0">
                <a:solidFill>
                  <a:srgbClr val="000000"/>
                </a:solidFill>
              </a:rPr>
              <a:t>пішінді</a:t>
            </a:r>
            <a:r>
              <a:rPr lang="ru-RU" sz="1800" b="1" dirty="0" smtClean="0">
                <a:solidFill>
                  <a:srgbClr val="000000"/>
                </a:solidFill>
              </a:rPr>
              <a:t> </a:t>
            </a:r>
            <a:r>
              <a:rPr lang="ru-RU" sz="1800" b="1" dirty="0" err="1" smtClean="0">
                <a:solidFill>
                  <a:srgbClr val="000000"/>
                </a:solidFill>
              </a:rPr>
              <a:t>қатпар</a:t>
            </a:r>
            <a:r>
              <a:rPr lang="ru-RU" sz="1800" b="1" dirty="0" smtClean="0">
                <a:solidFill>
                  <a:srgbClr val="000000"/>
                </a:solidFill>
              </a:rPr>
              <a:t>. </a:t>
            </a:r>
            <a:r>
              <a:rPr lang="ru-RU" sz="1800" b="1" dirty="0">
                <a:solidFill>
                  <a:srgbClr val="000000"/>
                </a:solidFill>
              </a:rPr>
              <a:t>Атлас.  Африка. </a:t>
            </a:r>
            <a:r>
              <a:rPr lang="en-US" sz="1800" b="1" dirty="0" err="1">
                <a:solidFill>
                  <a:srgbClr val="000000"/>
                </a:solidFill>
              </a:rPr>
              <a:t>GoogleEarth</a:t>
            </a:r>
            <a:endParaRPr lang="ru-RU" sz="1800" b="1" dirty="0">
              <a:solidFill>
                <a:srgbClr val="000000"/>
              </a:solidFill>
            </a:endParaRPr>
          </a:p>
        </p:txBody>
      </p:sp>
      <p:sp>
        <p:nvSpPr>
          <p:cNvPr id="575502" name="Text Box 14"/>
          <p:cNvSpPr txBox="1">
            <a:spLocks noChangeArrowheads="1"/>
          </p:cNvSpPr>
          <p:nvPr/>
        </p:nvSpPr>
        <p:spPr bwMode="auto">
          <a:xfrm>
            <a:off x="2628900" y="3371850"/>
            <a:ext cx="2305050" cy="978729"/>
          </a:xfrm>
          <a:prstGeom prst="rect">
            <a:avLst/>
          </a:prstGeom>
          <a:solidFill>
            <a:srgbClr val="EAEAEA"/>
          </a:solidFill>
          <a:ln w="12700" algn="ctr">
            <a:solidFill>
              <a:srgbClr val="000000"/>
            </a:solidFill>
            <a:miter lim="800000"/>
            <a:headEnd/>
            <a:tailEnd/>
          </a:ln>
          <a:effectLst/>
        </p:spPr>
        <p:txBody>
          <a:bodyPr wrap="square">
            <a:spAutoFit/>
          </a:bodyPr>
          <a:lstStyle/>
          <a:p>
            <a:pPr algn="l">
              <a:lnSpc>
                <a:spcPct val="80000"/>
              </a:lnSpc>
            </a:pPr>
            <a:r>
              <a:rPr lang="ru-RU" sz="1800" b="1" dirty="0" err="1" smtClean="0">
                <a:solidFill>
                  <a:srgbClr val="000000"/>
                </a:solidFill>
              </a:rPr>
              <a:t>Брахи</a:t>
            </a:r>
            <a:r>
              <a:rPr lang="ru-RU" sz="1800" b="1" dirty="0" smtClean="0">
                <a:solidFill>
                  <a:srgbClr val="000000"/>
                </a:solidFill>
              </a:rPr>
              <a:t> </a:t>
            </a:r>
            <a:r>
              <a:rPr lang="ru-RU" sz="1800" b="1" dirty="0" err="1" smtClean="0">
                <a:solidFill>
                  <a:srgbClr val="000000"/>
                </a:solidFill>
              </a:rPr>
              <a:t>пішінді</a:t>
            </a:r>
            <a:r>
              <a:rPr lang="ru-RU" sz="1800" b="1" dirty="0" smtClean="0">
                <a:solidFill>
                  <a:srgbClr val="000000"/>
                </a:solidFill>
              </a:rPr>
              <a:t> </a:t>
            </a:r>
            <a:r>
              <a:rPr lang="ru-RU" sz="1800" b="1" dirty="0" err="1" smtClean="0">
                <a:solidFill>
                  <a:srgbClr val="000000"/>
                </a:solidFill>
              </a:rPr>
              <a:t>антиклин</a:t>
            </a:r>
            <a:r>
              <a:rPr lang="ru-RU" sz="1800" b="1" dirty="0" smtClean="0">
                <a:solidFill>
                  <a:srgbClr val="000000"/>
                </a:solidFill>
              </a:rPr>
              <a:t>. </a:t>
            </a:r>
            <a:r>
              <a:rPr lang="ru-RU" sz="1800" b="1" dirty="0">
                <a:solidFill>
                  <a:srgbClr val="000000"/>
                </a:solidFill>
              </a:rPr>
              <a:t>Аделаида. Австралия. </a:t>
            </a:r>
            <a:r>
              <a:rPr lang="en-US" sz="1800" b="1" dirty="0" err="1">
                <a:solidFill>
                  <a:srgbClr val="000000"/>
                </a:solidFill>
              </a:rPr>
              <a:t>GoogleEarth</a:t>
            </a:r>
            <a:endParaRPr lang="ru-RU" sz="1800" b="1" dirty="0">
              <a:solidFill>
                <a:srgbClr val="000000"/>
              </a:solidFill>
            </a:endParaRPr>
          </a:p>
        </p:txBody>
      </p:sp>
      <p:sp>
        <p:nvSpPr>
          <p:cNvPr id="575508" name="Text Box 20"/>
          <p:cNvSpPr txBox="1">
            <a:spLocks noChangeArrowheads="1"/>
          </p:cNvSpPr>
          <p:nvPr/>
        </p:nvSpPr>
        <p:spPr bwMode="auto">
          <a:xfrm>
            <a:off x="4454525" y="5978525"/>
            <a:ext cx="2276475" cy="757130"/>
          </a:xfrm>
          <a:prstGeom prst="rect">
            <a:avLst/>
          </a:prstGeom>
          <a:solidFill>
            <a:srgbClr val="EAEAEA"/>
          </a:solidFill>
          <a:ln w="12700" algn="ctr">
            <a:solidFill>
              <a:srgbClr val="000000"/>
            </a:solidFill>
            <a:miter lim="800000"/>
            <a:headEnd/>
            <a:tailEnd/>
          </a:ln>
          <a:effectLst/>
        </p:spPr>
        <p:txBody>
          <a:bodyPr wrap="square">
            <a:spAutoFit/>
          </a:bodyPr>
          <a:lstStyle/>
          <a:p>
            <a:pPr algn="r">
              <a:lnSpc>
                <a:spcPct val="80000"/>
              </a:lnSpc>
            </a:pPr>
            <a:r>
              <a:rPr lang="ru-RU" sz="1800" b="1" dirty="0" err="1" smtClean="0">
                <a:solidFill>
                  <a:srgbClr val="000000"/>
                </a:solidFill>
              </a:rPr>
              <a:t>Брахи</a:t>
            </a:r>
            <a:r>
              <a:rPr lang="ru-RU" sz="1800" b="1" dirty="0" smtClean="0">
                <a:solidFill>
                  <a:srgbClr val="000000"/>
                </a:solidFill>
              </a:rPr>
              <a:t> </a:t>
            </a:r>
            <a:r>
              <a:rPr lang="ru-RU" sz="1800" b="1" dirty="0" err="1" smtClean="0">
                <a:solidFill>
                  <a:srgbClr val="000000"/>
                </a:solidFill>
              </a:rPr>
              <a:t>пішінді</a:t>
            </a:r>
            <a:r>
              <a:rPr lang="ru-RU" sz="1800" b="1" dirty="0" smtClean="0">
                <a:solidFill>
                  <a:srgbClr val="000000"/>
                </a:solidFill>
              </a:rPr>
              <a:t> </a:t>
            </a:r>
            <a:r>
              <a:rPr lang="ru-RU" sz="1800" b="1" dirty="0" err="1" smtClean="0">
                <a:solidFill>
                  <a:srgbClr val="000000"/>
                </a:solidFill>
              </a:rPr>
              <a:t>қатпар</a:t>
            </a:r>
            <a:r>
              <a:rPr lang="ru-RU" sz="1800" b="1" dirty="0" smtClean="0">
                <a:solidFill>
                  <a:srgbClr val="000000"/>
                </a:solidFill>
              </a:rPr>
              <a:t>. </a:t>
            </a:r>
            <a:r>
              <a:rPr lang="ru-RU" sz="1800" b="1" dirty="0">
                <a:solidFill>
                  <a:srgbClr val="000000"/>
                </a:solidFill>
              </a:rPr>
              <a:t>Атлас.  Африка. </a:t>
            </a:r>
            <a:r>
              <a:rPr lang="en-US" sz="1800" b="1" dirty="0" err="1">
                <a:solidFill>
                  <a:srgbClr val="000000"/>
                </a:solidFill>
              </a:rPr>
              <a:t>GoogleEarth</a:t>
            </a:r>
            <a:endParaRPr lang="ru-RU" sz="1800" b="1" dirty="0">
              <a:solidFill>
                <a:srgbClr val="000000"/>
              </a:solidFill>
            </a:endParaRPr>
          </a:p>
        </p:txBody>
      </p:sp>
      <p:sp>
        <p:nvSpPr>
          <p:cNvPr id="575509" name="Text Box 21"/>
          <p:cNvSpPr txBox="1">
            <a:spLocks noChangeArrowheads="1"/>
          </p:cNvSpPr>
          <p:nvPr/>
        </p:nvSpPr>
        <p:spPr bwMode="auto">
          <a:xfrm>
            <a:off x="4832350" y="0"/>
            <a:ext cx="4311650" cy="720197"/>
          </a:xfrm>
          <a:prstGeom prst="rect">
            <a:avLst/>
          </a:prstGeom>
          <a:noFill/>
          <a:ln w="9525">
            <a:noFill/>
            <a:miter lim="800000"/>
            <a:headEnd/>
            <a:tailEnd/>
          </a:ln>
          <a:effectLst/>
        </p:spPr>
        <p:txBody>
          <a:bodyPr>
            <a:spAutoFit/>
          </a:bodyPr>
          <a:lstStyle/>
          <a:p>
            <a:pPr algn="r">
              <a:lnSpc>
                <a:spcPct val="85000"/>
              </a:lnSpc>
              <a:spcBef>
                <a:spcPct val="50000"/>
              </a:spcBef>
            </a:pPr>
            <a:r>
              <a:rPr lang="ru-RU" sz="2400" b="1" dirty="0" err="1">
                <a:latin typeface="Arial" charset="0"/>
              </a:rPr>
              <a:t>Б</a:t>
            </a:r>
            <a:r>
              <a:rPr lang="ru-RU" sz="2400" b="1" dirty="0" err="1" smtClean="0">
                <a:latin typeface="Arial" charset="0"/>
              </a:rPr>
              <a:t>рахи</a:t>
            </a:r>
            <a:r>
              <a:rPr lang="ru-RU" sz="2400" b="1" dirty="0" smtClean="0">
                <a:latin typeface="Arial" charset="0"/>
              </a:rPr>
              <a:t> </a:t>
            </a:r>
            <a:r>
              <a:rPr lang="ru-RU" sz="2400" b="1" dirty="0" err="1" smtClean="0">
                <a:latin typeface="Arial" charset="0"/>
              </a:rPr>
              <a:t>пішінді</a:t>
            </a:r>
            <a:r>
              <a:rPr lang="ru-RU" sz="2400" b="1" dirty="0" smtClean="0">
                <a:latin typeface="Arial" charset="0"/>
              </a:rPr>
              <a:t> </a:t>
            </a:r>
            <a:r>
              <a:rPr lang="ru-RU" sz="2400" b="1" dirty="0" err="1" smtClean="0">
                <a:latin typeface="Arial" charset="0"/>
              </a:rPr>
              <a:t>қатпарлар</a:t>
            </a:r>
            <a:r>
              <a:rPr lang="ru-RU" sz="2400" b="1" dirty="0" smtClean="0">
                <a:latin typeface="Arial" charset="0"/>
              </a:rPr>
              <a:t> </a:t>
            </a:r>
            <a:r>
              <a:rPr lang="ru-RU" sz="2400" b="1" dirty="0" err="1" smtClean="0">
                <a:latin typeface="Arial" charset="0"/>
              </a:rPr>
              <a:t>мысалдары</a:t>
            </a:r>
            <a:endParaRPr lang="ru-RU" sz="2400" b="1" dirty="0">
              <a:latin typeface="Arial"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7540" name="Picture 4" descr="складки зап оз Балхаш1"/>
          <p:cNvPicPr>
            <a:picLocks noChangeAspect="1" noChangeArrowheads="1"/>
          </p:cNvPicPr>
          <p:nvPr/>
        </p:nvPicPr>
        <p:blipFill>
          <a:blip r:embed="rId2">
            <a:lum bright="12000" contrast="18000"/>
          </a:blip>
          <a:srcRect/>
          <a:stretch>
            <a:fillRect/>
          </a:stretch>
        </p:blipFill>
        <p:spPr bwMode="auto">
          <a:xfrm>
            <a:off x="38100" y="38100"/>
            <a:ext cx="3700463" cy="3454400"/>
          </a:xfrm>
          <a:prstGeom prst="rect">
            <a:avLst/>
          </a:prstGeom>
          <a:noFill/>
          <a:ln w="12700">
            <a:solidFill>
              <a:schemeClr val="tx1"/>
            </a:solidFill>
            <a:miter lim="800000"/>
            <a:headEnd/>
            <a:tailEnd/>
          </a:ln>
        </p:spPr>
      </p:pic>
      <p:pic>
        <p:nvPicPr>
          <p:cNvPr id="577541" name="Picture 5" descr="складка Монголия"/>
          <p:cNvPicPr>
            <a:picLocks noChangeAspect="1" noChangeArrowheads="1"/>
          </p:cNvPicPr>
          <p:nvPr/>
        </p:nvPicPr>
        <p:blipFill>
          <a:blip r:embed="rId3">
            <a:lum bright="6000" contrast="18000"/>
          </a:blip>
          <a:srcRect/>
          <a:stretch>
            <a:fillRect/>
          </a:stretch>
        </p:blipFill>
        <p:spPr bwMode="auto">
          <a:xfrm>
            <a:off x="4884738" y="2019300"/>
            <a:ext cx="4259262" cy="3444875"/>
          </a:xfrm>
          <a:prstGeom prst="rect">
            <a:avLst/>
          </a:prstGeom>
          <a:noFill/>
          <a:ln w="12700" algn="ctr">
            <a:solidFill>
              <a:schemeClr val="tx1"/>
            </a:solidFill>
            <a:miter lim="800000"/>
            <a:headEnd/>
            <a:tailEnd/>
          </a:ln>
          <a:effectLst/>
        </p:spPr>
      </p:pic>
      <p:pic>
        <p:nvPicPr>
          <p:cNvPr id="577542" name="Picture 6" descr="ASTER_Richat1"/>
          <p:cNvPicPr>
            <a:picLocks noChangeAspect="1" noChangeArrowheads="1"/>
          </p:cNvPicPr>
          <p:nvPr/>
        </p:nvPicPr>
        <p:blipFill>
          <a:blip r:embed="rId4">
            <a:lum bright="-6000" contrast="12000"/>
          </a:blip>
          <a:srcRect/>
          <a:stretch>
            <a:fillRect/>
          </a:stretch>
        </p:blipFill>
        <p:spPr bwMode="auto">
          <a:xfrm>
            <a:off x="47625" y="3736975"/>
            <a:ext cx="3144838" cy="3073400"/>
          </a:xfrm>
          <a:prstGeom prst="rect">
            <a:avLst/>
          </a:prstGeom>
          <a:noFill/>
          <a:ln w="12700">
            <a:solidFill>
              <a:schemeClr val="tx1"/>
            </a:solidFill>
            <a:miter lim="800000"/>
            <a:headEnd/>
            <a:tailEnd/>
          </a:ln>
        </p:spPr>
      </p:pic>
      <p:sp>
        <p:nvSpPr>
          <p:cNvPr id="577543" name="Text Box 7"/>
          <p:cNvSpPr txBox="1">
            <a:spLocks noChangeArrowheads="1"/>
          </p:cNvSpPr>
          <p:nvPr/>
        </p:nvSpPr>
        <p:spPr bwMode="auto">
          <a:xfrm>
            <a:off x="5730875" y="5091113"/>
            <a:ext cx="2743200" cy="542925"/>
          </a:xfrm>
          <a:prstGeom prst="rect">
            <a:avLst/>
          </a:prstGeom>
          <a:solidFill>
            <a:srgbClr val="EAEAEA"/>
          </a:solidFill>
          <a:ln w="12700" algn="ctr">
            <a:solidFill>
              <a:srgbClr val="000000"/>
            </a:solidFill>
            <a:miter lim="800000"/>
            <a:headEnd/>
            <a:tailEnd/>
          </a:ln>
          <a:effectLst/>
        </p:spPr>
        <p:txBody>
          <a:bodyPr>
            <a:spAutoFit/>
          </a:bodyPr>
          <a:lstStyle/>
          <a:p>
            <a:pPr>
              <a:lnSpc>
                <a:spcPct val="80000"/>
              </a:lnSpc>
            </a:pPr>
            <a:r>
              <a:rPr lang="ru-RU" sz="1800" b="1" dirty="0" err="1" smtClean="0">
                <a:solidFill>
                  <a:srgbClr val="000000"/>
                </a:solidFill>
              </a:rPr>
              <a:t>Изометрлі</a:t>
            </a:r>
            <a:r>
              <a:rPr lang="ru-RU" sz="1800" b="1" dirty="0" smtClean="0">
                <a:solidFill>
                  <a:srgbClr val="000000"/>
                </a:solidFill>
              </a:rPr>
              <a:t> </a:t>
            </a:r>
            <a:r>
              <a:rPr lang="ru-RU" sz="1800" b="1" dirty="0" err="1" smtClean="0">
                <a:solidFill>
                  <a:srgbClr val="000000"/>
                </a:solidFill>
              </a:rPr>
              <a:t>қатпар</a:t>
            </a:r>
            <a:r>
              <a:rPr lang="ru-RU" sz="1800" b="1" dirty="0" smtClean="0">
                <a:solidFill>
                  <a:srgbClr val="000000"/>
                </a:solidFill>
              </a:rPr>
              <a:t>. </a:t>
            </a:r>
            <a:r>
              <a:rPr lang="ru-RU" sz="1800" b="1" dirty="0" err="1" smtClean="0">
                <a:solidFill>
                  <a:srgbClr val="000000"/>
                </a:solidFill>
              </a:rPr>
              <a:t>Монғол</a:t>
            </a:r>
            <a:r>
              <a:rPr lang="ru-RU" sz="1800" b="1" dirty="0" smtClean="0">
                <a:solidFill>
                  <a:srgbClr val="000000"/>
                </a:solidFill>
              </a:rPr>
              <a:t> </a:t>
            </a:r>
            <a:r>
              <a:rPr lang="ru-RU" sz="1800" b="1" dirty="0" err="1" smtClean="0">
                <a:solidFill>
                  <a:srgbClr val="000000"/>
                </a:solidFill>
              </a:rPr>
              <a:t>елі</a:t>
            </a:r>
            <a:r>
              <a:rPr lang="ru-RU" sz="1800" b="1" dirty="0" smtClean="0">
                <a:solidFill>
                  <a:srgbClr val="000000"/>
                </a:solidFill>
              </a:rPr>
              <a:t>. </a:t>
            </a:r>
            <a:r>
              <a:rPr lang="en-US" sz="1800" b="1" dirty="0" err="1">
                <a:solidFill>
                  <a:srgbClr val="000000"/>
                </a:solidFill>
              </a:rPr>
              <a:t>GoogleEarth</a:t>
            </a:r>
            <a:r>
              <a:rPr lang="ru-RU" sz="1800" b="1" dirty="0">
                <a:solidFill>
                  <a:srgbClr val="000000"/>
                </a:solidFill>
              </a:rPr>
              <a:t> </a:t>
            </a:r>
          </a:p>
        </p:txBody>
      </p:sp>
      <p:sp>
        <p:nvSpPr>
          <p:cNvPr id="577544" name="Text Box 8"/>
          <p:cNvSpPr txBox="1">
            <a:spLocks noChangeArrowheads="1"/>
          </p:cNvSpPr>
          <p:nvPr/>
        </p:nvSpPr>
        <p:spPr bwMode="auto">
          <a:xfrm>
            <a:off x="2857488" y="5884862"/>
            <a:ext cx="2763850" cy="978729"/>
          </a:xfrm>
          <a:prstGeom prst="rect">
            <a:avLst/>
          </a:prstGeom>
          <a:solidFill>
            <a:srgbClr val="EAEAEA"/>
          </a:solidFill>
          <a:ln w="12700" algn="ctr">
            <a:solidFill>
              <a:srgbClr val="000000"/>
            </a:solidFill>
            <a:miter lim="800000"/>
            <a:headEnd/>
            <a:tailEnd/>
          </a:ln>
          <a:effectLst/>
        </p:spPr>
        <p:txBody>
          <a:bodyPr wrap="square">
            <a:spAutoFit/>
          </a:bodyPr>
          <a:lstStyle/>
          <a:p>
            <a:pPr algn="l">
              <a:lnSpc>
                <a:spcPct val="80000"/>
              </a:lnSpc>
            </a:pPr>
            <a:r>
              <a:rPr lang="ru-RU" sz="1800" b="1" dirty="0" err="1" smtClean="0">
                <a:solidFill>
                  <a:srgbClr val="000000"/>
                </a:solidFill>
              </a:rPr>
              <a:t>Ришат</a:t>
            </a:r>
            <a:r>
              <a:rPr lang="ru-RU" sz="1800" b="1" dirty="0" smtClean="0">
                <a:solidFill>
                  <a:srgbClr val="000000"/>
                </a:solidFill>
              </a:rPr>
              <a:t> </a:t>
            </a:r>
            <a:r>
              <a:rPr lang="ru-RU" sz="1800" b="1" dirty="0" err="1" smtClean="0">
                <a:solidFill>
                  <a:srgbClr val="000000"/>
                </a:solidFill>
              </a:rPr>
              <a:t>құрылымы</a:t>
            </a:r>
            <a:r>
              <a:rPr lang="ru-RU" sz="1800" b="1" dirty="0" smtClean="0">
                <a:solidFill>
                  <a:srgbClr val="000000"/>
                </a:solidFill>
              </a:rPr>
              <a:t>. </a:t>
            </a:r>
            <a:r>
              <a:rPr lang="ru-RU" sz="1800" b="1" dirty="0" err="1" smtClean="0">
                <a:solidFill>
                  <a:srgbClr val="000000"/>
                </a:solidFill>
              </a:rPr>
              <a:t>Жайпақ</a:t>
            </a:r>
            <a:r>
              <a:rPr lang="ru-RU" sz="1800" b="1" dirty="0" smtClean="0">
                <a:solidFill>
                  <a:srgbClr val="000000"/>
                </a:solidFill>
              </a:rPr>
              <a:t> </a:t>
            </a:r>
            <a:r>
              <a:rPr lang="ru-RU" sz="1800" b="1" dirty="0" err="1" smtClean="0">
                <a:solidFill>
                  <a:srgbClr val="000000"/>
                </a:solidFill>
              </a:rPr>
              <a:t>күмбез</a:t>
            </a:r>
            <a:r>
              <a:rPr lang="en-US" sz="1800" b="1" dirty="0" smtClean="0">
                <a:solidFill>
                  <a:srgbClr val="000000"/>
                </a:solidFill>
              </a:rPr>
              <a:t> </a:t>
            </a:r>
            <a:r>
              <a:rPr lang="ru-RU" sz="1800" b="1" dirty="0" err="1" smtClean="0">
                <a:solidFill>
                  <a:srgbClr val="000000"/>
                </a:solidFill>
              </a:rPr>
              <a:t>диаметрі</a:t>
            </a:r>
            <a:r>
              <a:rPr lang="ru-RU" sz="1800" b="1" dirty="0" smtClean="0">
                <a:solidFill>
                  <a:srgbClr val="000000"/>
                </a:solidFill>
              </a:rPr>
              <a:t> </a:t>
            </a:r>
            <a:r>
              <a:rPr lang="ru-RU" sz="1800" b="1" dirty="0">
                <a:solidFill>
                  <a:srgbClr val="000000"/>
                </a:solidFill>
              </a:rPr>
              <a:t>50 км. Сахара. </a:t>
            </a:r>
            <a:r>
              <a:rPr lang="en-US" sz="1800" b="1" dirty="0" err="1">
                <a:solidFill>
                  <a:srgbClr val="000000"/>
                </a:solidFill>
              </a:rPr>
              <a:t>GoogleEarth</a:t>
            </a:r>
            <a:r>
              <a:rPr lang="ru-RU" sz="1800" b="1" dirty="0">
                <a:solidFill>
                  <a:srgbClr val="000000"/>
                </a:solidFill>
              </a:rPr>
              <a:t> </a:t>
            </a:r>
          </a:p>
        </p:txBody>
      </p:sp>
      <p:sp>
        <p:nvSpPr>
          <p:cNvPr id="577546" name="Text Box 10"/>
          <p:cNvSpPr txBox="1">
            <a:spLocks noChangeArrowheads="1"/>
          </p:cNvSpPr>
          <p:nvPr/>
        </p:nvSpPr>
        <p:spPr bwMode="auto">
          <a:xfrm>
            <a:off x="3201988" y="900113"/>
            <a:ext cx="2743200" cy="757130"/>
          </a:xfrm>
          <a:prstGeom prst="rect">
            <a:avLst/>
          </a:prstGeom>
          <a:solidFill>
            <a:srgbClr val="EAEAEA"/>
          </a:solidFill>
          <a:ln w="12700" algn="ctr">
            <a:solidFill>
              <a:srgbClr val="000000"/>
            </a:solidFill>
            <a:miter lim="800000"/>
            <a:headEnd/>
            <a:tailEnd/>
          </a:ln>
          <a:effectLst/>
        </p:spPr>
        <p:txBody>
          <a:bodyPr>
            <a:spAutoFit/>
          </a:bodyPr>
          <a:lstStyle/>
          <a:p>
            <a:pPr algn="l">
              <a:lnSpc>
                <a:spcPct val="80000"/>
              </a:lnSpc>
            </a:pPr>
            <a:r>
              <a:rPr lang="ru-RU" sz="1800" b="1" dirty="0" err="1" smtClean="0">
                <a:solidFill>
                  <a:srgbClr val="000000"/>
                </a:solidFill>
              </a:rPr>
              <a:t>Изометрлі</a:t>
            </a:r>
            <a:r>
              <a:rPr lang="ru-RU" sz="1800" b="1" dirty="0" smtClean="0">
                <a:solidFill>
                  <a:srgbClr val="000000"/>
                </a:solidFill>
              </a:rPr>
              <a:t> </a:t>
            </a:r>
            <a:r>
              <a:rPr lang="ru-RU" sz="1800" b="1" dirty="0" err="1" smtClean="0">
                <a:solidFill>
                  <a:srgbClr val="000000"/>
                </a:solidFill>
              </a:rPr>
              <a:t>қатпар</a:t>
            </a:r>
            <a:r>
              <a:rPr lang="ru-RU" sz="1800" b="1" dirty="0" smtClean="0">
                <a:solidFill>
                  <a:srgbClr val="000000"/>
                </a:solidFill>
              </a:rPr>
              <a:t>. </a:t>
            </a:r>
            <a:r>
              <a:rPr lang="ru-RU" sz="1800" b="1" dirty="0" err="1" smtClean="0">
                <a:solidFill>
                  <a:srgbClr val="000000"/>
                </a:solidFill>
              </a:rPr>
              <a:t>Батыс</a:t>
            </a:r>
            <a:r>
              <a:rPr lang="ru-RU" sz="1800" b="1" dirty="0" smtClean="0">
                <a:solidFill>
                  <a:srgbClr val="000000"/>
                </a:solidFill>
              </a:rPr>
              <a:t> Балхаш. </a:t>
            </a:r>
            <a:r>
              <a:rPr lang="ru-RU" sz="1800" b="1" dirty="0" err="1" smtClean="0">
                <a:solidFill>
                  <a:srgbClr val="000000"/>
                </a:solidFill>
              </a:rPr>
              <a:t>Қазақстан</a:t>
            </a:r>
            <a:r>
              <a:rPr lang="ru-RU" sz="1800" b="1" dirty="0" smtClean="0">
                <a:solidFill>
                  <a:srgbClr val="000000"/>
                </a:solidFill>
              </a:rPr>
              <a:t>. </a:t>
            </a:r>
            <a:r>
              <a:rPr lang="en-US" sz="1800" b="1" dirty="0" err="1">
                <a:solidFill>
                  <a:srgbClr val="000000"/>
                </a:solidFill>
              </a:rPr>
              <a:t>GoogleEarth</a:t>
            </a:r>
            <a:r>
              <a:rPr lang="ru-RU" sz="1800" b="1" dirty="0">
                <a:solidFill>
                  <a:srgbClr val="000000"/>
                </a:solidFill>
              </a:rPr>
              <a:t> </a:t>
            </a:r>
          </a:p>
        </p:txBody>
      </p:sp>
      <p:sp>
        <p:nvSpPr>
          <p:cNvPr id="577547" name="Text Box 11"/>
          <p:cNvSpPr txBox="1">
            <a:spLocks noChangeArrowheads="1"/>
          </p:cNvSpPr>
          <p:nvPr/>
        </p:nvSpPr>
        <p:spPr bwMode="auto">
          <a:xfrm>
            <a:off x="4832350" y="0"/>
            <a:ext cx="4311650" cy="720197"/>
          </a:xfrm>
          <a:prstGeom prst="rect">
            <a:avLst/>
          </a:prstGeom>
          <a:noFill/>
          <a:ln w="9525">
            <a:noFill/>
            <a:miter lim="800000"/>
            <a:headEnd/>
            <a:tailEnd/>
          </a:ln>
          <a:effectLst/>
        </p:spPr>
        <p:txBody>
          <a:bodyPr>
            <a:spAutoFit/>
          </a:bodyPr>
          <a:lstStyle/>
          <a:p>
            <a:pPr algn="r">
              <a:lnSpc>
                <a:spcPct val="85000"/>
              </a:lnSpc>
              <a:spcBef>
                <a:spcPct val="50000"/>
              </a:spcBef>
            </a:pPr>
            <a:r>
              <a:rPr lang="ru-RU" sz="2400" b="1" dirty="0" err="1" smtClean="0">
                <a:latin typeface="Arial" charset="0"/>
              </a:rPr>
              <a:t>Изометрлі</a:t>
            </a:r>
            <a:r>
              <a:rPr lang="ru-RU" sz="2400" b="1" dirty="0" smtClean="0">
                <a:latin typeface="Arial" charset="0"/>
              </a:rPr>
              <a:t> </a:t>
            </a:r>
            <a:r>
              <a:rPr lang="ru-RU" sz="2400" b="1" dirty="0" err="1" smtClean="0">
                <a:latin typeface="Arial" charset="0"/>
              </a:rPr>
              <a:t>қатпарлар</a:t>
            </a:r>
            <a:r>
              <a:rPr lang="ru-RU" sz="2400" b="1" dirty="0" smtClean="0">
                <a:latin typeface="Arial" charset="0"/>
              </a:rPr>
              <a:t> </a:t>
            </a:r>
            <a:r>
              <a:rPr lang="ru-RU" sz="2400" b="1" dirty="0" err="1" smtClean="0">
                <a:latin typeface="Arial" charset="0"/>
              </a:rPr>
              <a:t>мысалдары</a:t>
            </a:r>
            <a:endParaRPr lang="ru-RU" sz="2400" b="1" dirty="0">
              <a:latin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428604"/>
            <a:ext cx="8329642" cy="6240756"/>
          </a:xfrm>
        </p:spPr>
        <p:txBody>
          <a:bodyPr>
            <a:normAutofit fontScale="47500" lnSpcReduction="20000"/>
          </a:bodyPr>
          <a:lstStyle/>
          <a:p>
            <a:r>
              <a:rPr lang="kk-KZ" b="1" i="1" dirty="0"/>
              <a:t>Флексуралар</a:t>
            </a:r>
            <a:endParaRPr lang="ru-RU" b="1" i="1" dirty="0"/>
          </a:p>
          <a:p>
            <a:r>
              <a:rPr lang="kk-KZ" dirty="0"/>
              <a:t>Қатпарлар кейде бірақ жақты болады, яғни бір қанатты </a:t>
            </a:r>
            <a:r>
              <a:rPr lang="kk-KZ" dirty="0" smtClean="0"/>
              <a:t>болып </a:t>
            </a:r>
            <a:r>
              <a:rPr lang="kk-KZ" dirty="0"/>
              <a:t>қабаттар тізе тәрізді иіледі. Ондай қатпарлар флексура деп аталады. Сонымен қатпарлардың тізе тәріздес иілуін, баспалдак, тәріздес орналасуын флексура дейміз. Тік бағытты қималарда флексуралардың мынандай элементтері бөлінеді: жоғары немесе көтеріңкі қанаты; төменгі немесе астыңғы қанаты; қиылыстырушы қанаты; </a:t>
            </a:r>
            <a:r>
              <a:rPr lang="kk-KZ" dirty="0" smtClean="0"/>
              <a:t>қиьлыстырушы </a:t>
            </a:r>
            <a:r>
              <a:rPr lang="kk-KZ" dirty="0"/>
              <a:t>қанат </a:t>
            </a:r>
            <a:r>
              <a:rPr lang="kk-KZ" dirty="0" smtClean="0"/>
              <a:t>құлау </a:t>
            </a:r>
            <a:r>
              <a:rPr lang="kk-KZ" dirty="0"/>
              <a:t>бұрышы; жылжыған қаңаттың тік бағытты амплитудасы</a:t>
            </a:r>
            <a:r>
              <a:rPr lang="kk-KZ" dirty="0" smtClean="0"/>
              <a:t>.</a:t>
            </a:r>
            <a:r>
              <a:rPr lang="kk-KZ" dirty="0"/>
              <a:t> Көлбеу   орналасқан   таужыныстарда   флексуралар   үйлесімді    үйлесімсіз болады. Үйлесімді флексураларда </a:t>
            </a:r>
            <a:r>
              <a:rPr lang="kk-KZ" dirty="0" smtClean="0"/>
              <a:t>оның </a:t>
            </a:r>
            <a:r>
              <a:rPr lang="kk-KZ" dirty="0"/>
              <a:t>үш элементі де бір</a:t>
            </a:r>
            <a:r>
              <a:rPr lang="kk-KZ" b="1" dirty="0"/>
              <a:t> </a:t>
            </a:r>
            <a:r>
              <a:rPr lang="kk-KZ" dirty="0"/>
              <a:t>бағытталады, </a:t>
            </a:r>
            <a:r>
              <a:rPr lang="kk-KZ" dirty="0" smtClean="0"/>
              <a:t>ал </a:t>
            </a:r>
            <a:r>
              <a:rPr lang="kk-KZ" dirty="0"/>
              <a:t>үйлесімсізіңде — жоғарғы және төменгі қанаттары бір жаққа, ал қиылыстырушы қанаты бір жаққа бағыттала орналасады.</a:t>
            </a:r>
            <a:endParaRPr lang="ru-RU" dirty="0"/>
          </a:p>
          <a:p>
            <a:r>
              <a:rPr lang="kk-KZ" dirty="0"/>
              <a:t>Флексуралар </a:t>
            </a:r>
            <a:r>
              <a:rPr lang="kk-KZ" dirty="0" smtClean="0"/>
              <a:t>әр </a:t>
            </a:r>
            <a:r>
              <a:rPr lang="kk-KZ" dirty="0"/>
              <a:t>түрлі пішінді </a:t>
            </a:r>
            <a:r>
              <a:rPr lang="kk-KZ" dirty="0" smtClean="0"/>
              <a:t>және </a:t>
            </a:r>
            <a:r>
              <a:rPr lang="kk-KZ" dirty="0"/>
              <a:t>көлемді болып, платформалардың шөгінді тысында жиі кездеседі. </a:t>
            </a:r>
            <a:r>
              <a:rPr lang="kk-KZ" dirty="0" smtClean="0"/>
              <a:t>Қанаттарының </a:t>
            </a:r>
            <a:r>
              <a:rPr lang="kk-KZ" dirty="0"/>
              <a:t>көлбеу бұрыштары шамалы болып келіп, олар ондаған километрге, ал тік амплитудалары ондаған және жұздеген метрлерге жетеді.</a:t>
            </a:r>
            <a:endParaRPr lang="ru-RU" dirty="0"/>
          </a:p>
          <a:p>
            <a:r>
              <a:rPr lang="kk-KZ" dirty="0"/>
              <a:t>Қатпарлы облыстарда флексуралар қатпарлар қанаттарында пайда болып, платформалардағы дамыған түрлерінен ұзындығының </a:t>
            </a:r>
            <a:r>
              <a:rPr lang="kk-KZ" dirty="0" smtClean="0"/>
              <a:t>қысқалығымен</a:t>
            </a:r>
            <a:r>
              <a:rPr lang="kk-KZ" dirty="0"/>
              <a:t>, какаттарының көлбеу бұрьшының біраз тікгілігімен ерекшеленеді.</a:t>
            </a:r>
            <a:endParaRPr lang="ru-RU" dirty="0"/>
          </a:p>
          <a:p>
            <a:r>
              <a:rPr lang="kk-KZ" dirty="0"/>
              <a:t>Таужыныстарының моноклинді жатысты түрлерінде, флексуралардан өзге қабаттарының тіктігі шамалы, тіпті көлденең жатқан қабаттар кездеседі. Оларды құрылымдық террасалар деп атайды. Егер мұндай участок моноклиндер құлау жағына созылса, оны </a:t>
            </a:r>
            <a:r>
              <a:rPr lang="kk-KZ" dirty="0" smtClean="0"/>
              <a:t>құрылымдық </a:t>
            </a:r>
            <a:r>
              <a:rPr lang="kk-KZ" dirty="0"/>
              <a:t>тұмсық дейміз.</a:t>
            </a:r>
            <a:endParaRPr lang="ru-RU" dirty="0"/>
          </a:p>
          <a:p>
            <a:r>
              <a:rPr lang="kk-KZ" dirty="0"/>
              <a:t>Флексуралар екі топқа бөлінеді. Біріншіге шөгінделіну процесінен кейін </a:t>
            </a:r>
            <a:r>
              <a:rPr lang="kk-KZ" i="1" dirty="0"/>
              <a:t> </a:t>
            </a:r>
            <a:r>
              <a:rPr lang="kk-KZ" dirty="0"/>
              <a:t>дамыған флексуралар, екіншіге — </a:t>
            </a:r>
            <a:r>
              <a:rPr lang="kk-KZ" dirty="0" smtClean="0"/>
              <a:t>шөгінді түзумен </a:t>
            </a:r>
            <a:r>
              <a:rPr lang="kk-KZ" dirty="0"/>
              <a:t>бірге дамыған флексуралар жатады.</a:t>
            </a:r>
            <a:endParaRPr lang="ru-RU" dirty="0"/>
          </a:p>
          <a:p>
            <a:r>
              <a:rPr lang="kk-KZ" smtClean="0"/>
              <a:t>Шөгінделуден </a:t>
            </a:r>
            <a:r>
              <a:rPr lang="kk-KZ" dirty="0"/>
              <a:t>кейін дамыған флексураларда қанаттарының қалындығы мен фациясында ешқандай өзгеріс болмайды.</a:t>
            </a:r>
            <a:endParaRPr lang="ru-RU" dirty="0"/>
          </a:p>
          <a:p>
            <a:r>
              <a:rPr lang="kk-KZ" dirty="0"/>
              <a:t>Шөгінделумен қатар дамыгал флексуралар құрылысы кәдімгідей күрделі. Оның қанаттарының қалыңдығы мен фациясында айырмашылық болады. Төмеңгі қанатында стратиграфиялық қима жыныстары толық және қалындығы да ең жоғары, ал қиылыстырушы қабаттың қалындығы ең төмен және стратиграфиялық қимада кейбір мүшелері жиі-жиі түсіп қалуы байқалады, ал фациясы ірі түйіртпекті болып </a:t>
            </a:r>
            <a:r>
              <a:rPr lang="kk-KZ" dirty="0" smtClean="0"/>
              <a:t>келеді.</a:t>
            </a:r>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1354</TotalTime>
  <Words>934</Words>
  <Application>Microsoft Office PowerPoint</Application>
  <PresentationFormat>Экран (4:3)</PresentationFormat>
  <Paragraphs>83</Paragraphs>
  <Slides>20</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ҚАТПАРЛЫ ҚҰРЫЛЫМДАР  </vt:lpstr>
      <vt:lpstr>Презентация PowerPoint</vt:lpstr>
      <vt:lpstr>Қатпарлар дегеніміз, таужыныстарының жаншылып, сығылып иілген кездегі пайда болған қабаттардың толқын тәріздес иілуі. Қатпарлар тізбегі қатпарлықтар түзеді. Қатпарлар сыртқы пішіндері, ондағы таужыныстар қабаттарының орналасуына байланысты екі топқа бөлінеді: антиклинді және синклинді. Синклин 1 - қанаттарына қарағанда ядросында жас таужыныстары орналаскан, иіні төмен бағытталған қатпарлар. Антиклин 2 - қанаттарына қарағанда ядросында көне таужыныстары орналасқан, иіні жоғары бағытталған қатпарлар.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Синклин. Үстінгі девон. Оңтүстік Орал.</vt:lpstr>
      <vt:lpstr>Презентация PowerPoint</vt:lpstr>
      <vt:lpstr>Презентация PowerPoint</vt:lpstr>
      <vt:lpstr>Крит  аралы.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СКЛАДЧАТЫЕ НАРУШЕНИЯ ГОРНЫХ ПОРОД</dc:title>
  <dc:creator>Наташа</dc:creator>
  <cp:lastModifiedBy>User</cp:lastModifiedBy>
  <cp:revision>18</cp:revision>
  <dcterms:created xsi:type="dcterms:W3CDTF">2015-01-27T11:18:47Z</dcterms:created>
  <dcterms:modified xsi:type="dcterms:W3CDTF">2016-02-27T12:06:08Z</dcterms:modified>
</cp:coreProperties>
</file>