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24.02.2016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kk-KZ" b="1" dirty="0"/>
              <a:t>Таужыныстары қабаттарының үйлесімсіз жатысы</a:t>
            </a:r>
            <a:endParaRPr lang="ru-RU" dirty="0"/>
          </a:p>
        </p:txBody>
      </p:sp>
      <p:sp>
        <p:nvSpPr>
          <p:cNvPr id="3" name="Подзаголовок 2"/>
          <p:cNvSpPr>
            <a:spLocks noGrp="1"/>
          </p:cNvSpPr>
          <p:nvPr>
            <p:ph type="subTitle" idx="1"/>
          </p:nvPr>
        </p:nvSpPr>
        <p:spPr/>
        <p:txBody>
          <a:bodyPr/>
          <a:lstStyle/>
          <a:p>
            <a:r>
              <a:rPr lang="ru-RU" dirty="0" smtClean="0">
                <a:solidFill>
                  <a:schemeClr val="tx1"/>
                </a:solidFill>
              </a:rPr>
              <a:t>6 </a:t>
            </a:r>
            <a:r>
              <a:rPr lang="kk-KZ" dirty="0" smtClean="0">
                <a:solidFill>
                  <a:schemeClr val="tx1"/>
                </a:solidFill>
              </a:rPr>
              <a:t>дәріс</a:t>
            </a:r>
            <a:endParaRPr lang="ru-RU"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357166"/>
            <a:ext cx="8186766" cy="5768997"/>
          </a:xfrm>
        </p:spPr>
        <p:txBody>
          <a:bodyPr>
            <a:normAutofit lnSpcReduction="10000"/>
          </a:bodyPr>
          <a:lstStyle/>
          <a:p>
            <a:pPr marL="0" indent="360363">
              <a:buNone/>
            </a:pPr>
            <a:r>
              <a:rPr lang="kk-KZ" dirty="0"/>
              <a:t>Қабатты жыныстардың жатыс ара қатынастарының екі жағдайы болады. Біріншісі — стратиграфиялық горизонт түзуші үстіңгі қабатга немесе қабаттар кешені шөгінделу кезінде ешбір үзіліссіз, өзінен төмен орналасқан қабаттар үстінде орналасады. Ол қабаттардың шөгінделуінің үзіліссіз болғандығын, яғни бір-біріне үйлесімді жатқанын керсетеді. Алғашқы жағдайларда үйлесімсіздіктің стратиграфиялық, ал соңғысында тектоникалық атты түрлері пайда болады</a:t>
            </a:r>
            <a:r>
              <a:rPr lang="kk-KZ" sz="2400" dirty="0" smtClean="0"/>
              <a:t>.</a:t>
            </a:r>
            <a:endParaRPr lang="ru-RU"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214290"/>
            <a:ext cx="7258072" cy="500066"/>
          </a:xfrm>
        </p:spPr>
        <p:txBody>
          <a:bodyPr>
            <a:normAutofit fontScale="90000"/>
          </a:bodyPr>
          <a:lstStyle/>
          <a:p>
            <a:pPr algn="r"/>
            <a:r>
              <a:rPr lang="kk-KZ" sz="2800" b="1" u="sng" dirty="0" smtClean="0"/>
              <a:t>Стратиграфиялық </a:t>
            </a:r>
            <a:r>
              <a:rPr lang="kk-KZ" sz="2800" b="1" u="sng" dirty="0"/>
              <a:t>үйлесімсіздіктер</a:t>
            </a:r>
            <a:endParaRPr lang="ru-RU" sz="3200" b="1" u="sng" dirty="0">
              <a:solidFill>
                <a:srgbClr val="C00000"/>
              </a:solidFill>
            </a:endParaRPr>
          </a:p>
        </p:txBody>
      </p:sp>
      <p:sp>
        <p:nvSpPr>
          <p:cNvPr id="3" name="Содержимое 2"/>
          <p:cNvSpPr>
            <a:spLocks noGrp="1"/>
          </p:cNvSpPr>
          <p:nvPr>
            <p:ph idx="1"/>
          </p:nvPr>
        </p:nvSpPr>
        <p:spPr>
          <a:xfrm>
            <a:off x="357158" y="764704"/>
            <a:ext cx="8501122" cy="2149420"/>
          </a:xfrm>
        </p:spPr>
        <p:txBody>
          <a:bodyPr>
            <a:noAutofit/>
          </a:bodyPr>
          <a:lstStyle/>
          <a:p>
            <a:r>
              <a:rPr lang="kk-KZ" sz="2400" dirty="0"/>
              <a:t>Олар өз кезегінде үйлесімсіздік бұрышы мөлшеріне байланысты: </a:t>
            </a:r>
            <a:endParaRPr lang="kk-KZ" sz="2400" dirty="0" smtClean="0"/>
          </a:p>
          <a:p>
            <a:r>
              <a:rPr lang="kk-KZ" sz="2400" dirty="0" smtClean="0"/>
              <a:t>Параллельдік; </a:t>
            </a:r>
          </a:p>
          <a:p>
            <a:r>
              <a:rPr lang="kk-KZ" sz="2400" dirty="0" smtClean="0"/>
              <a:t>Бұрыштық; </a:t>
            </a:r>
          </a:p>
          <a:p>
            <a:r>
              <a:rPr lang="kk-KZ" sz="2400" dirty="0" smtClean="0"/>
              <a:t>Географиялық болып </a:t>
            </a:r>
            <a:r>
              <a:rPr lang="kk-KZ" sz="2400" dirty="0"/>
              <a:t>бөлінеді</a:t>
            </a:r>
            <a:r>
              <a:rPr lang="kk-KZ" sz="2400" dirty="0" smtClean="0"/>
              <a:t>.</a:t>
            </a:r>
            <a:endParaRPr lang="ru-RU" sz="2400" dirty="0"/>
          </a:p>
        </p:txBody>
      </p:sp>
      <p:pic>
        <p:nvPicPr>
          <p:cNvPr id="4" name="Picture 3" descr="5"/>
          <p:cNvPicPr>
            <a:picLocks noChangeAspect="1" noChangeArrowheads="1"/>
          </p:cNvPicPr>
          <p:nvPr/>
        </p:nvPicPr>
        <p:blipFill>
          <a:blip r:embed="rId2"/>
          <a:srcRect/>
          <a:stretch>
            <a:fillRect/>
          </a:stretch>
        </p:blipFill>
        <p:spPr bwMode="auto">
          <a:xfrm>
            <a:off x="4786314" y="3286124"/>
            <a:ext cx="3933852" cy="3201629"/>
          </a:xfrm>
          <a:prstGeom prst="rect">
            <a:avLst/>
          </a:prstGeom>
          <a:noFill/>
          <a:ln w="9525">
            <a:noFill/>
            <a:miter lim="800000"/>
            <a:headEnd/>
            <a:tailEnd/>
          </a:ln>
        </p:spPr>
      </p:pic>
      <p:sp>
        <p:nvSpPr>
          <p:cNvPr id="5" name="Содержимое 2"/>
          <p:cNvSpPr txBox="1">
            <a:spLocks/>
          </p:cNvSpPr>
          <p:nvPr/>
        </p:nvSpPr>
        <p:spPr>
          <a:xfrm>
            <a:off x="428596" y="3643314"/>
            <a:ext cx="4429188" cy="2928958"/>
          </a:xfrm>
          <a:prstGeom prst="rect">
            <a:avLst/>
          </a:prstGeom>
        </p:spPr>
        <p:txBody>
          <a:bodyPr vert="horz" lIns="91440" tIns="45720" rIns="91440" bIns="45720" rtlCol="0">
            <a:noAutofit/>
          </a:bodyPr>
          <a:lstStyle/>
          <a:p>
            <a:pPr marL="0" marR="0" lvl="0" indent="542925"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542925"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Прямоугольник 5"/>
          <p:cNvSpPr/>
          <p:nvPr/>
        </p:nvSpPr>
        <p:spPr>
          <a:xfrm>
            <a:off x="428596" y="3168801"/>
            <a:ext cx="4357718" cy="1938992"/>
          </a:xfrm>
          <a:prstGeom prst="rect">
            <a:avLst/>
          </a:prstGeom>
        </p:spPr>
        <p:txBody>
          <a:bodyPr wrap="square">
            <a:spAutoFit/>
          </a:bodyPr>
          <a:lstStyle/>
          <a:p>
            <a:r>
              <a:rPr lang="kk-KZ" sz="2400" b="1" i="1" u="sng" dirty="0">
                <a:solidFill>
                  <a:prstClr val="black"/>
                </a:solidFill>
              </a:rPr>
              <a:t>Параллельдік үйлесімсіздік </a:t>
            </a:r>
            <a:r>
              <a:rPr lang="kk-KZ" sz="2400" dirty="0">
                <a:solidFill>
                  <a:prstClr val="black"/>
                </a:solidFill>
              </a:rPr>
              <a:t>— параллель жатқан қабаттар арасында үзілістің пайда болуымен байланысты жаралады.</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428604"/>
            <a:ext cx="4643470" cy="5952724"/>
          </a:xfrm>
        </p:spPr>
        <p:txBody>
          <a:bodyPr>
            <a:normAutofit fontScale="85000" lnSpcReduction="20000"/>
          </a:bodyPr>
          <a:lstStyle/>
          <a:p>
            <a:pPr marL="0" indent="0">
              <a:buNone/>
            </a:pPr>
            <a:r>
              <a:rPr lang="kk-KZ" sz="2400" b="1" i="1" u="sng" dirty="0"/>
              <a:t>Бұрыштық үйлесімсіздік </a:t>
            </a:r>
            <a:r>
              <a:rPr lang="kk-KZ" sz="2400" dirty="0"/>
              <a:t>— көлбеулік </a:t>
            </a:r>
            <a:r>
              <a:rPr lang="kk-KZ" sz="2400" dirty="0" smtClean="0"/>
              <a:t>бұрыштары </a:t>
            </a:r>
            <a:r>
              <a:rPr lang="kk-KZ" sz="2400" dirty="0"/>
              <a:t>әр түрлі екі қабаттар кешендері арасындағы үзілістерге байланысты пайда болады. Мұндай үйлесімсіздіктер геологиялық картада және геологиялық қимада анық көрсетіледі. Олардың негізгі белгілеріне үйлесімсіздік жазықтығының көне қабаттарды бұрышпен қиып өтіп, өзінен жоғары орналасқан жас қабаттармен параллель орналасуы жатады. Үйлесімсіздік бұрышы 0-180° шейін өзгереді. Егер үйлесімсіздік бұрышы 30° аспаса жай бұрыштық, ал 30° асса шұғыл бұрыштық үйлесімсіздік деп аталады.</a:t>
            </a:r>
            <a:endParaRPr lang="ru-RU" sz="2400" dirty="0"/>
          </a:p>
          <a:p>
            <a:pPr marL="0" indent="0">
              <a:buNone/>
            </a:pPr>
            <a:r>
              <a:rPr lang="kk-KZ" sz="2400" dirty="0"/>
              <a:t>Жалпы үйлесімсіздіктің бұл екі түрі де теңіз трансгрессиясымен байланысты пайда болады. Егер жапсарласа орналасқан таужыныстары қабаттарының созылу бағыттары әр түрлі болса, онда </a:t>
            </a:r>
            <a:r>
              <a:rPr lang="kk-KZ" sz="2400" i="1" dirty="0"/>
              <a:t>азимуттык, бұрыштық үйлесімсіздік </a:t>
            </a:r>
            <a:r>
              <a:rPr lang="kk-KZ" sz="2400" dirty="0"/>
              <a:t>болғаны.</a:t>
            </a:r>
            <a:endParaRPr lang="ru-RU" sz="2400" dirty="0"/>
          </a:p>
        </p:txBody>
      </p:sp>
      <p:pic>
        <p:nvPicPr>
          <p:cNvPr id="4" name="Picture 4" descr="5"/>
          <p:cNvPicPr>
            <a:picLocks noChangeAspect="1" noChangeArrowheads="1"/>
          </p:cNvPicPr>
          <p:nvPr/>
        </p:nvPicPr>
        <p:blipFill>
          <a:blip r:embed="rId2"/>
          <a:srcRect/>
          <a:stretch>
            <a:fillRect/>
          </a:stretch>
        </p:blipFill>
        <p:spPr bwMode="auto">
          <a:xfrm>
            <a:off x="5000628" y="214290"/>
            <a:ext cx="3920658" cy="3198814"/>
          </a:xfrm>
          <a:prstGeom prst="rect">
            <a:avLst/>
          </a:prstGeom>
          <a:noFill/>
          <a:ln w="9525">
            <a:noFill/>
            <a:miter lim="800000"/>
            <a:headEnd/>
            <a:tailEnd/>
          </a:ln>
        </p:spPr>
      </p:pic>
      <p:pic>
        <p:nvPicPr>
          <p:cNvPr id="5" name="Picture 4" descr="Несогласие"/>
          <p:cNvPicPr>
            <a:picLocks noChangeAspect="1" noChangeArrowheads="1"/>
          </p:cNvPicPr>
          <p:nvPr/>
        </p:nvPicPr>
        <p:blipFill>
          <a:blip r:embed="rId3"/>
          <a:srcRect/>
          <a:stretch>
            <a:fillRect/>
          </a:stretch>
        </p:blipFill>
        <p:spPr bwMode="auto">
          <a:xfrm>
            <a:off x="5257744" y="3714752"/>
            <a:ext cx="3886256" cy="29355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500042"/>
            <a:ext cx="8429684" cy="3172964"/>
          </a:xfrm>
        </p:spPr>
        <p:txBody>
          <a:bodyPr>
            <a:normAutofit fontScale="92500" lnSpcReduction="10000"/>
          </a:bodyPr>
          <a:lstStyle/>
          <a:p>
            <a:r>
              <a:rPr lang="kk-KZ" b="1" i="1" u="sng" dirty="0"/>
              <a:t>Географиялық уйлесімсіздік </a:t>
            </a:r>
            <a:r>
              <a:rPr lang="kk-KZ" dirty="0"/>
              <a:t>деп - үйлесімсіздік бұрышы 1° кем болып келетіндерін атаймыз. Үйлесімсіздік бұрышы аз болған себептен оны аумақты аймақтарды зерттеуде ғана байқаймыз. Мысалы, Онега көлі мен Смоленск арасындағы төменгі карбонның девонның әр түрлі горизоштарына үйлесімсіз жатуы.</a:t>
            </a:r>
            <a:endParaRPr lang="ru-RU" dirty="0"/>
          </a:p>
          <a:p>
            <a:pPr>
              <a:buNone/>
            </a:pPr>
            <a:endParaRPr lang="ru-RU" dirty="0"/>
          </a:p>
        </p:txBody>
      </p:sp>
      <p:pic>
        <p:nvPicPr>
          <p:cNvPr id="4" name="Picture 4" descr="Географическое"/>
          <p:cNvPicPr>
            <a:picLocks noChangeAspect="1" noChangeArrowheads="1"/>
          </p:cNvPicPr>
          <p:nvPr/>
        </p:nvPicPr>
        <p:blipFill>
          <a:blip r:embed="rId2"/>
          <a:srcRect/>
          <a:stretch>
            <a:fillRect/>
          </a:stretch>
        </p:blipFill>
        <p:spPr bwMode="auto">
          <a:xfrm>
            <a:off x="714348" y="3673006"/>
            <a:ext cx="7786742" cy="31849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357166"/>
            <a:ext cx="8572560" cy="2207738"/>
          </a:xfrm>
        </p:spPr>
        <p:txBody>
          <a:bodyPr>
            <a:normAutofit/>
          </a:bodyPr>
          <a:lstStyle/>
          <a:p>
            <a:pPr marL="0" indent="719138">
              <a:buNone/>
            </a:pPr>
            <a:r>
              <a:rPr lang="kk-KZ" sz="2400" dirty="0"/>
              <a:t>Үйлесімсіздік   жазықтары   беттерінің   анықталғанына   қарай,   </a:t>
            </a:r>
            <a:r>
              <a:rPr lang="kk-KZ" sz="2400" b="1" i="1" dirty="0"/>
              <a:t>анық үйлесімсіздік   </a:t>
            </a:r>
            <a:r>
              <a:rPr lang="kk-KZ" sz="2400" dirty="0"/>
              <a:t>-   үйлесімсіздік  беттері   анық  байқалады  да </a:t>
            </a:r>
            <a:r>
              <a:rPr lang="kk-KZ" sz="2400" b="1" i="1" dirty="0"/>
              <a:t>жасырын </a:t>
            </a:r>
            <a:r>
              <a:rPr lang="kk-KZ" sz="2400" b="1" i="1" dirty="0" smtClean="0"/>
              <a:t>үйлесімсіздік </a:t>
            </a:r>
            <a:r>
              <a:rPr lang="kk-KZ" sz="2400" dirty="0"/>
              <a:t>беттері белгісіз болып келеді</a:t>
            </a:r>
            <a:endParaRPr lang="ru-RU" sz="2200" dirty="0"/>
          </a:p>
        </p:txBody>
      </p:sp>
      <p:pic>
        <p:nvPicPr>
          <p:cNvPr id="5" name="Picture 4" descr="Поверхность"/>
          <p:cNvPicPr>
            <a:picLocks noChangeAspect="1" noChangeArrowheads="1"/>
          </p:cNvPicPr>
          <p:nvPr/>
        </p:nvPicPr>
        <p:blipFill>
          <a:blip r:embed="rId2"/>
          <a:srcRect b="12150"/>
          <a:stretch>
            <a:fillRect/>
          </a:stretch>
        </p:blipFill>
        <p:spPr bwMode="auto">
          <a:xfrm>
            <a:off x="928662" y="2852936"/>
            <a:ext cx="7643866" cy="36058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260648"/>
            <a:ext cx="8429684" cy="6120680"/>
          </a:xfrm>
        </p:spPr>
        <p:txBody>
          <a:bodyPr>
            <a:normAutofit fontScale="70000" lnSpcReduction="20000"/>
          </a:bodyPr>
          <a:lstStyle/>
          <a:p>
            <a:endParaRPr lang="kk-KZ" dirty="0" smtClean="0"/>
          </a:p>
          <a:p>
            <a:r>
              <a:rPr lang="kk-KZ" b="1" i="1" dirty="0" smtClean="0"/>
              <a:t>Аймақтық </a:t>
            </a:r>
            <a:r>
              <a:rPr lang="kk-KZ" b="1" i="1" dirty="0"/>
              <a:t>үйлесімсіздіктер</a:t>
            </a:r>
            <a:r>
              <a:rPr lang="kk-KZ" dirty="0"/>
              <a:t> үлкен аймақтарды алып жатады. Олар сол жерде болған тік бағытты көтерулер нәтижесінде қалыптасады. Аймақтық үйлесімсіздіктерге Орта Азиядағы палеозой мен мезозой қабаттары, Оралдағы төменгі мен ортаңғы палеозой, Орталық және Оңтүстік Қазақстанның оңтүстік-батысындағы қимада силур мен кембрий-ордовик жыныстары арасындағы үйлесімсіздіктер жатады.</a:t>
            </a:r>
            <a:endParaRPr lang="ru-RU" dirty="0"/>
          </a:p>
          <a:p>
            <a:r>
              <a:rPr lang="kk-KZ" b="1" i="1" dirty="0" smtClean="0"/>
              <a:t>Жергілікті </a:t>
            </a:r>
            <a:r>
              <a:rPr lang="kk-KZ" b="1" i="1" dirty="0"/>
              <a:t>үйлесімсіздіктер</a:t>
            </a:r>
            <a:r>
              <a:rPr lang="kk-KZ" dirty="0"/>
              <a:t> көбінесе жеке құрылымдар қозғалысы мен дамуын көрсетеді. Антиклинды қатпарлардың топсасы мен қанаттарындағы, Каспий маңы ойысындағы түзды күмбездердің төбесіндегі уйлесімсіздіктер мысал бола алады. Үйлесімсіздіктер пайда болу жағдайларына байланысты </a:t>
            </a:r>
            <a:endParaRPr lang="kk-KZ" dirty="0" smtClean="0"/>
          </a:p>
          <a:p>
            <a:r>
              <a:rPr lang="kk-KZ" dirty="0" smtClean="0"/>
              <a:t>1</a:t>
            </a:r>
            <a:r>
              <a:rPr lang="kk-KZ" dirty="0"/>
              <a:t>) нақты — жердің тік бағыттары қозғалыстарына байланысты шөгінді түзеудегі</a:t>
            </a:r>
            <a:br>
              <a:rPr lang="kk-KZ" dirty="0"/>
            </a:br>
            <a:r>
              <a:rPr lang="kk-KZ" dirty="0"/>
              <a:t>пайда болған үзілістер; </a:t>
            </a:r>
            <a:endParaRPr lang="kk-KZ" dirty="0" smtClean="0"/>
          </a:p>
          <a:p>
            <a:r>
              <a:rPr lang="kk-KZ" dirty="0" smtClean="0"/>
              <a:t>2</a:t>
            </a:r>
            <a:r>
              <a:rPr lang="kk-KZ" dirty="0"/>
              <a:t>) жалған - қиғашты қабаттар арасындағы жершгіклі шайылуға байланысты қалыптасқан үзілістер; </a:t>
            </a:r>
            <a:endParaRPr lang="kk-KZ" dirty="0" smtClean="0"/>
          </a:p>
          <a:p>
            <a:r>
              <a:rPr lang="kk-KZ" dirty="0" smtClean="0"/>
              <a:t>3</a:t>
            </a:r>
            <a:r>
              <a:rPr lang="kk-KZ" dirty="0"/>
              <a:t>) формация — түптік шайылумен байланысты шөгінді түзумен бірге өтетін үзілістер, болып бөлінеді</a:t>
            </a:r>
            <a:r>
              <a:rPr lang="kk-KZ" dirty="0" smtClean="0"/>
              <a:t>.</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500042"/>
            <a:ext cx="8429684" cy="5857916"/>
          </a:xfrm>
        </p:spPr>
        <p:txBody>
          <a:bodyPr>
            <a:normAutofit lnSpcReduction="10000"/>
          </a:bodyPr>
          <a:lstStyle/>
          <a:p>
            <a:r>
              <a:rPr lang="kk-KZ" sz="2400" b="1" i="1" dirty="0"/>
              <a:t>Тектоникалық үйлесімсіздіктер</a:t>
            </a:r>
            <a:endParaRPr lang="ru-RU" sz="2400" b="1" i="1" dirty="0"/>
          </a:p>
          <a:p>
            <a:r>
              <a:rPr lang="kk-KZ" sz="2400" dirty="0"/>
              <a:t>Әр түрлі жасты жөне литологиялық қүрамды қабатгар арасындағы йлесімсіздік жапсары, тектоникалық бұзылыстар және олардың бойымен уысқан таужыныстар беліктермен сипатталады. Таужыныстары қабаттарьның жер бетінде жақсы байқалуымен геологиялық зерттеудің дәлділігі жоғары болғанда аталған үйлесімсіздікті ажырату онша қиындық туғызбайды. </a:t>
            </a:r>
            <a:r>
              <a:rPr lang="ru-RU" sz="2400" dirty="0"/>
              <a:t>Оны т</a:t>
            </a:r>
            <a:r>
              <a:rPr lang="kk-KZ" sz="2400" dirty="0"/>
              <a:t>ө</a:t>
            </a:r>
            <a:r>
              <a:rPr lang="ru-RU" sz="2400" dirty="0" err="1"/>
              <a:t>меңдегі</a:t>
            </a:r>
            <a:r>
              <a:rPr lang="ru-RU" sz="2400" dirty="0"/>
              <a:t> </a:t>
            </a:r>
            <a:r>
              <a:rPr lang="ru-RU" sz="2400" dirty="0" err="1"/>
              <a:t>белгілер</a:t>
            </a:r>
            <a:r>
              <a:rPr lang="ru-RU" sz="2400" dirty="0"/>
              <a:t> </a:t>
            </a:r>
            <a:r>
              <a:rPr lang="ru-RU" sz="2400" dirty="0" err="1"/>
              <a:t>арқ</a:t>
            </a:r>
            <a:r>
              <a:rPr lang="kk-KZ" sz="2400" dirty="0"/>
              <a:t>ыл</a:t>
            </a:r>
            <a:r>
              <a:rPr lang="ru-RU" sz="2400" dirty="0"/>
              <a:t>ы </a:t>
            </a:r>
            <a:r>
              <a:rPr lang="ru-RU" sz="2400" dirty="0" err="1"/>
              <a:t>анықтаймыз</a:t>
            </a:r>
            <a:r>
              <a:rPr lang="ru-RU" sz="2400" dirty="0"/>
              <a:t>:</a:t>
            </a:r>
          </a:p>
          <a:p>
            <a:pPr lvl="0"/>
            <a:r>
              <a:rPr lang="ru-RU" sz="2400" dirty="0" err="1"/>
              <a:t>Жоғарғы</a:t>
            </a:r>
            <a:r>
              <a:rPr lang="ru-RU" sz="2400" dirty="0"/>
              <a:t> </a:t>
            </a:r>
            <a:r>
              <a:rPr lang="ru-RU" sz="2400" dirty="0" err="1"/>
              <a:t>свитаның</a:t>
            </a:r>
            <a:r>
              <a:rPr lang="ru-RU" sz="2400" dirty="0"/>
              <a:t> </a:t>
            </a:r>
            <a:r>
              <a:rPr lang="ru-RU" sz="2400" dirty="0" err="1"/>
              <a:t>төменгісіне</a:t>
            </a:r>
            <a:r>
              <a:rPr lang="ru-RU" sz="2400" dirty="0"/>
              <a:t> </a:t>
            </a:r>
            <a:r>
              <a:rPr lang="ru-RU" sz="2400" dirty="0" err="1"/>
              <a:t>қарағанда</a:t>
            </a:r>
            <a:r>
              <a:rPr lang="ru-RU" sz="2400" dirty="0"/>
              <a:t> </a:t>
            </a:r>
            <a:r>
              <a:rPr lang="ru-RU" sz="2400" dirty="0" err="1"/>
              <a:t>көне</a:t>
            </a:r>
            <a:r>
              <a:rPr lang="ru-RU" sz="2400" dirty="0"/>
              <a:t> </a:t>
            </a:r>
            <a:r>
              <a:rPr lang="ru-RU" sz="2400" dirty="0" err="1"/>
              <a:t>болып</a:t>
            </a:r>
            <a:r>
              <a:rPr lang="ru-RU" sz="2400" dirty="0"/>
              <a:t> </a:t>
            </a:r>
            <a:r>
              <a:rPr lang="ru-RU" sz="2400" dirty="0" err="1"/>
              <a:t>келуі</a:t>
            </a:r>
            <a:r>
              <a:rPr lang="ru-RU" sz="2400" dirty="0"/>
              <a:t>;</a:t>
            </a:r>
          </a:p>
          <a:p>
            <a:pPr lvl="0"/>
            <a:r>
              <a:rPr lang="ru-RU" sz="2400" dirty="0" err="1"/>
              <a:t>Қабаттар</a:t>
            </a:r>
            <a:r>
              <a:rPr lang="ru-RU" sz="2400" dirty="0"/>
              <a:t> </a:t>
            </a:r>
            <a:r>
              <a:rPr lang="ru-RU" sz="2400" dirty="0" err="1"/>
              <a:t>арасындағы</a:t>
            </a:r>
            <a:r>
              <a:rPr lang="ru-RU" sz="2400" dirty="0"/>
              <a:t> </a:t>
            </a:r>
            <a:r>
              <a:rPr lang="ru-RU" sz="2400" dirty="0" err="1"/>
              <a:t>сырғу</a:t>
            </a:r>
            <a:r>
              <a:rPr lang="ru-RU" sz="2400" dirty="0"/>
              <a:t> </a:t>
            </a:r>
            <a:r>
              <a:rPr lang="ru-RU" sz="2400" dirty="0" err="1"/>
              <a:t>айнасы</a:t>
            </a:r>
            <a:r>
              <a:rPr lang="ru-RU" sz="2400" dirty="0"/>
              <a:t> мен </a:t>
            </a:r>
            <a:r>
              <a:rPr lang="ru-RU" sz="2400" dirty="0" err="1"/>
              <a:t>үнтақталған</a:t>
            </a:r>
            <a:r>
              <a:rPr lang="ru-RU" sz="2400" dirty="0"/>
              <a:t> </a:t>
            </a:r>
            <a:r>
              <a:rPr lang="ru-RU" sz="2400" dirty="0" err="1"/>
              <a:t>тектоникалық</a:t>
            </a:r>
            <a:r>
              <a:rPr lang="ru-RU" sz="2400" dirty="0"/>
              <a:t/>
            </a:r>
            <a:br>
              <a:rPr lang="ru-RU" sz="2400" dirty="0"/>
            </a:br>
            <a:r>
              <a:rPr lang="ru-RU" sz="2400" dirty="0" err="1"/>
              <a:t>женттастардың</a:t>
            </a:r>
            <a:r>
              <a:rPr lang="ru-RU" sz="2400" dirty="0"/>
              <a:t> </a:t>
            </a:r>
            <a:r>
              <a:rPr lang="ru-RU" sz="2400" dirty="0" err="1"/>
              <a:t>болуы</a:t>
            </a:r>
            <a:r>
              <a:rPr lang="ru-RU" sz="2400" dirty="0"/>
              <a:t>;</a:t>
            </a:r>
          </a:p>
          <a:p>
            <a:pPr lvl="0"/>
            <a:r>
              <a:rPr lang="ru-RU" sz="2400" dirty="0" err="1"/>
              <a:t>Жоғарғы</a:t>
            </a:r>
            <a:r>
              <a:rPr lang="ru-RU" sz="2400" dirty="0"/>
              <a:t> свита </a:t>
            </a:r>
            <a:r>
              <a:rPr lang="ru-RU" sz="2400" dirty="0" err="1"/>
              <a:t>табанында</a:t>
            </a:r>
            <a:r>
              <a:rPr lang="ru-RU" sz="2400" dirty="0"/>
              <a:t> (</a:t>
            </a:r>
            <a:r>
              <a:rPr lang="ru-RU" sz="2400" dirty="0" err="1"/>
              <a:t>негізінде</a:t>
            </a:r>
            <a:r>
              <a:rPr lang="ru-RU" sz="2400" dirty="0"/>
              <a:t>) </a:t>
            </a:r>
            <a:r>
              <a:rPr lang="ru-RU" sz="2400" dirty="0" err="1"/>
              <a:t>базалы</a:t>
            </a:r>
            <a:r>
              <a:rPr lang="ru-RU" sz="2400" dirty="0"/>
              <a:t> </a:t>
            </a:r>
            <a:r>
              <a:rPr lang="ru-RU" sz="2400" dirty="0" err="1"/>
              <a:t>конгломераттардың</a:t>
            </a:r>
            <a:r>
              <a:rPr lang="ru-RU" sz="2400" dirty="0"/>
              <a:t/>
            </a:r>
            <a:br>
              <a:rPr lang="ru-RU" sz="2400" dirty="0"/>
            </a:br>
            <a:r>
              <a:rPr lang="ru-RU" sz="2400" dirty="0" err="1"/>
              <a:t>кездесуі</a:t>
            </a:r>
            <a:r>
              <a:rPr lang="kk-KZ" sz="2400" dirty="0"/>
              <a:t>.</a:t>
            </a:r>
            <a:endParaRPr lang="ru-RU" sz="2400" dirty="0"/>
          </a:p>
          <a:p>
            <a:pPr marL="0" indent="449263">
              <a:buNone/>
            </a:pPr>
            <a:endParaRPr lang="ru-RU"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411</Words>
  <Application>Microsoft Office PowerPoint</Application>
  <PresentationFormat>Экран (4:3)</PresentationFormat>
  <Paragraphs>24</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Таужыныстары қабаттарының үйлесімсіз жатысы</vt:lpstr>
      <vt:lpstr>Презентация PowerPoint</vt:lpstr>
      <vt:lpstr>Стратиграфиялық үйлесімсіздіктер</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НЕСОГЛАСИЯ</dc:title>
  <dc:creator>Наташа</dc:creator>
  <cp:lastModifiedBy>User</cp:lastModifiedBy>
  <cp:revision>4</cp:revision>
  <dcterms:created xsi:type="dcterms:W3CDTF">2015-01-27T11:18:29Z</dcterms:created>
  <dcterms:modified xsi:type="dcterms:W3CDTF">2016-02-24T16:00:56Z</dcterms:modified>
</cp:coreProperties>
</file>