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69" r:id="rId4"/>
    <p:sldId id="258" r:id="rId5"/>
    <p:sldId id="259" r:id="rId6"/>
    <p:sldId id="261"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366" y="5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43153B-AA86-4E69-997E-6290BA33F2F9}" type="datetimeFigureOut">
              <a:rPr lang="ru-RU" smtClean="0"/>
              <a:pPr/>
              <a:t>07.03.2016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4AA693-07AF-434F-A587-D42AF35543C6}" type="slidenum">
              <a:rPr lang="ru-RU" smtClean="0"/>
              <a:pPr/>
              <a:t>‹#›</a:t>
            </a:fld>
            <a:endParaRPr lang="ru-RU"/>
          </a:p>
        </p:txBody>
      </p:sp>
    </p:spTree>
    <p:extLst>
      <p:ext uri="{BB962C8B-B14F-4D97-AF65-F5344CB8AC3E}">
        <p14:creationId xmlns:p14="http://schemas.microsoft.com/office/powerpoint/2010/main" val="1939716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C5E1E5-4856-4E92-AF52-656BFE9C3BB2}" type="slidenum">
              <a:rPr lang="ru-RU"/>
              <a:pPr/>
              <a:t>2</a:t>
            </a:fld>
            <a:endParaRPr lang="ru-RU"/>
          </a:p>
        </p:txBody>
      </p:sp>
      <p:sp>
        <p:nvSpPr>
          <p:cNvPr id="357378" name="Rectangle 2"/>
          <p:cNvSpPr>
            <a:spLocks noGrp="1" noRot="1" noChangeAspect="1" noChangeArrowheads="1" noTextEdit="1"/>
          </p:cNvSpPr>
          <p:nvPr>
            <p:ph type="sldImg"/>
          </p:nvPr>
        </p:nvSpPr>
        <p:spPr>
          <a:ln/>
        </p:spPr>
      </p:sp>
      <p:sp>
        <p:nvSpPr>
          <p:cNvPr id="3573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C5E1E5-4856-4E92-AF52-656BFE9C3BB2}" type="slidenum">
              <a:rPr lang="ru-RU"/>
              <a:pPr/>
              <a:t>3</a:t>
            </a:fld>
            <a:endParaRPr lang="ru-RU"/>
          </a:p>
        </p:txBody>
      </p:sp>
      <p:sp>
        <p:nvSpPr>
          <p:cNvPr id="357378" name="Rectangle 2"/>
          <p:cNvSpPr>
            <a:spLocks noGrp="1" noRot="1" noChangeAspect="1" noChangeArrowheads="1" noTextEdit="1"/>
          </p:cNvSpPr>
          <p:nvPr>
            <p:ph type="sldImg"/>
          </p:nvPr>
        </p:nvSpPr>
        <p:spPr>
          <a:ln/>
        </p:spPr>
      </p:sp>
      <p:sp>
        <p:nvSpPr>
          <p:cNvPr id="35737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F5CF8B-2AFA-46EA-9E1C-F8EBBAD8A8AD}" type="slidenum">
              <a:rPr lang="ru-RU"/>
              <a:pPr/>
              <a:t>4</a:t>
            </a:fld>
            <a:endParaRPr lang="ru-RU"/>
          </a:p>
        </p:txBody>
      </p:sp>
      <p:sp>
        <p:nvSpPr>
          <p:cNvPr id="359426" name="Rectangle 2"/>
          <p:cNvSpPr>
            <a:spLocks noGrp="1" noRot="1" noChangeAspect="1" noChangeArrowheads="1" noTextEdit="1"/>
          </p:cNvSpPr>
          <p:nvPr>
            <p:ph type="sldImg"/>
          </p:nvPr>
        </p:nvSpPr>
        <p:spPr>
          <a:ln/>
        </p:spPr>
      </p:sp>
      <p:sp>
        <p:nvSpPr>
          <p:cNvPr id="3594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073106-DCE3-4904-BE56-F23CC6872FD0}" type="slidenum">
              <a:rPr lang="ru-RU"/>
              <a:pPr/>
              <a:t>5</a:t>
            </a:fld>
            <a:endParaRPr lang="ru-RU"/>
          </a:p>
        </p:txBody>
      </p:sp>
      <p:sp>
        <p:nvSpPr>
          <p:cNvPr id="414722"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1DF2E0-A28F-4849-94F4-72D2B39FEB19}" type="slidenum">
              <a:rPr lang="ru-RU"/>
              <a:pPr/>
              <a:t>6</a:t>
            </a:fld>
            <a:endParaRPr lang="ru-RU"/>
          </a:p>
        </p:txBody>
      </p:sp>
      <p:sp>
        <p:nvSpPr>
          <p:cNvPr id="362498" name="Rectangle 2"/>
          <p:cNvSpPr>
            <a:spLocks noGrp="1" noRot="1" noChangeAspect="1" noChangeArrowheads="1" noTextEdit="1"/>
          </p:cNvSpPr>
          <p:nvPr>
            <p:ph type="sldImg"/>
          </p:nvPr>
        </p:nvSpPr>
        <p:spPr>
          <a:ln/>
        </p:spPr>
      </p:sp>
      <p:sp>
        <p:nvSpPr>
          <p:cNvPr id="36249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370D02-171E-41FB-A955-59D687049F1A}" type="slidenum">
              <a:rPr lang="ru-RU"/>
              <a:pPr/>
              <a:t>7</a:t>
            </a:fld>
            <a:endParaRPr lang="ru-RU"/>
          </a:p>
        </p:txBody>
      </p:sp>
      <p:sp>
        <p:nvSpPr>
          <p:cNvPr id="363522" name="Rectangle 2"/>
          <p:cNvSpPr>
            <a:spLocks noGrp="1" noRot="1" noChangeAspect="1" noChangeArrowheads="1" noTextEdit="1"/>
          </p:cNvSpPr>
          <p:nvPr>
            <p:ph type="sldImg"/>
          </p:nvPr>
        </p:nvSpPr>
        <p:spPr>
          <a:ln/>
        </p:spPr>
      </p:sp>
      <p:sp>
        <p:nvSpPr>
          <p:cNvPr id="363523"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07.03.2016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488C4"/>
            </a:gs>
            <a:gs pos="53000">
              <a:srgbClr val="D4DEFF"/>
            </a:gs>
            <a:gs pos="83000">
              <a:srgbClr val="D4DEFF"/>
            </a:gs>
            <a:gs pos="100000">
              <a:srgbClr val="96AB94"/>
            </a:gs>
          </a:gsLst>
          <a:lin ang="81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0034" y="1214422"/>
            <a:ext cx="8358246" cy="2100276"/>
          </a:xfrm>
        </p:spPr>
        <p:txBody>
          <a:bodyPr>
            <a:normAutofit/>
          </a:bodyPr>
          <a:lstStyle/>
          <a:p>
            <a:r>
              <a:rPr lang="kk-KZ" b="1" dirty="0"/>
              <a:t>Қабаттардьң көлдененді жатысы</a:t>
            </a:r>
            <a:endParaRPr lang="ru-RU" b="1" dirty="0"/>
          </a:p>
        </p:txBody>
      </p:sp>
      <p:sp>
        <p:nvSpPr>
          <p:cNvPr id="3" name="Подзаголовок 2"/>
          <p:cNvSpPr>
            <a:spLocks noGrp="1"/>
          </p:cNvSpPr>
          <p:nvPr>
            <p:ph type="subTitle" idx="1"/>
          </p:nvPr>
        </p:nvSpPr>
        <p:spPr/>
        <p:txBody>
          <a:bodyPr/>
          <a:lstStyle/>
          <a:p>
            <a:r>
              <a:rPr lang="ru-RU" b="1" dirty="0" err="1" smtClean="0">
                <a:solidFill>
                  <a:schemeClr val="tx1"/>
                </a:solidFill>
              </a:rPr>
              <a:t>Дәріс</a:t>
            </a:r>
            <a:r>
              <a:rPr lang="ru-RU" b="1" dirty="0" smtClean="0">
                <a:solidFill>
                  <a:schemeClr val="tx1"/>
                </a:solidFill>
              </a:rPr>
              <a:t> </a:t>
            </a:r>
            <a:r>
              <a:rPr lang="ru-RU" b="1" dirty="0" smtClean="0">
                <a:solidFill>
                  <a:schemeClr val="tx1"/>
                </a:solidFill>
              </a:rPr>
              <a:t>4</a:t>
            </a:r>
            <a:endParaRPr lang="ru-RU"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5" name="Text Box 5"/>
          <p:cNvSpPr txBox="1">
            <a:spLocks noChangeArrowheads="1"/>
          </p:cNvSpPr>
          <p:nvPr/>
        </p:nvSpPr>
        <p:spPr bwMode="auto">
          <a:xfrm>
            <a:off x="215900" y="285729"/>
            <a:ext cx="8604250" cy="4401205"/>
          </a:xfrm>
          <a:prstGeom prst="rect">
            <a:avLst/>
          </a:prstGeom>
          <a:noFill/>
          <a:ln w="9525">
            <a:noFill/>
            <a:miter lim="800000"/>
            <a:headEnd/>
            <a:tailEnd/>
          </a:ln>
          <a:effectLst/>
        </p:spPr>
        <p:txBody>
          <a:bodyPr wrap="square">
            <a:spAutoFit/>
          </a:bodyPr>
          <a:lstStyle/>
          <a:p>
            <a:r>
              <a:rPr lang="kk-KZ" sz="2000" dirty="0" smtClean="0"/>
              <a:t>      Таужыныстарының </a:t>
            </a:r>
            <a:r>
              <a:rPr lang="kk-KZ" sz="2000" dirty="0"/>
              <a:t>көлдененді (горизонталды) жатысы деп қабаттасу беттерінің горизонталды жазықтықпен сәйкес орналасуын айтамыз. Жер қыртысында мүлтіксіз көлдененді орналасқан қабаттар кішігірім болса да көлбеулікпен орналасып шөгінделеді. Еңістену бұрышы минуттармен, тіпте бірнеше градустармен өлшенеді. Сондықтанда жалпы көддененді жатыс дегеннің өзі шартты түрде ғана болып келеді. Сонымен қабаттардың көлдененді жатысты түрін қабат беттерінің жер бетіне көлдененді немесе соған жақын орналасуы деп қарау керек. Таужыныстарының бұл хатыс түрі эффузивті-шөгінді, шөгінді жыныстардың алғашқы бұзылмаған түрі болып саналады</a:t>
            </a:r>
            <a:r>
              <a:rPr lang="kk-KZ" sz="2000" dirty="0" smtClean="0"/>
              <a:t>.</a:t>
            </a:r>
            <a:r>
              <a:rPr lang="kk-KZ" sz="2000" dirty="0"/>
              <a:t> Қабаттардың көлденеңді жатысы кезінде аттас қабат шекараларының абсолюттік   биіктіктері   өзара   жақын   болып   келеді.   Оны   жер   бедері горизонталдармен    көрсетілген    топографиялық    картада    қабаттар    мен стратиграфиялық   кешеңдердің   горизонталдарға   сәйкес   немесе   оларға параллельді орналасуынан байқаймыз. </a:t>
            </a:r>
            <a:endParaRPr lang="ru-RU"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4" name="Picture 4" descr="Слои горизонтальные Египет"/>
          <p:cNvPicPr>
            <a:picLocks noChangeAspect="1" noChangeArrowheads="1"/>
          </p:cNvPicPr>
          <p:nvPr/>
        </p:nvPicPr>
        <p:blipFill>
          <a:blip r:embed="rId3">
            <a:lum bright="4000" contrast="24000"/>
          </a:blip>
          <a:srcRect/>
          <a:stretch>
            <a:fillRect/>
          </a:stretch>
        </p:blipFill>
        <p:spPr bwMode="auto">
          <a:xfrm>
            <a:off x="73025" y="148952"/>
            <a:ext cx="4643438" cy="3364260"/>
          </a:xfrm>
          <a:prstGeom prst="rect">
            <a:avLst/>
          </a:prstGeom>
          <a:noFill/>
          <a:ln w="19050">
            <a:solidFill>
              <a:schemeClr val="tx1"/>
            </a:solidFill>
            <a:miter lim="800000"/>
            <a:headEnd/>
            <a:tailEnd/>
          </a:ln>
        </p:spPr>
      </p:pic>
      <p:sp>
        <p:nvSpPr>
          <p:cNvPr id="240646" name="Text Box 6"/>
          <p:cNvSpPr txBox="1">
            <a:spLocks noChangeArrowheads="1"/>
          </p:cNvSpPr>
          <p:nvPr/>
        </p:nvSpPr>
        <p:spPr bwMode="auto">
          <a:xfrm>
            <a:off x="4860032" y="332656"/>
            <a:ext cx="3144858" cy="563231"/>
          </a:xfrm>
          <a:prstGeom prst="rect">
            <a:avLst/>
          </a:prstGeom>
          <a:solidFill>
            <a:srgbClr val="DDDDDD"/>
          </a:solidFill>
          <a:ln w="19050" algn="ctr">
            <a:solidFill>
              <a:srgbClr val="000000"/>
            </a:solidFill>
            <a:miter lim="800000"/>
            <a:headEnd/>
            <a:tailEnd/>
          </a:ln>
          <a:effectLst/>
        </p:spPr>
        <p:txBody>
          <a:bodyPr wrap="square">
            <a:spAutoFit/>
          </a:bodyPr>
          <a:lstStyle/>
          <a:p>
            <a:pPr>
              <a:lnSpc>
                <a:spcPct val="85000"/>
              </a:lnSpc>
            </a:pPr>
            <a:r>
              <a:rPr lang="ru-RU" sz="1800" b="1" dirty="0" err="1" smtClean="0">
                <a:solidFill>
                  <a:srgbClr val="000000"/>
                </a:solidFill>
              </a:rPr>
              <a:t>Құмтастар</a:t>
            </a:r>
            <a:r>
              <a:rPr lang="ru-RU" sz="1800" b="1" dirty="0" smtClean="0">
                <a:solidFill>
                  <a:srgbClr val="000000"/>
                </a:solidFill>
              </a:rPr>
              <a:t> </a:t>
            </a:r>
            <a:r>
              <a:rPr lang="ru-RU" sz="1800" b="1" dirty="0" err="1" smtClean="0">
                <a:solidFill>
                  <a:srgbClr val="000000"/>
                </a:solidFill>
              </a:rPr>
              <a:t>қаттардың</a:t>
            </a:r>
            <a:r>
              <a:rPr lang="ru-RU" sz="1800" b="1" dirty="0" smtClean="0">
                <a:solidFill>
                  <a:srgbClr val="000000"/>
                </a:solidFill>
              </a:rPr>
              <a:t> </a:t>
            </a:r>
            <a:r>
              <a:rPr lang="ru-RU" sz="1800" b="1" dirty="0" err="1" smtClean="0">
                <a:solidFill>
                  <a:srgbClr val="000000"/>
                </a:solidFill>
              </a:rPr>
              <a:t>көлденен</a:t>
            </a:r>
            <a:r>
              <a:rPr lang="ru-RU" sz="1800" b="1" dirty="0" smtClean="0">
                <a:solidFill>
                  <a:srgbClr val="000000"/>
                </a:solidFill>
              </a:rPr>
              <a:t> </a:t>
            </a:r>
            <a:r>
              <a:rPr lang="ru-RU" sz="1800" b="1" dirty="0" err="1" smtClean="0">
                <a:solidFill>
                  <a:srgbClr val="000000"/>
                </a:solidFill>
              </a:rPr>
              <a:t>жатысы</a:t>
            </a:r>
            <a:r>
              <a:rPr lang="ru-RU" sz="1800" b="1" dirty="0" smtClean="0">
                <a:solidFill>
                  <a:srgbClr val="000000"/>
                </a:solidFill>
              </a:rPr>
              <a:t>. </a:t>
            </a:r>
            <a:r>
              <a:rPr lang="ru-RU" sz="1800" b="1" dirty="0">
                <a:solidFill>
                  <a:srgbClr val="000000"/>
                </a:solidFill>
              </a:rPr>
              <a:t>Египет. </a:t>
            </a:r>
          </a:p>
        </p:txBody>
      </p:sp>
      <p:pic>
        <p:nvPicPr>
          <p:cNvPr id="301058" name="Picture 2" descr="Пологие слои вулканитов Санторин"/>
          <p:cNvPicPr>
            <a:picLocks noChangeAspect="1" noChangeArrowheads="1"/>
          </p:cNvPicPr>
          <p:nvPr/>
        </p:nvPicPr>
        <p:blipFill>
          <a:blip r:embed="rId4">
            <a:lum bright="-8000" contrast="34000"/>
          </a:blip>
          <a:srcRect/>
          <a:stretch>
            <a:fillRect/>
          </a:stretch>
        </p:blipFill>
        <p:spPr bwMode="auto">
          <a:xfrm>
            <a:off x="3132138" y="3501008"/>
            <a:ext cx="5940425" cy="3266505"/>
          </a:xfrm>
          <a:prstGeom prst="rect">
            <a:avLst/>
          </a:prstGeom>
          <a:noFill/>
          <a:ln w="19050">
            <a:solidFill>
              <a:schemeClr val="tx1"/>
            </a:solidFill>
            <a:miter lim="800000"/>
            <a:headEnd/>
            <a:tailEnd/>
          </a:ln>
        </p:spPr>
      </p:pic>
      <p:sp>
        <p:nvSpPr>
          <p:cNvPr id="301059" name="Text Box 3"/>
          <p:cNvSpPr txBox="1">
            <a:spLocks noChangeArrowheads="1"/>
          </p:cNvSpPr>
          <p:nvPr/>
        </p:nvSpPr>
        <p:spPr bwMode="auto">
          <a:xfrm>
            <a:off x="642910" y="5805488"/>
            <a:ext cx="2928958" cy="1034129"/>
          </a:xfrm>
          <a:prstGeom prst="rect">
            <a:avLst/>
          </a:prstGeom>
          <a:solidFill>
            <a:srgbClr val="DDDDDD"/>
          </a:solidFill>
          <a:ln w="19050" algn="ctr">
            <a:solidFill>
              <a:srgbClr val="000000"/>
            </a:solidFill>
            <a:miter lim="800000"/>
            <a:headEnd/>
            <a:tailEnd/>
          </a:ln>
          <a:effectLst/>
        </p:spPr>
        <p:txBody>
          <a:bodyPr wrap="square">
            <a:spAutoFit/>
          </a:bodyPr>
          <a:lstStyle/>
          <a:p>
            <a:pPr algn="r">
              <a:lnSpc>
                <a:spcPct val="85000"/>
              </a:lnSpc>
            </a:pPr>
            <a:r>
              <a:rPr lang="ru-RU" sz="1800" b="1" dirty="0" smtClean="0">
                <a:solidFill>
                  <a:srgbClr val="000000"/>
                </a:solidFill>
              </a:rPr>
              <a:t>Санторин </a:t>
            </a:r>
            <a:r>
              <a:rPr lang="ru-RU" sz="1800" b="1" dirty="0" err="1" smtClean="0">
                <a:solidFill>
                  <a:srgbClr val="000000"/>
                </a:solidFill>
              </a:rPr>
              <a:t>жа</a:t>
            </a:r>
            <a:r>
              <a:rPr lang="kk-KZ" b="1" dirty="0" smtClean="0">
                <a:solidFill>
                  <a:srgbClr val="000000"/>
                </a:solidFill>
              </a:rPr>
              <a:t>ң</a:t>
            </a:r>
            <a:r>
              <a:rPr lang="kk-KZ" sz="1800" b="1" dirty="0" smtClean="0">
                <a:solidFill>
                  <a:srgbClr val="000000"/>
                </a:solidFill>
              </a:rPr>
              <a:t>артаудың базальттық туфтар қаттардың көденен жатысы</a:t>
            </a:r>
            <a:r>
              <a:rPr lang="ru-RU" sz="1800" b="1" dirty="0" smtClean="0">
                <a:solidFill>
                  <a:srgbClr val="000000"/>
                </a:solidFill>
              </a:rPr>
              <a:t>. </a:t>
            </a:r>
            <a:endParaRPr lang="ru-RU" sz="1800" b="1" dirty="0">
              <a:solidFill>
                <a:srgbClr val="000000"/>
              </a:solidFill>
            </a:endParaRPr>
          </a:p>
        </p:txBody>
      </p:sp>
    </p:spTree>
    <p:extLst>
      <p:ext uri="{BB962C8B-B14F-4D97-AF65-F5344CB8AC3E}">
        <p14:creationId xmlns:p14="http://schemas.microsoft.com/office/powerpoint/2010/main" val="34990858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463" name="Picture 7" descr="Ронда, Испания"/>
          <p:cNvPicPr>
            <a:picLocks noChangeAspect="1" noChangeArrowheads="1"/>
          </p:cNvPicPr>
          <p:nvPr/>
        </p:nvPicPr>
        <p:blipFill>
          <a:blip r:embed="rId3">
            <a:lum bright="14000" contrast="20000"/>
          </a:blip>
          <a:srcRect/>
          <a:stretch>
            <a:fillRect/>
          </a:stretch>
        </p:blipFill>
        <p:spPr bwMode="auto">
          <a:xfrm>
            <a:off x="509655" y="542991"/>
            <a:ext cx="7981816" cy="5986363"/>
          </a:xfrm>
          <a:prstGeom prst="rect">
            <a:avLst/>
          </a:prstGeom>
          <a:noFill/>
          <a:ln w="19050">
            <a:solidFill>
              <a:schemeClr val="tx1"/>
            </a:solidFill>
            <a:miter lim="800000"/>
            <a:headEnd/>
            <a:tailEnd/>
          </a:ln>
        </p:spPr>
      </p:pic>
      <p:sp>
        <p:nvSpPr>
          <p:cNvPr id="275460" name="Text Box 4"/>
          <p:cNvSpPr txBox="1">
            <a:spLocks noChangeArrowheads="1"/>
          </p:cNvSpPr>
          <p:nvPr/>
        </p:nvSpPr>
        <p:spPr bwMode="auto">
          <a:xfrm>
            <a:off x="4500563" y="260350"/>
            <a:ext cx="3455987" cy="565283"/>
          </a:xfrm>
          <a:prstGeom prst="rect">
            <a:avLst/>
          </a:prstGeom>
          <a:solidFill>
            <a:srgbClr val="DDDDDD"/>
          </a:solidFill>
          <a:ln w="19050" algn="ctr">
            <a:solidFill>
              <a:srgbClr val="000000"/>
            </a:solidFill>
            <a:miter lim="800000"/>
            <a:headEnd/>
            <a:tailEnd/>
          </a:ln>
          <a:effectLst/>
        </p:spPr>
        <p:txBody>
          <a:bodyPr>
            <a:spAutoFit/>
          </a:bodyPr>
          <a:lstStyle/>
          <a:p>
            <a:pPr>
              <a:lnSpc>
                <a:spcPct val="85000"/>
              </a:lnSpc>
            </a:pPr>
            <a:r>
              <a:rPr lang="ru-RU" b="1" dirty="0" err="1">
                <a:solidFill>
                  <a:srgbClr val="000000"/>
                </a:solidFill>
              </a:rPr>
              <a:t>Құмтастар</a:t>
            </a:r>
            <a:r>
              <a:rPr lang="ru-RU" b="1" dirty="0">
                <a:solidFill>
                  <a:srgbClr val="000000"/>
                </a:solidFill>
              </a:rPr>
              <a:t> </a:t>
            </a:r>
            <a:r>
              <a:rPr lang="ru-RU" b="1" dirty="0" err="1">
                <a:solidFill>
                  <a:srgbClr val="000000"/>
                </a:solidFill>
              </a:rPr>
              <a:t>қаттардың</a:t>
            </a:r>
            <a:r>
              <a:rPr lang="ru-RU" b="1" dirty="0">
                <a:solidFill>
                  <a:srgbClr val="000000"/>
                </a:solidFill>
              </a:rPr>
              <a:t> </a:t>
            </a:r>
            <a:r>
              <a:rPr lang="ru-RU" b="1" dirty="0" err="1">
                <a:solidFill>
                  <a:srgbClr val="000000"/>
                </a:solidFill>
              </a:rPr>
              <a:t>көлденен</a:t>
            </a:r>
            <a:r>
              <a:rPr lang="ru-RU" b="1" dirty="0">
                <a:solidFill>
                  <a:srgbClr val="000000"/>
                </a:solidFill>
              </a:rPr>
              <a:t> </a:t>
            </a:r>
            <a:r>
              <a:rPr lang="ru-RU" b="1" dirty="0" err="1">
                <a:solidFill>
                  <a:srgbClr val="000000"/>
                </a:solidFill>
              </a:rPr>
              <a:t>жатысы</a:t>
            </a:r>
            <a:r>
              <a:rPr lang="ru-RU" b="1" dirty="0">
                <a:solidFill>
                  <a:srgbClr val="000000"/>
                </a:solidFill>
              </a:rPr>
              <a:t>. </a:t>
            </a:r>
            <a:r>
              <a:rPr lang="ru-RU" sz="1800" b="1" dirty="0" err="1">
                <a:solidFill>
                  <a:srgbClr val="000000"/>
                </a:solidFill>
              </a:rPr>
              <a:t>Ронда</a:t>
            </a:r>
            <a:r>
              <a:rPr lang="ru-RU" sz="1800" b="1" dirty="0">
                <a:solidFill>
                  <a:srgbClr val="000000"/>
                </a:solidFill>
              </a:rPr>
              <a:t>, </a:t>
            </a:r>
            <a:r>
              <a:rPr lang="ru-RU" sz="1800" b="1" dirty="0" err="1" smtClean="0">
                <a:solidFill>
                  <a:srgbClr val="000000"/>
                </a:solidFill>
              </a:rPr>
              <a:t>Испан</a:t>
            </a:r>
            <a:r>
              <a:rPr lang="ru-RU" sz="1800" b="1" dirty="0" smtClean="0">
                <a:solidFill>
                  <a:srgbClr val="000000"/>
                </a:solidFill>
              </a:rPr>
              <a:t>. </a:t>
            </a:r>
            <a:endParaRPr lang="ru-RU" sz="1800" b="1" dirty="0">
              <a:solidFill>
                <a:srgbClr val="0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3702" name="Picture 6" descr="Австралия 12 апостолов Тихий океан Зимин"/>
          <p:cNvPicPr>
            <a:picLocks noChangeAspect="1" noChangeArrowheads="1"/>
          </p:cNvPicPr>
          <p:nvPr/>
        </p:nvPicPr>
        <p:blipFill>
          <a:blip r:embed="rId3">
            <a:lum contrast="20000"/>
          </a:blip>
          <a:srcRect/>
          <a:stretch>
            <a:fillRect/>
          </a:stretch>
        </p:blipFill>
        <p:spPr bwMode="auto">
          <a:xfrm>
            <a:off x="4070350" y="3033713"/>
            <a:ext cx="5038725" cy="3779837"/>
          </a:xfrm>
          <a:prstGeom prst="rect">
            <a:avLst/>
          </a:prstGeom>
          <a:noFill/>
          <a:ln w="12700" algn="ctr">
            <a:solidFill>
              <a:schemeClr val="tx1"/>
            </a:solidFill>
            <a:miter lim="800000"/>
            <a:headEnd/>
            <a:tailEnd/>
          </a:ln>
          <a:effectLst/>
        </p:spPr>
      </p:pic>
      <p:pic>
        <p:nvPicPr>
          <p:cNvPr id="413704" name="Picture 8" descr="Каньон"/>
          <p:cNvPicPr>
            <a:picLocks noChangeAspect="1" noChangeArrowheads="1"/>
          </p:cNvPicPr>
          <p:nvPr/>
        </p:nvPicPr>
        <p:blipFill>
          <a:blip r:embed="rId4">
            <a:lum bright="6000" contrast="18000"/>
          </a:blip>
          <a:srcRect/>
          <a:stretch>
            <a:fillRect/>
          </a:stretch>
        </p:blipFill>
        <p:spPr bwMode="auto">
          <a:xfrm>
            <a:off x="60325" y="66675"/>
            <a:ext cx="5664200" cy="3770313"/>
          </a:xfrm>
          <a:prstGeom prst="rect">
            <a:avLst/>
          </a:prstGeom>
          <a:noFill/>
          <a:ln w="12700">
            <a:solidFill>
              <a:schemeClr val="tx1"/>
            </a:solidFill>
            <a:miter lim="800000"/>
            <a:headEnd/>
            <a:tailEnd/>
          </a:ln>
        </p:spPr>
      </p:pic>
      <p:sp>
        <p:nvSpPr>
          <p:cNvPr id="413701" name="Text Box 5"/>
          <p:cNvSpPr txBox="1">
            <a:spLocks noChangeArrowheads="1"/>
          </p:cNvSpPr>
          <p:nvPr/>
        </p:nvSpPr>
        <p:spPr bwMode="auto">
          <a:xfrm>
            <a:off x="5364162" y="476250"/>
            <a:ext cx="3136927" cy="563231"/>
          </a:xfrm>
          <a:prstGeom prst="rect">
            <a:avLst/>
          </a:prstGeom>
          <a:solidFill>
            <a:srgbClr val="DDDDDD"/>
          </a:solidFill>
          <a:ln w="19050" algn="ctr">
            <a:solidFill>
              <a:srgbClr val="000000"/>
            </a:solidFill>
            <a:miter lim="800000"/>
            <a:headEnd/>
            <a:tailEnd/>
          </a:ln>
          <a:effectLst/>
        </p:spPr>
        <p:txBody>
          <a:bodyPr wrap="square">
            <a:spAutoFit/>
          </a:bodyPr>
          <a:lstStyle/>
          <a:p>
            <a:pPr>
              <a:lnSpc>
                <a:spcPct val="85000"/>
              </a:lnSpc>
            </a:pPr>
            <a:r>
              <a:rPr lang="ru-RU" sz="1800" b="1" dirty="0" err="1" smtClean="0">
                <a:solidFill>
                  <a:srgbClr val="000000"/>
                </a:solidFill>
              </a:rPr>
              <a:t>Қаттардың</a:t>
            </a:r>
            <a:r>
              <a:rPr lang="ru-RU" sz="1800" b="1" dirty="0" smtClean="0">
                <a:solidFill>
                  <a:srgbClr val="000000"/>
                </a:solidFill>
              </a:rPr>
              <a:t> </a:t>
            </a:r>
            <a:r>
              <a:rPr lang="ru-RU" sz="1800" b="1" dirty="0" err="1" smtClean="0">
                <a:solidFill>
                  <a:srgbClr val="000000"/>
                </a:solidFill>
              </a:rPr>
              <a:t>көлденен</a:t>
            </a:r>
            <a:r>
              <a:rPr lang="ru-RU" sz="1800" b="1" dirty="0" smtClean="0">
                <a:solidFill>
                  <a:srgbClr val="000000"/>
                </a:solidFill>
              </a:rPr>
              <a:t> </a:t>
            </a:r>
            <a:r>
              <a:rPr lang="ru-RU" sz="1800" b="1" dirty="0" err="1" smtClean="0">
                <a:solidFill>
                  <a:srgbClr val="000000"/>
                </a:solidFill>
              </a:rPr>
              <a:t>жатысы</a:t>
            </a:r>
            <a:r>
              <a:rPr lang="ru-RU" sz="1800" b="1" dirty="0" smtClean="0">
                <a:solidFill>
                  <a:srgbClr val="000000"/>
                </a:solidFill>
              </a:rPr>
              <a:t>. </a:t>
            </a:r>
            <a:r>
              <a:rPr lang="ru-RU" b="1" dirty="0" err="1" smtClean="0">
                <a:solidFill>
                  <a:srgbClr val="000000"/>
                </a:solidFill>
              </a:rPr>
              <a:t>Үлкен</a:t>
            </a:r>
            <a:r>
              <a:rPr lang="ru-RU" sz="1800" b="1" dirty="0" smtClean="0">
                <a:solidFill>
                  <a:srgbClr val="000000"/>
                </a:solidFill>
              </a:rPr>
              <a:t> </a:t>
            </a:r>
            <a:r>
              <a:rPr lang="ru-RU" sz="1800" b="1" dirty="0">
                <a:solidFill>
                  <a:srgbClr val="000000"/>
                </a:solidFill>
              </a:rPr>
              <a:t>Каньон. </a:t>
            </a:r>
          </a:p>
        </p:txBody>
      </p:sp>
      <p:sp>
        <p:nvSpPr>
          <p:cNvPr id="413699" name="Text Box 3"/>
          <p:cNvSpPr txBox="1">
            <a:spLocks noChangeArrowheads="1"/>
          </p:cNvSpPr>
          <p:nvPr/>
        </p:nvSpPr>
        <p:spPr bwMode="auto">
          <a:xfrm>
            <a:off x="928662" y="5013325"/>
            <a:ext cx="3714776" cy="1034129"/>
          </a:xfrm>
          <a:prstGeom prst="rect">
            <a:avLst/>
          </a:prstGeom>
          <a:solidFill>
            <a:srgbClr val="DDDDDD"/>
          </a:solidFill>
          <a:ln w="19050" algn="ctr">
            <a:solidFill>
              <a:srgbClr val="000000"/>
            </a:solidFill>
            <a:miter lim="800000"/>
            <a:headEnd/>
            <a:tailEnd/>
          </a:ln>
          <a:effectLst/>
        </p:spPr>
        <p:txBody>
          <a:bodyPr wrap="square">
            <a:spAutoFit/>
          </a:bodyPr>
          <a:lstStyle/>
          <a:p>
            <a:pPr algn="r">
              <a:lnSpc>
                <a:spcPct val="85000"/>
              </a:lnSpc>
            </a:pPr>
            <a:r>
              <a:rPr lang="ru-RU" sz="1800" b="1" dirty="0" err="1" smtClean="0">
                <a:solidFill>
                  <a:srgbClr val="000000"/>
                </a:solidFill>
              </a:rPr>
              <a:t>Құмтастар</a:t>
            </a:r>
            <a:r>
              <a:rPr lang="ru-RU" sz="1800" b="1" dirty="0" smtClean="0">
                <a:solidFill>
                  <a:srgbClr val="000000"/>
                </a:solidFill>
              </a:rPr>
              <a:t> </a:t>
            </a:r>
            <a:r>
              <a:rPr lang="ru-RU" sz="1800" b="1" dirty="0" err="1" smtClean="0">
                <a:solidFill>
                  <a:srgbClr val="000000"/>
                </a:solidFill>
              </a:rPr>
              <a:t>қаттардың</a:t>
            </a:r>
            <a:r>
              <a:rPr lang="ru-RU" sz="1800" b="1" dirty="0" smtClean="0">
                <a:solidFill>
                  <a:srgbClr val="000000"/>
                </a:solidFill>
              </a:rPr>
              <a:t> </a:t>
            </a:r>
            <a:r>
              <a:rPr lang="ru-RU" sz="1800" b="1" dirty="0" err="1" smtClean="0">
                <a:solidFill>
                  <a:srgbClr val="000000"/>
                </a:solidFill>
              </a:rPr>
              <a:t>көлденен</a:t>
            </a:r>
            <a:r>
              <a:rPr lang="ru-RU" sz="1800" b="1" dirty="0" smtClean="0">
                <a:solidFill>
                  <a:srgbClr val="000000"/>
                </a:solidFill>
              </a:rPr>
              <a:t> </a:t>
            </a:r>
            <a:r>
              <a:rPr lang="ru-RU" sz="1800" b="1" dirty="0" err="1" smtClean="0">
                <a:solidFill>
                  <a:srgbClr val="000000"/>
                </a:solidFill>
              </a:rPr>
              <a:t>жатысы</a:t>
            </a:r>
            <a:r>
              <a:rPr lang="ru-RU" sz="1800" b="1" dirty="0" smtClean="0">
                <a:solidFill>
                  <a:srgbClr val="000000"/>
                </a:solidFill>
              </a:rPr>
              <a:t>. Скалы "12 апостол" </a:t>
            </a:r>
            <a:r>
              <a:rPr lang="ru-RU" sz="1800" b="1" dirty="0" err="1" smtClean="0">
                <a:solidFill>
                  <a:srgbClr val="000000"/>
                </a:solidFill>
              </a:rPr>
              <a:t>жарастары</a:t>
            </a:r>
            <a:r>
              <a:rPr lang="ru-RU" sz="1800" b="1" dirty="0" smtClean="0">
                <a:solidFill>
                  <a:srgbClr val="000000"/>
                </a:solidFill>
              </a:rPr>
              <a:t>. </a:t>
            </a:r>
            <a:r>
              <a:rPr lang="ru-RU" sz="1800" b="1" dirty="0">
                <a:solidFill>
                  <a:srgbClr val="000000"/>
                </a:solidFill>
              </a:rPr>
              <a:t>Австралия. </a:t>
            </a:r>
            <a:r>
              <a:rPr lang="ru-RU" sz="1800" b="1" dirty="0" err="1" smtClean="0">
                <a:solidFill>
                  <a:srgbClr val="000000"/>
                </a:solidFill>
              </a:rPr>
              <a:t>Тынық</a:t>
            </a:r>
            <a:r>
              <a:rPr lang="ru-RU" sz="1800" b="1" dirty="0" smtClean="0">
                <a:solidFill>
                  <a:srgbClr val="000000"/>
                </a:solidFill>
              </a:rPr>
              <a:t> </a:t>
            </a:r>
            <a:r>
              <a:rPr lang="ru-RU" sz="1800" b="1" dirty="0" err="1" smtClean="0">
                <a:solidFill>
                  <a:srgbClr val="000000"/>
                </a:solidFill>
              </a:rPr>
              <a:t>мұхит</a:t>
            </a:r>
            <a:r>
              <a:rPr lang="ru-RU" sz="1800" b="1" dirty="0" smtClean="0">
                <a:solidFill>
                  <a:srgbClr val="000000"/>
                </a:solidFill>
              </a:rPr>
              <a:t>. </a:t>
            </a:r>
            <a:endParaRPr lang="ru-RU" sz="1800" b="1" dirty="0">
              <a:solidFill>
                <a:srgbClr val="00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64" name="Picture 4" descr="Западная Сахара 2 дет"/>
          <p:cNvPicPr>
            <a:picLocks noChangeAspect="1" noChangeArrowheads="1"/>
          </p:cNvPicPr>
          <p:nvPr/>
        </p:nvPicPr>
        <p:blipFill>
          <a:blip r:embed="rId3">
            <a:lum contrast="18000"/>
          </a:blip>
          <a:srcRect/>
          <a:stretch>
            <a:fillRect/>
          </a:stretch>
        </p:blipFill>
        <p:spPr bwMode="auto">
          <a:xfrm>
            <a:off x="79375" y="4143375"/>
            <a:ext cx="4779963" cy="2597150"/>
          </a:xfrm>
          <a:prstGeom prst="rect">
            <a:avLst/>
          </a:prstGeom>
          <a:noFill/>
          <a:ln w="12700">
            <a:solidFill>
              <a:schemeClr val="tx1"/>
            </a:solidFill>
            <a:miter lim="800000"/>
            <a:headEnd/>
            <a:tailEnd/>
          </a:ln>
        </p:spPr>
      </p:pic>
      <p:sp>
        <p:nvSpPr>
          <p:cNvPr id="286722" name="Rectangle 2"/>
          <p:cNvSpPr>
            <a:spLocks noGrp="1" noChangeArrowheads="1"/>
          </p:cNvSpPr>
          <p:nvPr>
            <p:ph type="title"/>
          </p:nvPr>
        </p:nvSpPr>
        <p:spPr>
          <a:xfrm>
            <a:off x="0" y="116632"/>
            <a:ext cx="9144000" cy="576064"/>
          </a:xfrm>
          <a:noFill/>
          <a:ln/>
        </p:spPr>
        <p:txBody>
          <a:bodyPr>
            <a:noAutofit/>
          </a:bodyPr>
          <a:lstStyle/>
          <a:p>
            <a:r>
              <a:rPr lang="kk-KZ" sz="1800" b="1" dirty="0">
                <a:solidFill>
                  <a:srgbClr val="FF0000"/>
                </a:solidFill>
              </a:rPr>
              <a:t>Көлдененді жатысты қабаттарды геологиялық картада бейнелеу және қимасын түсіру</a:t>
            </a:r>
            <a:r>
              <a:rPr lang="ru-RU" sz="2000" dirty="0"/>
              <a:t/>
            </a:r>
            <a:br>
              <a:rPr lang="ru-RU" sz="2000" dirty="0"/>
            </a:br>
            <a:endParaRPr lang="ru-RU" sz="2000" b="1" i="1" u="sng" dirty="0"/>
          </a:p>
        </p:txBody>
      </p:sp>
      <p:sp>
        <p:nvSpPr>
          <p:cNvPr id="286723" name="Rectangle 3"/>
          <p:cNvSpPr>
            <a:spLocks noGrp="1" noChangeArrowheads="1"/>
          </p:cNvSpPr>
          <p:nvPr>
            <p:ph type="body" idx="1"/>
          </p:nvPr>
        </p:nvSpPr>
        <p:spPr>
          <a:xfrm>
            <a:off x="285720" y="692150"/>
            <a:ext cx="8643998" cy="1657350"/>
          </a:xfrm>
        </p:spPr>
        <p:txBody>
          <a:bodyPr>
            <a:normAutofit/>
          </a:bodyPr>
          <a:lstStyle/>
          <a:p>
            <a:r>
              <a:rPr lang="kk-KZ" sz="2000" dirty="0" smtClean="0"/>
              <a:t>Горизонталдары </a:t>
            </a:r>
            <a:r>
              <a:rPr lang="kk-KZ" sz="2000" dirty="0"/>
              <a:t>көрсетілген ірі масштабты </a:t>
            </a:r>
            <a:r>
              <a:rPr lang="kk-KZ" sz="2000" dirty="0" smtClean="0"/>
              <a:t>геологиялық </a:t>
            </a:r>
            <a:r>
              <a:rPr lang="kk-KZ" sz="2000" dirty="0"/>
              <a:t>картада келдененді жатысты қабаттар мен свиталар </a:t>
            </a:r>
            <a:r>
              <a:rPr lang="kk-KZ" sz="2000" dirty="0" smtClean="0"/>
              <a:t>жер </a:t>
            </a:r>
            <a:r>
              <a:rPr lang="kk-KZ" sz="2000" dirty="0"/>
              <a:t>бедері горизонталдарына сәйкес немесе параллель орналасады. Орта масштабты картада қабаттар шекаралары, кейбір жерлерде горизонталдарды кішігірім бүрышптармсн қиып өтеді.</a:t>
            </a:r>
            <a:endParaRPr lang="ru-RU" sz="2000" dirty="0"/>
          </a:p>
        </p:txBody>
      </p:sp>
      <p:pic>
        <p:nvPicPr>
          <p:cNvPr id="296962" name="Picture 2"/>
          <p:cNvPicPr>
            <a:picLocks noChangeAspect="1" noChangeArrowheads="1"/>
          </p:cNvPicPr>
          <p:nvPr/>
        </p:nvPicPr>
        <p:blipFill>
          <a:blip r:embed="rId4"/>
          <a:srcRect/>
          <a:stretch>
            <a:fillRect/>
          </a:stretch>
        </p:blipFill>
        <p:spPr bwMode="auto">
          <a:xfrm>
            <a:off x="3995738" y="2349500"/>
            <a:ext cx="5113337" cy="2686050"/>
          </a:xfrm>
          <a:prstGeom prst="rect">
            <a:avLst/>
          </a:prstGeom>
          <a:noFill/>
          <a:ln w="9525">
            <a:noFill/>
            <a:miter lim="800000"/>
            <a:headEnd/>
            <a:tailEnd/>
          </a:ln>
          <a:effectLst/>
        </p:spPr>
      </p:pic>
      <p:sp>
        <p:nvSpPr>
          <p:cNvPr id="296966" name="Text Box 6"/>
          <p:cNvSpPr txBox="1">
            <a:spLocks noChangeArrowheads="1"/>
          </p:cNvSpPr>
          <p:nvPr/>
        </p:nvSpPr>
        <p:spPr bwMode="auto">
          <a:xfrm>
            <a:off x="4714876" y="5643578"/>
            <a:ext cx="2952750" cy="563231"/>
          </a:xfrm>
          <a:prstGeom prst="rect">
            <a:avLst/>
          </a:prstGeom>
          <a:solidFill>
            <a:srgbClr val="DDDDDD"/>
          </a:solidFill>
          <a:ln w="19050" algn="ctr">
            <a:solidFill>
              <a:srgbClr val="000000"/>
            </a:solidFill>
            <a:miter lim="800000"/>
            <a:headEnd/>
            <a:tailEnd/>
          </a:ln>
          <a:effectLst/>
        </p:spPr>
        <p:txBody>
          <a:bodyPr>
            <a:spAutoFit/>
          </a:bodyPr>
          <a:lstStyle/>
          <a:p>
            <a:pPr>
              <a:lnSpc>
                <a:spcPct val="85000"/>
              </a:lnSpc>
            </a:pPr>
            <a:r>
              <a:rPr lang="ru-RU" sz="1800" b="1" dirty="0" err="1" smtClean="0">
                <a:solidFill>
                  <a:srgbClr val="000000"/>
                </a:solidFill>
              </a:rPr>
              <a:t>Көлденен</a:t>
            </a:r>
            <a:r>
              <a:rPr lang="ru-RU" sz="1800" b="1" dirty="0" smtClean="0">
                <a:solidFill>
                  <a:srgbClr val="000000"/>
                </a:solidFill>
              </a:rPr>
              <a:t> </a:t>
            </a:r>
            <a:r>
              <a:rPr lang="ru-RU" sz="1800" b="1" dirty="0" err="1" smtClean="0">
                <a:solidFill>
                  <a:srgbClr val="000000"/>
                </a:solidFill>
              </a:rPr>
              <a:t>қабаттар</a:t>
            </a:r>
            <a:r>
              <a:rPr lang="ru-RU" sz="1800" b="1" dirty="0" smtClean="0">
                <a:solidFill>
                  <a:srgbClr val="000000"/>
                </a:solidFill>
              </a:rPr>
              <a:t>. </a:t>
            </a:r>
            <a:r>
              <a:rPr lang="ru-RU" sz="1800" b="1" dirty="0" err="1" smtClean="0">
                <a:solidFill>
                  <a:srgbClr val="000000"/>
                </a:solidFill>
              </a:rPr>
              <a:t>Батыс</a:t>
            </a:r>
            <a:r>
              <a:rPr lang="ru-RU" sz="1800" b="1" dirty="0" smtClean="0">
                <a:solidFill>
                  <a:srgbClr val="000000"/>
                </a:solidFill>
              </a:rPr>
              <a:t> </a:t>
            </a:r>
            <a:r>
              <a:rPr lang="ru-RU" sz="1800" b="1" dirty="0">
                <a:solidFill>
                  <a:srgbClr val="000000"/>
                </a:solidFill>
              </a:rPr>
              <a:t>Сахара.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9" name="Rectangle 3"/>
          <p:cNvSpPr>
            <a:spLocks noGrp="1" noChangeArrowheads="1"/>
          </p:cNvSpPr>
          <p:nvPr>
            <p:ph type="body" idx="1"/>
          </p:nvPr>
        </p:nvSpPr>
        <p:spPr>
          <a:xfrm>
            <a:off x="428596" y="285728"/>
            <a:ext cx="4322478" cy="4969154"/>
          </a:xfrm>
        </p:spPr>
        <p:txBody>
          <a:bodyPr>
            <a:normAutofit fontScale="85000" lnSpcReduction="20000"/>
          </a:bodyPr>
          <a:lstStyle/>
          <a:p>
            <a:pPr marL="0" indent="0">
              <a:lnSpc>
                <a:spcPct val="85000"/>
              </a:lnSpc>
              <a:spcBef>
                <a:spcPct val="0"/>
              </a:spcBef>
              <a:buNone/>
            </a:pPr>
            <a:r>
              <a:rPr lang="kk-KZ" sz="2000" dirty="0"/>
              <a:t>Геологиялық қима түсіруді оның геологиялық картадағы бағытын анықтаудан бастаймыз. Жазықты жатысты таужыныстары арқылы жүргізілген қима бедердің (рельефтің) ең биік және ең төмен нүктелерін басып өтуі тиіс. Мұндай жағдайда қимада барлық стратиграфиялық бөлімдер бейнеленеді. Оның масштабы картанікімен сәйкес келуі керек, тек тік масштабта ең жіңішке қабаттың қалындығы 1 мм-ден кем болмауы тиіс. Олай болмаған жағдайда тік масштабты үлғайту қажет. Қиманы дүрыс құрастыру үшін, қима бағыты бойының бедері тиянақты түрде түсіріледі. Одан соң ғана оның бойына стратиграфиялық бөлімдердің геологиялық шекаралары белгіленеді. Мұнда қабаттардың алғашқы көлбеулігі, параллельдік үйлесімсіздіктері, линза тәріздес жатыс пішіндері, бұргылау құбырларының мағлұматтары міндетті түрде есепке алынуы тиіс, бірдей биіктік деңгейлерінде орналасқан аттас стратиграфиялық бөлімдер, горизонталды сызықтармен қосылып, шартты белгілері қойылады.</a:t>
            </a:r>
            <a:endParaRPr lang="ru-RU" sz="2000" dirty="0"/>
          </a:p>
          <a:p>
            <a:pPr marL="0" indent="0">
              <a:lnSpc>
                <a:spcPct val="85000"/>
              </a:lnSpc>
              <a:spcBef>
                <a:spcPct val="0"/>
              </a:spcBef>
              <a:buFont typeface="Wingdings" pitchFamily="2" charset="2"/>
              <a:buNone/>
            </a:pPr>
            <a:endParaRPr lang="ru-RU" sz="2000" dirty="0">
              <a:effectLst/>
            </a:endParaRPr>
          </a:p>
        </p:txBody>
      </p:sp>
      <p:pic>
        <p:nvPicPr>
          <p:cNvPr id="311300" name="Picture 4"/>
          <p:cNvPicPr>
            <a:picLocks noChangeAspect="1" noChangeArrowheads="1"/>
          </p:cNvPicPr>
          <p:nvPr/>
        </p:nvPicPr>
        <p:blipFill>
          <a:blip r:embed="rId3"/>
          <a:srcRect/>
          <a:stretch>
            <a:fillRect/>
          </a:stretch>
        </p:blipFill>
        <p:spPr bwMode="auto">
          <a:xfrm>
            <a:off x="5041515" y="945599"/>
            <a:ext cx="3818974" cy="3347497"/>
          </a:xfrm>
          <a:prstGeom prst="rect">
            <a:avLst/>
          </a:prstGeom>
          <a:noFill/>
          <a:ln w="9525">
            <a:noFill/>
            <a:miter lim="800000"/>
            <a:headEnd/>
            <a:tailEnd/>
          </a:ln>
          <a:effectLst/>
        </p:spPr>
      </p:pic>
      <p:grpSp>
        <p:nvGrpSpPr>
          <p:cNvPr id="2" name="Group 6"/>
          <p:cNvGrpSpPr>
            <a:grpSpLocks/>
          </p:cNvGrpSpPr>
          <p:nvPr/>
        </p:nvGrpSpPr>
        <p:grpSpPr bwMode="auto">
          <a:xfrm>
            <a:off x="3491880" y="4869936"/>
            <a:ext cx="5405470" cy="1658935"/>
            <a:chOff x="22" y="2659"/>
            <a:chExt cx="5692" cy="1629"/>
          </a:xfrm>
        </p:grpSpPr>
        <p:pic>
          <p:nvPicPr>
            <p:cNvPr id="311303" name="Picture 7"/>
            <p:cNvPicPr>
              <a:picLocks noChangeAspect="1" noChangeArrowheads="1"/>
            </p:cNvPicPr>
            <p:nvPr/>
          </p:nvPicPr>
          <p:blipFill>
            <a:blip r:embed="rId4"/>
            <a:srcRect/>
            <a:stretch>
              <a:fillRect/>
            </a:stretch>
          </p:blipFill>
          <p:spPr bwMode="auto">
            <a:xfrm>
              <a:off x="22" y="2659"/>
              <a:ext cx="5692" cy="1629"/>
            </a:xfrm>
            <a:prstGeom prst="rect">
              <a:avLst/>
            </a:prstGeom>
            <a:noFill/>
            <a:ln w="12700">
              <a:solidFill>
                <a:schemeClr val="tx1"/>
              </a:solidFill>
              <a:miter lim="800000"/>
              <a:headEnd/>
              <a:tailEnd/>
            </a:ln>
            <a:effectLst/>
          </p:spPr>
        </p:pic>
        <p:sp>
          <p:nvSpPr>
            <p:cNvPr id="311304" name="Line 8"/>
            <p:cNvSpPr>
              <a:spLocks noChangeShapeType="1"/>
            </p:cNvSpPr>
            <p:nvPr/>
          </p:nvSpPr>
          <p:spPr bwMode="auto">
            <a:xfrm>
              <a:off x="431" y="2886"/>
              <a:ext cx="4853" cy="0"/>
            </a:xfrm>
            <a:prstGeom prst="line">
              <a:avLst/>
            </a:prstGeom>
            <a:noFill/>
            <a:ln w="9525">
              <a:solidFill>
                <a:srgbClr val="000000"/>
              </a:solidFill>
              <a:prstDash val="lgDash"/>
              <a:round/>
              <a:headEnd/>
              <a:tailEnd/>
            </a:ln>
            <a:effectLst/>
          </p:spPr>
          <p:txBody>
            <a:bodyPr/>
            <a:lstStyle/>
            <a:p>
              <a:endParaRPr lang="ru-RU"/>
            </a:p>
          </p:txBody>
        </p:sp>
        <p:sp>
          <p:nvSpPr>
            <p:cNvPr id="311305" name="Line 9"/>
            <p:cNvSpPr>
              <a:spLocks noChangeShapeType="1"/>
            </p:cNvSpPr>
            <p:nvPr/>
          </p:nvSpPr>
          <p:spPr bwMode="auto">
            <a:xfrm>
              <a:off x="431" y="3037"/>
              <a:ext cx="4853" cy="0"/>
            </a:xfrm>
            <a:prstGeom prst="line">
              <a:avLst/>
            </a:prstGeom>
            <a:noFill/>
            <a:ln w="9525">
              <a:solidFill>
                <a:srgbClr val="000000"/>
              </a:solidFill>
              <a:prstDash val="lgDash"/>
              <a:round/>
              <a:headEnd/>
              <a:tailEnd/>
            </a:ln>
            <a:effectLst/>
          </p:spPr>
          <p:txBody>
            <a:bodyPr/>
            <a:lstStyle/>
            <a:p>
              <a:endParaRPr lang="ru-RU"/>
            </a:p>
          </p:txBody>
        </p:sp>
        <p:sp>
          <p:nvSpPr>
            <p:cNvPr id="311306" name="Line 10"/>
            <p:cNvSpPr>
              <a:spLocks noChangeShapeType="1"/>
            </p:cNvSpPr>
            <p:nvPr/>
          </p:nvSpPr>
          <p:spPr bwMode="auto">
            <a:xfrm>
              <a:off x="431" y="3180"/>
              <a:ext cx="4853" cy="0"/>
            </a:xfrm>
            <a:prstGeom prst="line">
              <a:avLst/>
            </a:prstGeom>
            <a:noFill/>
            <a:ln w="9525">
              <a:solidFill>
                <a:srgbClr val="000000"/>
              </a:solidFill>
              <a:prstDash val="lgDash"/>
              <a:round/>
              <a:headEnd/>
              <a:tailEnd/>
            </a:ln>
            <a:effectLst/>
          </p:spPr>
          <p:txBody>
            <a:bodyPr/>
            <a:lstStyle/>
            <a:p>
              <a:endParaRPr lang="ru-RU"/>
            </a:p>
          </p:txBody>
        </p:sp>
        <p:sp>
          <p:nvSpPr>
            <p:cNvPr id="311307" name="Line 11"/>
            <p:cNvSpPr>
              <a:spLocks noChangeShapeType="1"/>
            </p:cNvSpPr>
            <p:nvPr/>
          </p:nvSpPr>
          <p:spPr bwMode="auto">
            <a:xfrm>
              <a:off x="431" y="3332"/>
              <a:ext cx="4853" cy="0"/>
            </a:xfrm>
            <a:prstGeom prst="line">
              <a:avLst/>
            </a:prstGeom>
            <a:noFill/>
            <a:ln w="9525">
              <a:solidFill>
                <a:srgbClr val="000000"/>
              </a:solidFill>
              <a:prstDash val="lgDash"/>
              <a:round/>
              <a:headEnd/>
              <a:tailEnd/>
            </a:ln>
            <a:effectLst/>
          </p:spPr>
          <p:txBody>
            <a:bodyPr/>
            <a:lstStyle/>
            <a:p>
              <a:endParaRPr lang="ru-RU"/>
            </a:p>
          </p:txBody>
        </p:sp>
        <p:sp>
          <p:nvSpPr>
            <p:cNvPr id="311308" name="Line 12"/>
            <p:cNvSpPr>
              <a:spLocks noChangeShapeType="1"/>
            </p:cNvSpPr>
            <p:nvPr/>
          </p:nvSpPr>
          <p:spPr bwMode="auto">
            <a:xfrm>
              <a:off x="431" y="3475"/>
              <a:ext cx="4853" cy="0"/>
            </a:xfrm>
            <a:prstGeom prst="line">
              <a:avLst/>
            </a:prstGeom>
            <a:noFill/>
            <a:ln w="9525">
              <a:solidFill>
                <a:srgbClr val="000000"/>
              </a:solidFill>
              <a:prstDash val="lgDash"/>
              <a:round/>
              <a:headEnd/>
              <a:tailEnd/>
            </a:ln>
            <a:effectLst/>
          </p:spPr>
          <p:txBody>
            <a:bodyPr/>
            <a:lstStyle/>
            <a:p>
              <a:endParaRPr lang="ru-RU"/>
            </a:p>
          </p:txBody>
        </p:sp>
        <p:sp>
          <p:nvSpPr>
            <p:cNvPr id="311309" name="Line 13"/>
            <p:cNvSpPr>
              <a:spLocks noChangeShapeType="1"/>
            </p:cNvSpPr>
            <p:nvPr/>
          </p:nvSpPr>
          <p:spPr bwMode="auto">
            <a:xfrm>
              <a:off x="431" y="3627"/>
              <a:ext cx="4853" cy="0"/>
            </a:xfrm>
            <a:prstGeom prst="line">
              <a:avLst/>
            </a:prstGeom>
            <a:noFill/>
            <a:ln w="9525">
              <a:solidFill>
                <a:srgbClr val="000000"/>
              </a:solidFill>
              <a:prstDash val="lgDash"/>
              <a:round/>
              <a:headEnd/>
              <a:tailEnd/>
            </a:ln>
            <a:effectLst/>
          </p:spPr>
          <p:txBody>
            <a:bodyPr/>
            <a:lstStyle/>
            <a:p>
              <a:endParaRPr lang="ru-RU"/>
            </a:p>
          </p:txBody>
        </p:sp>
        <p:sp>
          <p:nvSpPr>
            <p:cNvPr id="311310" name="Line 14"/>
            <p:cNvSpPr>
              <a:spLocks noChangeShapeType="1"/>
            </p:cNvSpPr>
            <p:nvPr/>
          </p:nvSpPr>
          <p:spPr bwMode="auto">
            <a:xfrm>
              <a:off x="431" y="3770"/>
              <a:ext cx="4853" cy="0"/>
            </a:xfrm>
            <a:prstGeom prst="line">
              <a:avLst/>
            </a:prstGeom>
            <a:noFill/>
            <a:ln w="9525">
              <a:solidFill>
                <a:srgbClr val="000000"/>
              </a:solidFill>
              <a:prstDash val="lgDash"/>
              <a:round/>
              <a:headEnd/>
              <a:tailEnd/>
            </a:ln>
            <a:effectLst/>
          </p:spPr>
          <p:txBody>
            <a:bodyPr/>
            <a:lstStyle/>
            <a:p>
              <a:endParaRPr lang="ru-RU"/>
            </a:p>
          </p:txBody>
        </p:sp>
        <p:sp>
          <p:nvSpPr>
            <p:cNvPr id="311311" name="Line 15"/>
            <p:cNvSpPr>
              <a:spLocks noChangeShapeType="1"/>
            </p:cNvSpPr>
            <p:nvPr/>
          </p:nvSpPr>
          <p:spPr bwMode="auto">
            <a:xfrm>
              <a:off x="431" y="3921"/>
              <a:ext cx="4853" cy="0"/>
            </a:xfrm>
            <a:prstGeom prst="line">
              <a:avLst/>
            </a:prstGeom>
            <a:noFill/>
            <a:ln w="9525">
              <a:solidFill>
                <a:srgbClr val="000000"/>
              </a:solidFill>
              <a:prstDash val="lgDash"/>
              <a:round/>
              <a:headEnd/>
              <a:tailEnd/>
            </a:ln>
            <a:effectLst/>
          </p:spPr>
          <p:txBody>
            <a:bodyPr/>
            <a:lstStyle/>
            <a:p>
              <a:endParaRPr lang="ru-RU"/>
            </a:p>
          </p:txBody>
        </p:sp>
        <p:sp>
          <p:nvSpPr>
            <p:cNvPr id="311312" name="Line 16"/>
            <p:cNvSpPr>
              <a:spLocks noChangeShapeType="1"/>
            </p:cNvSpPr>
            <p:nvPr/>
          </p:nvSpPr>
          <p:spPr bwMode="auto">
            <a:xfrm>
              <a:off x="431" y="4069"/>
              <a:ext cx="4853" cy="0"/>
            </a:xfrm>
            <a:prstGeom prst="line">
              <a:avLst/>
            </a:prstGeom>
            <a:noFill/>
            <a:ln w="9525">
              <a:solidFill>
                <a:srgbClr val="000000"/>
              </a:solidFill>
              <a:prstDash val="lgDash"/>
              <a:round/>
              <a:headEnd/>
              <a:tailEnd/>
            </a:ln>
            <a:effectLst/>
          </p:spPr>
          <p:txBody>
            <a:bodyPr/>
            <a:lstStyle/>
            <a:p>
              <a:endParaRPr lang="ru-RU"/>
            </a:p>
          </p:txBody>
        </p:sp>
        <p:grpSp>
          <p:nvGrpSpPr>
            <p:cNvPr id="3" name="Group 17"/>
            <p:cNvGrpSpPr>
              <a:grpSpLocks/>
            </p:cNvGrpSpPr>
            <p:nvPr/>
          </p:nvGrpSpPr>
          <p:grpSpPr bwMode="auto">
            <a:xfrm>
              <a:off x="1156" y="3044"/>
              <a:ext cx="3584" cy="976"/>
              <a:chOff x="1156" y="3044"/>
              <a:chExt cx="3584" cy="976"/>
            </a:xfrm>
          </p:grpSpPr>
          <p:sp>
            <p:nvSpPr>
              <p:cNvPr id="311314" name="Oval 18"/>
              <p:cNvSpPr>
                <a:spLocks noChangeAspect="1" noChangeArrowheads="1"/>
              </p:cNvSpPr>
              <p:nvPr/>
            </p:nvSpPr>
            <p:spPr bwMode="auto">
              <a:xfrm>
                <a:off x="1156" y="3044"/>
                <a:ext cx="91" cy="91"/>
              </a:xfrm>
              <a:prstGeom prst="ellipse">
                <a:avLst/>
              </a:prstGeom>
              <a:solidFill>
                <a:srgbClr val="FF0000"/>
              </a:solidFill>
              <a:ln w="9525" algn="ctr">
                <a:noFill/>
                <a:round/>
                <a:headEnd/>
                <a:tailEnd/>
              </a:ln>
              <a:effectLst/>
            </p:spPr>
            <p:txBody>
              <a:bodyPr wrap="none" anchor="ctr"/>
              <a:lstStyle/>
              <a:p>
                <a:endParaRPr lang="ru-RU"/>
              </a:p>
            </p:txBody>
          </p:sp>
          <p:sp>
            <p:nvSpPr>
              <p:cNvPr id="311315" name="Oval 19"/>
              <p:cNvSpPr>
                <a:spLocks noChangeAspect="1" noChangeArrowheads="1"/>
              </p:cNvSpPr>
              <p:nvPr/>
            </p:nvSpPr>
            <p:spPr bwMode="auto">
              <a:xfrm>
                <a:off x="3016" y="3497"/>
                <a:ext cx="91" cy="91"/>
              </a:xfrm>
              <a:prstGeom prst="ellipse">
                <a:avLst/>
              </a:prstGeom>
              <a:solidFill>
                <a:srgbClr val="FF0000"/>
              </a:solidFill>
              <a:ln w="9525" algn="ctr">
                <a:noFill/>
                <a:round/>
                <a:headEnd/>
                <a:tailEnd/>
              </a:ln>
              <a:effectLst/>
            </p:spPr>
            <p:txBody>
              <a:bodyPr wrap="none" anchor="ctr"/>
              <a:lstStyle/>
              <a:p>
                <a:endParaRPr lang="ru-RU"/>
              </a:p>
            </p:txBody>
          </p:sp>
          <p:sp>
            <p:nvSpPr>
              <p:cNvPr id="311316" name="Oval 20"/>
              <p:cNvSpPr>
                <a:spLocks noChangeAspect="1" noChangeArrowheads="1"/>
              </p:cNvSpPr>
              <p:nvPr/>
            </p:nvSpPr>
            <p:spPr bwMode="auto">
              <a:xfrm>
                <a:off x="4649" y="3929"/>
                <a:ext cx="91" cy="91"/>
              </a:xfrm>
              <a:prstGeom prst="ellipse">
                <a:avLst/>
              </a:prstGeom>
              <a:solidFill>
                <a:srgbClr val="FF0000"/>
              </a:solidFill>
              <a:ln w="9525" algn="ctr">
                <a:noFill/>
                <a:round/>
                <a:headEnd/>
                <a:tailEnd/>
              </a:ln>
              <a:effectLst/>
            </p:spPr>
            <p:txBody>
              <a:bodyPr wrap="none" anchor="ctr"/>
              <a:lstStyle/>
              <a:p>
                <a:endParaRPr lang="ru-RU"/>
              </a:p>
            </p:txBody>
          </p:sp>
        </p:grpSp>
        <p:grpSp>
          <p:nvGrpSpPr>
            <p:cNvPr id="4" name="Group 21"/>
            <p:cNvGrpSpPr>
              <a:grpSpLocks/>
            </p:cNvGrpSpPr>
            <p:nvPr/>
          </p:nvGrpSpPr>
          <p:grpSpPr bwMode="auto">
            <a:xfrm>
              <a:off x="431" y="2822"/>
              <a:ext cx="4852" cy="1401"/>
              <a:chOff x="431" y="2825"/>
              <a:chExt cx="4852" cy="1401"/>
            </a:xfrm>
          </p:grpSpPr>
          <p:sp>
            <p:nvSpPr>
              <p:cNvPr id="311318" name="Line 22"/>
              <p:cNvSpPr>
                <a:spLocks noChangeShapeType="1"/>
              </p:cNvSpPr>
              <p:nvPr/>
            </p:nvSpPr>
            <p:spPr bwMode="auto">
              <a:xfrm>
                <a:off x="3107" y="3543"/>
                <a:ext cx="2176" cy="0"/>
              </a:xfrm>
              <a:prstGeom prst="line">
                <a:avLst/>
              </a:prstGeom>
              <a:noFill/>
              <a:ln w="25400">
                <a:solidFill>
                  <a:srgbClr val="FF00FF"/>
                </a:solidFill>
                <a:prstDash val="lgDash"/>
                <a:round/>
                <a:headEnd/>
                <a:tailEnd/>
              </a:ln>
              <a:effectLst/>
            </p:spPr>
            <p:txBody>
              <a:bodyPr/>
              <a:lstStyle/>
              <a:p>
                <a:endParaRPr lang="ru-RU"/>
              </a:p>
            </p:txBody>
          </p:sp>
          <p:grpSp>
            <p:nvGrpSpPr>
              <p:cNvPr id="5" name="Group 23"/>
              <p:cNvGrpSpPr>
                <a:grpSpLocks/>
              </p:cNvGrpSpPr>
              <p:nvPr/>
            </p:nvGrpSpPr>
            <p:grpSpPr bwMode="auto">
              <a:xfrm>
                <a:off x="431" y="2825"/>
                <a:ext cx="4845" cy="1401"/>
                <a:chOff x="431" y="2825"/>
                <a:chExt cx="4845" cy="1401"/>
              </a:xfrm>
            </p:grpSpPr>
            <p:sp>
              <p:nvSpPr>
                <p:cNvPr id="311320" name="Freeform 24"/>
                <p:cNvSpPr>
                  <a:spLocks/>
                </p:cNvSpPr>
                <p:nvPr/>
              </p:nvSpPr>
              <p:spPr bwMode="auto">
                <a:xfrm>
                  <a:off x="431" y="2825"/>
                  <a:ext cx="4845" cy="1401"/>
                </a:xfrm>
                <a:custGeom>
                  <a:avLst/>
                  <a:gdLst/>
                  <a:ahLst/>
                  <a:cxnLst>
                    <a:cxn ang="0">
                      <a:pos x="0" y="15"/>
                    </a:cxn>
                    <a:cxn ang="0">
                      <a:pos x="90" y="15"/>
                    </a:cxn>
                    <a:cxn ang="0">
                      <a:pos x="226" y="106"/>
                    </a:cxn>
                    <a:cxn ang="0">
                      <a:pos x="362" y="151"/>
                    </a:cxn>
                    <a:cxn ang="0">
                      <a:pos x="499" y="242"/>
                    </a:cxn>
                    <a:cxn ang="0">
                      <a:pos x="635" y="288"/>
                    </a:cxn>
                    <a:cxn ang="0">
                      <a:pos x="816" y="378"/>
                    </a:cxn>
                    <a:cxn ang="0">
                      <a:pos x="998" y="605"/>
                    </a:cxn>
                    <a:cxn ang="0">
                      <a:pos x="1088" y="741"/>
                    </a:cxn>
                    <a:cxn ang="0">
                      <a:pos x="1224" y="923"/>
                    </a:cxn>
                    <a:cxn ang="0">
                      <a:pos x="1270" y="1013"/>
                    </a:cxn>
                    <a:cxn ang="0">
                      <a:pos x="1315" y="1059"/>
                    </a:cxn>
                    <a:cxn ang="0">
                      <a:pos x="1406" y="1149"/>
                    </a:cxn>
                    <a:cxn ang="0">
                      <a:pos x="1451" y="1195"/>
                    </a:cxn>
                    <a:cxn ang="0">
                      <a:pos x="1542" y="1240"/>
                    </a:cxn>
                    <a:cxn ang="0">
                      <a:pos x="1678" y="1285"/>
                    </a:cxn>
                    <a:cxn ang="0">
                      <a:pos x="1814" y="1240"/>
                    </a:cxn>
                    <a:cxn ang="0">
                      <a:pos x="1950" y="1149"/>
                    </a:cxn>
                    <a:cxn ang="0">
                      <a:pos x="1995" y="1059"/>
                    </a:cxn>
                    <a:cxn ang="0">
                      <a:pos x="2086" y="968"/>
                    </a:cxn>
                    <a:cxn ang="0">
                      <a:pos x="2131" y="923"/>
                    </a:cxn>
                    <a:cxn ang="0">
                      <a:pos x="2177" y="877"/>
                    </a:cxn>
                    <a:cxn ang="0">
                      <a:pos x="2259" y="833"/>
                    </a:cxn>
                    <a:cxn ang="0">
                      <a:pos x="2358" y="787"/>
                    </a:cxn>
                    <a:cxn ang="0">
                      <a:pos x="2437" y="763"/>
                    </a:cxn>
                    <a:cxn ang="0">
                      <a:pos x="2540" y="787"/>
                    </a:cxn>
                    <a:cxn ang="0">
                      <a:pos x="2676" y="877"/>
                    </a:cxn>
                    <a:cxn ang="0">
                      <a:pos x="2857" y="968"/>
                    </a:cxn>
                    <a:cxn ang="0">
                      <a:pos x="2993" y="1013"/>
                    </a:cxn>
                    <a:cxn ang="0">
                      <a:pos x="3129" y="1013"/>
                    </a:cxn>
                    <a:cxn ang="0">
                      <a:pos x="3296" y="1028"/>
                    </a:cxn>
                    <a:cxn ang="0">
                      <a:pos x="3492" y="1059"/>
                    </a:cxn>
                    <a:cxn ang="0">
                      <a:pos x="3764" y="1104"/>
                    </a:cxn>
                    <a:cxn ang="0">
                      <a:pos x="3855" y="1149"/>
                    </a:cxn>
                    <a:cxn ang="0">
                      <a:pos x="3991" y="1240"/>
                    </a:cxn>
                    <a:cxn ang="0">
                      <a:pos x="4062" y="1322"/>
                    </a:cxn>
                    <a:cxn ang="0">
                      <a:pos x="4218" y="1331"/>
                    </a:cxn>
                    <a:cxn ang="0">
                      <a:pos x="4333" y="902"/>
                    </a:cxn>
                    <a:cxn ang="0">
                      <a:pos x="4517" y="660"/>
                    </a:cxn>
                    <a:cxn ang="0">
                      <a:pos x="4845" y="447"/>
                    </a:cxn>
                  </a:cxnLst>
                  <a:rect l="0" t="0" r="r" b="b"/>
                  <a:pathLst>
                    <a:path w="4845" h="1401">
                      <a:moveTo>
                        <a:pt x="0" y="15"/>
                      </a:moveTo>
                      <a:cubicBezTo>
                        <a:pt x="26" y="7"/>
                        <a:pt x="52" y="0"/>
                        <a:pt x="90" y="15"/>
                      </a:cubicBezTo>
                      <a:cubicBezTo>
                        <a:pt x="128" y="30"/>
                        <a:pt x="181" y="83"/>
                        <a:pt x="226" y="106"/>
                      </a:cubicBezTo>
                      <a:cubicBezTo>
                        <a:pt x="271" y="129"/>
                        <a:pt x="317" y="128"/>
                        <a:pt x="362" y="151"/>
                      </a:cubicBezTo>
                      <a:cubicBezTo>
                        <a:pt x="407" y="174"/>
                        <a:pt x="453" y="219"/>
                        <a:pt x="499" y="242"/>
                      </a:cubicBezTo>
                      <a:cubicBezTo>
                        <a:pt x="545" y="265"/>
                        <a:pt x="582" y="265"/>
                        <a:pt x="635" y="288"/>
                      </a:cubicBezTo>
                      <a:cubicBezTo>
                        <a:pt x="688" y="311"/>
                        <a:pt x="755" y="325"/>
                        <a:pt x="816" y="378"/>
                      </a:cubicBezTo>
                      <a:cubicBezTo>
                        <a:pt x="877" y="431"/>
                        <a:pt x="953" y="545"/>
                        <a:pt x="998" y="605"/>
                      </a:cubicBezTo>
                      <a:cubicBezTo>
                        <a:pt x="1043" y="665"/>
                        <a:pt x="1050" y="688"/>
                        <a:pt x="1088" y="741"/>
                      </a:cubicBezTo>
                      <a:cubicBezTo>
                        <a:pt x="1126" y="794"/>
                        <a:pt x="1194" y="878"/>
                        <a:pt x="1224" y="923"/>
                      </a:cubicBezTo>
                      <a:cubicBezTo>
                        <a:pt x="1254" y="968"/>
                        <a:pt x="1255" y="990"/>
                        <a:pt x="1270" y="1013"/>
                      </a:cubicBezTo>
                      <a:cubicBezTo>
                        <a:pt x="1285" y="1036"/>
                        <a:pt x="1292" y="1036"/>
                        <a:pt x="1315" y="1059"/>
                      </a:cubicBezTo>
                      <a:cubicBezTo>
                        <a:pt x="1338" y="1082"/>
                        <a:pt x="1383" y="1126"/>
                        <a:pt x="1406" y="1149"/>
                      </a:cubicBezTo>
                      <a:cubicBezTo>
                        <a:pt x="1429" y="1172"/>
                        <a:pt x="1428" y="1180"/>
                        <a:pt x="1451" y="1195"/>
                      </a:cubicBezTo>
                      <a:cubicBezTo>
                        <a:pt x="1474" y="1210"/>
                        <a:pt x="1504" y="1225"/>
                        <a:pt x="1542" y="1240"/>
                      </a:cubicBezTo>
                      <a:cubicBezTo>
                        <a:pt x="1580" y="1255"/>
                        <a:pt x="1633" y="1285"/>
                        <a:pt x="1678" y="1285"/>
                      </a:cubicBezTo>
                      <a:cubicBezTo>
                        <a:pt x="1723" y="1285"/>
                        <a:pt x="1769" y="1263"/>
                        <a:pt x="1814" y="1240"/>
                      </a:cubicBezTo>
                      <a:cubicBezTo>
                        <a:pt x="1859" y="1217"/>
                        <a:pt x="1920" y="1179"/>
                        <a:pt x="1950" y="1149"/>
                      </a:cubicBezTo>
                      <a:cubicBezTo>
                        <a:pt x="1980" y="1119"/>
                        <a:pt x="1972" y="1089"/>
                        <a:pt x="1995" y="1059"/>
                      </a:cubicBezTo>
                      <a:cubicBezTo>
                        <a:pt x="2018" y="1029"/>
                        <a:pt x="2063" y="991"/>
                        <a:pt x="2086" y="968"/>
                      </a:cubicBezTo>
                      <a:cubicBezTo>
                        <a:pt x="2109" y="945"/>
                        <a:pt x="2116" y="938"/>
                        <a:pt x="2131" y="923"/>
                      </a:cubicBezTo>
                      <a:cubicBezTo>
                        <a:pt x="2146" y="908"/>
                        <a:pt x="2156" y="892"/>
                        <a:pt x="2177" y="877"/>
                      </a:cubicBezTo>
                      <a:cubicBezTo>
                        <a:pt x="2198" y="862"/>
                        <a:pt x="2229" y="848"/>
                        <a:pt x="2259" y="833"/>
                      </a:cubicBezTo>
                      <a:cubicBezTo>
                        <a:pt x="2289" y="818"/>
                        <a:pt x="2328" y="799"/>
                        <a:pt x="2358" y="787"/>
                      </a:cubicBezTo>
                      <a:cubicBezTo>
                        <a:pt x="2388" y="775"/>
                        <a:pt x="2407" y="763"/>
                        <a:pt x="2437" y="763"/>
                      </a:cubicBezTo>
                      <a:cubicBezTo>
                        <a:pt x="2467" y="763"/>
                        <a:pt x="2500" y="768"/>
                        <a:pt x="2540" y="787"/>
                      </a:cubicBezTo>
                      <a:cubicBezTo>
                        <a:pt x="2580" y="806"/>
                        <a:pt x="2623" y="847"/>
                        <a:pt x="2676" y="877"/>
                      </a:cubicBezTo>
                      <a:cubicBezTo>
                        <a:pt x="2729" y="907"/>
                        <a:pt x="2804" y="945"/>
                        <a:pt x="2857" y="968"/>
                      </a:cubicBezTo>
                      <a:cubicBezTo>
                        <a:pt x="2910" y="991"/>
                        <a:pt x="2948" y="1006"/>
                        <a:pt x="2993" y="1013"/>
                      </a:cubicBezTo>
                      <a:cubicBezTo>
                        <a:pt x="3038" y="1020"/>
                        <a:pt x="3079" y="1011"/>
                        <a:pt x="3129" y="1013"/>
                      </a:cubicBezTo>
                      <a:cubicBezTo>
                        <a:pt x="3179" y="1015"/>
                        <a:pt x="3236" y="1020"/>
                        <a:pt x="3296" y="1028"/>
                      </a:cubicBezTo>
                      <a:cubicBezTo>
                        <a:pt x="3356" y="1036"/>
                        <a:pt x="3414" y="1046"/>
                        <a:pt x="3492" y="1059"/>
                      </a:cubicBezTo>
                      <a:cubicBezTo>
                        <a:pt x="3570" y="1072"/>
                        <a:pt x="3704" y="1089"/>
                        <a:pt x="3764" y="1104"/>
                      </a:cubicBezTo>
                      <a:cubicBezTo>
                        <a:pt x="3824" y="1119"/>
                        <a:pt x="3817" y="1126"/>
                        <a:pt x="3855" y="1149"/>
                      </a:cubicBezTo>
                      <a:cubicBezTo>
                        <a:pt x="3893" y="1172"/>
                        <a:pt x="3956" y="1211"/>
                        <a:pt x="3991" y="1240"/>
                      </a:cubicBezTo>
                      <a:cubicBezTo>
                        <a:pt x="4026" y="1269"/>
                        <a:pt x="4024" y="1307"/>
                        <a:pt x="4062" y="1322"/>
                      </a:cubicBezTo>
                      <a:cubicBezTo>
                        <a:pt x="4100" y="1337"/>
                        <a:pt x="4173" y="1401"/>
                        <a:pt x="4218" y="1331"/>
                      </a:cubicBezTo>
                      <a:cubicBezTo>
                        <a:pt x="4263" y="1261"/>
                        <a:pt x="4283" y="1014"/>
                        <a:pt x="4333" y="902"/>
                      </a:cubicBezTo>
                      <a:cubicBezTo>
                        <a:pt x="4383" y="790"/>
                        <a:pt x="4432" y="736"/>
                        <a:pt x="4517" y="660"/>
                      </a:cubicBezTo>
                      <a:cubicBezTo>
                        <a:pt x="4602" y="584"/>
                        <a:pt x="4777" y="491"/>
                        <a:pt x="4845" y="447"/>
                      </a:cubicBezTo>
                    </a:path>
                  </a:pathLst>
                </a:custGeom>
                <a:noFill/>
                <a:ln w="38100">
                  <a:solidFill>
                    <a:srgbClr val="993366"/>
                  </a:solidFill>
                  <a:round/>
                  <a:headEnd/>
                  <a:tailEnd/>
                </a:ln>
                <a:effectLst/>
              </p:spPr>
              <p:txBody>
                <a:bodyPr/>
                <a:lstStyle/>
                <a:p>
                  <a:endParaRPr lang="ru-RU"/>
                </a:p>
              </p:txBody>
            </p:sp>
            <p:sp>
              <p:nvSpPr>
                <p:cNvPr id="311321" name="Oval 25"/>
                <p:cNvSpPr>
                  <a:spLocks noChangeAspect="1" noChangeArrowheads="1"/>
                </p:cNvSpPr>
                <p:nvPr/>
              </p:nvSpPr>
              <p:spPr bwMode="auto">
                <a:xfrm>
                  <a:off x="952" y="3044"/>
                  <a:ext cx="91" cy="91"/>
                </a:xfrm>
                <a:prstGeom prst="ellipse">
                  <a:avLst/>
                </a:prstGeom>
                <a:solidFill>
                  <a:srgbClr val="FF00FF"/>
                </a:solidFill>
                <a:ln w="9525">
                  <a:noFill/>
                  <a:round/>
                  <a:headEnd/>
                  <a:tailEnd/>
                </a:ln>
                <a:effectLst/>
              </p:spPr>
              <p:txBody>
                <a:bodyPr wrap="none" anchor="ctr"/>
                <a:lstStyle/>
                <a:p>
                  <a:endParaRPr lang="ru-RU"/>
                </a:p>
              </p:txBody>
            </p:sp>
            <p:sp>
              <p:nvSpPr>
                <p:cNvPr id="311322" name="Oval 26"/>
                <p:cNvSpPr>
                  <a:spLocks noChangeAspect="1" noChangeArrowheads="1"/>
                </p:cNvSpPr>
                <p:nvPr/>
              </p:nvSpPr>
              <p:spPr bwMode="auto">
                <a:xfrm>
                  <a:off x="1450" y="3497"/>
                  <a:ext cx="91" cy="91"/>
                </a:xfrm>
                <a:prstGeom prst="ellipse">
                  <a:avLst/>
                </a:prstGeom>
                <a:solidFill>
                  <a:srgbClr val="FF00FF"/>
                </a:solidFill>
                <a:ln w="9525">
                  <a:noFill/>
                  <a:round/>
                  <a:headEnd/>
                  <a:tailEnd/>
                </a:ln>
                <a:effectLst/>
              </p:spPr>
              <p:txBody>
                <a:bodyPr wrap="none" anchor="ctr"/>
                <a:lstStyle/>
                <a:p>
                  <a:endParaRPr lang="ru-RU"/>
                </a:p>
              </p:txBody>
            </p:sp>
            <p:sp>
              <p:nvSpPr>
                <p:cNvPr id="311323" name="Oval 27"/>
                <p:cNvSpPr>
                  <a:spLocks noChangeAspect="1" noChangeArrowheads="1"/>
                </p:cNvSpPr>
                <p:nvPr/>
              </p:nvSpPr>
              <p:spPr bwMode="auto">
                <a:xfrm>
                  <a:off x="4830" y="3497"/>
                  <a:ext cx="91" cy="91"/>
                </a:xfrm>
                <a:prstGeom prst="ellipse">
                  <a:avLst/>
                </a:prstGeom>
                <a:solidFill>
                  <a:srgbClr val="FF00FF"/>
                </a:solidFill>
                <a:ln w="9525">
                  <a:noFill/>
                  <a:round/>
                  <a:headEnd/>
                  <a:tailEnd/>
                </a:ln>
                <a:effectLst/>
              </p:spPr>
              <p:txBody>
                <a:bodyPr wrap="none" anchor="ctr"/>
                <a:lstStyle/>
                <a:p>
                  <a:endParaRPr lang="ru-RU"/>
                </a:p>
              </p:txBody>
            </p:sp>
            <p:sp>
              <p:nvSpPr>
                <p:cNvPr id="311324" name="Oval 28"/>
                <p:cNvSpPr>
                  <a:spLocks noChangeAspect="1" noChangeArrowheads="1"/>
                </p:cNvSpPr>
                <p:nvPr/>
              </p:nvSpPr>
              <p:spPr bwMode="auto">
                <a:xfrm>
                  <a:off x="1791" y="3929"/>
                  <a:ext cx="91" cy="91"/>
                </a:xfrm>
                <a:prstGeom prst="ellipse">
                  <a:avLst/>
                </a:prstGeom>
                <a:solidFill>
                  <a:srgbClr val="FF00FF"/>
                </a:solidFill>
                <a:ln w="9525">
                  <a:noFill/>
                  <a:round/>
                  <a:headEnd/>
                  <a:tailEnd/>
                </a:ln>
                <a:effectLst/>
              </p:spPr>
              <p:txBody>
                <a:bodyPr wrap="none" anchor="ctr"/>
                <a:lstStyle/>
                <a:p>
                  <a:endParaRPr lang="ru-RU"/>
                </a:p>
              </p:txBody>
            </p:sp>
            <p:sp>
              <p:nvSpPr>
                <p:cNvPr id="311325" name="Oval 29"/>
                <p:cNvSpPr>
                  <a:spLocks noChangeAspect="1" noChangeArrowheads="1"/>
                </p:cNvSpPr>
                <p:nvPr/>
              </p:nvSpPr>
              <p:spPr bwMode="auto">
                <a:xfrm>
                  <a:off x="2336" y="3929"/>
                  <a:ext cx="91" cy="91"/>
                </a:xfrm>
                <a:prstGeom prst="ellipse">
                  <a:avLst/>
                </a:prstGeom>
                <a:solidFill>
                  <a:srgbClr val="FF00FF"/>
                </a:solidFill>
                <a:ln w="9525">
                  <a:noFill/>
                  <a:round/>
                  <a:headEnd/>
                  <a:tailEnd/>
                </a:ln>
                <a:effectLst/>
              </p:spPr>
              <p:txBody>
                <a:bodyPr wrap="none" anchor="ctr"/>
                <a:lstStyle/>
                <a:p>
                  <a:endParaRPr lang="ru-RU"/>
                </a:p>
              </p:txBody>
            </p:sp>
            <p:sp>
              <p:nvSpPr>
                <p:cNvPr id="311326" name="Oval 30"/>
                <p:cNvSpPr>
                  <a:spLocks noChangeAspect="1" noChangeArrowheads="1"/>
                </p:cNvSpPr>
                <p:nvPr/>
              </p:nvSpPr>
              <p:spPr bwMode="auto">
                <a:xfrm>
                  <a:off x="4241" y="3929"/>
                  <a:ext cx="91" cy="91"/>
                </a:xfrm>
                <a:prstGeom prst="ellipse">
                  <a:avLst/>
                </a:prstGeom>
                <a:solidFill>
                  <a:srgbClr val="FF00FF"/>
                </a:solidFill>
                <a:ln w="9525">
                  <a:noFill/>
                  <a:round/>
                  <a:headEnd/>
                  <a:tailEnd/>
                </a:ln>
                <a:effectLst/>
              </p:spPr>
              <p:txBody>
                <a:bodyPr wrap="none" anchor="ctr"/>
                <a:lstStyle/>
                <a:p>
                  <a:endParaRPr lang="ru-RU"/>
                </a:p>
              </p:txBody>
            </p:sp>
            <p:sp>
              <p:nvSpPr>
                <p:cNvPr id="311327" name="Oval 31"/>
                <p:cNvSpPr>
                  <a:spLocks noChangeAspect="1" noChangeArrowheads="1"/>
                </p:cNvSpPr>
                <p:nvPr/>
              </p:nvSpPr>
              <p:spPr bwMode="auto">
                <a:xfrm>
                  <a:off x="4649" y="3929"/>
                  <a:ext cx="91" cy="91"/>
                </a:xfrm>
                <a:prstGeom prst="ellipse">
                  <a:avLst/>
                </a:prstGeom>
                <a:solidFill>
                  <a:srgbClr val="FF00FF"/>
                </a:solidFill>
                <a:ln w="9525">
                  <a:noFill/>
                  <a:round/>
                  <a:headEnd/>
                  <a:tailEnd/>
                </a:ln>
                <a:effectLst/>
              </p:spPr>
              <p:txBody>
                <a:bodyPr wrap="none" anchor="ctr"/>
                <a:lstStyle/>
                <a:p>
                  <a:endParaRPr lang="ru-RU"/>
                </a:p>
              </p:txBody>
            </p:sp>
          </p:grpSp>
        </p:gr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357190"/>
          </a:xfrm>
        </p:spPr>
        <p:txBody>
          <a:bodyPr>
            <a:noAutofit/>
          </a:bodyPr>
          <a:lstStyle/>
          <a:p>
            <a:r>
              <a:rPr lang="kk-KZ" sz="2800" dirty="0"/>
              <a:t>Көлдененді қабаттың қалындығын </a:t>
            </a:r>
            <a:r>
              <a:rPr lang="kk-KZ" sz="2800" dirty="0" smtClean="0"/>
              <a:t>анықтау</a:t>
            </a:r>
            <a:endParaRPr lang="ru-RU" sz="2800" dirty="0"/>
          </a:p>
        </p:txBody>
      </p:sp>
      <p:sp>
        <p:nvSpPr>
          <p:cNvPr id="3" name="Содержимое 2"/>
          <p:cNvSpPr>
            <a:spLocks noGrp="1"/>
          </p:cNvSpPr>
          <p:nvPr>
            <p:ph idx="1"/>
          </p:nvPr>
        </p:nvSpPr>
        <p:spPr>
          <a:xfrm>
            <a:off x="457200" y="785794"/>
            <a:ext cx="8229600" cy="5715040"/>
          </a:xfrm>
        </p:spPr>
        <p:txBody>
          <a:bodyPr>
            <a:normAutofit fontScale="85000" lnSpcReduction="10000"/>
          </a:bodyPr>
          <a:lstStyle/>
          <a:p>
            <a:r>
              <a:rPr lang="kk-KZ" sz="2000" dirty="0" smtClean="0"/>
              <a:t>Көлденеңді </a:t>
            </a:r>
            <a:r>
              <a:rPr lang="kk-KZ" sz="2000" dirty="0"/>
              <a:t>жатысты қабаттардың </a:t>
            </a:r>
            <a:r>
              <a:rPr lang="kk-KZ" sz="2000" dirty="0" smtClean="0"/>
              <a:t>нақтьшы </a:t>
            </a:r>
            <a:r>
              <a:rPr lang="kk-KZ" sz="2000" dirty="0"/>
              <a:t>қалыңдығы, қабат жабыны мен табаны арасындағы қашықтық, яғни жабыны мен табаны биіктіктерінің айырмашылығына тең. Мұндай анықтаудың мысалы </a:t>
            </a:r>
            <a:r>
              <a:rPr lang="kk-KZ" sz="2000" dirty="0" smtClean="0"/>
              <a:t>суретте </a:t>
            </a:r>
            <a:r>
              <a:rPr lang="kk-KZ" sz="2000" dirty="0"/>
              <a:t>көрсетілген.</a:t>
            </a:r>
            <a:endParaRPr lang="ru-RU" sz="2000" dirty="0"/>
          </a:p>
          <a:p>
            <a:r>
              <a:rPr lang="kk-KZ" sz="2000" dirty="0"/>
              <a:t> </a:t>
            </a:r>
            <a:endParaRPr lang="kk-KZ" sz="2000" dirty="0" smtClean="0"/>
          </a:p>
          <a:p>
            <a:endParaRPr lang="kk-KZ" sz="2000" dirty="0"/>
          </a:p>
          <a:p>
            <a:endParaRPr lang="kk-KZ" sz="2000" dirty="0" smtClean="0"/>
          </a:p>
          <a:p>
            <a:endParaRPr lang="kk-KZ" sz="2000" dirty="0"/>
          </a:p>
          <a:p>
            <a:endParaRPr lang="kk-KZ" sz="2000" dirty="0" smtClean="0"/>
          </a:p>
          <a:p>
            <a:endParaRPr lang="kk-KZ" sz="2000" dirty="0"/>
          </a:p>
          <a:p>
            <a:endParaRPr lang="ru-RU" sz="2000" dirty="0"/>
          </a:p>
          <a:p>
            <a:r>
              <a:rPr lang="kk-KZ" sz="2000" dirty="0" smtClean="0"/>
              <a:t>Көлдененді </a:t>
            </a:r>
            <a:r>
              <a:rPr lang="kk-KZ" sz="2000" dirty="0"/>
              <a:t>жатысты қабаттың жер бетіне шығұдың жер     бедеріне байланыстылығы және қабаттың нақтылы қалындығын анықтау:</a:t>
            </a:r>
            <a:endParaRPr lang="ru-RU" sz="2000" dirty="0"/>
          </a:p>
          <a:p>
            <a:r>
              <a:rPr lang="kk-KZ" sz="2000" dirty="0"/>
              <a:t>1. Геологиялық карта;</a:t>
            </a:r>
            <a:endParaRPr lang="ru-RU" sz="2000" dirty="0"/>
          </a:p>
          <a:p>
            <a:r>
              <a:rPr lang="kk-KZ" sz="2000" dirty="0"/>
              <a:t>2. Қима: h – көрінетін қалындық; α – жер бедері еңістену бұрышы; 150м – қабат жабының  абсолюттік мәні</a:t>
            </a:r>
            <a:r>
              <a:rPr lang="kk-KZ" sz="2000" dirty="0" smtClean="0"/>
              <a:t>; 130м </a:t>
            </a:r>
            <a:r>
              <a:rPr lang="kk-KZ" sz="2000" dirty="0"/>
              <a:t>– қабат табанының абсолюттік мәні.</a:t>
            </a:r>
            <a:endParaRPr lang="ru-RU" sz="2000" dirty="0"/>
          </a:p>
          <a:p>
            <a:r>
              <a:rPr lang="kk-KZ" sz="2000" dirty="0"/>
              <a:t>H=hxsinα</a:t>
            </a:r>
            <a:endParaRPr lang="ru-RU" sz="2000" dirty="0"/>
          </a:p>
          <a:p>
            <a:r>
              <a:rPr lang="kk-KZ" sz="2000" dirty="0"/>
              <a:t>H=150-130=20м.</a:t>
            </a:r>
            <a:endParaRPr lang="ru-RU" sz="2000" dirty="0"/>
          </a:p>
          <a:p>
            <a:r>
              <a:rPr lang="kk-KZ" sz="2000" dirty="0"/>
              <a:t>Жер бедері тегіс болмағанда нақтылы қалыңдық, көрінетін қалыңдық пен жер беті келбеулік бұрышын өлшеу арқьлы анықталады. Көрінетін қалындық жер бедеріне байланысты өзгереді; соңғы тік болғанда ол нақтылығы жақын, көлбеу болса еседі, ал тегіс болған жағдайда нақтылы қалыңдықтан біршама жоғары болады.</a:t>
            </a:r>
            <a:endParaRPr lang="ru-RU" sz="2000" dirty="0"/>
          </a:p>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9363" y="1628800"/>
            <a:ext cx="4105275" cy="1764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577</TotalTime>
  <Words>382</Words>
  <Application>Microsoft Office PowerPoint</Application>
  <PresentationFormat>Экран (4:3)</PresentationFormat>
  <Paragraphs>33</Paragraphs>
  <Slides>8</Slides>
  <Notes>6</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Қабаттардьң көлдененді жатысы</vt:lpstr>
      <vt:lpstr>Презентация PowerPoint</vt:lpstr>
      <vt:lpstr>Презентация PowerPoint</vt:lpstr>
      <vt:lpstr>Презентация PowerPoint</vt:lpstr>
      <vt:lpstr>Презентация PowerPoint</vt:lpstr>
      <vt:lpstr>Көлдененді жатысты қабаттарды геологиялық картада бейнелеу және қимасын түсіру </vt:lpstr>
      <vt:lpstr>Презентация PowerPoint</vt:lpstr>
      <vt:lpstr>Көлдененді қабаттың қалындығын анықтау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Наташа</dc:creator>
  <cp:lastModifiedBy>User</cp:lastModifiedBy>
  <cp:revision>29</cp:revision>
  <dcterms:created xsi:type="dcterms:W3CDTF">2015-01-27T11:18:39Z</dcterms:created>
  <dcterms:modified xsi:type="dcterms:W3CDTF">2016-03-07T12:45:47Z</dcterms:modified>
</cp:coreProperties>
</file>