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5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9ECC58-80D4-4227-B624-0216E388F417}" type="datetimeFigureOut">
              <a:rPr lang="ru-RU" smtClean="0"/>
              <a:t>21.04.2013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ADD6E7-A396-4915-AC63-1E54B3BB19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356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ADD6E7-A396-4915-AC63-1E54B3BB19B5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2830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77ACF-0167-42BE-A980-4B1C5CB15F49}" type="datetimeFigureOut">
              <a:rPr lang="ru-RU"/>
              <a:pPr>
                <a:defRPr/>
              </a:pPr>
              <a:t>21.04.2013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68DD3F-BD7F-449C-87A8-0B7E1E8C1C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2E9F7D-2984-41E2-AE9A-2E27E6D01711}" type="datetimeFigureOut">
              <a:rPr lang="ru-RU"/>
              <a:pPr>
                <a:defRPr/>
              </a:pPr>
              <a:t>21.04.2013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5C366B-88D5-46B3-A438-C1AB8C9D18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B37EC-88AE-49DD-AD8B-9E5D5DF84FDB}" type="datetimeFigureOut">
              <a:rPr lang="ru-RU"/>
              <a:pPr>
                <a:defRPr/>
              </a:pPr>
              <a:t>21.04.2013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0C1F4D-CBA9-490F-A00D-AE63D8D680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3C081-82FF-4F29-B50C-F6BAF4DFF915}" type="datetimeFigureOut">
              <a:rPr lang="ru-RU"/>
              <a:pPr>
                <a:defRPr/>
              </a:pPr>
              <a:t>21.04.2013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D81AE-CE31-4807-95AF-7E6C5454AC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E04A4-21E3-4328-86E3-97DB84AAC915}" type="datetimeFigureOut">
              <a:rPr lang="ru-RU"/>
              <a:pPr>
                <a:defRPr/>
              </a:pPr>
              <a:t>21.04.2013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545278-F1DF-45D5-BB2C-7F347F57AA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4F492-975C-4D36-86E6-18D003E264C6}" type="datetimeFigureOut">
              <a:rPr lang="ru-RU"/>
              <a:pPr>
                <a:defRPr/>
              </a:pPr>
              <a:t>21.04.2013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09432-023B-4797-814D-59F164838A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47056A-01E9-45A1-9A8E-FD44DB290735}" type="datetimeFigureOut">
              <a:rPr lang="ru-RU"/>
              <a:pPr>
                <a:defRPr/>
              </a:pPr>
              <a:t>21.04.2013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7A623D-C416-40DE-89FF-A32784EC30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2D921-726F-4C69-8DCF-886C610A253E}" type="datetimeFigureOut">
              <a:rPr lang="ru-RU"/>
              <a:pPr>
                <a:defRPr/>
              </a:pPr>
              <a:t>21.04.2013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BD4CA-5ABD-472B-9CAB-5445473939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450338-EEC0-49F8-87B3-6B3263F2A6A5}" type="datetimeFigureOut">
              <a:rPr lang="ru-RU"/>
              <a:pPr>
                <a:defRPr/>
              </a:pPr>
              <a:t>21.04.2013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18A88-0616-4191-B19F-EBD465A1B1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5D616A-8A28-467E-9A62-4E968F244A36}" type="datetimeFigureOut">
              <a:rPr lang="ru-RU"/>
              <a:pPr>
                <a:defRPr/>
              </a:pPr>
              <a:t>21.04.2013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FF08B0-493D-41D0-9450-718266484C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AA511-9D77-4A6E-A581-5E2FE3CEE554}" type="datetimeFigureOut">
              <a:rPr lang="ru-RU"/>
              <a:pPr>
                <a:defRPr/>
              </a:pPr>
              <a:t>21.04.2013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DC2702-FB0B-4D08-95B8-26BFB19E55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86397F0-3FE8-43DC-9971-93F32EC44C8C}" type="datetimeFigureOut">
              <a:rPr lang="ru-RU"/>
              <a:pPr>
                <a:defRPr/>
              </a:pPr>
              <a:t>21.04.2013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8EBE32-9166-43EB-A04F-612E812D30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/>
          </p:cNvSpPr>
          <p:nvPr>
            <p:ph type="ctrTitle"/>
          </p:nvPr>
        </p:nvSpPr>
        <p:spPr>
          <a:xfrm>
            <a:off x="684213" y="1125538"/>
            <a:ext cx="7772400" cy="1470025"/>
          </a:xfrm>
        </p:spPr>
        <p:txBody>
          <a:bodyPr/>
          <a:lstStyle/>
          <a:p>
            <a:pPr eaLnBrk="1" hangingPunct="1"/>
            <a:r>
              <a:rPr lang="ru-RU" b="1" smtClean="0"/>
              <a:t>Тема 9.Организация экспериментов.</a:t>
            </a:r>
            <a:r>
              <a:rPr lang="kk-KZ" smtClean="0"/>
              <a:t> </a:t>
            </a:r>
          </a:p>
        </p:txBody>
      </p:sp>
      <p:sp>
        <p:nvSpPr>
          <p:cNvPr id="13314" name="Rectang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kk-KZ" smtClean="0">
              <a:solidFill>
                <a:schemeClr val="tx1"/>
              </a:solidFill>
            </a:endParaRPr>
          </a:p>
        </p:txBody>
      </p:sp>
      <p:pic>
        <p:nvPicPr>
          <p:cNvPr id="1331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2852738"/>
            <a:ext cx="6667500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692150"/>
            <a:ext cx="8229600" cy="5434013"/>
          </a:xfrm>
        </p:spPr>
      </p:pic>
      <p:pic>
        <p:nvPicPr>
          <p:cNvPr id="14338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24475" y="3990975"/>
            <a:ext cx="3819525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0"/>
            <a:ext cx="8229600" cy="6126163"/>
          </a:xfrm>
        </p:spPr>
      </p:pic>
      <p:pic>
        <p:nvPicPr>
          <p:cNvPr id="1536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27650" y="4768850"/>
            <a:ext cx="3816350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0"/>
            <a:ext cx="8229600" cy="6669088"/>
          </a:xfrm>
        </p:spPr>
      </p:pic>
      <p:pic>
        <p:nvPicPr>
          <p:cNvPr id="1638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1500" y="4008438"/>
            <a:ext cx="3024188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333375"/>
            <a:ext cx="8229600" cy="5792788"/>
          </a:xfrm>
        </p:spPr>
      </p:pic>
      <p:pic>
        <p:nvPicPr>
          <p:cNvPr id="1741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3619500"/>
            <a:ext cx="5715000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404813"/>
            <a:ext cx="8229600" cy="5721350"/>
          </a:xfrm>
        </p:spPr>
      </p:pic>
      <p:pic>
        <p:nvPicPr>
          <p:cNvPr id="1843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5157788"/>
            <a:ext cx="5029200" cy="170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404813"/>
            <a:ext cx="8229600" cy="5721350"/>
          </a:xfrm>
        </p:spPr>
      </p:pic>
      <p:pic>
        <p:nvPicPr>
          <p:cNvPr id="19458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4868863"/>
            <a:ext cx="261937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404813"/>
            <a:ext cx="8229600" cy="6453187"/>
          </a:xfrm>
        </p:spPr>
      </p:pic>
      <p:pic>
        <p:nvPicPr>
          <p:cNvPr id="20482" name="Picture 5"/>
          <p:cNvPicPr>
            <a:picLocks noGrp="1" noChangeAspect="1" noChangeArrowheads="1"/>
          </p:cNvPicPr>
          <p:nvPr>
            <p:ph type="title"/>
          </p:nvPr>
        </p:nvPicPr>
        <p:blipFill>
          <a:blip r:embed="rId3"/>
          <a:srcRect/>
          <a:stretch>
            <a:fillRect/>
          </a:stretch>
        </p:blipFill>
        <p:spPr>
          <a:xfrm>
            <a:off x="4524375" y="4941888"/>
            <a:ext cx="4619625" cy="1916112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404813"/>
            <a:ext cx="8229600" cy="5721350"/>
          </a:xfrm>
        </p:spPr>
      </p:pic>
      <p:pic>
        <p:nvPicPr>
          <p:cNvPr id="2150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4005263"/>
            <a:ext cx="3916363" cy="260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0"/>
            <a:ext cx="8229600" cy="6858000"/>
          </a:xfrm>
        </p:spPr>
      </p:pic>
      <p:pic>
        <p:nvPicPr>
          <p:cNvPr id="22530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35600" y="4149725"/>
            <a:ext cx="3708400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0"/>
            <a:ext cx="8229600" cy="6126163"/>
          </a:xfrm>
        </p:spPr>
      </p:pic>
      <p:pic>
        <p:nvPicPr>
          <p:cNvPr id="2355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4581525"/>
            <a:ext cx="2843212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7544" y="1"/>
            <a:ext cx="8136904" cy="5799742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700" y="4571497"/>
            <a:ext cx="4305300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404813"/>
            <a:ext cx="8229600" cy="572135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476250"/>
            <a:ext cx="8229600" cy="5649913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549275"/>
            <a:ext cx="8229600" cy="5576888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549275"/>
            <a:ext cx="8229600" cy="5576888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692150"/>
            <a:ext cx="8229600" cy="5434013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333375"/>
            <a:ext cx="8229600" cy="5792788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3"/>
          <p:cNvSpPr>
            <a:spLocks noGrp="1"/>
          </p:cNvSpPr>
          <p:nvPr>
            <p:ph type="body" idx="1"/>
          </p:nvPr>
        </p:nvSpPr>
        <p:spPr>
          <a:xfrm>
            <a:off x="457200" y="333375"/>
            <a:ext cx="8229600" cy="57927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2400" dirty="0" smtClean="0"/>
              <a:t>                 Пример реального маркетингового эксперимента, который был проведен немецким представительством компании Кока-Кола, эта новость была опубликована в 2005 году. Суть эксперимента заключалась в том, что читателям молодежных изданий предложили отправлять СМС по мобильному телефону снятый камерой мобильника логотип </a:t>
            </a:r>
            <a:r>
              <a:rPr lang="ru-RU" sz="2400" dirty="0" err="1" smtClean="0"/>
              <a:t>Coke</a:t>
            </a:r>
            <a:r>
              <a:rPr lang="ru-RU" sz="2400" dirty="0" smtClean="0"/>
              <a:t>, являющегося немецким брендом компании Кока-Кола. Используя технологию распознавания логотипа, компания отсылала на мобильный телефон отправившего этот логотип, игру для мобильника – </a:t>
            </a:r>
            <a:r>
              <a:rPr lang="ru-RU" sz="2400" dirty="0" err="1" smtClean="0"/>
              <a:t>Home</a:t>
            </a:r>
            <a:r>
              <a:rPr lang="ru-RU" sz="2400" dirty="0" smtClean="0"/>
              <a:t> </a:t>
            </a:r>
            <a:r>
              <a:rPr lang="ru-RU" sz="2400" dirty="0" err="1" smtClean="0"/>
              <a:t>Turf</a:t>
            </a:r>
            <a:r>
              <a:rPr lang="ru-RU" sz="2400" dirty="0" smtClean="0"/>
              <a:t>. Если телефон не поддерживал стандарт </a:t>
            </a:r>
            <a:r>
              <a:rPr lang="ru-RU" sz="2400" dirty="0" err="1" smtClean="0"/>
              <a:t>Java</a:t>
            </a:r>
            <a:r>
              <a:rPr lang="ru-RU" sz="2400" dirty="0" smtClean="0"/>
              <a:t>, то вместо игры отсылалась фото заставка. Управляющий компании </a:t>
            </a:r>
            <a:r>
              <a:rPr lang="ru-RU" sz="2400" dirty="0" err="1" smtClean="0"/>
              <a:t>Хармут</a:t>
            </a:r>
            <a:r>
              <a:rPr lang="ru-RU" sz="2400" dirty="0" smtClean="0"/>
              <a:t> сказал, что маркетинговые исследования показали – доля сообщений для </a:t>
            </a:r>
            <a:r>
              <a:rPr lang="ru-RU" sz="2400" dirty="0" err="1" smtClean="0"/>
              <a:t>Coke</a:t>
            </a:r>
            <a:r>
              <a:rPr lang="ru-RU" sz="2400" dirty="0" smtClean="0"/>
              <a:t> превысила количество обычных СМС сообщений в том же сегменте рынка. Им также было отмечено, что после такого маркетингового эксперимента несколькими рекламными агентствами было принято решение о запуске подобных экспериментов в разных странах.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2400" dirty="0" smtClean="0"/>
              <a:t>КМ-Групп.</a:t>
            </a:r>
            <a:endParaRPr lang="kk-KZ" sz="2400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/>
          </p:cNvSpPr>
          <p:nvPr>
            <p:ph type="title"/>
          </p:nvPr>
        </p:nvSpPr>
        <p:spPr>
          <a:xfrm>
            <a:off x="468313" y="260351"/>
            <a:ext cx="8229600" cy="3240657"/>
          </a:xfrm>
        </p:spPr>
        <p:txBody>
          <a:bodyPr/>
          <a:lstStyle/>
          <a:p>
            <a:pPr eaLnBrk="1" hangingPunct="1"/>
            <a:r>
              <a:rPr lang="ru-RU" sz="3200" dirty="0" smtClean="0">
                <a:latin typeface="Times New Roman" pitchFamily="18" charset="0"/>
              </a:rPr>
              <a:t>По американской системе классификации экспериментов, основанной на измерении в контрольной группе (С – </a:t>
            </a:r>
            <a:r>
              <a:rPr lang="ru-RU" sz="3200" dirty="0" err="1" smtClean="0">
                <a:latin typeface="Times New Roman" pitchFamily="18" charset="0"/>
              </a:rPr>
              <a:t>control</a:t>
            </a:r>
            <a:r>
              <a:rPr lang="ru-RU" sz="3200" dirty="0" smtClean="0">
                <a:latin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</a:rPr>
              <a:t>group</a:t>
            </a:r>
            <a:r>
              <a:rPr lang="ru-RU" sz="3200" dirty="0" smtClean="0">
                <a:latin typeface="Times New Roman" pitchFamily="18" charset="0"/>
              </a:rPr>
              <a:t>) и экспериментальной группе (Е – </a:t>
            </a:r>
            <a:r>
              <a:rPr lang="ru-RU" sz="3200" dirty="0" err="1" smtClean="0">
                <a:latin typeface="Times New Roman" pitchFamily="18" charset="0"/>
              </a:rPr>
              <a:t>experimental</a:t>
            </a:r>
            <a:r>
              <a:rPr lang="ru-RU" sz="3200" dirty="0" smtClean="0">
                <a:latin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</a:rPr>
              <a:t>group</a:t>
            </a:r>
            <a:r>
              <a:rPr lang="ru-RU" sz="3200" dirty="0" smtClean="0">
                <a:latin typeface="Times New Roman" pitchFamily="18" charset="0"/>
              </a:rPr>
              <a:t>) до воздействия фактора (В - </a:t>
            </a:r>
            <a:r>
              <a:rPr lang="ru-RU" sz="3200" dirty="0" err="1" smtClean="0">
                <a:latin typeface="Times New Roman" pitchFamily="18" charset="0"/>
              </a:rPr>
              <a:t>before</a:t>
            </a:r>
            <a:r>
              <a:rPr lang="ru-RU" sz="3200" dirty="0" smtClean="0">
                <a:latin typeface="Times New Roman" pitchFamily="18" charset="0"/>
              </a:rPr>
              <a:t>) и после воздействия фактора (А - </a:t>
            </a:r>
            <a:r>
              <a:rPr lang="ru-RU" sz="3200" dirty="0" err="1" smtClean="0">
                <a:latin typeface="Times New Roman" pitchFamily="18" charset="0"/>
              </a:rPr>
              <a:t>after</a:t>
            </a:r>
            <a:r>
              <a:rPr lang="ru-RU" sz="3200" dirty="0" smtClean="0">
                <a:latin typeface="Times New Roman" pitchFamily="18" charset="0"/>
              </a:rPr>
              <a:t>) можно выделить несколько типов экспериментов.</a:t>
            </a:r>
            <a:endParaRPr lang="kk-KZ" sz="3200" dirty="0" smtClean="0">
              <a:latin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645024"/>
            <a:ext cx="6368008" cy="306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3"/>
          <p:cNvSpPr>
            <a:spLocks/>
          </p:cNvSpPr>
          <p:nvPr/>
        </p:nvSpPr>
        <p:spPr bwMode="auto">
          <a:xfrm>
            <a:off x="673100" y="188913"/>
            <a:ext cx="8229600" cy="615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ru-RU" sz="3200" dirty="0">
                <a:latin typeface="Calibri" pitchFamily="34" charset="0"/>
              </a:rPr>
              <a:t>ЕВА – измерение характеристик в одной экспериментальной группе до и после воздействия фактора. </a:t>
            </a:r>
            <a:endParaRPr lang="ru-RU" sz="3200" dirty="0" smtClean="0">
              <a:latin typeface="Calibri" pitchFamily="34" charset="0"/>
            </a:endParaRPr>
          </a:p>
          <a:p>
            <a:pPr eaLnBrk="0" hangingPunct="0">
              <a:lnSpc>
                <a:spcPct val="80000"/>
              </a:lnSpc>
              <a:spcBef>
                <a:spcPct val="20000"/>
              </a:spcBef>
            </a:pPr>
            <a:r>
              <a:rPr lang="ru-RU" sz="3200" dirty="0" smtClean="0">
                <a:latin typeface="Calibri" pitchFamily="34" charset="0"/>
              </a:rPr>
              <a:t>В </a:t>
            </a:r>
            <a:r>
              <a:rPr lang="ru-RU" sz="3200" dirty="0">
                <a:latin typeface="Calibri" pitchFamily="34" charset="0"/>
              </a:rPr>
              <a:t>качестве примера можно привести </a:t>
            </a:r>
            <a:r>
              <a:rPr lang="ru-RU" sz="3200" dirty="0" smtClean="0">
                <a:latin typeface="Calibri" pitchFamily="34" charset="0"/>
              </a:rPr>
              <a:t>определение </a:t>
            </a:r>
            <a:r>
              <a:rPr lang="ru-RU" sz="3200" dirty="0">
                <a:latin typeface="Calibri" pitchFamily="34" charset="0"/>
              </a:rPr>
              <a:t>объема сбыта до и после рекламной кампании. Наиболее существенная проблема, возникающая при такой организации эксперимента, заключается в сложности однозначной интерпретации результатов. На ход эксперимента могут влиять различные дополнительные обстоятельства - действия прошлых маркетинговых мероприятий, воздействие посторонних факторов.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endParaRPr lang="kk-KZ" sz="28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dirty="0">
                <a:latin typeface="Calibri" pitchFamily="34" charset="0"/>
              </a:rPr>
              <a:t>ЕА-СА – При такой организации эксперимента влияние перечисленных выше обстоятельств уменьшается, но возникают проблемы из-за возможного наличия различий между группами еще до эксперимента. В качестве возможного решения предлагается образование групп по случайному принципу</a:t>
            </a:r>
            <a:r>
              <a:rPr lang="ru-RU" dirty="0" smtClean="0">
                <a:latin typeface="Calibri" pitchFamily="34" charset="0"/>
              </a:rPr>
              <a:t>.</a:t>
            </a:r>
            <a:endParaRPr lang="ru-RU" dirty="0">
              <a:latin typeface="Calibri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786098"/>
            <a:ext cx="5100425" cy="2773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19621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dirty="0">
                <a:latin typeface="Calibri" pitchFamily="34" charset="0"/>
              </a:rPr>
              <a:t>ЕВА-СВА – Подобные эксперименты часто применяются в исследованиях для торговли, которые проводятся с целью определения влияния мероприятий по стимулированию сбыта на предпочтения покупателей. Недостаток заключается в необходимости предварительного измерения, что может вызвать эффект обучения респондентов.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84073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04664"/>
            <a:ext cx="8229600" cy="4525963"/>
          </a:xfrm>
        </p:spPr>
        <p:txBody>
          <a:bodyPr/>
          <a:lstStyle/>
          <a:p>
            <a:r>
              <a:rPr lang="ru-RU" dirty="0">
                <a:latin typeface="Calibri" pitchFamily="34" charset="0"/>
              </a:rPr>
              <a:t>ЕА-ЕВА-СВА – При такой организации возрастает объективность результатов и точность интерпретации их, но одновременно увеличиваются и затраты на эксперимент.</a:t>
            </a:r>
            <a:endParaRPr lang="ru-RU" dirty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5" y="3061592"/>
            <a:ext cx="4235464" cy="3172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29197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350</Words>
  <Application>Microsoft Office PowerPoint</Application>
  <PresentationFormat>Экран (4:3)</PresentationFormat>
  <Paragraphs>10</Paragraphs>
  <Slides>24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Тема 9.Организация экспериментов.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 американской системе классификации экспериментов, основанной на измерении в контрольной группе (С – control group) и экспериментальной группе (Е – experimental group) до воздействия фактора (В - before) и после воздействия фактора (А - after) можно выделить несколько типов экспериментов.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9.Организация экспериментов. </dc:title>
  <dc:creator>hp</dc:creator>
  <cp:lastModifiedBy>hp</cp:lastModifiedBy>
  <cp:revision>5</cp:revision>
  <dcterms:created xsi:type="dcterms:W3CDTF">2013-04-14T14:27:51Z</dcterms:created>
  <dcterms:modified xsi:type="dcterms:W3CDTF">2013-04-21T16:49:34Z</dcterms:modified>
</cp:coreProperties>
</file>