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8" d="100"/>
          <a:sy n="88" d="100"/>
        </p:scale>
        <p:origin x="-106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03.03.2016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03.03.2016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03.03.2016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03.03.2016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03.03.2016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03.03.2016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03.03.2016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03.03.2016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03.03.2016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03.03.2016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03.03.2016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03.03.2016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0" y="0"/>
            <a:ext cx="9144000" cy="6858000"/>
          </a:xfrm>
        </p:spPr>
        <p:txBody>
          <a:bodyPr>
            <a:normAutofit/>
          </a:bodyPr>
          <a:lstStyle/>
          <a:p>
            <a:r>
              <a:rPr lang="ru-RU" sz="6000" dirty="0" smtClean="0">
                <a:latin typeface="Times New Roman" pitchFamily="18" charset="0"/>
                <a:cs typeface="Times New Roman" pitchFamily="18" charset="0"/>
              </a:rPr>
              <a:t>НЕДОБРОСОВЕСТНАЯ КОНКУРЕНЦИЯ</a:t>
            </a:r>
            <a:endParaRPr lang="ru-RU" sz="6000"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r>
              <a:rPr lang="ru-RU" dirty="0" smtClean="0">
                <a:latin typeface="Times New Roman" pitchFamily="18" charset="0"/>
                <a:cs typeface="Times New Roman" pitchFamily="18" charset="0"/>
              </a:rPr>
              <a:t>Недобросовестной конкуренцией являются любые действия в конкуренции, направленные на достижение или предоставление неправомерных преимуществ. Недобросовестная конкуренция </a:t>
            </a:r>
            <a:r>
              <a:rPr lang="ru-RU" dirty="0" smtClean="0">
                <a:latin typeface="Times New Roman" pitchFamily="18" charset="0"/>
                <a:cs typeface="Times New Roman" pitchFamily="18" charset="0"/>
              </a:rPr>
              <a:t>запрещается.</a:t>
            </a:r>
            <a:endParaRPr lang="ru-RU"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normAutofit/>
          </a:bodyPr>
          <a:lstStyle/>
          <a:p>
            <a:pPr fontAlgn="base"/>
            <a:r>
              <a:rPr lang="ru-RU" sz="2400" b="1" dirty="0" smtClean="0">
                <a:latin typeface="Times New Roman" pitchFamily="18" charset="0"/>
                <a:cs typeface="Times New Roman" pitchFamily="18" charset="0"/>
              </a:rPr>
              <a:t>Неправомерное использование средств индивидуализации товаров, работ, услуг, а также объектов авторского </a:t>
            </a:r>
            <a:r>
              <a:rPr lang="ru-RU" sz="2400" b="1" dirty="0" smtClean="0">
                <a:latin typeface="Times New Roman" pitchFamily="18" charset="0"/>
                <a:cs typeface="Times New Roman" pitchFamily="18" charset="0"/>
              </a:rPr>
              <a:t>права</a:t>
            </a:r>
            <a:br>
              <a:rPr lang="ru-RU" sz="2400" b="1"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Неправомерным использованием средств индивидуализации товаров, работ, услуг, а также объектов авторского права является незаконное использование чужого товарного знака, знака обслуживания, фирменного наименования, наименования места происхождения товара или сходных с ними обозначений для однородных товаров или использование без разрешения правообладателя или уполномоченного на то лица названий литературных, художественных произведений, периодических изданий, или использование упаковки в виде, который может ввести потребителя в заблуждение в отношении характера, способа и места производства, потребительских свойств, качества и количества товара или в отношении его </a:t>
            </a:r>
            <a:r>
              <a:rPr lang="ru-RU" sz="2400" dirty="0" smtClean="0">
                <a:latin typeface="Times New Roman" pitchFamily="18" charset="0"/>
                <a:cs typeface="Times New Roman" pitchFamily="18" charset="0"/>
              </a:rPr>
              <a:t>производителей.</a:t>
            </a:r>
            <a:endParaRPr lang="ru-RU" sz="24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normAutofit fontScale="90000"/>
          </a:bodyPr>
          <a:lstStyle/>
          <a:p>
            <a:pPr fontAlgn="base"/>
            <a:r>
              <a:rPr lang="ru-RU" b="1" dirty="0" smtClean="0">
                <a:latin typeface="Times New Roman" pitchFamily="18" charset="0"/>
                <a:cs typeface="Times New Roman" pitchFamily="18" charset="0"/>
              </a:rPr>
              <a:t>Неправомерное использование товара другого производителя</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Неправомерным использованием товара другого производителя является введение в хозяйственный оборот под своим обозначением товара другого производителя путем изменений либо снятия обозначений производителя без разрешения правообладателя или уполномоченного на то лица.</a:t>
            </a:r>
            <a:endParaRPr lang="ru-RU"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normAutofit/>
          </a:bodyPr>
          <a:lstStyle/>
          <a:p>
            <a:pPr fontAlgn="base"/>
            <a:r>
              <a:rPr lang="ru-RU" sz="3200" b="1" dirty="0" smtClean="0">
                <a:latin typeface="Times New Roman" pitchFamily="18" charset="0"/>
                <a:cs typeface="Times New Roman" pitchFamily="18" charset="0"/>
              </a:rPr>
              <a:t>Копирование внешнего вида </a:t>
            </a:r>
            <a:r>
              <a:rPr lang="ru-RU" sz="3200" b="1" dirty="0" smtClean="0">
                <a:latin typeface="Times New Roman" pitchFamily="18" charset="0"/>
                <a:cs typeface="Times New Roman" pitchFamily="18" charset="0"/>
              </a:rPr>
              <a:t>изделия</a:t>
            </a:r>
            <a:br>
              <a:rPr lang="ru-RU" sz="3200" b="1" dirty="0" smtClean="0">
                <a:latin typeface="Times New Roman" pitchFamily="18" charset="0"/>
                <a:cs typeface="Times New Roman" pitchFamily="18" charset="0"/>
              </a:rPr>
            </a:br>
            <a:r>
              <a:rPr lang="ru-RU" sz="3200" dirty="0" smtClean="0">
                <a:latin typeface="Times New Roman" pitchFamily="18" charset="0"/>
                <a:cs typeface="Times New Roman" pitchFamily="18" charset="0"/>
              </a:rPr>
              <a:t/>
            </a:r>
            <a:br>
              <a:rPr lang="ru-RU" sz="3200" dirty="0" smtClean="0">
                <a:latin typeface="Times New Roman" pitchFamily="18" charset="0"/>
                <a:cs typeface="Times New Roman" pitchFamily="18" charset="0"/>
              </a:rPr>
            </a:br>
            <a:r>
              <a:rPr lang="ru-RU" sz="3200" dirty="0" smtClean="0">
                <a:latin typeface="Times New Roman" pitchFamily="18" charset="0"/>
                <a:cs typeface="Times New Roman" pitchFamily="18" charset="0"/>
              </a:rPr>
              <a:t>1. Копированием внешнего вида изделия является воспроизведение внешнего вида изделия другого субъекта рынка и введение его в хозяйственный оборот, которое может ввести в заблуждение потребителя в отношении производителя товара.</a:t>
            </a:r>
            <a:br>
              <a:rPr lang="ru-RU" sz="3200" dirty="0" smtClean="0">
                <a:latin typeface="Times New Roman" pitchFamily="18" charset="0"/>
                <a:cs typeface="Times New Roman" pitchFamily="18" charset="0"/>
              </a:rPr>
            </a:br>
            <a:r>
              <a:rPr lang="ru-RU" sz="3200" dirty="0" smtClean="0">
                <a:latin typeface="Times New Roman" pitchFamily="18" charset="0"/>
                <a:cs typeface="Times New Roman" pitchFamily="18" charset="0"/>
              </a:rPr>
              <a:t/>
            </a:r>
            <a:br>
              <a:rPr lang="ru-RU" sz="3200" dirty="0" smtClean="0">
                <a:latin typeface="Times New Roman" pitchFamily="18" charset="0"/>
                <a:cs typeface="Times New Roman" pitchFamily="18" charset="0"/>
              </a:rPr>
            </a:br>
            <a:r>
              <a:rPr lang="ru-RU" sz="3200" dirty="0" smtClean="0">
                <a:latin typeface="Times New Roman" pitchFamily="18" charset="0"/>
                <a:cs typeface="Times New Roman" pitchFamily="18" charset="0"/>
              </a:rPr>
              <a:t>2</a:t>
            </a:r>
            <a:r>
              <a:rPr lang="ru-RU" sz="3200" dirty="0" smtClean="0">
                <a:latin typeface="Times New Roman" pitchFamily="18" charset="0"/>
                <a:cs typeface="Times New Roman" pitchFamily="18" charset="0"/>
              </a:rPr>
              <a:t>. Не признается неправомерным копирование внешнего вида изделия или его частей, если такое копирование обусловлено исключительно их функциональным применением.</a:t>
            </a:r>
            <a:br>
              <a:rPr lang="ru-RU" sz="3200" dirty="0" smtClean="0">
                <a:latin typeface="Times New Roman" pitchFamily="18" charset="0"/>
                <a:cs typeface="Times New Roman" pitchFamily="18" charset="0"/>
              </a:rPr>
            </a:br>
            <a:endParaRPr lang="ru-RU" sz="32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fontAlgn="base"/>
            <a:r>
              <a:rPr lang="ru-RU" b="1" dirty="0" smtClean="0">
                <a:latin typeface="Times New Roman" pitchFamily="18" charset="0"/>
                <a:cs typeface="Times New Roman" pitchFamily="18" charset="0"/>
              </a:rPr>
              <a:t>Дискредитация субъекта </a:t>
            </a:r>
            <a:r>
              <a:rPr lang="ru-RU" b="1" dirty="0" smtClean="0">
                <a:latin typeface="Times New Roman" pitchFamily="18" charset="0"/>
                <a:cs typeface="Times New Roman" pitchFamily="18" charset="0"/>
              </a:rPr>
              <a:t>рынка</a:t>
            </a:r>
            <a:br>
              <a:rPr lang="ru-RU" b="1" dirty="0" smtClean="0">
                <a:latin typeface="Times New Roman" pitchFamily="18" charset="0"/>
                <a:cs typeface="Times New Roman" pitchFamily="18" charset="0"/>
              </a:rPr>
            </a:b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Дискредитацией субъекта рынка является распространение в любой форме заведомо ложных, недостоверных сведений, связанных с деятельностью субъекта </a:t>
            </a:r>
            <a:r>
              <a:rPr lang="ru-RU" dirty="0" smtClean="0">
                <a:latin typeface="Times New Roman" pitchFamily="18" charset="0"/>
                <a:cs typeface="Times New Roman" pitchFamily="18" charset="0"/>
              </a:rPr>
              <a:t>рынка.</a:t>
            </a:r>
            <a:endParaRPr lang="ru-RU"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fontAlgn="base"/>
            <a:r>
              <a:rPr lang="ru-RU" b="1" dirty="0" smtClean="0">
                <a:latin typeface="Times New Roman" pitchFamily="18" charset="0"/>
                <a:cs typeface="Times New Roman" pitchFamily="18" charset="0"/>
              </a:rPr>
              <a:t>Заведомо ложная, недобросовестная и недостоверная </a:t>
            </a:r>
            <a:r>
              <a:rPr lang="ru-RU" b="1" dirty="0" smtClean="0">
                <a:latin typeface="Times New Roman" pitchFamily="18" charset="0"/>
                <a:cs typeface="Times New Roman" pitchFamily="18" charset="0"/>
              </a:rPr>
              <a:t>реклама</a:t>
            </a:r>
            <a:br>
              <a:rPr lang="ru-RU" b="1" dirty="0" smtClean="0">
                <a:latin typeface="Times New Roman" pitchFamily="18" charset="0"/>
                <a:cs typeface="Times New Roman" pitchFamily="18" charset="0"/>
              </a:rPr>
            </a:b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Признаки недобросовестной, недостоверной и заведомо ложной рекламы устанавливаются в соответствии с законами Республики Казахстан</a:t>
            </a:r>
            <a:endParaRPr lang="ru-RU"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noAutofit/>
          </a:bodyPr>
          <a:lstStyle/>
          <a:p>
            <a:pPr fontAlgn="base"/>
            <a:r>
              <a:rPr lang="ru-RU" sz="3500" b="1" dirty="0" smtClean="0">
                <a:latin typeface="Times New Roman" pitchFamily="18" charset="0"/>
                <a:cs typeface="Times New Roman" pitchFamily="18" charset="0"/>
              </a:rPr>
              <a:t>Реализация (приобретение) товара с принудительным ассортиментом</a:t>
            </a:r>
            <a:r>
              <a:rPr lang="ru-RU" sz="3500" dirty="0" smtClean="0">
                <a:latin typeface="Times New Roman" pitchFamily="18" charset="0"/>
                <a:cs typeface="Times New Roman" pitchFamily="18" charset="0"/>
              </a:rPr>
              <a:t/>
            </a:r>
            <a:br>
              <a:rPr lang="ru-RU" sz="3500" dirty="0" smtClean="0">
                <a:latin typeface="Times New Roman" pitchFamily="18" charset="0"/>
                <a:cs typeface="Times New Roman" pitchFamily="18" charset="0"/>
              </a:rPr>
            </a:br>
            <a:r>
              <a:rPr lang="ru-RU" sz="3500" dirty="0" smtClean="0">
                <a:latin typeface="Times New Roman" pitchFamily="18" charset="0"/>
                <a:cs typeface="Times New Roman" pitchFamily="18" charset="0"/>
              </a:rPr>
              <a:t>Реализацией (приобретением) товара с принудительным ассортиментом являются любые действия продавца (поставщика) или покупателя по установлению дополнительных требований или условий при реализации (приобретении) товара, которые ущемляют права продавца (поставщика), потребителя и которые по своему содержанию или согласно обычаям делового оборота не касаются предмета сделки</a:t>
            </a:r>
            <a:endParaRPr lang="ru-RU" sz="35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normAutofit fontScale="90000"/>
          </a:bodyPr>
          <a:lstStyle/>
          <a:p>
            <a:pPr fontAlgn="base"/>
            <a:r>
              <a:rPr lang="ru-RU" b="1" dirty="0" smtClean="0">
                <a:latin typeface="Times New Roman" pitchFamily="18" charset="0"/>
                <a:cs typeface="Times New Roman" pitchFamily="18" charset="0"/>
              </a:rPr>
              <a:t>Призыв к бойкоту продавца (поставщика) конкурента</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Призывом к бойкоту продавца (поставщика) конкурента или его товара являются организованные конкурентом непосредственно или через посредника действия, направленные на отказ покупателей от установления договорных отношений с продавцом (поставщиком) конкурента или приобретения его товаров</a:t>
            </a:r>
            <a:endParaRPr lang="ru-RU"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normAutofit/>
          </a:bodyPr>
          <a:lstStyle/>
          <a:p>
            <a:pPr fontAlgn="base"/>
            <a:r>
              <a:rPr lang="ru-RU" sz="3600" b="1" dirty="0" smtClean="0">
                <a:latin typeface="Times New Roman" pitchFamily="18" charset="0"/>
                <a:cs typeface="Times New Roman" pitchFamily="18" charset="0"/>
              </a:rPr>
              <a:t>Призыв к дискриминации покупателя (поставщика)</a:t>
            </a:r>
            <a:r>
              <a:rPr lang="ru-RU" sz="3600" dirty="0" smtClean="0">
                <a:latin typeface="Times New Roman" pitchFamily="18" charset="0"/>
                <a:cs typeface="Times New Roman" pitchFamily="18" charset="0"/>
              </a:rPr>
              <a:t/>
            </a:r>
            <a:br>
              <a:rPr lang="ru-RU" sz="3600" dirty="0" smtClean="0">
                <a:latin typeface="Times New Roman" pitchFamily="18" charset="0"/>
                <a:cs typeface="Times New Roman" pitchFamily="18" charset="0"/>
              </a:rPr>
            </a:br>
            <a:r>
              <a:rPr lang="ru-RU" sz="3600" dirty="0" smtClean="0">
                <a:latin typeface="Times New Roman" pitchFamily="18" charset="0"/>
                <a:cs typeface="Times New Roman" pitchFamily="18" charset="0"/>
              </a:rPr>
              <a:t>Призывом к дискриминации покупателя (поставщика) являются действия конкурента покупателя (поставщика) непосредственно или через посредника, направленные на принуждение поставщика (покупателя) к отказу от заключения договора или применению дискриминационных условий к иным покупателям (поставщикам) по равнозначным договорам.</a:t>
            </a:r>
            <a:br>
              <a:rPr lang="ru-RU" sz="3600" dirty="0" smtClean="0">
                <a:latin typeface="Times New Roman" pitchFamily="18" charset="0"/>
                <a:cs typeface="Times New Roman" pitchFamily="18" charset="0"/>
              </a:rPr>
            </a:br>
            <a:endParaRPr lang="ru-RU" sz="3600"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noAutofit/>
          </a:bodyPr>
          <a:lstStyle/>
          <a:p>
            <a:pPr fontAlgn="base"/>
            <a:r>
              <a:rPr lang="ru-RU" sz="3400" b="1" dirty="0" smtClean="0">
                <a:latin typeface="Times New Roman" pitchFamily="18" charset="0"/>
                <a:cs typeface="Times New Roman" pitchFamily="18" charset="0"/>
              </a:rPr>
              <a:t>Призыв к разрыву договора с конкурентом</a:t>
            </a:r>
            <a:r>
              <a:rPr lang="ru-RU" sz="3400" dirty="0" smtClean="0">
                <a:latin typeface="Times New Roman" pitchFamily="18" charset="0"/>
                <a:cs typeface="Times New Roman" pitchFamily="18" charset="0"/>
              </a:rPr>
              <a:t/>
            </a:r>
            <a:br>
              <a:rPr lang="ru-RU" sz="3400" dirty="0" smtClean="0">
                <a:latin typeface="Times New Roman" pitchFamily="18" charset="0"/>
                <a:cs typeface="Times New Roman" pitchFamily="18" charset="0"/>
              </a:rPr>
            </a:br>
            <a:r>
              <a:rPr lang="ru-RU" sz="3400" dirty="0" smtClean="0">
                <a:latin typeface="Times New Roman" pitchFamily="18" charset="0"/>
                <a:cs typeface="Times New Roman" pitchFamily="18" charset="0"/>
              </a:rPr>
              <a:t>Призывом к разрыву договора с конкурентом являются действия субъекта рынка, направленные на невыполнение или выполнение ненадлежащим образом договорных обязательств иного субъекта рынка - участника договора с конкурентом, путем предоставления или предложения непосредственно или через посредника материального вознаграждения, других преимуществ либо необоснованного препятствования субъекту рынка в осуществлении им своей деятельности</a:t>
            </a:r>
            <a:endParaRPr lang="ru-RU" sz="3400"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normAutofit/>
          </a:bodyPr>
          <a:lstStyle/>
          <a:p>
            <a:pPr fontAlgn="base"/>
            <a:r>
              <a:rPr lang="ru-RU" sz="3300" b="1" dirty="0" smtClean="0">
                <a:latin typeface="Times New Roman" pitchFamily="18" charset="0"/>
                <a:cs typeface="Times New Roman" pitchFamily="18" charset="0"/>
              </a:rPr>
              <a:t>Подкуп работника продавца (поставщика</a:t>
            </a:r>
            <a:r>
              <a:rPr lang="ru-RU" sz="3300" b="1" dirty="0" smtClean="0">
                <a:latin typeface="Times New Roman" pitchFamily="18" charset="0"/>
                <a:cs typeface="Times New Roman" pitchFamily="18" charset="0"/>
              </a:rPr>
              <a:t>)</a:t>
            </a:r>
            <a:br>
              <a:rPr lang="ru-RU" sz="3300" b="1" dirty="0" smtClean="0">
                <a:latin typeface="Times New Roman" pitchFamily="18" charset="0"/>
                <a:cs typeface="Times New Roman" pitchFamily="18" charset="0"/>
              </a:rPr>
            </a:br>
            <a:r>
              <a:rPr lang="ru-RU" sz="3300" dirty="0" smtClean="0">
                <a:latin typeface="Times New Roman" pitchFamily="18" charset="0"/>
                <a:cs typeface="Times New Roman" pitchFamily="18" charset="0"/>
              </a:rPr>
              <a:t/>
            </a:r>
            <a:br>
              <a:rPr lang="ru-RU" sz="3300" dirty="0" smtClean="0">
                <a:latin typeface="Times New Roman" pitchFamily="18" charset="0"/>
                <a:cs typeface="Times New Roman" pitchFamily="18" charset="0"/>
              </a:rPr>
            </a:br>
            <a:r>
              <a:rPr lang="ru-RU" sz="3300" dirty="0" smtClean="0">
                <a:latin typeface="Times New Roman" pitchFamily="18" charset="0"/>
                <a:cs typeface="Times New Roman" pitchFamily="18" charset="0"/>
              </a:rPr>
              <a:t>Подкупом работника продавца (поставщика) является предоставление ему конкурентом покупателя непосредственно или через посредника имущества или неимущественных благ за ненадлежащее исполнение или неисполнение работником продавца (поставщика) служебных обязанностей, что приводит или может привести к получению конкурентом покупателя определенных преимуществ перед покупателем и (или) убыткам покупателя</a:t>
            </a:r>
            <a:endParaRPr lang="ru-RU" sz="33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normAutofit fontScale="90000"/>
          </a:bodyPr>
          <a:lstStyle/>
          <a:p>
            <a:pPr fontAlgn="base"/>
            <a:r>
              <a:rPr lang="ru-RU" sz="3300" b="1" dirty="0" smtClean="0">
                <a:latin typeface="Times New Roman" pitchFamily="18" charset="0"/>
                <a:cs typeface="Times New Roman" pitchFamily="18" charset="0"/>
              </a:rPr>
              <a:t>Подкуп работника </a:t>
            </a:r>
            <a:r>
              <a:rPr lang="ru-RU" sz="3300" b="1" dirty="0" smtClean="0">
                <a:latin typeface="Times New Roman" pitchFamily="18" charset="0"/>
                <a:cs typeface="Times New Roman" pitchFamily="18" charset="0"/>
              </a:rPr>
              <a:t>покупателя</a:t>
            </a:r>
            <a:br>
              <a:rPr lang="ru-RU" sz="3300" b="1" dirty="0" smtClean="0">
                <a:latin typeface="Times New Roman" pitchFamily="18" charset="0"/>
                <a:cs typeface="Times New Roman" pitchFamily="18" charset="0"/>
              </a:rPr>
            </a:br>
            <a:r>
              <a:rPr lang="ru-RU" sz="3300" dirty="0" smtClean="0">
                <a:latin typeface="Times New Roman" pitchFamily="18" charset="0"/>
                <a:cs typeface="Times New Roman" pitchFamily="18" charset="0"/>
              </a:rPr>
              <a:t/>
            </a:r>
            <a:br>
              <a:rPr lang="ru-RU" sz="3300" dirty="0" smtClean="0">
                <a:latin typeface="Times New Roman" pitchFamily="18" charset="0"/>
                <a:cs typeface="Times New Roman" pitchFamily="18" charset="0"/>
              </a:rPr>
            </a:br>
            <a:r>
              <a:rPr lang="ru-RU" sz="3300" dirty="0" smtClean="0">
                <a:latin typeface="Times New Roman" pitchFamily="18" charset="0"/>
                <a:cs typeface="Times New Roman" pitchFamily="18" charset="0"/>
              </a:rPr>
              <a:t>Подкупом работника покупателя является предоставление ему конкурентом продавца (поставщика) непосредственно или через посредника имущества или неимущественных благ за ненадлежащее исполнение или неисполнение работником покупателя служебных обязанностей, что приводит или может привести к получению конкурентом продавца (поставщика) определенных преимуществ перед продавцом (поставщиком) и (или) убыткам продавца (поставщика).</a:t>
            </a:r>
            <a:br>
              <a:rPr lang="ru-RU" sz="3300" dirty="0" smtClean="0">
                <a:latin typeface="Times New Roman" pitchFamily="18" charset="0"/>
                <a:cs typeface="Times New Roman" pitchFamily="18" charset="0"/>
              </a:rPr>
            </a:br>
            <a:endParaRPr lang="ru-RU" sz="33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normAutofit/>
          </a:bodyPr>
          <a:lstStyle/>
          <a:p>
            <a:pPr fontAlgn="base"/>
            <a:r>
              <a:rPr lang="ru-RU" sz="3600" b="1" dirty="0" smtClean="0">
                <a:latin typeface="Times New Roman" pitchFamily="18" charset="0"/>
                <a:cs typeface="Times New Roman" pitchFamily="18" charset="0"/>
              </a:rPr>
              <a:t>Неправомерное использование информации, составляющей коммерческую </a:t>
            </a:r>
            <a:r>
              <a:rPr lang="ru-RU" sz="3600" b="1" dirty="0" smtClean="0">
                <a:latin typeface="Times New Roman" pitchFamily="18" charset="0"/>
                <a:cs typeface="Times New Roman" pitchFamily="18" charset="0"/>
              </a:rPr>
              <a:t>тайну</a:t>
            </a:r>
            <a:br>
              <a:rPr lang="ru-RU" sz="3600" b="1" dirty="0" smtClean="0">
                <a:latin typeface="Times New Roman" pitchFamily="18" charset="0"/>
                <a:cs typeface="Times New Roman" pitchFamily="18" charset="0"/>
              </a:rPr>
            </a:br>
            <a:r>
              <a:rPr lang="ru-RU" sz="3600" dirty="0" smtClean="0">
                <a:latin typeface="Times New Roman" pitchFamily="18" charset="0"/>
                <a:cs typeface="Times New Roman" pitchFamily="18" charset="0"/>
              </a:rPr>
              <a:t/>
            </a:r>
            <a:br>
              <a:rPr lang="ru-RU" sz="3600" dirty="0" smtClean="0">
                <a:latin typeface="Times New Roman" pitchFamily="18" charset="0"/>
                <a:cs typeface="Times New Roman" pitchFamily="18" charset="0"/>
              </a:rPr>
            </a:br>
            <a:r>
              <a:rPr lang="ru-RU" sz="3600" dirty="0" smtClean="0">
                <a:latin typeface="Times New Roman" pitchFamily="18" charset="0"/>
                <a:cs typeface="Times New Roman" pitchFamily="18" charset="0"/>
              </a:rPr>
              <a:t>Неправомерным использованием информации, составляющей коммерческую тайну, является использование без разрешения правообладателя при осуществлении предпринимательской деятельности сведений, составляющих в соответствии с законодательством Республики Казахстан коммерческую </a:t>
            </a:r>
            <a:r>
              <a:rPr lang="ru-RU" sz="3600" dirty="0" smtClean="0">
                <a:latin typeface="Times New Roman" pitchFamily="18" charset="0"/>
                <a:cs typeface="Times New Roman" pitchFamily="18" charset="0"/>
              </a:rPr>
              <a:t>тайну.</a:t>
            </a:r>
            <a:endParaRPr lang="ru-RU" sz="3600"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669360"/>
          </a:xfrm>
        </p:spPr>
        <p:txBody>
          <a:bodyPr>
            <a:noAutofit/>
          </a:bodyPr>
          <a:lstStyle/>
          <a:p>
            <a:pPr fontAlgn="base"/>
            <a:r>
              <a:rPr lang="ru-RU" sz="2800" b="1" dirty="0" smtClean="0">
                <a:latin typeface="Times New Roman" pitchFamily="18" charset="0"/>
                <a:cs typeface="Times New Roman" pitchFamily="18" charset="0"/>
              </a:rPr>
              <a:t>Реализация товара с предоставлением потребителю недостоверной информации в отношении характера, способа и места производства, потребительских свойств, качества и количества товара и (или) его </a:t>
            </a:r>
            <a:r>
              <a:rPr lang="ru-RU" sz="2800" b="1" dirty="0" smtClean="0">
                <a:latin typeface="Times New Roman" pitchFamily="18" charset="0"/>
                <a:cs typeface="Times New Roman" pitchFamily="18" charset="0"/>
              </a:rPr>
              <a:t>производителей</a:t>
            </a:r>
            <a:br>
              <a:rPr lang="ru-RU" sz="2800" b="1" dirty="0" smtClean="0">
                <a:latin typeface="Times New Roman" pitchFamily="18" charset="0"/>
                <a:cs typeface="Times New Roman" pitchFamily="18" charset="0"/>
              </a:rPr>
            </a:b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r>
              <a:rPr lang="ru-RU" sz="2800" dirty="0" smtClean="0">
                <a:latin typeface="Times New Roman" pitchFamily="18" charset="0"/>
                <a:cs typeface="Times New Roman" pitchFamily="18" charset="0"/>
              </a:rPr>
              <a:t>Реализацией товара с предоставлением недостоверной информации является предоставление потребителю в любой форме недостоверной информации в отношении характера, способа и места производства, потребительских свойств, качества и количества товара и (или) его производителей.</a:t>
            </a:r>
            <a:br>
              <a:rPr lang="ru-RU" sz="2800" dirty="0" smtClean="0">
                <a:latin typeface="Times New Roman" pitchFamily="18" charset="0"/>
                <a:cs typeface="Times New Roman" pitchFamily="18" charset="0"/>
              </a:rPr>
            </a:br>
            <a:r>
              <a:rPr lang="ru-RU" sz="2800" dirty="0" smtClean="0">
                <a:latin typeface="Times New Roman" pitchFamily="18" charset="0"/>
                <a:cs typeface="Times New Roman" pitchFamily="18" charset="0"/>
              </a:rPr>
              <a:t> </a:t>
            </a:r>
            <a:br>
              <a:rPr lang="ru-RU" sz="2800" dirty="0" smtClean="0">
                <a:latin typeface="Times New Roman" pitchFamily="18" charset="0"/>
                <a:cs typeface="Times New Roman" pitchFamily="18" charset="0"/>
              </a:rPr>
            </a:br>
            <a:endParaRPr lang="ru-RU" sz="2800"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669360"/>
          </a:xfrm>
        </p:spPr>
        <p:txBody>
          <a:bodyPr>
            <a:normAutofit fontScale="90000"/>
          </a:bodyPr>
          <a:lstStyle/>
          <a:p>
            <a:pPr fontAlgn="base"/>
            <a:r>
              <a:rPr lang="ru-RU" sz="2700" b="1" dirty="0" smtClean="0">
                <a:latin typeface="Times New Roman" pitchFamily="18" charset="0"/>
                <a:cs typeface="Times New Roman" pitchFamily="18" charset="0"/>
              </a:rPr>
              <a:t>Некорректное сравнение субъектом рынка производимых и (или) реализуемых им товаров с товарами, производимыми и (или) реализуемыми другими </a:t>
            </a:r>
            <a:r>
              <a:rPr lang="ru-RU" sz="2700" b="1" smtClean="0">
                <a:latin typeface="Times New Roman" pitchFamily="18" charset="0"/>
                <a:cs typeface="Times New Roman" pitchFamily="18" charset="0"/>
              </a:rPr>
              <a:t>субъектами </a:t>
            </a:r>
            <a:r>
              <a:rPr lang="ru-RU" sz="2700" b="1" smtClean="0">
                <a:latin typeface="Times New Roman" pitchFamily="18" charset="0"/>
                <a:cs typeface="Times New Roman" pitchFamily="18" charset="0"/>
              </a:rPr>
              <a:t>рынка</a:t>
            </a:r>
            <a:br>
              <a:rPr lang="ru-RU" sz="2700" b="1" smtClean="0">
                <a:latin typeface="Times New Roman" pitchFamily="18" charset="0"/>
                <a:cs typeface="Times New Roman" pitchFamily="18" charset="0"/>
              </a:rPr>
            </a:br>
            <a:r>
              <a:rPr lang="ru-RU" sz="2700" dirty="0" smtClean="0">
                <a:latin typeface="Times New Roman" pitchFamily="18" charset="0"/>
                <a:cs typeface="Times New Roman" pitchFamily="18" charset="0"/>
              </a:rPr>
              <a:t/>
            </a:r>
            <a:br>
              <a:rPr lang="ru-RU" sz="2700" dirty="0" smtClean="0">
                <a:latin typeface="Times New Roman" pitchFamily="18" charset="0"/>
                <a:cs typeface="Times New Roman" pitchFamily="18" charset="0"/>
              </a:rPr>
            </a:br>
            <a:r>
              <a:rPr lang="ru-RU" sz="2700" dirty="0" smtClean="0">
                <a:latin typeface="Times New Roman" pitchFamily="18" charset="0"/>
                <a:cs typeface="Times New Roman" pitchFamily="18" charset="0"/>
              </a:rPr>
              <a:t>Некорректным сравнением субъектом рынка производимых и (или) реализуемых им товаров с товарами, производимыми и (или) реализуемыми другими субъектами рынка, являются осуществляемые в любой форме и с помощью любых средств публичные высказывания, заявления, утверждения, в которых свои товары сопоставляются с товарами (причисляются к товарам) других субъектов рынка, включая использование превосходной степени, в отсутствие документального подтверждения заявленного превосходства своего товара над товаром конкурента (причисления своего товара к товарам конкурента).</a:t>
            </a:r>
            <a:r>
              <a:rPr lang="ru-RU" dirty="0" smtClean="0"/>
              <a:t/>
            </a:r>
            <a:br>
              <a:rPr lang="ru-RU" dirty="0" smtClean="0"/>
            </a:br>
            <a:endParaRPr lang="ru-RU"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154</Words>
  <Application>Microsoft Office PowerPoint</Application>
  <PresentationFormat>Экран (4:3)</PresentationFormat>
  <Paragraphs>16</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Тема Office</vt:lpstr>
      <vt:lpstr>НЕДОБРОСОВЕСТНАЯ КОНКУРЕНЦИЯ</vt:lpstr>
      <vt:lpstr>Недобросовестной конкуренцией являются любые действия в конкуренции, направленные на достижение или предоставление неправомерных преимуществ. Недобросовестная конкуренция запрещается.</vt:lpstr>
      <vt:lpstr>Неправомерное использование средств индивидуализации товаров, работ, услуг, а также объектов авторского права  Неправомерным использованием средств индивидуализации товаров, работ, услуг, а также объектов авторского права является незаконное использование чужого товарного знака, знака обслуживания, фирменного наименования, наименования места происхождения товара или сходных с ними обозначений для однородных товаров или использование без разрешения правообладателя или уполномоченного на то лица названий литературных, художественных произведений, периодических изданий, или использование упаковки в виде, который может ввести потребителя в заблуждение в отношении характера, способа и места производства, потребительских свойств, качества и количества товара или в отношении его производителей.</vt:lpstr>
      <vt:lpstr>Неправомерное использование товара другого производителя Неправомерным использованием товара другого производителя является введение в хозяйственный оборот под своим обозначением товара другого производителя путем изменений либо снятия обозначений производителя без разрешения правообладателя или уполномоченного на то лица.</vt:lpstr>
      <vt:lpstr>Копирование внешнего вида изделия  1. Копированием внешнего вида изделия является воспроизведение внешнего вида изделия другого субъекта рынка и введение его в хозяйственный оборот, которое может ввести в заблуждение потребителя в отношении производителя товара.  2. Не признается неправомерным копирование внешнего вида изделия или его частей, если такое копирование обусловлено исключительно их функциональным применением. </vt:lpstr>
      <vt:lpstr>Дискредитация субъекта рынка  Дискредитацией субъекта рынка является распространение в любой форме заведомо ложных, недостоверных сведений, связанных с деятельностью субъекта рынка.</vt:lpstr>
      <vt:lpstr>Заведомо ложная, недобросовестная и недостоверная реклама  Признаки недобросовестной, недостоверной и заведомо ложной рекламы устанавливаются в соответствии с законами Республики Казахстан</vt:lpstr>
      <vt:lpstr>Реализация (приобретение) товара с принудительным ассортиментом Реализацией (приобретением) товара с принудительным ассортиментом являются любые действия продавца (поставщика) или покупателя по установлению дополнительных требований или условий при реализации (приобретении) товара, которые ущемляют права продавца (поставщика), потребителя и которые по своему содержанию или согласно обычаям делового оборота не касаются предмета сделки</vt:lpstr>
      <vt:lpstr>Призыв к бойкоту продавца (поставщика) конкурента Призывом к бойкоту продавца (поставщика) конкурента или его товара являются организованные конкурентом непосредственно или через посредника действия, направленные на отказ покупателей от установления договорных отношений с продавцом (поставщиком) конкурента или приобретения его товаров</vt:lpstr>
      <vt:lpstr>Призыв к дискриминации покупателя (поставщика) Призывом к дискриминации покупателя (поставщика) являются действия конкурента покупателя (поставщика) непосредственно или через посредника, направленные на принуждение поставщика (покупателя) к отказу от заключения договора или применению дискриминационных условий к иным покупателям (поставщикам) по равнозначным договорам. </vt:lpstr>
      <vt:lpstr>Призыв к разрыву договора с конкурентом Призывом к разрыву договора с конкурентом являются действия субъекта рынка, направленные на невыполнение или выполнение ненадлежащим образом договорных обязательств иного субъекта рынка - участника договора с конкурентом, путем предоставления или предложения непосредственно или через посредника материального вознаграждения, других преимуществ либо необоснованного препятствования субъекту рынка в осуществлении им своей деятельности</vt:lpstr>
      <vt:lpstr>Подкуп работника продавца (поставщика)  Подкупом работника продавца (поставщика) является предоставление ему конкурентом покупателя непосредственно или через посредника имущества или неимущественных благ за ненадлежащее исполнение или неисполнение работником продавца (поставщика) служебных обязанностей, что приводит или может привести к получению конкурентом покупателя определенных преимуществ перед покупателем и (или) убыткам покупателя</vt:lpstr>
      <vt:lpstr>Подкуп работника покупателя  Подкупом работника покупателя является предоставление ему конкурентом продавца (поставщика) непосредственно или через посредника имущества или неимущественных благ за ненадлежащее исполнение или неисполнение работником покупателя служебных обязанностей, что приводит или может привести к получению конкурентом продавца (поставщика) определенных преимуществ перед продавцом (поставщиком) и (или) убыткам продавца (поставщика). </vt:lpstr>
      <vt:lpstr>Неправомерное использование информации, составляющей коммерческую тайну  Неправомерным использованием информации, составляющей коммерческую тайну, является использование без разрешения правообладателя при осуществлении предпринимательской деятельности сведений, составляющих в соответствии с законодательством Республики Казахстан коммерческую тайну.</vt:lpstr>
      <vt:lpstr>Реализация товара с предоставлением потребителю недостоверной информации в отношении характера, способа и места производства, потребительских свойств, качества и количества товара и (или) его производителей  Реализацией товара с предоставлением недостоверной информации является предоставление потребителю в любой форме недостоверной информации в отношении характера, способа и места производства, потребительских свойств, качества и количества товара и (или) его производителей.   </vt:lpstr>
      <vt:lpstr>Некорректное сравнение субъектом рынка производимых и (или) реализуемых им товаров с товарами, производимыми и (или) реализуемыми другими субъектами рынка  Некорректным сравнением субъектом рынка производимых и (или) реализуемых им товаров с товарами, производимыми и (или) реализуемыми другими субъектами рынка, являются осуществляемые в любой форме и с помощью любых средств публичные высказывания, заявления, утверждения, в которых свои товары сопоставляются с товарами (причисляются к товарам) других субъектов рынка, включая использование превосходной степени, в отсутствие документального подтверждения заявленного превосходства своего товара над товаром конкурента (причисления своего товара к товарам конкурента).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НЕДОБРОСОВЕСТНАЯ КОНКУРЕНЦИЯ</dc:title>
  <cp:lastModifiedBy>Admin</cp:lastModifiedBy>
  <cp:revision>2</cp:revision>
  <dcterms:modified xsi:type="dcterms:W3CDTF">2016-03-03T00:41:38Z</dcterms:modified>
</cp:coreProperties>
</file>