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8" r:id="rId3"/>
    <p:sldId id="259" r:id="rId4"/>
    <p:sldId id="265" r:id="rId5"/>
    <p:sldId id="266" r:id="rId6"/>
    <p:sldId id="267" r:id="rId7"/>
    <p:sldId id="268" r:id="rId8"/>
    <p:sldId id="260" r:id="rId9"/>
    <p:sldId id="261"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636"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1285860"/>
            <a:ext cx="8143932" cy="3429023"/>
          </a:xfrm>
        </p:spPr>
        <p:txBody>
          <a:bodyPr>
            <a:normAutofit/>
          </a:bodyPr>
          <a:lstStyle/>
          <a:p>
            <a:r>
              <a:rPr lang="ru-RU" dirty="0"/>
              <a:t>МАГМАЛЫҚ ТАУЖ</a:t>
            </a:r>
            <a:r>
              <a:rPr lang="kk-KZ" dirty="0"/>
              <a:t>Ы</a:t>
            </a:r>
            <a:r>
              <a:rPr lang="ru-RU" dirty="0"/>
              <a:t>НЫСТАРДЫҢ ЖАТЫС </a:t>
            </a:r>
            <a:r>
              <a:rPr lang="kk-KZ" dirty="0"/>
              <a:t>ПІШІН</a:t>
            </a:r>
            <a:r>
              <a:rPr lang="ru-RU" dirty="0"/>
              <a:t>ДЕРІ</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571480"/>
            <a:ext cx="8501122" cy="5554683"/>
          </a:xfrm>
        </p:spPr>
        <p:txBody>
          <a:bodyPr>
            <a:normAutofit/>
          </a:bodyPr>
          <a:lstStyle/>
          <a:p>
            <a:r>
              <a:rPr lang="kk-KZ" dirty="0"/>
              <a:t>Магмалық таужыныстары пайда болуы жағдайларына байланысты эффузивті және интрузивті болып бөлінеді. Әрқайсысының жер қыртысындағы жатыс пішіндері әр түрлі больш келеді. Әр түрлі болуының негізгі себепкерлері: оларды қоршаған таужыныстар қасиеттері, яғни пайда болған ортасы, </a:t>
            </a:r>
            <a:r>
              <a:rPr lang="kk-KZ" dirty="0" smtClean="0"/>
              <a:t>атқылау </a:t>
            </a:r>
            <a:r>
              <a:rPr lang="kk-KZ" dirty="0"/>
              <a:t>ерекшеліктері, магма </a:t>
            </a:r>
            <a:r>
              <a:rPr lang="kk-KZ" dirty="0" smtClean="0"/>
              <a:t>құрамы </a:t>
            </a:r>
            <a:r>
              <a:rPr lang="kk-KZ" dirty="0"/>
              <a:t>және т.б</a:t>
            </a:r>
            <a:r>
              <a:rPr lang="kk-KZ" dirty="0" smtClean="0"/>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85794"/>
            <a:ext cx="8258204" cy="5340369"/>
          </a:xfrm>
        </p:spPr>
        <p:txBody>
          <a:bodyPr>
            <a:normAutofit fontScale="85000" lnSpcReduction="10000"/>
          </a:bodyPr>
          <a:lstStyle/>
          <a:p>
            <a:r>
              <a:rPr lang="kk-KZ" dirty="0"/>
              <a:t>Эффузивті жыныстар жер бетіне, су астына лава деп аталатын — сүйық вулкан (жанартау) өнімдерінің төгілуінен пайда болады. Жанартау материалдарын атқылау аппараттары үш түрге бөлінеді: орталық, жарақтық және ареалдық. Орталық типтес атқылау кезінде қабатты тік немесе жайдақ конус тәрізді — стратовулкандар пайда болады. Мұндай вулкандар беткейінің тіктігі жиі 20-30 жетіп, олар бір - бірімен алмасып орналасқан лавалар, туфтар, лавалық женттастардан, теңіздік және континеттік текті шөгінді жыныстардан тұрады. Бұл заттар беткейді әр түрлі жабады да, атқылау центрінен алыстаған сайын қалындығы азаяды.</a:t>
            </a:r>
            <a:endParaRPr lang="ru-RU" dirty="0"/>
          </a:p>
          <a:p>
            <a:pPr>
              <a:buNone/>
            </a:pPr>
            <a:endParaRPr lang="ru-RU" dirty="0"/>
          </a:p>
        </p:txBody>
      </p:sp>
      <p:sp>
        <p:nvSpPr>
          <p:cNvPr id="2" name="Прямоугольник 1"/>
          <p:cNvSpPr/>
          <p:nvPr/>
        </p:nvSpPr>
        <p:spPr>
          <a:xfrm>
            <a:off x="1043608" y="143054"/>
            <a:ext cx="6912768" cy="523220"/>
          </a:xfrm>
          <a:prstGeom prst="rect">
            <a:avLst/>
          </a:prstGeom>
        </p:spPr>
        <p:txBody>
          <a:bodyPr wrap="square">
            <a:spAutoFit/>
          </a:bodyPr>
          <a:lstStyle/>
          <a:p>
            <a:r>
              <a:rPr lang="kk-KZ" sz="2800" dirty="0"/>
              <a:t>Эффузивті жыныстардың жатыс пішіндері</a:t>
            </a:r>
            <a:endParaRPr lang="ru-RU"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err="1"/>
              <a:t>Эффузивті</a:t>
            </a:r>
            <a:r>
              <a:rPr lang="ru-RU" sz="2800" dirty="0"/>
              <a:t>  </a:t>
            </a:r>
            <a:r>
              <a:rPr lang="ru-RU" sz="2800" dirty="0" err="1"/>
              <a:t>жыныстардың</a:t>
            </a:r>
            <a:r>
              <a:rPr lang="ru-RU" sz="2800" dirty="0"/>
              <a:t> </a:t>
            </a:r>
            <a:r>
              <a:rPr lang="ru-RU" sz="2800" dirty="0" err="1"/>
              <a:t>жатыс</a:t>
            </a:r>
            <a:r>
              <a:rPr lang="ru-RU" sz="2800" dirty="0"/>
              <a:t> </a:t>
            </a:r>
            <a:r>
              <a:rPr lang="ru-RU" sz="2800" dirty="0" err="1"/>
              <a:t>пішіндері</a:t>
            </a:r>
            <a:r>
              <a:rPr lang="ru-RU" sz="2800" dirty="0"/>
              <a:t>: а) </a:t>
            </a:r>
            <a:r>
              <a:rPr lang="ru-RU" sz="2800" dirty="0" err="1"/>
              <a:t>жамылғы</a:t>
            </a:r>
            <a:r>
              <a:rPr lang="ru-RU" sz="2800" dirty="0"/>
              <a:t>, б) </a:t>
            </a:r>
            <a:r>
              <a:rPr lang="ru-RU" sz="2800" dirty="0" err="1"/>
              <a:t>тасқынды</a:t>
            </a:r>
            <a:r>
              <a:rPr lang="ru-RU" sz="2800" dirty="0"/>
              <a:t>, в) </a:t>
            </a:r>
            <a:r>
              <a:rPr lang="ru-RU" sz="2800" dirty="0" err="1"/>
              <a:t>неккалар</a:t>
            </a:r>
            <a:r>
              <a:rPr lang="ru-RU" sz="2800" dirty="0"/>
              <a:t>, г) </a:t>
            </a:r>
            <a:r>
              <a:rPr lang="ru-RU" sz="2800" dirty="0" err="1"/>
              <a:t>сомма</a:t>
            </a:r>
            <a:r>
              <a:rPr lang="ru-RU" sz="2800" dirty="0"/>
              <a:t>, д) </a:t>
            </a:r>
            <a:r>
              <a:rPr lang="ru-RU" sz="2800" dirty="0" err="1"/>
              <a:t>конустар</a:t>
            </a:r>
            <a:r>
              <a:rPr lang="ru-RU" sz="2800" dirty="0"/>
              <a:t>, </a:t>
            </a:r>
            <a:r>
              <a:rPr lang="ru-RU" sz="2800" dirty="0" err="1"/>
              <a:t>қалың</a:t>
            </a:r>
            <a:r>
              <a:rPr lang="ru-RU" sz="2800" dirty="0"/>
              <a:t> </a:t>
            </a:r>
            <a:r>
              <a:rPr lang="ru-RU" sz="2800" dirty="0" err="1"/>
              <a:t>сызық</a:t>
            </a:r>
            <a:r>
              <a:rPr lang="ru-RU" sz="2800" dirty="0"/>
              <a:t> – </a:t>
            </a:r>
            <a:r>
              <a:rPr lang="ru-RU" sz="2800" dirty="0" err="1"/>
              <a:t>жарылыстар</a:t>
            </a:r>
            <a:endParaRPr lang="ru-RU" sz="2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064896"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1624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08720"/>
            <a:ext cx="8640960" cy="5832648"/>
          </a:xfrm>
        </p:spPr>
        <p:txBody>
          <a:bodyPr>
            <a:noAutofit/>
          </a:bodyPr>
          <a:lstStyle/>
          <a:p>
            <a:r>
              <a:rPr lang="kk-KZ" sz="2000" dirty="0"/>
              <a:t>Егер жер бедері </a:t>
            </a:r>
            <a:r>
              <a:rPr lang="kk-KZ" sz="2000" b="1" i="1" dirty="0"/>
              <a:t>тегіс</a:t>
            </a:r>
            <a:r>
              <a:rPr lang="kk-KZ" sz="2000" i="1" dirty="0"/>
              <a:t> </a:t>
            </a:r>
            <a:r>
              <a:rPr lang="kk-KZ" sz="2000" dirty="0"/>
              <a:t>болып келетін болса лавалар жанартауды қоршаған жамьшғылар түзеді, ал жанартау таулы жерлерде орналасса, лавалар ой-шүңқырлардың бәрін толтырып линза тәріздес және қабатты денелер түзеді.  Орталық типтес жанартаулар әрекетінен қысқа, енсіз тасқындар, жамылғылар, ал жарықтық көбінесе көлемді аудандарды алып жататын лавалық жамылғылар пайда болады. Дегенімен, лавалық жамылғылар көлемі лавалар құрамымен тікелей байланысты. Негізгі лавалар аса зор аймаққа таңғаларлықтай біркелкі қалындықпен таралса, қышқылды лавалар, тұтқырлығы салыстырмалы жоғары </a:t>
            </a:r>
            <a:r>
              <a:rPr lang="kk-KZ" sz="2000" dirty="0" smtClean="0"/>
              <a:t>болып </a:t>
            </a:r>
            <a:r>
              <a:rPr lang="kk-KZ" sz="2000" dirty="0"/>
              <a:t>келген себептен, центрден аса көп қашықтыққа тарамай, сол маңда күмбез тәрізді пішінді және де беткейлері тік биік конустар түзеді. Қышқылды лавалар төгілуі әдетте газды қопарылыстармен жалғасып, аса зор мөлшерде пирокластық материалдар: жанартау бомбасын, лавалар кесегін, күлдер бөліп шығарады.</a:t>
            </a:r>
            <a:endParaRPr lang="ru-RU" sz="2000" dirty="0"/>
          </a:p>
          <a:p>
            <a:r>
              <a:rPr lang="kk-KZ" sz="2000" dirty="0"/>
              <a:t>Көне жанартаулар көмейін және магма каналын денудация ашып тастаған жерлерде пайда болған жанартау түтіктерін немесе қуысуы лава жатыстарын </a:t>
            </a:r>
            <a:r>
              <a:rPr lang="kk-KZ" sz="2000" i="1" dirty="0"/>
              <a:t>некка </a:t>
            </a:r>
            <a:r>
              <a:rPr lang="kk-KZ" sz="2000" dirty="0"/>
              <a:t>деп атаймыз. Неккалар дұрыс емес пішінді цилидр, түтік немесе линза тәріздес болып келіп көлденеңі бірнеше километрге жетеді</a:t>
            </a:r>
            <a:endParaRPr lang="ru-RU" sz="2000" dirty="0"/>
          </a:p>
        </p:txBody>
      </p:sp>
    </p:spTree>
    <p:extLst>
      <p:ext uri="{BB962C8B-B14F-4D97-AF65-F5344CB8AC3E}">
        <p14:creationId xmlns:p14="http://schemas.microsoft.com/office/powerpoint/2010/main" val="4034311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16632"/>
            <a:ext cx="8712968" cy="6480719"/>
          </a:xfrm>
        </p:spPr>
        <p:txBody>
          <a:bodyPr>
            <a:noAutofit/>
          </a:bodyPr>
          <a:lstStyle/>
          <a:p>
            <a:r>
              <a:rPr lang="kk-KZ" sz="1400" dirty="0"/>
              <a:t>Эффузивті  жыныстармен   туфогеңді  жыныстар   тығыз   байланысты. туфогенді жыныстар вулкандық туфтар мен туфиттерден құралады. </a:t>
            </a:r>
            <a:r>
              <a:rPr lang="kk-KZ" sz="1400" dirty="0" smtClean="0"/>
              <a:t>Эффузивті жыныстар </a:t>
            </a:r>
            <a:r>
              <a:rPr lang="kk-KZ" sz="1400" dirty="0"/>
              <a:t>вулкандық қабаттар, ал туф пен туфитгер - туфогеңді қабаттар түзеді. Олар жер бетіне суппараллельді орналасып, бір-бірімен қабаттасып жатады да көбінесе қабаттьшық құрайды. Ол қабаттарды бір-бірінен </a:t>
            </a:r>
            <a:r>
              <a:rPr lang="kk-KZ" sz="1400" dirty="0" smtClean="0"/>
              <a:t>ажыратуға болады </a:t>
            </a:r>
            <a:r>
              <a:rPr lang="kk-KZ" sz="1400" dirty="0"/>
              <a:t>(көбікті текстура, жарықшалар тегіс емес жерлері шөгінділермен толады). Сонымен вулканогенді жыныстар да қабаттар түзеді. Олардың да жатыс элементтерін анықтауға </a:t>
            </a:r>
            <a:r>
              <a:rPr lang="kk-KZ" sz="1400" dirty="0" smtClean="0"/>
              <a:t>болады. Жарықтық </a:t>
            </a:r>
            <a:r>
              <a:rPr lang="kk-KZ" sz="1400" dirty="0"/>
              <a:t>атқылаулар, жанартау өнімдерінің бөлінуі жер қыртысының Белгілі бір жарығы бойында орналасады. Әр түрлі бағытты жарықтар қиылысында жанартау атқылауы жиі кездеседі.</a:t>
            </a:r>
            <a:endParaRPr lang="ru-RU" sz="1400" dirty="0"/>
          </a:p>
          <a:p>
            <a:r>
              <a:rPr lang="kk-KZ" sz="1800" b="1" dirty="0"/>
              <a:t>Ареалдық</a:t>
            </a:r>
            <a:r>
              <a:rPr lang="kk-KZ" sz="1400" dirty="0"/>
              <a:t> (лат. Агеа аудан,  кеңістік) типті  атқылауларда жанартау  аппараттары бей-берекет орналасады, ал бөлініп шыққан өнімдер бір-бірімен қосылып үлкен ауданды жауып жатады.       </a:t>
            </a:r>
            <a:endParaRPr lang="ru-RU" sz="1400" dirty="0"/>
          </a:p>
          <a:p>
            <a:r>
              <a:rPr lang="kk-KZ" sz="1400" dirty="0"/>
              <a:t>Жанартаудан атқылаған магма сипатының көптеген себепкерлері бар</a:t>
            </a:r>
            <a:br>
              <a:rPr lang="kk-KZ" sz="1400" dirty="0"/>
            </a:br>
            <a:r>
              <a:rPr lang="kk-KZ" sz="1400" dirty="0"/>
              <a:t>бірақ негізгісі газ режимі болып табылады.	</a:t>
            </a:r>
            <a:r>
              <a:rPr lang="kk-KZ" sz="1400" dirty="0" smtClean="0"/>
              <a:t> Атқьшаудың </a:t>
            </a:r>
            <a:r>
              <a:rPr lang="kk-KZ" sz="1400" dirty="0"/>
              <a:t>үш басты түрлері болады: эффузивті, эксплозивті, эструзивті.</a:t>
            </a:r>
            <a:endParaRPr lang="ru-RU" sz="1400" dirty="0"/>
          </a:p>
          <a:p>
            <a:r>
              <a:rPr lang="kk-KZ" sz="1800" b="1" dirty="0"/>
              <a:t>Эффузивті</a:t>
            </a:r>
            <a:r>
              <a:rPr lang="kk-KZ" sz="1400" dirty="0"/>
              <a:t> атқышаулар кезінде негізгі және қьшқылды құрамда лавалар бір қалыпты төгіліп әр түрлі пішінді жамылғы мен тасқынды денелер түзеді.       </a:t>
            </a:r>
            <a:endParaRPr lang="kk-KZ" sz="1400" dirty="0" smtClean="0"/>
          </a:p>
          <a:p>
            <a:r>
              <a:rPr lang="kk-KZ" sz="1800" b="1" dirty="0" smtClean="0"/>
              <a:t>Эксплозивті</a:t>
            </a:r>
            <a:r>
              <a:rPr lang="kk-KZ" sz="1400" i="1" dirty="0" smtClean="0"/>
              <a:t> </a:t>
            </a:r>
            <a:r>
              <a:rPr lang="kk-KZ" sz="1400" dirty="0"/>
              <a:t>атқылаулар қышқылды мен сілтілі құрамды лавалардың бөлінуі кезінде олардың газды қопарылыспен жалғасуымен </a:t>
            </a:r>
            <a:r>
              <a:rPr lang="kk-KZ" sz="1400" dirty="0" smtClean="0"/>
              <a:t>сипатталады. Газды </a:t>
            </a:r>
            <a:r>
              <a:rPr lang="kk-KZ" sz="1400" dirty="0"/>
              <a:t>қопарылыс нәтижесінде әртүрлі мөлшерлі кесектер лавамен қосылып шөгінделіп, қатаяды. Қатайған кезде лава кесектері жапырылады, сопақшаланады сөйтіп жік-жапсарлана орналасқан жыныстар арасында жапсарларды бойлай қысылған және линзалы шыны тәрізді лавадан тұратын </a:t>
            </a:r>
            <a:r>
              <a:rPr lang="kk-KZ" sz="1400" b="1" dirty="0"/>
              <a:t>игнимбрит</a:t>
            </a:r>
            <a:r>
              <a:rPr lang="kk-KZ" sz="1400" i="1" dirty="0"/>
              <a:t> </a:t>
            </a:r>
            <a:r>
              <a:rPr lang="kk-KZ" sz="1400" dirty="0"/>
              <a:t>атты құрылым пайда болады. Олардың көлемі оңдаған мың км, қалындығы 1-2 км жетеді. Игнимбриттен бөлек қабатты денелер және кальдералар</a:t>
            </a:r>
            <a:r>
              <a:rPr lang="kk-KZ" sz="1400" i="1" dirty="0"/>
              <a:t> </a:t>
            </a:r>
            <a:r>
              <a:rPr lang="kk-KZ" sz="1400" dirty="0"/>
              <a:t>түзеледі.</a:t>
            </a:r>
            <a:endParaRPr lang="ru-RU" sz="1400" dirty="0"/>
          </a:p>
          <a:p>
            <a:r>
              <a:rPr lang="kk-KZ" sz="1800" b="1" dirty="0"/>
              <a:t>Кальдера</a:t>
            </a:r>
            <a:r>
              <a:rPr lang="kk-KZ" sz="1400" i="1" dirty="0"/>
              <a:t> </a:t>
            </a:r>
            <a:r>
              <a:rPr lang="kk-KZ" sz="1400" dirty="0"/>
              <a:t>қабырғалары тік, түп жағы біршама тегіс болып келетін, қазан немесе кастрюль тәрізді жанартау қүрылымы. Кальдера жанартау атқылау кезіңде болатын газ қопарылысы нәтижесінде кратер жақтауларының жапырыла құлауынан пайда болады. Олардың диаметрлері 10-16 км жетеді.</a:t>
            </a:r>
            <a:endParaRPr lang="ru-RU" sz="1400" dirty="0"/>
          </a:p>
          <a:p>
            <a:r>
              <a:rPr lang="kk-KZ" sz="1800" b="1" dirty="0"/>
              <a:t>Экструзивті</a:t>
            </a:r>
            <a:r>
              <a:rPr lang="kk-KZ" sz="1400" i="1" dirty="0"/>
              <a:t> </a:t>
            </a:r>
            <a:r>
              <a:rPr lang="kk-KZ" sz="1400" dirty="0"/>
              <a:t>атқылау кезінде тұтқыр лава сығылып шығып жер бетінде күмбездер, обелиск, дұрыс емес өскен денелер түзеді. Кейде олар жамылғы мен тасқындарға да өтеді. Экструзиялар жиі өте мығым жыныстар түзіп, өзін қоршаған жыныстардан ерекше бөлініп тұрады</a:t>
            </a:r>
            <a:r>
              <a:rPr lang="kk-KZ" sz="1400" dirty="0" smtClean="0"/>
              <a:t>.</a:t>
            </a:r>
            <a:endParaRPr lang="ru-RU" sz="1400" dirty="0"/>
          </a:p>
        </p:txBody>
      </p:sp>
    </p:spTree>
    <p:extLst>
      <p:ext uri="{BB962C8B-B14F-4D97-AF65-F5344CB8AC3E}">
        <p14:creationId xmlns:p14="http://schemas.microsoft.com/office/powerpoint/2010/main" val="115117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712968" cy="5184575"/>
          </a:xfrm>
        </p:spPr>
        <p:txBody>
          <a:bodyPr>
            <a:noAutofit/>
          </a:bodyPr>
          <a:lstStyle/>
          <a:p>
            <a:r>
              <a:rPr lang="ru-RU" sz="1800" dirty="0" err="1"/>
              <a:t>Жер</a:t>
            </a:r>
            <a:r>
              <a:rPr lang="ru-RU" sz="1800" dirty="0"/>
              <a:t> </a:t>
            </a:r>
            <a:r>
              <a:rPr lang="ru-RU" sz="1800" dirty="0" err="1"/>
              <a:t>қыртысында</a:t>
            </a:r>
            <a:r>
              <a:rPr lang="ru-RU" sz="1800" dirty="0"/>
              <a:t> </a:t>
            </a:r>
            <a:r>
              <a:rPr lang="ru-RU" sz="1800" dirty="0" err="1"/>
              <a:t>интрузивті</a:t>
            </a:r>
            <a:r>
              <a:rPr lang="ru-RU" sz="1800" dirty="0"/>
              <a:t> </a:t>
            </a:r>
            <a:r>
              <a:rPr lang="ru-RU" sz="1800" dirty="0" err="1"/>
              <a:t>жыныстар</a:t>
            </a:r>
            <a:r>
              <a:rPr lang="ru-RU" sz="1800" dirty="0"/>
              <a:t> аса </a:t>
            </a:r>
            <a:r>
              <a:rPr lang="ru-RU" sz="1800" dirty="0" err="1"/>
              <a:t>көп</a:t>
            </a:r>
            <a:r>
              <a:rPr lang="ru-RU" sz="1800" dirty="0"/>
              <a:t> </a:t>
            </a:r>
            <a:r>
              <a:rPr lang="ru-RU" sz="1800" dirty="0" err="1"/>
              <a:t>тараған</a:t>
            </a:r>
            <a:r>
              <a:rPr lang="ru-RU" sz="1800" dirty="0"/>
              <a:t> </a:t>
            </a:r>
            <a:r>
              <a:rPr lang="ru-RU" sz="1800" dirty="0" err="1"/>
              <a:t>таужыныстар</a:t>
            </a:r>
            <a:r>
              <a:rPr lang="ru-RU" sz="1800" dirty="0"/>
              <a:t> </a:t>
            </a:r>
            <a:r>
              <a:rPr lang="ru-RU" sz="1800" dirty="0" err="1"/>
              <a:t>түрлері</a:t>
            </a:r>
            <a:r>
              <a:rPr lang="ru-RU" sz="1800" dirty="0"/>
              <a:t> </a:t>
            </a:r>
            <a:r>
              <a:rPr lang="ru-RU" sz="1800" dirty="0" err="1"/>
              <a:t>қатарына</a:t>
            </a:r>
            <a:r>
              <a:rPr lang="ru-RU" sz="1800" dirty="0"/>
              <a:t> </a:t>
            </a:r>
            <a:r>
              <a:rPr lang="ru-RU" sz="1800" dirty="0" err="1"/>
              <a:t>жатады</a:t>
            </a:r>
            <a:r>
              <a:rPr lang="ru-RU" sz="1800" dirty="0"/>
              <a:t>. </a:t>
            </a:r>
            <a:r>
              <a:rPr lang="ru-RU" sz="1800" dirty="0" err="1"/>
              <a:t>Олар</a:t>
            </a:r>
            <a:r>
              <a:rPr lang="ru-RU" sz="1800" dirty="0"/>
              <a:t> </a:t>
            </a:r>
            <a:r>
              <a:rPr lang="ru-RU" sz="1800" dirty="0" err="1"/>
              <a:t>көбінесе</a:t>
            </a:r>
            <a:r>
              <a:rPr lang="ru-RU" sz="1800" dirty="0"/>
              <a:t> </a:t>
            </a:r>
            <a:r>
              <a:rPr lang="ru-RU" sz="1800" dirty="0" err="1"/>
              <a:t>қатпарлы</a:t>
            </a:r>
            <a:r>
              <a:rPr lang="ru-RU" sz="1800" dirty="0"/>
              <a:t> </a:t>
            </a:r>
            <a:r>
              <a:rPr lang="ru-RU" sz="1800" dirty="0" err="1"/>
              <a:t>облыстарда</a:t>
            </a:r>
            <a:r>
              <a:rPr lang="ru-RU" sz="1800" dirty="0"/>
              <a:t> </a:t>
            </a:r>
            <a:r>
              <a:rPr lang="ru-RU" sz="1800" dirty="0" err="1"/>
              <a:t>кездеседі</a:t>
            </a:r>
            <a:r>
              <a:rPr lang="ru-RU" sz="1800" dirty="0"/>
              <a:t> </a:t>
            </a:r>
            <a:r>
              <a:rPr lang="ru-RU" sz="1800" dirty="0" err="1"/>
              <a:t>және</a:t>
            </a:r>
            <a:r>
              <a:rPr lang="ru-RU" sz="1800" dirty="0"/>
              <a:t> </a:t>
            </a:r>
            <a:r>
              <a:rPr lang="ru-RU" sz="1800" dirty="0" err="1"/>
              <a:t>платформалар</a:t>
            </a:r>
            <a:r>
              <a:rPr lang="ru-RU" sz="1800" dirty="0"/>
              <a:t> </a:t>
            </a:r>
            <a:r>
              <a:rPr lang="ru-RU" sz="1800" dirty="0" err="1"/>
              <a:t>іргетасы</a:t>
            </a:r>
            <a:r>
              <a:rPr lang="ru-RU" sz="1800" dirty="0"/>
              <a:t> </a:t>
            </a:r>
            <a:r>
              <a:rPr lang="ru-RU" sz="1800" dirty="0" err="1"/>
              <a:t>құрылысында</a:t>
            </a:r>
            <a:r>
              <a:rPr lang="ru-RU" sz="1800" dirty="0"/>
              <a:t> да аса </a:t>
            </a:r>
            <a:r>
              <a:rPr lang="ru-RU" sz="1800" dirty="0" err="1"/>
              <a:t>зор</a:t>
            </a:r>
            <a:r>
              <a:rPr lang="ru-RU" sz="1800" dirty="0"/>
              <a:t> роль </a:t>
            </a:r>
            <a:r>
              <a:rPr lang="ru-RU" sz="1800" dirty="0" err="1"/>
              <a:t>атқарады</a:t>
            </a:r>
            <a:r>
              <a:rPr lang="ru-RU" sz="1800" dirty="0"/>
              <a:t>. </a:t>
            </a:r>
            <a:r>
              <a:rPr lang="ru-RU" sz="1800" dirty="0" err="1"/>
              <a:t>Гранитті</a:t>
            </a:r>
            <a:r>
              <a:rPr lang="ru-RU" sz="1800" dirty="0"/>
              <a:t> </a:t>
            </a:r>
            <a:r>
              <a:rPr lang="ru-RU" sz="1800" dirty="0" err="1"/>
              <a:t>және</a:t>
            </a:r>
            <a:r>
              <a:rPr lang="ru-RU" sz="1800" dirty="0"/>
              <a:t> аса </a:t>
            </a:r>
            <a:r>
              <a:rPr lang="ru-RU" sz="1800" dirty="0" err="1"/>
              <a:t>негізді</a:t>
            </a:r>
            <a:r>
              <a:rPr lang="ru-RU" sz="1800" dirty="0"/>
              <a:t> қ</a:t>
            </a:r>
            <a:r>
              <a:rPr lang="kk-KZ" sz="1800" dirty="0"/>
              <a:t>ұ</a:t>
            </a:r>
            <a:r>
              <a:rPr lang="ru-RU" sz="1800" dirty="0" err="1"/>
              <a:t>рамды</a:t>
            </a:r>
            <a:r>
              <a:rPr lang="ru-RU" sz="1800" dirty="0"/>
              <a:t> </a:t>
            </a:r>
            <a:r>
              <a:rPr lang="ru-RU" sz="1800" dirty="0" err="1"/>
              <a:t>массивтер</a:t>
            </a:r>
            <a:r>
              <a:rPr lang="ru-RU" sz="1800" dirty="0"/>
              <a:t> </a:t>
            </a:r>
            <a:r>
              <a:rPr lang="ru-RU" sz="1800" dirty="0" err="1"/>
              <a:t>түзілуі</a:t>
            </a:r>
            <a:r>
              <a:rPr lang="ru-RU" sz="1800" dirty="0"/>
              <a:t> </a:t>
            </a:r>
            <a:r>
              <a:rPr lang="kk-KZ" sz="1800" dirty="0"/>
              <a:t>ө</a:t>
            </a:r>
            <a:r>
              <a:rPr lang="ru-RU" sz="1800" dirty="0"/>
              <a:t>те </a:t>
            </a:r>
            <a:r>
              <a:rPr lang="ru-RU" sz="1800" dirty="0" err="1"/>
              <a:t>күрделі</a:t>
            </a:r>
            <a:r>
              <a:rPr lang="ru-RU" sz="1800" dirty="0"/>
              <a:t> </a:t>
            </a:r>
            <a:r>
              <a:rPr lang="ru-RU" sz="1800" dirty="0" err="1"/>
              <a:t>әрі</a:t>
            </a:r>
            <a:r>
              <a:rPr lang="ru-RU" sz="1800" dirty="0"/>
              <a:t> </a:t>
            </a:r>
            <a:r>
              <a:rPr lang="ru-RU" sz="1800" dirty="0" err="1"/>
              <a:t>алуан</a:t>
            </a:r>
            <a:r>
              <a:rPr lang="ru-RU" sz="1800" dirty="0"/>
              <a:t> </a:t>
            </a:r>
            <a:r>
              <a:rPr lang="ru-RU" sz="1800" dirty="0" err="1"/>
              <a:t>түрлі</a:t>
            </a:r>
            <a:r>
              <a:rPr lang="ru-RU" sz="1800" dirty="0"/>
              <a:t>. </a:t>
            </a:r>
            <a:r>
              <a:rPr lang="kk-KZ" sz="1800" dirty="0"/>
              <a:t>Мысалы ғалымдар гранитоиды құрамды интрузивті массивтер пайда болу жағдайларын бес негізгі топқа бөледі.</a:t>
            </a:r>
            <a:endParaRPr lang="ru-RU" sz="1800" dirty="0"/>
          </a:p>
          <a:p>
            <a:r>
              <a:rPr lang="kk-KZ" sz="1800" dirty="0"/>
              <a:t>1. Гранитизация процесімен тікелей байланысты пайда болған докембрий қатпарлы қүрылымдарының ірі гранитті массивтері.</a:t>
            </a:r>
            <a:endParaRPr lang="ru-RU" sz="1800" dirty="0"/>
          </a:p>
          <a:p>
            <a:r>
              <a:rPr lang="kk-KZ" sz="1800" dirty="0"/>
              <a:t>2. Палеозойлық,     мезозойлық,     кайнозойлық    қатпарланулармен</a:t>
            </a:r>
            <a:br>
              <a:rPr lang="kk-KZ" sz="1800" dirty="0"/>
            </a:br>
            <a:r>
              <a:rPr lang="kk-KZ" sz="1800" dirty="0"/>
              <a:t>байланысты аса терең қабаттарда түзілген батолитті интрузиялар.</a:t>
            </a:r>
            <a:endParaRPr lang="ru-RU" sz="1800" dirty="0"/>
          </a:p>
          <a:p>
            <a:r>
              <a:rPr lang="kk-KZ" sz="1800" dirty="0"/>
              <a:t>3. Көлемдері салыстырмалы ұсақтау, құрамы қышқылдыдан негіздіге</a:t>
            </a:r>
            <a:br>
              <a:rPr lang="kk-KZ" sz="1800" dirty="0"/>
            </a:br>
            <a:r>
              <a:rPr lang="kk-KZ" sz="1800" dirty="0"/>
              <a:t>шейінгі өзгерген гипабиссалдық (1,5 - 2 км.кв.) интрузивті денелер.</a:t>
            </a:r>
            <a:endParaRPr lang="ru-RU" sz="1800" dirty="0"/>
          </a:p>
          <a:p>
            <a:r>
              <a:rPr lang="ru-RU" sz="1800" dirty="0"/>
              <a:t>4. </a:t>
            </a:r>
            <a:r>
              <a:rPr lang="ru-RU" sz="1800" dirty="0" err="1"/>
              <a:t>Желілік</a:t>
            </a:r>
            <a:r>
              <a:rPr lang="ru-RU" sz="1800" dirty="0"/>
              <a:t> </a:t>
            </a:r>
            <a:r>
              <a:rPr lang="ru-RU" sz="1800" dirty="0" err="1"/>
              <a:t>интрузивтік</a:t>
            </a:r>
            <a:r>
              <a:rPr lang="ru-RU" sz="1800" dirty="0"/>
              <a:t> </a:t>
            </a:r>
            <a:r>
              <a:rPr lang="ru-RU" sz="1800" dirty="0" err="1"/>
              <a:t>денелер</a:t>
            </a:r>
            <a:r>
              <a:rPr lang="ru-RU" sz="1800" dirty="0"/>
              <a:t> (дайка, </a:t>
            </a:r>
            <a:r>
              <a:rPr lang="ru-RU" sz="1800" dirty="0" err="1"/>
              <a:t>желілер</a:t>
            </a:r>
            <a:r>
              <a:rPr lang="ru-RU" sz="1800" dirty="0"/>
              <a:t>).</a:t>
            </a:r>
          </a:p>
          <a:p>
            <a:r>
              <a:rPr lang="ru-RU" sz="1800" dirty="0"/>
              <a:t>Осы </a:t>
            </a:r>
            <a:r>
              <a:rPr lang="ru-RU" sz="1800" dirty="0" err="1"/>
              <a:t>аталған</a:t>
            </a:r>
            <a:r>
              <a:rPr lang="ru-RU" sz="1800" dirty="0"/>
              <a:t> </a:t>
            </a:r>
            <a:r>
              <a:rPr lang="ru-RU" sz="1800" dirty="0" err="1"/>
              <a:t>интрузиялар</a:t>
            </a:r>
            <a:r>
              <a:rPr lang="ru-RU" sz="1800" dirty="0"/>
              <a:t> </a:t>
            </a:r>
            <a:r>
              <a:rPr lang="ru-RU" sz="1800" dirty="0" err="1"/>
              <a:t>пішіндері</a:t>
            </a:r>
            <a:r>
              <a:rPr lang="ru-RU" sz="1800" dirty="0"/>
              <a:t> </a:t>
            </a:r>
            <a:r>
              <a:rPr lang="ru-RU" sz="1800" dirty="0" err="1"/>
              <a:t>саналуан</a:t>
            </a:r>
            <a:r>
              <a:rPr lang="ru-RU" sz="1800" dirty="0"/>
              <a:t> </a:t>
            </a:r>
            <a:r>
              <a:rPr lang="ru-RU" sz="1800" dirty="0" err="1"/>
              <a:t>түрлілігімен</a:t>
            </a:r>
            <a:r>
              <a:rPr lang="ru-RU" sz="1800" dirty="0"/>
              <a:t> </a:t>
            </a:r>
            <a:r>
              <a:rPr lang="ru-RU" sz="1800" dirty="0" err="1"/>
              <a:t>сипатталады</a:t>
            </a:r>
            <a:r>
              <a:rPr lang="ru-RU" sz="1800" dirty="0"/>
              <a:t>. </a:t>
            </a:r>
            <a:r>
              <a:rPr lang="ru-RU" sz="1800" dirty="0" err="1"/>
              <a:t>Оларға</a:t>
            </a:r>
            <a:r>
              <a:rPr lang="ru-RU" sz="1800" dirty="0"/>
              <a:t> </a:t>
            </a:r>
            <a:r>
              <a:rPr lang="ru-RU" sz="1800" dirty="0" err="1"/>
              <a:t>батолитгер</a:t>
            </a:r>
            <a:r>
              <a:rPr lang="ru-RU" sz="1800" dirty="0"/>
              <a:t>, </a:t>
            </a:r>
            <a:r>
              <a:rPr lang="ru-RU" sz="1800" dirty="0" err="1"/>
              <a:t>штоктер</a:t>
            </a:r>
            <a:r>
              <a:rPr lang="ru-RU" sz="1800" dirty="0"/>
              <a:t>, </a:t>
            </a:r>
            <a:r>
              <a:rPr lang="ru-RU" sz="1800" dirty="0" err="1"/>
              <a:t>лакколштер</a:t>
            </a:r>
            <a:r>
              <a:rPr lang="ru-RU" sz="1800" dirty="0"/>
              <a:t>, </a:t>
            </a:r>
            <a:r>
              <a:rPr lang="ru-RU" sz="1800" dirty="0" err="1"/>
              <a:t>лополиттер</a:t>
            </a:r>
            <a:r>
              <a:rPr lang="ru-RU" sz="1800" dirty="0"/>
              <a:t>, </a:t>
            </a:r>
            <a:r>
              <a:rPr lang="ru-RU" sz="1800" dirty="0" err="1"/>
              <a:t>магмалық</a:t>
            </a:r>
            <a:r>
              <a:rPr lang="ru-RU" sz="1800" dirty="0"/>
              <a:t> </a:t>
            </a:r>
            <a:r>
              <a:rPr lang="ru-RU" sz="1800" dirty="0" err="1"/>
              <a:t>диапирлер</a:t>
            </a:r>
            <a:r>
              <a:rPr lang="ru-RU" sz="1800" dirty="0"/>
              <a:t>, </a:t>
            </a:r>
            <a:r>
              <a:rPr lang="ru-RU" sz="1800" dirty="0" err="1"/>
              <a:t>факолиттер</a:t>
            </a:r>
            <a:r>
              <a:rPr lang="ru-RU" sz="1800" dirty="0"/>
              <a:t>, </a:t>
            </a:r>
            <a:r>
              <a:rPr lang="ru-RU" sz="1800" dirty="0" err="1"/>
              <a:t>дайкалар</a:t>
            </a:r>
            <a:r>
              <a:rPr lang="ru-RU" sz="1800" dirty="0"/>
              <a:t>, </a:t>
            </a:r>
            <a:r>
              <a:rPr lang="ru-RU" sz="1800" dirty="0" err="1"/>
              <a:t>силлалар</a:t>
            </a:r>
            <a:r>
              <a:rPr lang="ru-RU" sz="1800" dirty="0"/>
              <a:t> ж</a:t>
            </a:r>
            <a:r>
              <a:rPr lang="kk-KZ" sz="1800" dirty="0"/>
              <a:t>ә</a:t>
            </a:r>
            <a:r>
              <a:rPr lang="ru-RU" sz="1800" dirty="0"/>
              <a:t>не </a:t>
            </a:r>
            <a:r>
              <a:rPr lang="ru-RU" sz="1800" dirty="0" err="1"/>
              <a:t>т.б</a:t>
            </a:r>
            <a:r>
              <a:rPr lang="ru-RU" sz="1800" dirty="0"/>
              <a:t>. </a:t>
            </a:r>
            <a:r>
              <a:rPr lang="ru-RU" sz="1800" dirty="0" err="1" smtClean="0"/>
              <a:t>жатады</a:t>
            </a:r>
            <a:r>
              <a:rPr lang="ru-RU" sz="1800" dirty="0"/>
              <a:t>.</a:t>
            </a:r>
            <a:endParaRPr lang="ru-RU" sz="1800" dirty="0"/>
          </a:p>
        </p:txBody>
      </p:sp>
      <p:sp>
        <p:nvSpPr>
          <p:cNvPr id="4" name="Заголовок 1"/>
          <p:cNvSpPr>
            <a:spLocks noGrp="1"/>
          </p:cNvSpPr>
          <p:nvPr>
            <p:ph type="title"/>
          </p:nvPr>
        </p:nvSpPr>
        <p:spPr/>
        <p:txBody>
          <a:bodyPr>
            <a:noAutofit/>
          </a:bodyPr>
          <a:lstStyle/>
          <a:p>
            <a:r>
              <a:rPr lang="ru-RU" sz="3200" dirty="0" err="1">
                <a:solidFill>
                  <a:schemeClr val="accent6">
                    <a:lumMod val="40000"/>
                    <a:lumOff val="60000"/>
                  </a:schemeClr>
                </a:solidFill>
              </a:rPr>
              <a:t>Интрузивті</a:t>
            </a:r>
            <a:r>
              <a:rPr lang="ru-RU" sz="3200" dirty="0">
                <a:solidFill>
                  <a:schemeClr val="accent6">
                    <a:lumMod val="40000"/>
                    <a:lumOff val="60000"/>
                  </a:schemeClr>
                </a:solidFill>
              </a:rPr>
              <a:t> </a:t>
            </a:r>
            <a:r>
              <a:rPr lang="ru-RU" sz="3200" dirty="0" err="1">
                <a:solidFill>
                  <a:schemeClr val="accent6">
                    <a:lumMod val="40000"/>
                    <a:lumOff val="60000"/>
                  </a:schemeClr>
                </a:solidFill>
              </a:rPr>
              <a:t>жыныстардың</a:t>
            </a:r>
            <a:r>
              <a:rPr lang="ru-RU" sz="3200" dirty="0">
                <a:solidFill>
                  <a:schemeClr val="accent6">
                    <a:lumMod val="40000"/>
                    <a:lumOff val="60000"/>
                  </a:schemeClr>
                </a:solidFill>
              </a:rPr>
              <a:t> </a:t>
            </a:r>
            <a:r>
              <a:rPr lang="ru-RU" sz="3200" dirty="0" err="1">
                <a:solidFill>
                  <a:schemeClr val="accent6">
                    <a:lumMod val="40000"/>
                    <a:lumOff val="60000"/>
                  </a:schemeClr>
                </a:solidFill>
              </a:rPr>
              <a:t>жатыс</a:t>
            </a:r>
            <a:r>
              <a:rPr lang="ru-RU" sz="3200" dirty="0">
                <a:solidFill>
                  <a:schemeClr val="accent6">
                    <a:lumMod val="40000"/>
                    <a:lumOff val="60000"/>
                  </a:schemeClr>
                </a:solidFill>
              </a:rPr>
              <a:t> </a:t>
            </a:r>
            <a:r>
              <a:rPr lang="ru-RU" sz="3200" dirty="0" err="1">
                <a:solidFill>
                  <a:schemeClr val="accent6">
                    <a:lumMod val="40000"/>
                    <a:lumOff val="60000"/>
                  </a:schemeClr>
                </a:solidFill>
              </a:rPr>
              <a:t>пішіндері</a:t>
            </a:r>
            <a:endParaRPr lang="ru-RU" sz="3200" dirty="0">
              <a:solidFill>
                <a:schemeClr val="accent6">
                  <a:lumMod val="40000"/>
                  <a:lumOff val="60000"/>
                </a:schemeClr>
              </a:solidFill>
            </a:endParaRPr>
          </a:p>
        </p:txBody>
      </p:sp>
    </p:spTree>
    <p:extLst>
      <p:ext uri="{BB962C8B-B14F-4D97-AF65-F5344CB8AC3E}">
        <p14:creationId xmlns:p14="http://schemas.microsoft.com/office/powerpoint/2010/main" val="3522975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642918"/>
            <a:ext cx="8929718" cy="1643074"/>
          </a:xfrm>
        </p:spPr>
        <p:txBody>
          <a:bodyPr>
            <a:noAutofit/>
          </a:bodyPr>
          <a:lstStyle/>
          <a:p>
            <a:r>
              <a:rPr lang="kk-KZ" sz="2000" u="sng" dirty="0"/>
              <a:t>Батолиттер</a:t>
            </a:r>
            <a:r>
              <a:rPr lang="kk-KZ" sz="2000" i="1" u="sng" dirty="0"/>
              <a:t> </a:t>
            </a:r>
            <a:r>
              <a:rPr lang="kk-KZ" sz="2000" dirty="0"/>
              <a:t>(грек. батос - терендік) - көлемі аса ірі (100-200 кв. км. -ден аса), құрамы гранитоидты    болып келетін, өзін қоршаған жыныстармен уйлесімді  және   үйлесімсіз   орналасқан  сопақша  немесе  дұрыс   пішінді интрузивті дене.</a:t>
            </a:r>
            <a:endParaRPr lang="ru-RU" sz="2000" dirty="0"/>
          </a:p>
        </p:txBody>
      </p:sp>
      <p:pic>
        <p:nvPicPr>
          <p:cNvPr id="95233" name="Picture 1" descr="C:\Users\Наташа\Downloads\448px-Intrusion_types.svg.png"/>
          <p:cNvPicPr>
            <a:picLocks noChangeAspect="1" noChangeArrowheads="1"/>
          </p:cNvPicPr>
          <p:nvPr/>
        </p:nvPicPr>
        <p:blipFill>
          <a:blip r:embed="rId2"/>
          <a:srcRect/>
          <a:stretch>
            <a:fillRect/>
          </a:stretch>
        </p:blipFill>
        <p:spPr bwMode="auto">
          <a:xfrm>
            <a:off x="5276853" y="1928802"/>
            <a:ext cx="3867147" cy="4143372"/>
          </a:xfrm>
          <a:prstGeom prst="rect">
            <a:avLst/>
          </a:prstGeom>
          <a:noFill/>
        </p:spPr>
      </p:pic>
      <p:sp>
        <p:nvSpPr>
          <p:cNvPr id="5" name="Прямоугольник 4"/>
          <p:cNvSpPr/>
          <p:nvPr/>
        </p:nvSpPr>
        <p:spPr>
          <a:xfrm>
            <a:off x="285720" y="2285992"/>
            <a:ext cx="5072098" cy="3477875"/>
          </a:xfrm>
          <a:prstGeom prst="rect">
            <a:avLst/>
          </a:prstGeom>
        </p:spPr>
        <p:txBody>
          <a:bodyPr wrap="square">
            <a:spAutoFit/>
          </a:bodyPr>
          <a:lstStyle/>
          <a:p>
            <a:pPr indent="355600"/>
            <a:r>
              <a:rPr lang="ru-RU" sz="2000" u="sng" dirty="0" err="1"/>
              <a:t>Лополиттер</a:t>
            </a:r>
            <a:r>
              <a:rPr lang="ru-RU" sz="2000" i="1" u="sng" dirty="0"/>
              <a:t> </a:t>
            </a:r>
            <a:r>
              <a:rPr lang="ru-RU" sz="2000" dirty="0"/>
              <a:t>(грек. "</a:t>
            </a:r>
            <a:r>
              <a:rPr lang="ru-RU" sz="2000" dirty="0" err="1"/>
              <a:t>лопос</a:t>
            </a:r>
            <a:r>
              <a:rPr lang="ru-RU" sz="2000" dirty="0"/>
              <a:t>" - </a:t>
            </a:r>
            <a:r>
              <a:rPr lang="ru-RU" sz="2000" dirty="0" err="1"/>
              <a:t>табақша</a:t>
            </a:r>
            <a:r>
              <a:rPr lang="ru-RU" sz="2000" dirty="0"/>
              <a:t>) - </a:t>
            </a:r>
            <a:r>
              <a:rPr lang="ru-RU" sz="2000" dirty="0" err="1"/>
              <a:t>ортаңғы</a:t>
            </a:r>
            <a:r>
              <a:rPr lang="ru-RU" sz="2000" dirty="0"/>
              <a:t> </a:t>
            </a:r>
            <a:r>
              <a:rPr lang="ru-RU" sz="2000" dirty="0" err="1"/>
              <a:t>бөлігі</a:t>
            </a:r>
            <a:r>
              <a:rPr lang="ru-RU" sz="2000" dirty="0"/>
              <a:t> </a:t>
            </a:r>
            <a:r>
              <a:rPr lang="ru-RU" sz="2000" dirty="0" err="1"/>
              <a:t>түсіңкі</a:t>
            </a:r>
            <a:r>
              <a:rPr lang="ru-RU" sz="2000" dirty="0"/>
              <a:t>, </a:t>
            </a:r>
            <a:r>
              <a:rPr lang="ru-RU" sz="2000" dirty="0" err="1"/>
              <a:t>шет</a:t>
            </a:r>
            <a:r>
              <a:rPr lang="ru-RU" sz="2000" dirty="0"/>
              <a:t> </a:t>
            </a:r>
            <a:r>
              <a:rPr lang="ru-RU" sz="2000" dirty="0" err="1"/>
              <a:t>жақтары</a:t>
            </a:r>
            <a:r>
              <a:rPr lang="ru-RU" sz="2000" dirty="0"/>
              <a:t> к</a:t>
            </a:r>
            <a:r>
              <a:rPr lang="kk-KZ" sz="2000" dirty="0"/>
              <a:t>ө</a:t>
            </a:r>
            <a:r>
              <a:rPr lang="ru-RU" sz="2000" dirty="0" err="1"/>
              <a:t>теріңкі</a:t>
            </a:r>
            <a:r>
              <a:rPr lang="ru-RU" sz="2000" dirty="0"/>
              <a:t>, </a:t>
            </a:r>
            <a:r>
              <a:rPr lang="ru-RU" sz="2000" dirty="0" err="1"/>
              <a:t>өзін</a:t>
            </a:r>
            <a:r>
              <a:rPr lang="ru-RU" sz="2000" dirty="0"/>
              <a:t> </a:t>
            </a:r>
            <a:r>
              <a:rPr lang="ru-RU" sz="2000" dirty="0" err="1"/>
              <a:t>сиыстырушы</a:t>
            </a:r>
            <a:r>
              <a:rPr lang="ru-RU" sz="2000" dirty="0"/>
              <a:t> ж</a:t>
            </a:r>
            <a:r>
              <a:rPr lang="kk-KZ" sz="2000" dirty="0"/>
              <a:t>ын</a:t>
            </a:r>
            <a:r>
              <a:rPr lang="ru-RU" sz="2000" dirty="0" err="1"/>
              <a:t>ыстар</a:t>
            </a:r>
            <a:r>
              <a:rPr lang="ru-RU" sz="2000" dirty="0"/>
              <a:t> қ</a:t>
            </a:r>
            <a:r>
              <a:rPr lang="kk-KZ" sz="2000" dirty="0"/>
              <a:t>ұ</a:t>
            </a:r>
            <a:r>
              <a:rPr lang="ru-RU" sz="2000" dirty="0" err="1"/>
              <a:t>рылымына</a:t>
            </a:r>
            <a:r>
              <a:rPr lang="ru-RU" sz="2000" dirty="0"/>
              <a:t> </a:t>
            </a:r>
            <a:r>
              <a:rPr lang="ru-RU" sz="2000" dirty="0" err="1"/>
              <a:t>сәйкес</a:t>
            </a:r>
            <a:r>
              <a:rPr lang="ru-RU" sz="2000" dirty="0"/>
              <a:t> </a:t>
            </a:r>
            <a:r>
              <a:rPr lang="ru-RU" sz="2000" dirty="0" err="1"/>
              <a:t>орналасатын</a:t>
            </a:r>
            <a:r>
              <a:rPr lang="ru-RU" sz="2000" dirty="0"/>
              <a:t>, </a:t>
            </a:r>
            <a:r>
              <a:rPr lang="ru-RU" sz="2000" dirty="0" err="1"/>
              <a:t>әр</a:t>
            </a:r>
            <a:r>
              <a:rPr lang="ru-RU" sz="2000" dirty="0"/>
              <a:t> </a:t>
            </a:r>
            <a:r>
              <a:rPr lang="ru-RU" sz="2000" dirty="0" err="1"/>
              <a:t>түрлі</a:t>
            </a:r>
            <a:r>
              <a:rPr lang="ru-RU" sz="2000" dirty="0"/>
              <a:t> к</a:t>
            </a:r>
            <a:r>
              <a:rPr lang="kk-KZ" sz="2000" dirty="0"/>
              <a:t>ө</a:t>
            </a:r>
            <a:r>
              <a:rPr lang="ru-RU" sz="2000" dirty="0" err="1"/>
              <a:t>лемді</a:t>
            </a:r>
            <a:r>
              <a:rPr lang="ru-RU" sz="2000" dirty="0"/>
              <a:t> </a:t>
            </a:r>
            <a:r>
              <a:rPr lang="ru-RU" sz="2000" dirty="0" err="1"/>
              <a:t>денелер</a:t>
            </a:r>
            <a:r>
              <a:rPr lang="ru-RU" sz="2000" dirty="0"/>
              <a:t>. </a:t>
            </a:r>
            <a:endParaRPr lang="ru-RU" sz="2000" dirty="0" smtClean="0"/>
          </a:p>
          <a:p>
            <a:pPr indent="355600"/>
            <a:r>
              <a:rPr lang="ru-RU" sz="2000" u="sng" dirty="0" err="1"/>
              <a:t>Штоктер</a:t>
            </a:r>
            <a:r>
              <a:rPr lang="ru-RU" sz="2000" dirty="0"/>
              <a:t> (</a:t>
            </a:r>
            <a:r>
              <a:rPr lang="ru-RU" sz="2000" dirty="0" err="1"/>
              <a:t>неміс</a:t>
            </a:r>
            <a:r>
              <a:rPr lang="ru-RU" sz="2000" dirty="0"/>
              <a:t>. </a:t>
            </a:r>
            <a:r>
              <a:rPr lang="ru-RU" sz="2000" dirty="0" err="1"/>
              <a:t>таяқ</a:t>
            </a:r>
            <a:r>
              <a:rPr lang="ru-RU" sz="2000" dirty="0"/>
              <a:t>, </a:t>
            </a:r>
            <a:r>
              <a:rPr lang="ru-RU" sz="2000" dirty="0" err="1"/>
              <a:t>діңгек</a:t>
            </a:r>
            <a:r>
              <a:rPr lang="ru-RU" sz="2000" dirty="0"/>
              <a:t>) - </a:t>
            </a:r>
            <a:r>
              <a:rPr lang="ru-RU" sz="2000" dirty="0" err="1"/>
              <a:t>көлемі</a:t>
            </a:r>
            <a:r>
              <a:rPr lang="ru-RU" sz="2000" dirty="0"/>
              <a:t> 100</a:t>
            </a:r>
            <a:r>
              <a:rPr lang="ru-RU" sz="2000" baseline="30000" dirty="0"/>
              <a:t>2</a:t>
            </a:r>
            <a:r>
              <a:rPr lang="ru-RU" sz="2000" dirty="0"/>
              <a:t> км. </a:t>
            </a:r>
            <a:r>
              <a:rPr lang="ru-RU" sz="2000" dirty="0" err="1"/>
              <a:t>кіші</a:t>
            </a:r>
            <a:r>
              <a:rPr lang="ru-RU" sz="2000" dirty="0"/>
              <a:t> бол</a:t>
            </a:r>
            <a:r>
              <a:rPr lang="kk-KZ" sz="2000" dirty="0"/>
              <a:t>ып</a:t>
            </a:r>
            <a:r>
              <a:rPr lang="ru-RU" sz="2000" dirty="0"/>
              <a:t> </a:t>
            </a:r>
            <a:r>
              <a:rPr lang="ru-RU" sz="2000" dirty="0" err="1"/>
              <a:t>келетін</a:t>
            </a:r>
            <a:r>
              <a:rPr lang="ru-RU" sz="2000" dirty="0"/>
              <a:t>, </a:t>
            </a:r>
            <a:r>
              <a:rPr lang="ru-RU" sz="2000" dirty="0" err="1"/>
              <a:t>жалпы</a:t>
            </a:r>
            <a:r>
              <a:rPr lang="ru-RU" sz="2000" dirty="0"/>
              <a:t> </a:t>
            </a:r>
            <a:r>
              <a:rPr lang="ru-RU" sz="2000" dirty="0" err="1"/>
              <a:t>пошымы</a:t>
            </a:r>
            <a:r>
              <a:rPr lang="ru-RU" sz="2000" dirty="0"/>
              <a:t> </a:t>
            </a:r>
            <a:r>
              <a:rPr lang="ru-RU" sz="2000" dirty="0" err="1"/>
              <a:t>цилиндірге</a:t>
            </a:r>
            <a:r>
              <a:rPr lang="ru-RU" sz="2000" dirty="0"/>
              <a:t> </a:t>
            </a:r>
            <a:r>
              <a:rPr lang="kk-KZ" sz="2000" dirty="0"/>
              <a:t>ұ</a:t>
            </a:r>
            <a:r>
              <a:rPr lang="ru-RU" sz="2000" dirty="0" err="1"/>
              <a:t>қсас</a:t>
            </a:r>
            <a:r>
              <a:rPr lang="ru-RU" sz="2000" dirty="0"/>
              <a:t>, </a:t>
            </a:r>
            <a:r>
              <a:rPr lang="ru-RU" sz="2000" dirty="0" err="1"/>
              <a:t>көбінесе</a:t>
            </a:r>
            <a:r>
              <a:rPr lang="ru-RU" sz="2000" dirty="0"/>
              <a:t> </a:t>
            </a:r>
            <a:r>
              <a:rPr lang="ru-RU" sz="2000" dirty="0" err="1"/>
              <a:t>жарықтары</a:t>
            </a:r>
            <a:r>
              <a:rPr lang="ru-RU" sz="2000" dirty="0"/>
              <a:t> мол </a:t>
            </a:r>
            <a:r>
              <a:rPr lang="ru-RU" sz="2000" dirty="0" err="1"/>
              <a:t>белдемдерге</a:t>
            </a:r>
            <a:r>
              <a:rPr lang="ru-RU" sz="2000" dirty="0"/>
              <a:t> </a:t>
            </a:r>
            <a:r>
              <a:rPr lang="ru-RU" sz="2000" dirty="0" err="1"/>
              <a:t>немесе</a:t>
            </a:r>
            <a:r>
              <a:rPr lang="ru-RU" sz="2000" dirty="0"/>
              <a:t> </a:t>
            </a:r>
            <a:r>
              <a:rPr lang="ru-RU" sz="2000" dirty="0" err="1"/>
              <a:t>тектоникалық</a:t>
            </a:r>
            <a:r>
              <a:rPr lang="ru-RU" sz="2000" dirty="0"/>
              <a:t> жар</a:t>
            </a:r>
            <a:r>
              <a:rPr lang="kk-KZ" sz="2000" dirty="0"/>
              <a:t>ылы</a:t>
            </a:r>
            <a:r>
              <a:rPr lang="ru-RU" sz="2000" dirty="0"/>
              <a:t>стар </a:t>
            </a:r>
            <a:r>
              <a:rPr lang="ru-RU" sz="2000" dirty="0" err="1"/>
              <a:t>түйіскен</a:t>
            </a:r>
            <a:r>
              <a:rPr lang="ru-RU" sz="2000" dirty="0"/>
              <a:t> </a:t>
            </a:r>
            <a:r>
              <a:rPr lang="ru-RU" sz="2000" dirty="0" err="1"/>
              <a:t>жерлерде</a:t>
            </a:r>
            <a:r>
              <a:rPr lang="ru-RU" sz="2000" dirty="0"/>
              <a:t> </a:t>
            </a:r>
            <a:r>
              <a:rPr lang="ru-RU" sz="2000" dirty="0" err="1"/>
              <a:t>пайда</a:t>
            </a:r>
            <a:r>
              <a:rPr lang="ru-RU" sz="2000" dirty="0"/>
              <a:t> </a:t>
            </a:r>
            <a:r>
              <a:rPr lang="ru-RU" sz="2000" dirty="0" err="1"/>
              <a:t>болған</a:t>
            </a:r>
            <a:r>
              <a:rPr lang="ru-RU" sz="2000" dirty="0"/>
              <a:t> </a:t>
            </a:r>
            <a:r>
              <a:rPr lang="ru-RU" sz="2000" dirty="0" err="1" smtClean="0"/>
              <a:t>денелер</a:t>
            </a:r>
            <a:r>
              <a:rPr lang="ru-RU" sz="2000" dirty="0" smtClean="0"/>
              <a:t>.</a:t>
            </a:r>
            <a:endParaRPr lang="ru-RU" sz="2000" dirty="0" smtClean="0"/>
          </a:p>
        </p:txBody>
      </p:sp>
      <p:sp>
        <p:nvSpPr>
          <p:cNvPr id="6" name="Прямоугольник 5"/>
          <p:cNvSpPr/>
          <p:nvPr/>
        </p:nvSpPr>
        <p:spPr>
          <a:xfrm>
            <a:off x="285720" y="5657671"/>
            <a:ext cx="6215106" cy="1015663"/>
          </a:xfrm>
          <a:prstGeom prst="rect">
            <a:avLst/>
          </a:prstGeom>
        </p:spPr>
        <p:txBody>
          <a:bodyPr wrap="square">
            <a:spAutoFit/>
          </a:bodyPr>
          <a:lstStyle/>
          <a:p>
            <a:pPr lvl="0" indent="355600"/>
            <a:r>
              <a:rPr lang="ru-RU" sz="2000" u="sng" dirty="0" err="1"/>
              <a:t>Лакколиттер</a:t>
            </a:r>
            <a:r>
              <a:rPr lang="ru-RU" sz="2000" i="1" dirty="0"/>
              <a:t> </a:t>
            </a:r>
            <a:r>
              <a:rPr lang="ru-RU" sz="2000" dirty="0"/>
              <a:t>(грек. "</a:t>
            </a:r>
            <a:r>
              <a:rPr lang="ru-RU" sz="2000" dirty="0" err="1"/>
              <a:t>ляккос</a:t>
            </a:r>
            <a:r>
              <a:rPr lang="ru-RU" sz="2000" dirty="0"/>
              <a:t>" - ш</a:t>
            </a:r>
            <a:r>
              <a:rPr lang="kk-KZ" sz="2000" dirty="0"/>
              <a:t>ұ</a:t>
            </a:r>
            <a:r>
              <a:rPr lang="ru-RU" sz="2000" dirty="0" err="1"/>
              <a:t>ңқыр</a:t>
            </a:r>
            <a:r>
              <a:rPr lang="ru-RU" sz="2000" dirty="0"/>
              <a:t>) - </a:t>
            </a:r>
            <a:r>
              <a:rPr lang="ru-RU" sz="2000" dirty="0" err="1"/>
              <a:t>көлденеңі</a:t>
            </a:r>
            <a:r>
              <a:rPr lang="ru-RU" sz="2000" dirty="0"/>
              <a:t> 3-6 км. </a:t>
            </a:r>
            <a:r>
              <a:rPr lang="ru-RU" sz="2000" dirty="0" err="1"/>
              <a:t>жететін</a:t>
            </a:r>
            <a:r>
              <a:rPr lang="ru-RU" sz="2000" dirty="0"/>
              <a:t> </a:t>
            </a:r>
            <a:r>
              <a:rPr lang="ru-RU" sz="2000" dirty="0" err="1"/>
              <a:t>саңырауқ</a:t>
            </a:r>
            <a:r>
              <a:rPr lang="kk-KZ" sz="2000" dirty="0"/>
              <a:t>ұ</a:t>
            </a:r>
            <a:r>
              <a:rPr lang="ru-RU" sz="2000" dirty="0" err="1"/>
              <a:t>лақ</a:t>
            </a:r>
            <a:r>
              <a:rPr lang="ru-RU" sz="2000" dirty="0"/>
              <a:t>, д</a:t>
            </a:r>
            <a:r>
              <a:rPr lang="kk-KZ" sz="2000" dirty="0"/>
              <a:t>ө</a:t>
            </a:r>
            <a:r>
              <a:rPr lang="ru-RU" sz="2000" dirty="0" err="1"/>
              <a:t>ңгелек</a:t>
            </a:r>
            <a:r>
              <a:rPr lang="ru-RU" sz="2000" dirty="0"/>
              <a:t> </a:t>
            </a:r>
            <a:r>
              <a:rPr lang="ru-RU" sz="2000" dirty="0" err="1"/>
              <a:t>нан</a:t>
            </a:r>
            <a:r>
              <a:rPr lang="ru-RU" sz="2000" dirty="0"/>
              <a:t> </a:t>
            </a:r>
            <a:r>
              <a:rPr lang="ru-RU" sz="2000" dirty="0" err="1"/>
              <a:t>пішіндес</a:t>
            </a:r>
            <a:r>
              <a:rPr lang="ru-RU" sz="2000" dirty="0"/>
              <a:t> </a:t>
            </a:r>
            <a:r>
              <a:rPr lang="ru-RU" sz="2000" dirty="0" err="1"/>
              <a:t>гипаби</a:t>
            </a:r>
            <a:r>
              <a:rPr lang="kk-KZ" sz="2000" dirty="0"/>
              <a:t>с</a:t>
            </a:r>
            <a:r>
              <a:rPr lang="ru-RU" sz="2000" dirty="0" err="1"/>
              <a:t>сальді</a:t>
            </a:r>
            <a:r>
              <a:rPr lang="ru-RU" sz="2000" dirty="0"/>
              <a:t> </a:t>
            </a:r>
            <a:r>
              <a:rPr lang="ru-RU" sz="2000" dirty="0" err="1"/>
              <a:t>интрузивті</a:t>
            </a:r>
            <a:r>
              <a:rPr lang="ru-RU" sz="2000" dirty="0"/>
              <a:t> </a:t>
            </a:r>
            <a:r>
              <a:rPr lang="ru-RU" sz="2000" dirty="0" err="1"/>
              <a:t>денелер</a:t>
            </a:r>
            <a:r>
              <a:rPr lang="ru-RU" sz="2000" dirty="0"/>
              <a:t>. </a:t>
            </a:r>
            <a:endParaRPr lang="ru-RU"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357422" y="1214422"/>
            <a:ext cx="6786578" cy="2857520"/>
          </a:xfrm>
        </p:spPr>
        <p:txBody>
          <a:bodyPr>
            <a:noAutofit/>
          </a:bodyPr>
          <a:lstStyle/>
          <a:p>
            <a:pPr marL="0" indent="363538">
              <a:spcBef>
                <a:spcPts val="0"/>
              </a:spcBef>
              <a:buNone/>
            </a:pPr>
            <a:r>
              <a:rPr lang="ru-RU" sz="2000" dirty="0" err="1"/>
              <a:t>Дайкалар</a:t>
            </a:r>
            <a:r>
              <a:rPr lang="ru-RU" sz="2000" i="1" dirty="0"/>
              <a:t> </a:t>
            </a:r>
            <a:r>
              <a:rPr lang="ru-RU" sz="2000" dirty="0"/>
              <a:t>(</a:t>
            </a:r>
            <a:r>
              <a:rPr lang="ru-RU" sz="2000" dirty="0" err="1"/>
              <a:t>шотлан</a:t>
            </a:r>
            <a:r>
              <a:rPr lang="ru-RU" sz="2000" dirty="0"/>
              <a:t>. </a:t>
            </a:r>
            <a:r>
              <a:rPr lang="ru-RU" sz="2000" dirty="0" err="1"/>
              <a:t>қабырға</a:t>
            </a:r>
            <a:r>
              <a:rPr lang="ru-RU" sz="2000" dirty="0"/>
              <a:t>) - </a:t>
            </a:r>
            <a:r>
              <a:rPr lang="ru-RU" sz="2000" dirty="0" err="1"/>
              <a:t>жер</a:t>
            </a:r>
            <a:r>
              <a:rPr lang="ru-RU" sz="2000" dirty="0"/>
              <a:t> </a:t>
            </a:r>
            <a:r>
              <a:rPr lang="ru-RU" sz="2000" dirty="0" err="1"/>
              <a:t>қыртысындағы</a:t>
            </a:r>
            <a:r>
              <a:rPr lang="ru-RU" sz="2000" dirty="0"/>
              <a:t> </a:t>
            </a:r>
            <a:r>
              <a:rPr lang="ru-RU" sz="2000" dirty="0" err="1"/>
              <a:t>тік</a:t>
            </a:r>
            <a:r>
              <a:rPr lang="ru-RU" sz="2000" dirty="0"/>
              <a:t> </a:t>
            </a:r>
            <a:r>
              <a:rPr lang="ru-RU" sz="2000" dirty="0" err="1"/>
              <a:t>және</a:t>
            </a:r>
            <a:r>
              <a:rPr lang="ru-RU" sz="2000" dirty="0"/>
              <a:t> </a:t>
            </a:r>
            <a:r>
              <a:rPr lang="ru-RU" sz="2000" dirty="0" err="1"/>
              <a:t>көлбеу</a:t>
            </a:r>
            <a:r>
              <a:rPr lang="ru-RU" sz="2000" dirty="0"/>
              <a:t> </a:t>
            </a:r>
            <a:r>
              <a:rPr lang="ru-RU" sz="2000" dirty="0" err="1"/>
              <a:t>жарықтарды</a:t>
            </a:r>
            <a:r>
              <a:rPr lang="ru-RU" sz="2000" dirty="0"/>
              <a:t> магма </a:t>
            </a:r>
            <a:r>
              <a:rPr lang="ru-RU" sz="2000" dirty="0" err="1"/>
              <a:t>толтыру</a:t>
            </a:r>
            <a:r>
              <a:rPr lang="ru-RU" sz="2000" dirty="0"/>
              <a:t> </a:t>
            </a:r>
            <a:r>
              <a:rPr lang="ru-RU" sz="2000" dirty="0" err="1"/>
              <a:t>нәтижесінде</a:t>
            </a:r>
            <a:r>
              <a:rPr lang="ru-RU" sz="2000" dirty="0"/>
              <a:t> </a:t>
            </a:r>
            <a:r>
              <a:rPr lang="ru-RU" sz="2000" dirty="0" err="1"/>
              <a:t>пайда</a:t>
            </a:r>
            <a:r>
              <a:rPr lang="ru-RU" sz="2000" dirty="0"/>
              <a:t> </a:t>
            </a:r>
            <a:r>
              <a:rPr lang="ru-RU" sz="2000" dirty="0" err="1"/>
              <a:t>болатын</a:t>
            </a:r>
            <a:r>
              <a:rPr lang="ru-RU" sz="2000" dirty="0"/>
              <a:t> </a:t>
            </a:r>
            <a:r>
              <a:rPr lang="ru-RU" sz="2000" dirty="0" err="1"/>
              <a:t>параллельді</a:t>
            </a:r>
            <a:r>
              <a:rPr lang="ru-RU" sz="2000" dirty="0"/>
              <a:t> </a:t>
            </a:r>
            <a:r>
              <a:rPr lang="ru-RU" sz="2000" dirty="0" err="1"/>
              <a:t>қабырғалармен</a:t>
            </a:r>
            <a:r>
              <a:rPr lang="ru-RU" sz="2000" dirty="0"/>
              <a:t> ш</a:t>
            </a:r>
            <a:r>
              <a:rPr lang="kk-KZ" sz="2000" dirty="0"/>
              <a:t>е</a:t>
            </a:r>
            <a:r>
              <a:rPr lang="ru-RU" sz="2000" dirty="0" err="1"/>
              <a:t>ктелген</a:t>
            </a:r>
            <a:r>
              <a:rPr lang="ru-RU" sz="2000" dirty="0"/>
              <a:t> </a:t>
            </a:r>
            <a:r>
              <a:rPr lang="ru-RU" sz="2000" dirty="0" err="1"/>
              <a:t>үйлесімсіз</a:t>
            </a:r>
            <a:r>
              <a:rPr lang="ru-RU" sz="2000" dirty="0"/>
              <a:t> </a:t>
            </a:r>
            <a:r>
              <a:rPr lang="ru-RU" sz="2000" dirty="0" err="1"/>
              <a:t>ингрузивті</a:t>
            </a:r>
            <a:r>
              <a:rPr lang="ru-RU" sz="2000" dirty="0"/>
              <a:t> </a:t>
            </a:r>
            <a:r>
              <a:rPr lang="ru-RU" sz="2000" dirty="0" err="1"/>
              <a:t>денелер</a:t>
            </a:r>
            <a:r>
              <a:rPr lang="ru-RU" sz="2000" dirty="0"/>
              <a:t>. </a:t>
            </a:r>
            <a:r>
              <a:rPr lang="ru-RU" sz="2000" dirty="0" err="1"/>
              <a:t>Дайкалар</a:t>
            </a:r>
            <a:r>
              <a:rPr lang="ru-RU" sz="2000" dirty="0"/>
              <a:t> </a:t>
            </a:r>
            <a:r>
              <a:rPr lang="ru-RU" sz="2000" dirty="0" err="1"/>
              <a:t>параллельді</a:t>
            </a:r>
            <a:r>
              <a:rPr lang="ru-RU" sz="2000" dirty="0"/>
              <a:t>, </a:t>
            </a:r>
            <a:r>
              <a:rPr lang="ru-RU" sz="2000" dirty="0" err="1"/>
              <a:t>радиалды</a:t>
            </a:r>
            <a:r>
              <a:rPr lang="ru-RU" sz="2000" dirty="0"/>
              <a:t> ж</a:t>
            </a:r>
            <a:r>
              <a:rPr lang="kk-KZ" sz="2000" dirty="0"/>
              <a:t>ә</a:t>
            </a:r>
            <a:r>
              <a:rPr lang="ru-RU" sz="2000" dirty="0"/>
              <a:t>не </a:t>
            </a:r>
            <a:r>
              <a:rPr lang="ru-RU" sz="2000" dirty="0" err="1"/>
              <a:t>сақиналы</a:t>
            </a:r>
            <a:r>
              <a:rPr lang="ru-RU" sz="2000" dirty="0"/>
              <a:t> </a:t>
            </a:r>
            <a:r>
              <a:rPr lang="ru-RU" sz="2000" dirty="0" err="1"/>
              <a:t>түрлерге</a:t>
            </a:r>
            <a:r>
              <a:rPr lang="ru-RU" sz="2000" dirty="0"/>
              <a:t> </a:t>
            </a:r>
            <a:r>
              <a:rPr lang="ru-RU" sz="2000" dirty="0" err="1"/>
              <a:t>бөлінеді</a:t>
            </a:r>
            <a:r>
              <a:rPr lang="ru-RU" sz="2000" dirty="0"/>
              <a:t>.</a:t>
            </a:r>
            <a:endParaRPr lang="ru-RU" sz="2000" dirty="0"/>
          </a:p>
        </p:txBody>
      </p:sp>
      <p:pic>
        <p:nvPicPr>
          <p:cNvPr id="94209" name="Picture 1" descr="C:\Users\Наташа\Downloads\448px-Intrusion_types.svg.png"/>
          <p:cNvPicPr>
            <a:picLocks noChangeAspect="1" noChangeArrowheads="1"/>
          </p:cNvPicPr>
          <p:nvPr/>
        </p:nvPicPr>
        <p:blipFill>
          <a:blip r:embed="rId2"/>
          <a:srcRect/>
          <a:stretch>
            <a:fillRect/>
          </a:stretch>
        </p:blipFill>
        <p:spPr bwMode="auto">
          <a:xfrm>
            <a:off x="5357786" y="3071810"/>
            <a:ext cx="3786214" cy="4056658"/>
          </a:xfrm>
          <a:prstGeom prst="rect">
            <a:avLst/>
          </a:prstGeom>
          <a:noFill/>
        </p:spPr>
      </p:pic>
      <p:sp>
        <p:nvSpPr>
          <p:cNvPr id="5" name="Прямоугольник 4"/>
          <p:cNvSpPr/>
          <p:nvPr/>
        </p:nvSpPr>
        <p:spPr>
          <a:xfrm>
            <a:off x="142844" y="214290"/>
            <a:ext cx="9001156" cy="1015663"/>
          </a:xfrm>
          <a:prstGeom prst="rect">
            <a:avLst/>
          </a:prstGeom>
        </p:spPr>
        <p:txBody>
          <a:bodyPr wrap="square">
            <a:spAutoFit/>
          </a:bodyPr>
          <a:lstStyle/>
          <a:p>
            <a:pPr indent="363538"/>
            <a:r>
              <a:rPr lang="ru-RU" sz="2000" u="sng" dirty="0" err="1"/>
              <a:t>Факолиттер</a:t>
            </a:r>
            <a:r>
              <a:rPr lang="ru-RU" sz="2000" dirty="0"/>
              <a:t> (грек. "</a:t>
            </a:r>
            <a:r>
              <a:rPr lang="ru-RU" sz="2000" dirty="0" err="1"/>
              <a:t>факос</a:t>
            </a:r>
            <a:r>
              <a:rPr lang="ru-RU" sz="2000" dirty="0"/>
              <a:t>" - </a:t>
            </a:r>
            <a:r>
              <a:rPr lang="ru-RU" sz="2000" dirty="0" err="1"/>
              <a:t>жасымақ</a:t>
            </a:r>
            <a:r>
              <a:rPr lang="ru-RU" sz="2000" dirty="0"/>
              <a:t>) - </a:t>
            </a:r>
            <a:r>
              <a:rPr lang="ru-RU" sz="2000" dirty="0" err="1"/>
              <a:t>негізгі</a:t>
            </a:r>
            <a:r>
              <a:rPr lang="ru-RU" sz="2000" dirty="0"/>
              <a:t> қ</a:t>
            </a:r>
            <a:r>
              <a:rPr lang="kk-KZ" sz="2000" dirty="0"/>
              <a:t>ұ</a:t>
            </a:r>
            <a:r>
              <a:rPr lang="ru-RU" sz="2000" dirty="0" err="1"/>
              <a:t>рамды</a:t>
            </a:r>
            <a:r>
              <a:rPr lang="ru-RU" sz="2000" dirty="0"/>
              <a:t> </a:t>
            </a:r>
            <a:r>
              <a:rPr lang="ru-RU" sz="2000" dirty="0" err="1"/>
              <a:t>кішігірім</a:t>
            </a:r>
            <a:r>
              <a:rPr lang="ru-RU" sz="2000" dirty="0"/>
              <a:t> </a:t>
            </a:r>
            <a:r>
              <a:rPr lang="ru-RU" sz="2000" dirty="0" err="1"/>
              <a:t>иірімді</a:t>
            </a:r>
            <a:r>
              <a:rPr lang="ru-RU" sz="2000" dirty="0"/>
              <a:t> </a:t>
            </a:r>
            <a:r>
              <a:rPr lang="ru-RU" sz="2000" dirty="0" err="1"/>
              <a:t>қатпарлар</a:t>
            </a:r>
            <a:r>
              <a:rPr lang="ru-RU" sz="2000" dirty="0"/>
              <a:t> </a:t>
            </a:r>
            <a:r>
              <a:rPr lang="ru-RU" sz="2000" dirty="0" err="1"/>
              <a:t>иілген</a:t>
            </a:r>
            <a:r>
              <a:rPr lang="ru-RU" sz="2000" dirty="0"/>
              <a:t> </a:t>
            </a:r>
            <a:r>
              <a:rPr lang="ru-RU" sz="2000" dirty="0" err="1"/>
              <a:t>бөліктерінде</a:t>
            </a:r>
            <a:r>
              <a:rPr lang="ru-RU" sz="2000" dirty="0"/>
              <a:t> (</a:t>
            </a:r>
            <a:r>
              <a:rPr lang="ru-RU" sz="2000" dirty="0" err="1"/>
              <a:t>көбінесе</a:t>
            </a:r>
            <a:r>
              <a:rPr lang="ru-RU" sz="2000" dirty="0"/>
              <a:t> </a:t>
            </a:r>
            <a:r>
              <a:rPr lang="ru-RU" sz="2000" dirty="0" err="1"/>
              <a:t>антиклин</a:t>
            </a:r>
            <a:r>
              <a:rPr lang="ru-RU" sz="2000" dirty="0"/>
              <a:t> мен </a:t>
            </a:r>
            <a:r>
              <a:rPr lang="ru-RU" sz="2000" dirty="0" err="1"/>
              <a:t>синклиндер</a:t>
            </a:r>
            <a:r>
              <a:rPr lang="ru-RU" sz="2000" dirty="0"/>
              <a:t> </a:t>
            </a:r>
            <a:r>
              <a:rPr lang="ru-RU" sz="2000" dirty="0" err="1"/>
              <a:t>ядродағында</a:t>
            </a:r>
            <a:r>
              <a:rPr lang="ru-RU" sz="2000" dirty="0"/>
              <a:t>) </a:t>
            </a:r>
            <a:r>
              <a:rPr lang="ru-RU" sz="2000" dirty="0" err="1"/>
              <a:t>орналасқан</a:t>
            </a:r>
            <a:r>
              <a:rPr lang="ru-RU" sz="2000" dirty="0"/>
              <a:t> </a:t>
            </a:r>
            <a:r>
              <a:rPr lang="ru-RU" sz="2000" dirty="0" err="1"/>
              <a:t>орақ</a:t>
            </a:r>
            <a:r>
              <a:rPr lang="ru-RU" sz="2000" dirty="0"/>
              <a:t> т</a:t>
            </a:r>
            <a:r>
              <a:rPr lang="kk-KZ" sz="2000" dirty="0"/>
              <a:t>ә</a:t>
            </a:r>
            <a:r>
              <a:rPr lang="ru-RU" sz="2000" dirty="0" err="1"/>
              <a:t>різдес</a:t>
            </a:r>
            <a:r>
              <a:rPr lang="ru-RU" sz="2000" dirty="0"/>
              <a:t> </a:t>
            </a:r>
            <a:r>
              <a:rPr lang="ru-RU" sz="2000" dirty="0" err="1"/>
              <a:t>пішінді</a:t>
            </a:r>
            <a:r>
              <a:rPr lang="ru-RU" sz="2000" dirty="0"/>
              <a:t>, </a:t>
            </a:r>
            <a:r>
              <a:rPr lang="ru-RU" sz="2000" dirty="0" err="1"/>
              <a:t>үйлесімді</a:t>
            </a:r>
            <a:r>
              <a:rPr lang="ru-RU" sz="2000" dirty="0"/>
              <a:t> </a:t>
            </a:r>
            <a:r>
              <a:rPr lang="ru-RU" sz="2000" dirty="0" err="1" smtClean="0"/>
              <a:t>денелер</a:t>
            </a:r>
            <a:r>
              <a:rPr lang="ru-RU" sz="2000" dirty="0" smtClean="0"/>
              <a:t>.</a:t>
            </a:r>
            <a:endParaRPr lang="ru-RU" sz="2000" dirty="0">
              <a:solidFill>
                <a:prstClr val="white"/>
              </a:solidFill>
            </a:endParaRPr>
          </a:p>
        </p:txBody>
      </p:sp>
      <p:sp>
        <p:nvSpPr>
          <p:cNvPr id="6" name="Прямоугольник 5"/>
          <p:cNvSpPr/>
          <p:nvPr/>
        </p:nvSpPr>
        <p:spPr>
          <a:xfrm>
            <a:off x="248516" y="3429000"/>
            <a:ext cx="4357686" cy="2862322"/>
          </a:xfrm>
          <a:prstGeom prst="rect">
            <a:avLst/>
          </a:prstGeom>
        </p:spPr>
        <p:txBody>
          <a:bodyPr wrap="square">
            <a:spAutoFit/>
          </a:bodyPr>
          <a:lstStyle/>
          <a:p>
            <a:r>
              <a:rPr lang="ru-RU" sz="2000" u="sng" dirty="0" err="1"/>
              <a:t>Силлалар</a:t>
            </a:r>
            <a:r>
              <a:rPr lang="ru-RU" sz="2000" i="1" dirty="0"/>
              <a:t> </a:t>
            </a:r>
            <a:r>
              <a:rPr lang="ru-RU" sz="2000" dirty="0"/>
              <a:t>(</a:t>
            </a:r>
            <a:r>
              <a:rPr lang="ru-RU" sz="2000" dirty="0" err="1"/>
              <a:t>немесе</a:t>
            </a:r>
            <a:r>
              <a:rPr lang="ru-RU" sz="2000" dirty="0"/>
              <a:t> </a:t>
            </a:r>
            <a:r>
              <a:rPr lang="ru-RU" sz="2000" dirty="0" err="1"/>
              <a:t>қабатты</a:t>
            </a:r>
            <a:r>
              <a:rPr lang="ru-RU" sz="2000" dirty="0"/>
              <a:t> </a:t>
            </a:r>
            <a:r>
              <a:rPr lang="ru-RU" sz="2000" dirty="0" err="1"/>
              <a:t>интрузиялар</a:t>
            </a:r>
            <a:r>
              <a:rPr lang="ru-RU" sz="2000" dirty="0"/>
              <a:t>) - </a:t>
            </a:r>
            <a:r>
              <a:rPr lang="ru-RU" sz="2000" dirty="0" err="1"/>
              <a:t>көбінесе</a:t>
            </a:r>
            <a:r>
              <a:rPr lang="ru-RU" sz="2000" dirty="0"/>
              <a:t> </a:t>
            </a:r>
            <a:r>
              <a:rPr lang="ru-RU" sz="2000" dirty="0" err="1"/>
              <a:t>негізгі</a:t>
            </a:r>
            <a:r>
              <a:rPr lang="ru-RU" sz="2000" dirty="0"/>
              <a:t> қ</a:t>
            </a:r>
            <a:r>
              <a:rPr lang="kk-KZ" sz="2000" dirty="0"/>
              <a:t>ұ</a:t>
            </a:r>
            <a:r>
              <a:rPr lang="ru-RU" sz="2000" dirty="0" err="1"/>
              <a:t>рамды</a:t>
            </a:r>
            <a:r>
              <a:rPr lang="ru-RU" sz="2000" dirty="0"/>
              <a:t> </a:t>
            </a:r>
            <a:r>
              <a:rPr lang="ru-RU" sz="2000" dirty="0" err="1"/>
              <a:t>шөгінді</a:t>
            </a:r>
            <a:r>
              <a:rPr lang="ru-RU" sz="2000" dirty="0"/>
              <a:t> </a:t>
            </a:r>
            <a:r>
              <a:rPr lang="ru-RU" sz="2000" dirty="0" err="1"/>
              <a:t>жыныстардың</a:t>
            </a:r>
            <a:r>
              <a:rPr lang="ru-RU" sz="2000" dirty="0"/>
              <a:t> параллель </a:t>
            </a:r>
            <a:r>
              <a:rPr lang="ru-RU" sz="2000" dirty="0" err="1"/>
              <a:t>қабаттарының</a:t>
            </a:r>
            <a:r>
              <a:rPr lang="ru-RU" sz="2000" dirty="0"/>
              <a:t> </a:t>
            </a:r>
            <a:r>
              <a:rPr lang="ru-RU" sz="2000" dirty="0" err="1"/>
              <a:t>арасында</a:t>
            </a:r>
            <a:r>
              <a:rPr lang="ru-RU" sz="2000" dirty="0"/>
              <a:t> </a:t>
            </a:r>
            <a:r>
              <a:rPr lang="ru-RU" sz="2000" dirty="0" err="1"/>
              <a:t>пайда</a:t>
            </a:r>
            <a:r>
              <a:rPr lang="ru-RU" sz="2000" dirty="0"/>
              <a:t> </a:t>
            </a:r>
            <a:r>
              <a:rPr lang="ru-RU" sz="2000" dirty="0" err="1"/>
              <a:t>болған</a:t>
            </a:r>
            <a:r>
              <a:rPr lang="ru-RU" sz="2000" dirty="0"/>
              <a:t> </a:t>
            </a:r>
            <a:r>
              <a:rPr lang="ru-RU" sz="2000" dirty="0" err="1"/>
              <a:t>денелер</a:t>
            </a:r>
            <a:r>
              <a:rPr lang="ru-RU" sz="2000" dirty="0"/>
              <a:t>, </a:t>
            </a:r>
            <a:r>
              <a:rPr lang="ru-RU" sz="2000" dirty="0" err="1"/>
              <a:t>қалы</a:t>
            </a:r>
            <a:r>
              <a:rPr lang="kk-KZ" sz="2000" dirty="0"/>
              <a:t>ң</a:t>
            </a:r>
            <a:r>
              <a:rPr lang="ru-RU" sz="2000" dirty="0" err="1"/>
              <a:t>дығы</a:t>
            </a:r>
            <a:r>
              <a:rPr lang="ru-RU" sz="2000" dirty="0"/>
              <a:t> 25-70 м. </a:t>
            </a:r>
            <a:r>
              <a:rPr lang="ru-RU" sz="2000" dirty="0" err="1"/>
              <a:t>жетеді</a:t>
            </a:r>
            <a:r>
              <a:rPr lang="ru-RU" sz="2000" dirty="0"/>
              <a:t>.</a:t>
            </a:r>
          </a:p>
          <a:p>
            <a:r>
              <a:rPr lang="ru-RU" sz="2000" u="sng" dirty="0" err="1"/>
              <a:t>Апоф</a:t>
            </a:r>
            <a:r>
              <a:rPr lang="kk-KZ" sz="2000" u="sng" dirty="0"/>
              <a:t>из</a:t>
            </a:r>
            <a:r>
              <a:rPr lang="ru-RU" sz="2000" u="sng" dirty="0" err="1"/>
              <a:t>алар</a:t>
            </a:r>
            <a:r>
              <a:rPr lang="ru-RU" sz="2000" i="1" u="sng" dirty="0"/>
              <a:t> </a:t>
            </a:r>
            <a:r>
              <a:rPr lang="ru-RU" sz="2000" i="1" dirty="0"/>
              <a:t>- </a:t>
            </a:r>
            <a:r>
              <a:rPr lang="kk-KZ" sz="2000" dirty="0"/>
              <a:t>ө</a:t>
            </a:r>
            <a:r>
              <a:rPr lang="ru-RU" sz="2000" dirty="0"/>
              <a:t>те </a:t>
            </a:r>
            <a:r>
              <a:rPr lang="ru-RU" sz="2000" dirty="0" err="1"/>
              <a:t>ірі</a:t>
            </a:r>
            <a:r>
              <a:rPr lang="ru-RU" sz="2000" dirty="0"/>
              <a:t> </a:t>
            </a:r>
            <a:r>
              <a:rPr lang="ru-RU" sz="2000" dirty="0" err="1"/>
              <a:t>магмалық</a:t>
            </a:r>
            <a:r>
              <a:rPr lang="ru-RU" sz="2000" dirty="0"/>
              <a:t> </a:t>
            </a:r>
            <a:r>
              <a:rPr lang="ru-RU" sz="2000" dirty="0" err="1"/>
              <a:t>денелерден</a:t>
            </a:r>
            <a:r>
              <a:rPr lang="ru-RU" sz="2000" dirty="0"/>
              <a:t> </a:t>
            </a:r>
            <a:r>
              <a:rPr lang="ru-RU" sz="2000" dirty="0" err="1"/>
              <a:t>тараған</a:t>
            </a:r>
            <a:r>
              <a:rPr lang="ru-RU" sz="2000" dirty="0"/>
              <a:t>, </a:t>
            </a:r>
            <a:r>
              <a:rPr lang="ru-RU" sz="2000" dirty="0" err="1"/>
              <a:t>бұтақтанған</a:t>
            </a:r>
            <a:r>
              <a:rPr lang="ru-RU" sz="2000" dirty="0"/>
              <a:t> </a:t>
            </a:r>
            <a:r>
              <a:rPr lang="ru-RU" sz="2000" dirty="0" err="1"/>
              <a:t>кішігірім</a:t>
            </a:r>
            <a:r>
              <a:rPr lang="ru-RU" sz="2000" dirty="0"/>
              <a:t> </a:t>
            </a:r>
            <a:r>
              <a:rPr lang="ru-RU" sz="2000" dirty="0" err="1"/>
              <a:t>денелер</a:t>
            </a:r>
            <a:r>
              <a:rPr lang="ru-RU" sz="2000" dirty="0"/>
              <a:t>.</a:t>
            </a:r>
          </a:p>
        </p:txBody>
      </p:sp>
      <p:pic>
        <p:nvPicPr>
          <p:cNvPr id="94211" name="Picture 3" descr="https://upload.wikimedia.org/wikipedia/commons/thumb/7/77/Phacolith.jpg/220px-Phacolith.jpg"/>
          <p:cNvPicPr>
            <a:picLocks noChangeAspect="1" noChangeArrowheads="1"/>
          </p:cNvPicPr>
          <p:nvPr/>
        </p:nvPicPr>
        <p:blipFill>
          <a:blip r:embed="rId3"/>
          <a:srcRect/>
          <a:stretch>
            <a:fillRect/>
          </a:stretch>
        </p:blipFill>
        <p:spPr bwMode="auto">
          <a:xfrm>
            <a:off x="214282" y="1500174"/>
            <a:ext cx="2095500" cy="1504951"/>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777</TotalTime>
  <Words>830</Words>
  <Application>Microsoft Office PowerPoint</Application>
  <PresentationFormat>Экран (4:3)</PresentationFormat>
  <Paragraphs>29</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МАГМАЛЫҚ ТАУЖЫНЫСТАРДЫҢ ЖАТЫС ПІШІНДЕРІ</vt:lpstr>
      <vt:lpstr>Презентация PowerPoint</vt:lpstr>
      <vt:lpstr>Презентация PowerPoint</vt:lpstr>
      <vt:lpstr>Эффузивті  жыныстардың жатыс пішіндері: а) жамылғы, б) тасқынды, в) неккалар, г) сомма, д) конустар, қалың сызық – жарылыстар</vt:lpstr>
      <vt:lpstr>Презентация PowerPoint</vt:lpstr>
      <vt:lpstr>Презентация PowerPoint</vt:lpstr>
      <vt:lpstr>Интрузивті жыныстардың жатыс пішіндері</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ИНТРУЗИВНЫЕ ПОРОДЫ И ИХ ИЗОБРАЖЕНИЕ НА ГЕОЛОГИЧЕСКОЙ КАРТЕ</dc:title>
  <dc:creator>Наташа</dc:creator>
  <cp:lastModifiedBy>User</cp:lastModifiedBy>
  <cp:revision>11</cp:revision>
  <dcterms:created xsi:type="dcterms:W3CDTF">2015-01-27T11:19:40Z</dcterms:created>
  <dcterms:modified xsi:type="dcterms:W3CDTF">2016-03-07T15:31:02Z</dcterms:modified>
</cp:coreProperties>
</file>