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8" r:id="rId3"/>
    <p:sldId id="260" r:id="rId4"/>
    <p:sldId id="261" r:id="rId5"/>
    <p:sldId id="262" r:id="rId6"/>
    <p:sldId id="263" r:id="rId7"/>
    <p:sldId id="264" r:id="rId8"/>
    <p:sldId id="265" r:id="rId9"/>
    <p:sldId id="266" r:id="rId10"/>
    <p:sldId id="267" r:id="rId11"/>
    <p:sldId id="268" r:id="rId12"/>
    <p:sldId id="269" r:id="rId13"/>
    <p:sldId id="273"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123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C586C0-9466-413E-A5E2-864959C1296C}" type="datetimeFigureOut">
              <a:rPr lang="ru-RU" smtClean="0"/>
              <a:pPr/>
              <a:t>07.03.2016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31B602-A857-4CED-AE7F-30B5C263E395}" type="slidenum">
              <a:rPr lang="ru-RU" smtClean="0"/>
              <a:pPr/>
              <a:t>‹#›</a:t>
            </a:fld>
            <a:endParaRPr lang="ru-RU"/>
          </a:p>
        </p:txBody>
      </p:sp>
    </p:spTree>
    <p:extLst>
      <p:ext uri="{BB962C8B-B14F-4D97-AF65-F5344CB8AC3E}">
        <p14:creationId xmlns:p14="http://schemas.microsoft.com/office/powerpoint/2010/main" val="3282778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FF0AC7-8E07-4450-86C8-FCCF97DB18E7}" type="slidenum">
              <a:rPr lang="ru-RU"/>
              <a:pPr/>
              <a:t>2</a:t>
            </a:fld>
            <a:endParaRPr lang="ru-RU"/>
          </a:p>
        </p:txBody>
      </p:sp>
      <p:sp>
        <p:nvSpPr>
          <p:cNvPr id="419842" name="Rectangle 2"/>
          <p:cNvSpPr>
            <a:spLocks noGrp="1" noRot="1" noChangeAspect="1" noChangeArrowheads="1" noTextEdit="1"/>
          </p:cNvSpPr>
          <p:nvPr>
            <p:ph type="sldImg"/>
          </p:nvPr>
        </p:nvSpPr>
        <p:spPr>
          <a:ln/>
        </p:spPr>
      </p:sp>
      <p:sp>
        <p:nvSpPr>
          <p:cNvPr id="4198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14918D-1738-47FB-8533-8EF3AC54D762}" type="slidenum">
              <a:rPr lang="ru-RU"/>
              <a:pPr/>
              <a:t>3</a:t>
            </a:fld>
            <a:endParaRPr lang="ru-RU"/>
          </a:p>
        </p:txBody>
      </p:sp>
      <p:sp>
        <p:nvSpPr>
          <p:cNvPr id="422914" name="Rectangle 2"/>
          <p:cNvSpPr>
            <a:spLocks noGrp="1" noRot="1" noChangeAspect="1" noChangeArrowheads="1" noTextEdit="1"/>
          </p:cNvSpPr>
          <p:nvPr>
            <p:ph type="sldImg"/>
          </p:nvPr>
        </p:nvSpPr>
        <p:spPr>
          <a:ln/>
        </p:spPr>
      </p:sp>
      <p:sp>
        <p:nvSpPr>
          <p:cNvPr id="422915" name="Rectangle 3"/>
          <p:cNvSpPr>
            <a:spLocks noGrp="1" noChangeArrowheads="1"/>
          </p:cNvSpPr>
          <p:nvPr>
            <p:ph type="body" idx="1"/>
          </p:nvPr>
        </p:nvSpPr>
        <p:spPr/>
        <p:txBody>
          <a:bodyPr/>
          <a:lstStyle/>
          <a:p>
            <a:r>
              <a:rPr lang="ru-RU"/>
              <a:t>Заменить картинку!</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1393BD-96E0-44F0-8D1A-FFE4A04F0C6D}" type="slidenum">
              <a:rPr lang="ru-RU"/>
              <a:pPr/>
              <a:t>4</a:t>
            </a:fld>
            <a:endParaRPr lang="ru-RU"/>
          </a:p>
        </p:txBody>
      </p:sp>
      <p:sp>
        <p:nvSpPr>
          <p:cNvPr id="423938" name="Rectangle 2"/>
          <p:cNvSpPr>
            <a:spLocks noGrp="1" noRot="1" noChangeAspect="1" noChangeArrowheads="1" noTextEdit="1"/>
          </p:cNvSpPr>
          <p:nvPr>
            <p:ph type="sldImg"/>
          </p:nvPr>
        </p:nvSpPr>
        <p:spPr>
          <a:ln/>
        </p:spPr>
      </p:sp>
      <p:sp>
        <p:nvSpPr>
          <p:cNvPr id="42393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5EB883-0A6E-4AAC-B7F4-BEC4814F44D2}" type="slidenum">
              <a:rPr lang="ru-RU"/>
              <a:pPr/>
              <a:t>5</a:t>
            </a:fld>
            <a:endParaRPr lang="ru-RU"/>
          </a:p>
        </p:txBody>
      </p:sp>
      <p:sp>
        <p:nvSpPr>
          <p:cNvPr id="424962" name="Rectangle 2"/>
          <p:cNvSpPr>
            <a:spLocks noGrp="1" noRot="1" noChangeAspect="1" noChangeArrowheads="1" noTextEdit="1"/>
          </p:cNvSpPr>
          <p:nvPr>
            <p:ph type="sldImg"/>
          </p:nvPr>
        </p:nvSpPr>
        <p:spPr>
          <a:ln/>
        </p:spPr>
      </p:sp>
      <p:sp>
        <p:nvSpPr>
          <p:cNvPr id="42496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EA0C20-E8FB-4F2D-A769-7773F3EA1D16}" type="slidenum">
              <a:rPr lang="ru-RU"/>
              <a:pPr/>
              <a:t>6</a:t>
            </a:fld>
            <a:endParaRPr lang="ru-RU"/>
          </a:p>
        </p:txBody>
      </p:sp>
      <p:sp>
        <p:nvSpPr>
          <p:cNvPr id="425986" name="Rectangle 2"/>
          <p:cNvSpPr>
            <a:spLocks noGrp="1" noRot="1" noChangeAspect="1" noChangeArrowheads="1" noTextEdit="1"/>
          </p:cNvSpPr>
          <p:nvPr>
            <p:ph type="sldImg"/>
          </p:nvPr>
        </p:nvSpPr>
        <p:spPr>
          <a:ln/>
        </p:spPr>
      </p:sp>
      <p:sp>
        <p:nvSpPr>
          <p:cNvPr id="42598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F270DF-A9FB-498C-A0F8-C70639B7D904}" type="slidenum">
              <a:rPr lang="ru-RU"/>
              <a:pPr/>
              <a:t>7</a:t>
            </a:fld>
            <a:endParaRPr lang="ru-RU"/>
          </a:p>
        </p:txBody>
      </p:sp>
      <p:sp>
        <p:nvSpPr>
          <p:cNvPr id="427010" name="Rectangle 2"/>
          <p:cNvSpPr>
            <a:spLocks noGrp="1" noRot="1" noChangeAspect="1" noChangeArrowheads="1" noTextEdit="1"/>
          </p:cNvSpPr>
          <p:nvPr>
            <p:ph type="sldImg"/>
          </p:nvPr>
        </p:nvSpPr>
        <p:spPr>
          <a:ln/>
        </p:spPr>
      </p:sp>
      <p:sp>
        <p:nvSpPr>
          <p:cNvPr id="4270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72A73A-C6F6-4327-B3D2-11DF8FD80758}" type="slidenum">
              <a:rPr lang="ru-RU"/>
              <a:pPr/>
              <a:t>8</a:t>
            </a:fld>
            <a:endParaRPr lang="ru-RU"/>
          </a:p>
        </p:txBody>
      </p:sp>
      <p:sp>
        <p:nvSpPr>
          <p:cNvPr id="428034" name="Rectangle 2"/>
          <p:cNvSpPr>
            <a:spLocks noGrp="1" noRot="1" noChangeAspect="1" noChangeArrowheads="1" noTextEdit="1"/>
          </p:cNvSpPr>
          <p:nvPr>
            <p:ph type="sldImg"/>
          </p:nvPr>
        </p:nvSpPr>
        <p:spPr>
          <a:ln/>
        </p:spPr>
      </p:sp>
      <p:sp>
        <p:nvSpPr>
          <p:cNvPr id="4280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C3BB46-DDB0-499D-90A0-48010AD2A26E}" type="slidenum">
              <a:rPr lang="ru-RU"/>
              <a:pPr/>
              <a:t>9</a:t>
            </a:fld>
            <a:endParaRPr lang="ru-RU"/>
          </a:p>
        </p:txBody>
      </p:sp>
      <p:sp>
        <p:nvSpPr>
          <p:cNvPr id="429058" name="Rectangle 2"/>
          <p:cNvSpPr>
            <a:spLocks noGrp="1" noRot="1" noChangeAspect="1" noChangeArrowheads="1" noTextEdit="1"/>
          </p:cNvSpPr>
          <p:nvPr>
            <p:ph type="sldImg"/>
          </p:nvPr>
        </p:nvSpPr>
        <p:spPr>
          <a:ln/>
        </p:spPr>
      </p:sp>
      <p:sp>
        <p:nvSpPr>
          <p:cNvPr id="4290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7403AA-4B4A-40D4-AF6B-67D3B5AA5139}" type="slidenum">
              <a:rPr lang="ru-RU"/>
              <a:pPr/>
              <a:t>10</a:t>
            </a:fld>
            <a:endParaRPr lang="ru-RU"/>
          </a:p>
        </p:txBody>
      </p:sp>
      <p:sp>
        <p:nvSpPr>
          <p:cNvPr id="430082" name="Rectangle 2"/>
          <p:cNvSpPr>
            <a:spLocks noGrp="1" noRot="1" noChangeAspect="1" noChangeArrowheads="1" noTextEdit="1"/>
          </p:cNvSpPr>
          <p:nvPr>
            <p:ph type="sldImg"/>
          </p:nvPr>
        </p:nvSpPr>
        <p:spPr>
          <a:ln/>
        </p:spPr>
      </p:sp>
      <p:sp>
        <p:nvSpPr>
          <p:cNvPr id="43008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A3DF05-9B3F-4DC2-B529-892D4E155971}" type="slidenum">
              <a:rPr lang="ru-RU"/>
              <a:pPr/>
              <a:t>11</a:t>
            </a:fld>
            <a:endParaRPr lang="ru-RU"/>
          </a:p>
        </p:txBody>
      </p:sp>
      <p:sp>
        <p:nvSpPr>
          <p:cNvPr id="431106" name="Rectangle 2"/>
          <p:cNvSpPr>
            <a:spLocks noGrp="1" noRot="1" noChangeAspect="1" noChangeArrowheads="1" noTextEdit="1"/>
          </p:cNvSpPr>
          <p:nvPr>
            <p:ph type="sldImg"/>
          </p:nvPr>
        </p:nvSpPr>
        <p:spPr>
          <a:ln/>
        </p:spPr>
      </p:sp>
      <p:sp>
        <p:nvSpPr>
          <p:cNvPr id="43110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1436CA-F391-4844-9A18-BE1DE4D7F554}" type="slidenum">
              <a:rPr lang="ru-RU"/>
              <a:pPr/>
              <a:t>13</a:t>
            </a:fld>
            <a:endParaRPr lang="ru-RU"/>
          </a:p>
        </p:txBody>
      </p:sp>
      <p:sp>
        <p:nvSpPr>
          <p:cNvPr id="456706" name="Rectangle 2"/>
          <p:cNvSpPr>
            <a:spLocks noGrp="1" noRot="1" noChangeAspect="1" noChangeArrowheads="1" noTextEdit="1"/>
          </p:cNvSpPr>
          <p:nvPr>
            <p:ph type="sldImg"/>
          </p:nvPr>
        </p:nvSpPr>
        <p:spPr>
          <a:ln/>
        </p:spPr>
      </p:sp>
      <p:sp>
        <p:nvSpPr>
          <p:cNvPr id="456707"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emf"/><Relationship Id="rId5" Type="http://schemas.openxmlformats.org/officeDocument/2006/relationships/oleObject" Target="../embeddings/oleObject3.bin"/><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3.emf"/><Relationship Id="rId5" Type="http://schemas.openxmlformats.org/officeDocument/2006/relationships/oleObject" Target="../embeddings/oleObject4.bin"/><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3.emf"/><Relationship Id="rId5" Type="http://schemas.openxmlformats.org/officeDocument/2006/relationships/oleObject" Target="../embeddings/oleObject5.bin"/><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3.emf"/><Relationship Id="rId5" Type="http://schemas.openxmlformats.org/officeDocument/2006/relationships/oleObject" Target="../embeddings/oleObject7.bin"/><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kk-KZ" b="1" dirty="0"/>
              <a:t>Қабаттардың көлбеу жатысы</a:t>
            </a:r>
            <a:endParaRPr lang="ru-RU" b="1" dirty="0"/>
          </a:p>
        </p:txBody>
      </p:sp>
      <p:sp>
        <p:nvSpPr>
          <p:cNvPr id="3" name="Подзаголовок 2"/>
          <p:cNvSpPr>
            <a:spLocks noGrp="1"/>
          </p:cNvSpPr>
          <p:nvPr>
            <p:ph type="subTitle" idx="1"/>
          </p:nvPr>
        </p:nvSpPr>
        <p:spPr/>
        <p:txBody>
          <a:bodyPr/>
          <a:lstStyle/>
          <a:p>
            <a:r>
              <a:rPr lang="ru-RU" dirty="0" smtClean="0">
                <a:solidFill>
                  <a:schemeClr val="tx1"/>
                </a:solidFill>
              </a:rPr>
              <a:t>5 д</a:t>
            </a:r>
            <a:r>
              <a:rPr lang="kk-KZ" dirty="0" smtClean="0">
                <a:solidFill>
                  <a:schemeClr val="tx1"/>
                </a:solidFill>
              </a:rPr>
              <a:t>әріс</a:t>
            </a:r>
            <a:endParaRPr lang="ru-RU"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202" name="Picture 18" descr="Элементы пласта 1"/>
          <p:cNvPicPr>
            <a:picLocks noChangeAspect="1" noChangeArrowheads="1"/>
          </p:cNvPicPr>
          <p:nvPr/>
        </p:nvPicPr>
        <p:blipFill>
          <a:blip r:embed="rId3">
            <a:lum bright="-4000" contrast="20000"/>
          </a:blip>
          <a:srcRect/>
          <a:stretch>
            <a:fillRect/>
          </a:stretch>
        </p:blipFill>
        <p:spPr bwMode="auto">
          <a:xfrm>
            <a:off x="3889375" y="3573463"/>
            <a:ext cx="5219700" cy="3224212"/>
          </a:xfrm>
          <a:prstGeom prst="rect">
            <a:avLst/>
          </a:prstGeom>
          <a:noFill/>
          <a:ln w="9525">
            <a:noFill/>
            <a:miter lim="800000"/>
            <a:headEnd/>
            <a:tailEnd/>
          </a:ln>
        </p:spPr>
      </p:pic>
      <p:sp>
        <p:nvSpPr>
          <p:cNvPr id="349201" name="AutoShape 17"/>
          <p:cNvSpPr>
            <a:spLocks noChangeArrowheads="1"/>
          </p:cNvSpPr>
          <p:nvPr/>
        </p:nvSpPr>
        <p:spPr bwMode="auto">
          <a:xfrm rot="33162473">
            <a:off x="5292725" y="5013325"/>
            <a:ext cx="935038" cy="935038"/>
          </a:xfrm>
          <a:custGeom>
            <a:avLst/>
            <a:gdLst>
              <a:gd name="G0" fmla="+- 8592 0 0"/>
              <a:gd name="G1" fmla="+- -7397760 0 0"/>
              <a:gd name="G2" fmla="+- 8592 0 -7397760"/>
              <a:gd name="G3" fmla="+- 10800 0 0"/>
              <a:gd name="G4" fmla="+- 0 0 8592"/>
              <a:gd name="T0" fmla="*/ 360 256 1"/>
              <a:gd name="T1" fmla="*/ 0 256 1"/>
              <a:gd name="G5" fmla="+- G2 T0 T1"/>
              <a:gd name="G6" fmla="?: G2 G2 G5"/>
              <a:gd name="G7" fmla="+- 0 0 G6"/>
              <a:gd name="G8" fmla="+- 7866 0 0"/>
              <a:gd name="G9" fmla="+- 0 0 -7397760"/>
              <a:gd name="G10" fmla="+- 7866 0 2700"/>
              <a:gd name="G11" fmla="cos G10 8592"/>
              <a:gd name="G12" fmla="sin G10 8592"/>
              <a:gd name="G13" fmla="cos 13500 8592"/>
              <a:gd name="G14" fmla="sin 13500 8592"/>
              <a:gd name="G15" fmla="+- G11 10800 0"/>
              <a:gd name="G16" fmla="+- G12 10800 0"/>
              <a:gd name="G17" fmla="+- G13 10800 0"/>
              <a:gd name="G18" fmla="+- G14 10800 0"/>
              <a:gd name="G19" fmla="*/ 7866 1 2"/>
              <a:gd name="G20" fmla="+- G19 5400 0"/>
              <a:gd name="G21" fmla="cos G20 8592"/>
              <a:gd name="G22" fmla="sin G20 8592"/>
              <a:gd name="G23" fmla="+- G21 10800 0"/>
              <a:gd name="G24" fmla="+- G12 G23 G22"/>
              <a:gd name="G25" fmla="+- G22 G23 G11"/>
              <a:gd name="G26" fmla="cos 10800 8592"/>
              <a:gd name="G27" fmla="sin 10800 8592"/>
              <a:gd name="G28" fmla="cos 7866 8592"/>
              <a:gd name="G29" fmla="sin 7866 8592"/>
              <a:gd name="G30" fmla="+- G26 10800 0"/>
              <a:gd name="G31" fmla="+- G27 10800 0"/>
              <a:gd name="G32" fmla="+- G28 10800 0"/>
              <a:gd name="G33" fmla="+- G29 10800 0"/>
              <a:gd name="G34" fmla="+- G19 5400 0"/>
              <a:gd name="G35" fmla="cos G34 -7397760"/>
              <a:gd name="G36" fmla="sin G34 -7397760"/>
              <a:gd name="G37" fmla="+/ -7397760 8592 2"/>
              <a:gd name="T2" fmla="*/ 180 256 1"/>
              <a:gd name="T3" fmla="*/ 0 256 1"/>
              <a:gd name="G38" fmla="+- G37 T2 T3"/>
              <a:gd name="G39" fmla="?: G2 G37 G38"/>
              <a:gd name="G40" fmla="cos 10800 G39"/>
              <a:gd name="G41" fmla="sin 10800 G39"/>
              <a:gd name="G42" fmla="cos 7866 G39"/>
              <a:gd name="G43" fmla="sin 7866 G39"/>
              <a:gd name="G44" fmla="+- G40 10800 0"/>
              <a:gd name="G45" fmla="+- G41 10800 0"/>
              <a:gd name="G46" fmla="+- G42 10800 0"/>
              <a:gd name="G47" fmla="+- G43 10800 0"/>
              <a:gd name="G48" fmla="+- G35 10800 0"/>
              <a:gd name="G49" fmla="+- G36 10800 0"/>
              <a:gd name="T4" fmla="*/ 16780 w 21600"/>
              <a:gd name="T5" fmla="*/ 1807 h 21600"/>
              <a:gd name="T6" fmla="*/ 7171 w 21600"/>
              <a:gd name="T7" fmla="*/ 2201 h 21600"/>
              <a:gd name="T8" fmla="*/ 15155 w 21600"/>
              <a:gd name="T9" fmla="*/ 4250 h 21600"/>
              <a:gd name="T10" fmla="*/ 24299 w 21600"/>
              <a:gd name="T11" fmla="*/ 10830 h 21600"/>
              <a:gd name="T12" fmla="*/ 20122 w 21600"/>
              <a:gd name="T13" fmla="*/ 14988 h 21600"/>
              <a:gd name="T14" fmla="*/ 15965 w 21600"/>
              <a:gd name="T15" fmla="*/ 10811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665" y="10817"/>
                </a:moveTo>
                <a:cubicBezTo>
                  <a:pt x="18665" y="10811"/>
                  <a:pt x="18666" y="10805"/>
                  <a:pt x="18666" y="10800"/>
                </a:cubicBezTo>
                <a:cubicBezTo>
                  <a:pt x="18666" y="6455"/>
                  <a:pt x="15144" y="2934"/>
                  <a:pt x="10800" y="2934"/>
                </a:cubicBezTo>
                <a:cubicBezTo>
                  <a:pt x="9749" y="2933"/>
                  <a:pt x="8709" y="3144"/>
                  <a:pt x="7741" y="3552"/>
                </a:cubicBezTo>
                <a:lnTo>
                  <a:pt x="6600" y="849"/>
                </a:lnTo>
                <a:cubicBezTo>
                  <a:pt x="7929" y="288"/>
                  <a:pt x="9357" y="-1"/>
                  <a:pt x="10800" y="0"/>
                </a:cubicBezTo>
                <a:cubicBezTo>
                  <a:pt x="16764" y="0"/>
                  <a:pt x="21600" y="4835"/>
                  <a:pt x="21600" y="10800"/>
                </a:cubicBezTo>
                <a:cubicBezTo>
                  <a:pt x="21600" y="10808"/>
                  <a:pt x="21599" y="10816"/>
                  <a:pt x="21599" y="10824"/>
                </a:cubicBezTo>
                <a:lnTo>
                  <a:pt x="24299" y="10830"/>
                </a:lnTo>
                <a:lnTo>
                  <a:pt x="20122" y="14988"/>
                </a:lnTo>
                <a:lnTo>
                  <a:pt x="15965" y="10811"/>
                </a:lnTo>
                <a:lnTo>
                  <a:pt x="18665" y="10817"/>
                </a:lnTo>
                <a:close/>
              </a:path>
            </a:pathLst>
          </a:custGeom>
          <a:solidFill>
            <a:schemeClr val="accent1"/>
          </a:solidFill>
          <a:ln w="9525">
            <a:solidFill>
              <a:schemeClr val="tx1"/>
            </a:solidFill>
            <a:miter lim="800000"/>
            <a:headEnd/>
            <a:tailEnd/>
          </a:ln>
          <a:effectLst/>
        </p:spPr>
        <p:txBody>
          <a:bodyPr wrap="none" anchor="ctr"/>
          <a:lstStyle/>
          <a:p>
            <a:endParaRPr lang="ru-RU"/>
          </a:p>
        </p:txBody>
      </p:sp>
      <p:sp>
        <p:nvSpPr>
          <p:cNvPr id="349186" name="Rectangle 2"/>
          <p:cNvSpPr>
            <a:spLocks noGrp="1" noChangeArrowheads="1"/>
          </p:cNvSpPr>
          <p:nvPr>
            <p:ph type="title"/>
          </p:nvPr>
        </p:nvSpPr>
        <p:spPr>
          <a:xfrm>
            <a:off x="2987675" y="0"/>
            <a:ext cx="6156325" cy="522288"/>
          </a:xfrm>
        </p:spPr>
        <p:txBody>
          <a:bodyPr/>
          <a:lstStyle/>
          <a:p>
            <a:pPr algn="r">
              <a:lnSpc>
                <a:spcPct val="60000"/>
              </a:lnSpc>
            </a:pPr>
            <a:r>
              <a:rPr lang="ru-RU" sz="2800" b="1" i="1" u="sng">
                <a:solidFill>
                  <a:srgbClr val="FFFFFF"/>
                </a:solidFill>
                <a:effectLst/>
              </a:rPr>
              <a:t>Элементы залегания пласта</a:t>
            </a:r>
            <a:r>
              <a:rPr lang="ru-RU" sz="2800"/>
              <a:t> </a:t>
            </a:r>
          </a:p>
        </p:txBody>
      </p:sp>
      <p:sp>
        <p:nvSpPr>
          <p:cNvPr id="349187" name="Rectangle 3"/>
          <p:cNvSpPr>
            <a:spLocks noGrp="1" noChangeArrowheads="1"/>
          </p:cNvSpPr>
          <p:nvPr>
            <p:ph type="body" idx="1"/>
          </p:nvPr>
        </p:nvSpPr>
        <p:spPr>
          <a:xfrm>
            <a:off x="321439" y="2090275"/>
            <a:ext cx="8643998" cy="673529"/>
          </a:xfrm>
        </p:spPr>
        <p:txBody>
          <a:bodyPr>
            <a:normAutofit/>
          </a:bodyPr>
          <a:lstStyle/>
          <a:p>
            <a:pPr marL="0" indent="0">
              <a:lnSpc>
                <a:spcPct val="80000"/>
              </a:lnSpc>
              <a:spcBef>
                <a:spcPct val="30000"/>
              </a:spcBef>
              <a:buFont typeface="Wingdings" pitchFamily="2" charset="2"/>
              <a:buNone/>
            </a:pPr>
            <a:r>
              <a:rPr lang="ru-RU" sz="2000" b="1" dirty="0" err="1" smtClean="0">
                <a:solidFill>
                  <a:srgbClr val="33CC33"/>
                </a:solidFill>
              </a:rPr>
              <a:t>Созылу</a:t>
            </a:r>
            <a:r>
              <a:rPr lang="ru-RU" sz="2000" b="1" dirty="0" smtClean="0">
                <a:solidFill>
                  <a:srgbClr val="33CC33"/>
                </a:solidFill>
              </a:rPr>
              <a:t> </a:t>
            </a:r>
            <a:r>
              <a:rPr lang="ru-RU" sz="2000" b="1" dirty="0" err="1" smtClean="0">
                <a:solidFill>
                  <a:srgbClr val="33CC33"/>
                </a:solidFill>
              </a:rPr>
              <a:t>бағыты</a:t>
            </a:r>
            <a:r>
              <a:rPr lang="ru-RU" sz="2000" b="1" dirty="0" smtClean="0">
                <a:effectLst/>
              </a:rPr>
              <a:t> </a:t>
            </a:r>
            <a:r>
              <a:rPr lang="ru-RU" sz="2000" dirty="0">
                <a:effectLst/>
              </a:rPr>
              <a:t>– </a:t>
            </a:r>
            <a:r>
              <a:rPr lang="kk-KZ" sz="2000" dirty="0" smtClean="0"/>
              <a:t>қат бетіндегі әр түрлі көлденен сызық.</a:t>
            </a:r>
            <a:endParaRPr lang="ru-RU" sz="2000" dirty="0">
              <a:effectLst/>
            </a:endParaRPr>
          </a:p>
        </p:txBody>
      </p:sp>
      <p:sp>
        <p:nvSpPr>
          <p:cNvPr id="349189" name="Line 5"/>
          <p:cNvSpPr>
            <a:spLocks noChangeShapeType="1"/>
          </p:cNvSpPr>
          <p:nvPr/>
        </p:nvSpPr>
        <p:spPr bwMode="auto">
          <a:xfrm>
            <a:off x="5076825" y="4868863"/>
            <a:ext cx="3238500" cy="0"/>
          </a:xfrm>
          <a:prstGeom prst="line">
            <a:avLst/>
          </a:prstGeom>
          <a:noFill/>
          <a:ln w="57150">
            <a:solidFill>
              <a:srgbClr val="00FF00"/>
            </a:solidFill>
            <a:round/>
            <a:headEnd/>
            <a:tailEnd/>
          </a:ln>
          <a:effectLst/>
        </p:spPr>
        <p:txBody>
          <a:bodyPr/>
          <a:lstStyle/>
          <a:p>
            <a:endParaRPr lang="ru-RU"/>
          </a:p>
        </p:txBody>
      </p:sp>
      <p:sp>
        <p:nvSpPr>
          <p:cNvPr id="349191" name="Line 7"/>
          <p:cNvSpPr>
            <a:spLocks noChangeShapeType="1"/>
          </p:cNvSpPr>
          <p:nvPr/>
        </p:nvSpPr>
        <p:spPr bwMode="auto">
          <a:xfrm flipH="1">
            <a:off x="5724525" y="4868863"/>
            <a:ext cx="1079500" cy="1223962"/>
          </a:xfrm>
          <a:prstGeom prst="line">
            <a:avLst/>
          </a:prstGeom>
          <a:noFill/>
          <a:ln w="57150">
            <a:solidFill>
              <a:srgbClr val="FF00FF"/>
            </a:solidFill>
            <a:round/>
            <a:headEnd/>
            <a:tailEnd type="triangle" w="med" len="med"/>
          </a:ln>
          <a:effectLst/>
        </p:spPr>
        <p:txBody>
          <a:bodyPr/>
          <a:lstStyle/>
          <a:p>
            <a:endParaRPr lang="ru-RU"/>
          </a:p>
        </p:txBody>
      </p:sp>
      <p:sp>
        <p:nvSpPr>
          <p:cNvPr id="349195" name="Freeform 11"/>
          <p:cNvSpPr>
            <a:spLocks/>
          </p:cNvSpPr>
          <p:nvPr/>
        </p:nvSpPr>
        <p:spPr bwMode="auto">
          <a:xfrm>
            <a:off x="3676650" y="4868863"/>
            <a:ext cx="3990975" cy="544512"/>
          </a:xfrm>
          <a:custGeom>
            <a:avLst/>
            <a:gdLst/>
            <a:ahLst/>
            <a:cxnLst>
              <a:cxn ang="0">
                <a:pos x="1380" y="0"/>
              </a:cxn>
              <a:cxn ang="0">
                <a:pos x="0" y="285"/>
              </a:cxn>
              <a:cxn ang="0">
                <a:pos x="1370" y="343"/>
              </a:cxn>
              <a:cxn ang="0">
                <a:pos x="2514" y="0"/>
              </a:cxn>
              <a:cxn ang="0">
                <a:pos x="1380" y="0"/>
              </a:cxn>
            </a:cxnLst>
            <a:rect l="0" t="0" r="r" b="b"/>
            <a:pathLst>
              <a:path w="2514" h="343">
                <a:moveTo>
                  <a:pt x="1380" y="0"/>
                </a:moveTo>
                <a:lnTo>
                  <a:pt x="0" y="285"/>
                </a:lnTo>
                <a:lnTo>
                  <a:pt x="1370" y="343"/>
                </a:lnTo>
                <a:lnTo>
                  <a:pt x="2514" y="0"/>
                </a:lnTo>
                <a:lnTo>
                  <a:pt x="1380" y="0"/>
                </a:lnTo>
                <a:close/>
              </a:path>
            </a:pathLst>
          </a:custGeom>
          <a:solidFill>
            <a:srgbClr val="C0C0C0">
              <a:alpha val="50000"/>
            </a:srgbClr>
          </a:solidFill>
          <a:ln w="25400">
            <a:solidFill>
              <a:srgbClr val="000000"/>
            </a:solidFill>
            <a:round/>
            <a:headEnd/>
            <a:tailEnd/>
          </a:ln>
          <a:effectLst/>
        </p:spPr>
        <p:txBody>
          <a:bodyPr/>
          <a:lstStyle/>
          <a:p>
            <a:endParaRPr lang="ru-RU"/>
          </a:p>
        </p:txBody>
      </p:sp>
      <p:sp>
        <p:nvSpPr>
          <p:cNvPr id="349194" name="Line 10"/>
          <p:cNvSpPr>
            <a:spLocks noChangeShapeType="1"/>
          </p:cNvSpPr>
          <p:nvPr/>
        </p:nvSpPr>
        <p:spPr bwMode="auto">
          <a:xfrm flipH="1">
            <a:off x="4643438" y="4868863"/>
            <a:ext cx="2089150" cy="504825"/>
          </a:xfrm>
          <a:prstGeom prst="line">
            <a:avLst/>
          </a:prstGeom>
          <a:noFill/>
          <a:ln w="57150">
            <a:solidFill>
              <a:srgbClr val="FF0000"/>
            </a:solidFill>
            <a:prstDash val="dash"/>
            <a:round/>
            <a:headEnd/>
            <a:tailEnd type="triangle" w="med" len="med"/>
          </a:ln>
          <a:effectLst/>
        </p:spPr>
        <p:txBody>
          <a:bodyPr/>
          <a:lstStyle/>
          <a:p>
            <a:endParaRPr lang="ru-RU"/>
          </a:p>
        </p:txBody>
      </p:sp>
      <p:sp>
        <p:nvSpPr>
          <p:cNvPr id="349196" name="Rectangle 12"/>
          <p:cNvSpPr>
            <a:spLocks noChangeArrowheads="1"/>
          </p:cNvSpPr>
          <p:nvPr/>
        </p:nvSpPr>
        <p:spPr bwMode="auto">
          <a:xfrm>
            <a:off x="160215" y="3429000"/>
            <a:ext cx="3525501" cy="1492932"/>
          </a:xfrm>
          <a:prstGeom prst="rect">
            <a:avLst/>
          </a:prstGeom>
          <a:noFill/>
          <a:ln w="9525">
            <a:noFill/>
            <a:miter lim="800000"/>
            <a:headEnd/>
            <a:tailEnd/>
          </a:ln>
          <a:effectLst/>
        </p:spPr>
        <p:txBody>
          <a:bodyPr/>
          <a:lstStyle/>
          <a:p>
            <a:pPr>
              <a:spcBef>
                <a:spcPct val="30000"/>
              </a:spcBef>
              <a:buClr>
                <a:schemeClr val="hlink"/>
              </a:buClr>
              <a:buFont typeface="Wingdings" pitchFamily="2" charset="2"/>
              <a:buNone/>
            </a:pPr>
            <a:r>
              <a:rPr lang="ru-RU" sz="2000" b="1" dirty="0" err="1" smtClean="0">
                <a:solidFill>
                  <a:srgbClr val="FF0000"/>
                </a:solidFill>
                <a:latin typeface="Arial Black" pitchFamily="34" charset="0"/>
              </a:rPr>
              <a:t>Құ</a:t>
            </a:r>
            <a:r>
              <a:rPr lang="ru-RU" sz="2000" dirty="0" err="1" smtClean="0">
                <a:solidFill>
                  <a:srgbClr val="FF0000"/>
                </a:solidFill>
                <a:latin typeface="Arial Black" pitchFamily="34" charset="0"/>
              </a:rPr>
              <a:t>лау</a:t>
            </a:r>
            <a:r>
              <a:rPr lang="ru-RU" sz="2000" dirty="0" smtClean="0">
                <a:solidFill>
                  <a:srgbClr val="FF0000"/>
                </a:solidFill>
                <a:latin typeface="Arial Black" pitchFamily="34" charset="0"/>
              </a:rPr>
              <a:t> </a:t>
            </a:r>
            <a:r>
              <a:rPr lang="ru-RU" sz="2000" dirty="0" err="1" smtClean="0">
                <a:solidFill>
                  <a:srgbClr val="FF0000"/>
                </a:solidFill>
                <a:latin typeface="Arial Black" pitchFamily="34" charset="0"/>
              </a:rPr>
              <a:t>бағыты</a:t>
            </a:r>
            <a:r>
              <a:rPr lang="ru-RU" sz="2000" dirty="0" smtClean="0">
                <a:latin typeface="Arial Black" pitchFamily="34" charset="0"/>
              </a:rPr>
              <a:t>  </a:t>
            </a:r>
            <a:r>
              <a:rPr lang="ru-RU" sz="2000" dirty="0" smtClean="0"/>
              <a:t>– </a:t>
            </a:r>
            <a:r>
              <a:rPr lang="ru-RU" sz="2000" dirty="0" err="1" smtClean="0"/>
              <a:t>құлау</a:t>
            </a:r>
            <a:r>
              <a:rPr lang="ru-RU" sz="2000" dirty="0" smtClean="0"/>
              <a:t> </a:t>
            </a:r>
            <a:r>
              <a:rPr lang="ru-RU" sz="2000" dirty="0" err="1" smtClean="0"/>
              <a:t>сызығының</a:t>
            </a:r>
            <a:r>
              <a:rPr lang="ru-RU" sz="2000" dirty="0" smtClean="0"/>
              <a:t> </a:t>
            </a:r>
            <a:r>
              <a:rPr lang="ru-RU" sz="2000" dirty="0" err="1" smtClean="0"/>
              <a:t>көлденен</a:t>
            </a:r>
            <a:r>
              <a:rPr lang="ru-RU" sz="2000" dirty="0" smtClean="0"/>
              <a:t> </a:t>
            </a:r>
            <a:r>
              <a:rPr lang="ru-RU" sz="2000" dirty="0" err="1" smtClean="0"/>
              <a:t>жазықтыққа</a:t>
            </a:r>
            <a:r>
              <a:rPr lang="ru-RU" sz="2000" dirty="0" smtClean="0"/>
              <a:t> </a:t>
            </a:r>
            <a:r>
              <a:rPr lang="ru-RU" sz="2000" dirty="0" err="1" smtClean="0"/>
              <a:t>проекциясы</a:t>
            </a:r>
            <a:r>
              <a:rPr lang="ru-RU" sz="2000" dirty="0" smtClean="0"/>
              <a:t> </a:t>
            </a:r>
            <a:r>
              <a:rPr lang="ru-RU" sz="2000" i="1" dirty="0" smtClean="0"/>
              <a:t>векторы.</a:t>
            </a:r>
            <a:endParaRPr lang="ru-RU" sz="2000" dirty="0"/>
          </a:p>
        </p:txBody>
      </p:sp>
      <p:sp>
        <p:nvSpPr>
          <p:cNvPr id="349198" name="Rectangle 14"/>
          <p:cNvSpPr>
            <a:spLocks noChangeArrowheads="1"/>
          </p:cNvSpPr>
          <p:nvPr/>
        </p:nvSpPr>
        <p:spPr bwMode="auto">
          <a:xfrm>
            <a:off x="231447" y="2790216"/>
            <a:ext cx="8358246" cy="865187"/>
          </a:xfrm>
          <a:prstGeom prst="rect">
            <a:avLst/>
          </a:prstGeom>
          <a:noFill/>
          <a:ln w="9525">
            <a:noFill/>
            <a:miter lim="800000"/>
            <a:headEnd/>
            <a:tailEnd/>
          </a:ln>
          <a:effectLst/>
        </p:spPr>
        <p:txBody>
          <a:bodyPr/>
          <a:lstStyle/>
          <a:p>
            <a:pPr>
              <a:lnSpc>
                <a:spcPct val="80000"/>
              </a:lnSpc>
              <a:spcBef>
                <a:spcPct val="30000"/>
              </a:spcBef>
              <a:buClr>
                <a:schemeClr val="hlink"/>
              </a:buClr>
              <a:buFont typeface="Wingdings" pitchFamily="2" charset="2"/>
              <a:buNone/>
            </a:pPr>
            <a:r>
              <a:rPr lang="ru-RU" sz="2000" b="1" dirty="0" err="1" smtClean="0">
                <a:solidFill>
                  <a:srgbClr val="FF33CC"/>
                </a:solidFill>
              </a:rPr>
              <a:t>Құлау</a:t>
            </a:r>
            <a:r>
              <a:rPr lang="ru-RU" sz="2000" b="1" dirty="0" smtClean="0">
                <a:solidFill>
                  <a:srgbClr val="FF33CC"/>
                </a:solidFill>
              </a:rPr>
              <a:t> </a:t>
            </a:r>
            <a:r>
              <a:rPr lang="ru-RU" sz="2000" b="1" dirty="0" err="1" smtClean="0">
                <a:solidFill>
                  <a:srgbClr val="FF33CC"/>
                </a:solidFill>
              </a:rPr>
              <a:t>бағыты</a:t>
            </a:r>
            <a:r>
              <a:rPr lang="ru-RU" sz="2000" dirty="0" smtClean="0"/>
              <a:t> –  </a:t>
            </a:r>
            <a:r>
              <a:rPr lang="ru-RU" sz="2000" dirty="0" err="1" smtClean="0"/>
              <a:t>созылу</a:t>
            </a:r>
            <a:r>
              <a:rPr lang="ru-RU" sz="2000" dirty="0" smtClean="0"/>
              <a:t> </a:t>
            </a:r>
            <a:r>
              <a:rPr lang="ru-RU" sz="2000" dirty="0" err="1" smtClean="0"/>
              <a:t>сызығына</a:t>
            </a:r>
            <a:r>
              <a:rPr lang="ru-RU" sz="2000" dirty="0" smtClean="0"/>
              <a:t> </a:t>
            </a:r>
            <a:r>
              <a:rPr lang="ru-RU" sz="2000" dirty="0" err="1" smtClean="0"/>
              <a:t>қарай</a:t>
            </a:r>
            <a:r>
              <a:rPr lang="ru-RU" sz="2000" dirty="0" smtClean="0"/>
              <a:t> </a:t>
            </a:r>
            <a:r>
              <a:rPr lang="ru-RU" sz="2000" dirty="0" err="1" smtClean="0"/>
              <a:t>төмен</a:t>
            </a:r>
            <a:r>
              <a:rPr lang="ru-RU" sz="2000" dirty="0" smtClean="0"/>
              <a:t> </a:t>
            </a:r>
            <a:r>
              <a:rPr lang="ru-RU" sz="2000" dirty="0" err="1" smtClean="0"/>
              <a:t>немесе</a:t>
            </a:r>
            <a:r>
              <a:rPr lang="ru-RU" sz="2000" dirty="0" smtClean="0"/>
              <a:t> </a:t>
            </a:r>
            <a:r>
              <a:rPr lang="ru-RU" sz="2000" dirty="0" err="1" smtClean="0"/>
              <a:t>үстіге</a:t>
            </a:r>
            <a:r>
              <a:rPr lang="ru-RU" sz="2000" dirty="0" smtClean="0"/>
              <a:t> </a:t>
            </a:r>
            <a:r>
              <a:rPr lang="ru-RU" sz="2000" dirty="0" err="1" smtClean="0"/>
              <a:t>бағытталған</a:t>
            </a:r>
            <a:r>
              <a:rPr lang="ru-RU" sz="2000" dirty="0" smtClean="0"/>
              <a:t> </a:t>
            </a:r>
            <a:r>
              <a:rPr lang="ru-RU" sz="2000" dirty="0" err="1" smtClean="0"/>
              <a:t>қат</a:t>
            </a:r>
            <a:r>
              <a:rPr lang="ru-RU" sz="2000" dirty="0" smtClean="0"/>
              <a:t> </a:t>
            </a:r>
            <a:r>
              <a:rPr lang="ru-RU" sz="2000" dirty="0" err="1" smtClean="0"/>
              <a:t>бетіндегі</a:t>
            </a:r>
            <a:r>
              <a:rPr lang="ru-RU" sz="2000" dirty="0" smtClean="0"/>
              <a:t> </a:t>
            </a:r>
            <a:r>
              <a:rPr lang="ru-RU" sz="2000" i="1" dirty="0" smtClean="0"/>
              <a:t>вектор.</a:t>
            </a:r>
            <a:endParaRPr lang="ru-RU" sz="2000" dirty="0"/>
          </a:p>
        </p:txBody>
      </p:sp>
      <p:sp>
        <p:nvSpPr>
          <p:cNvPr id="349199" name="Rectangle 15"/>
          <p:cNvSpPr>
            <a:spLocks noChangeArrowheads="1"/>
          </p:cNvSpPr>
          <p:nvPr/>
        </p:nvSpPr>
        <p:spPr bwMode="auto">
          <a:xfrm>
            <a:off x="247283" y="5185569"/>
            <a:ext cx="3563938" cy="1439863"/>
          </a:xfrm>
          <a:prstGeom prst="rect">
            <a:avLst/>
          </a:prstGeom>
          <a:noFill/>
          <a:ln w="9525">
            <a:noFill/>
            <a:miter lim="800000"/>
            <a:headEnd/>
            <a:tailEnd/>
          </a:ln>
          <a:effectLst/>
        </p:spPr>
        <p:txBody>
          <a:bodyPr/>
          <a:lstStyle/>
          <a:p>
            <a:pPr>
              <a:lnSpc>
                <a:spcPct val="80000"/>
              </a:lnSpc>
              <a:spcBef>
                <a:spcPct val="30000"/>
              </a:spcBef>
              <a:buClr>
                <a:schemeClr val="hlink"/>
              </a:buClr>
              <a:buFont typeface="Wingdings" pitchFamily="2" charset="2"/>
              <a:buNone/>
            </a:pPr>
            <a:r>
              <a:rPr lang="ru-RU" sz="2000" b="1" dirty="0" err="1" smtClean="0">
                <a:latin typeface="Arial Black" pitchFamily="34" charset="0"/>
              </a:rPr>
              <a:t>Құ</a:t>
            </a:r>
            <a:r>
              <a:rPr lang="ru-RU" sz="2000" dirty="0" err="1" smtClean="0">
                <a:latin typeface="Arial Black" pitchFamily="34" charset="0"/>
              </a:rPr>
              <a:t>лау</a:t>
            </a:r>
            <a:r>
              <a:rPr lang="ru-RU" sz="2000" dirty="0" smtClean="0">
                <a:latin typeface="Arial Black" pitchFamily="34" charset="0"/>
              </a:rPr>
              <a:t> </a:t>
            </a:r>
            <a:r>
              <a:rPr lang="ru-RU" sz="2000" dirty="0" err="1" smtClean="0">
                <a:latin typeface="Arial Black" pitchFamily="34" charset="0"/>
              </a:rPr>
              <a:t>б</a:t>
            </a:r>
            <a:r>
              <a:rPr lang="ru-RU" sz="2000" b="1" dirty="0" err="1" smtClean="0">
                <a:latin typeface="Arial Black" pitchFamily="34" charset="0"/>
              </a:rPr>
              <a:t>ұ</a:t>
            </a:r>
            <a:r>
              <a:rPr lang="ru-RU" sz="2000" dirty="0" err="1" smtClean="0">
                <a:latin typeface="Arial Black" pitchFamily="34" charset="0"/>
              </a:rPr>
              <a:t>рышы</a:t>
            </a:r>
            <a:r>
              <a:rPr lang="ru-RU" sz="2000" dirty="0" smtClean="0">
                <a:latin typeface="Arial Black" pitchFamily="34" charset="0"/>
              </a:rPr>
              <a:t> </a:t>
            </a:r>
            <a:r>
              <a:rPr lang="ru-RU" sz="2000" dirty="0"/>
              <a:t>– </a:t>
            </a:r>
            <a:r>
              <a:rPr lang="ru-RU" sz="2000" dirty="0" err="1" smtClean="0"/>
              <a:t>қат</a:t>
            </a:r>
            <a:r>
              <a:rPr lang="ru-RU" sz="2000" dirty="0" smtClean="0"/>
              <a:t> </a:t>
            </a:r>
            <a:r>
              <a:rPr lang="ru-RU" sz="2000" dirty="0" err="1" smtClean="0"/>
              <a:t>беті</a:t>
            </a:r>
            <a:r>
              <a:rPr lang="ru-RU" sz="2000" dirty="0" smtClean="0"/>
              <a:t> мен </a:t>
            </a:r>
            <a:r>
              <a:rPr lang="ru-RU" sz="2000" dirty="0" err="1" smtClean="0"/>
              <a:t>көлденен</a:t>
            </a:r>
            <a:r>
              <a:rPr lang="ru-RU" sz="2000" dirty="0" smtClean="0"/>
              <a:t> </a:t>
            </a:r>
            <a:r>
              <a:rPr lang="ru-RU" sz="2000" dirty="0" err="1" smtClean="0"/>
              <a:t>жазықтық</a:t>
            </a:r>
            <a:r>
              <a:rPr lang="ru-RU" sz="2000" dirty="0" smtClean="0"/>
              <a:t> </a:t>
            </a:r>
            <a:r>
              <a:rPr lang="ru-RU" sz="2000" dirty="0" err="1" smtClean="0"/>
              <a:t>арасындағы</a:t>
            </a:r>
            <a:r>
              <a:rPr lang="ru-RU" sz="2000" dirty="0" smtClean="0"/>
              <a:t> </a:t>
            </a:r>
            <a:r>
              <a:rPr lang="ru-RU" sz="2000" dirty="0" err="1" smtClean="0"/>
              <a:t>бұрыш</a:t>
            </a:r>
            <a:r>
              <a:rPr lang="ru-RU" sz="2000" dirty="0" smtClean="0"/>
              <a:t>, </a:t>
            </a:r>
            <a:r>
              <a:rPr lang="ru-RU" sz="2000" dirty="0" err="1" smtClean="0"/>
              <a:t>немесе</a:t>
            </a:r>
            <a:r>
              <a:rPr lang="ru-RU" sz="2000" dirty="0" smtClean="0"/>
              <a:t> </a:t>
            </a:r>
            <a:r>
              <a:rPr lang="ru-RU" sz="2000" dirty="0" err="1" smtClean="0"/>
              <a:t>құлау</a:t>
            </a:r>
            <a:r>
              <a:rPr lang="ru-RU" sz="2000" dirty="0" smtClean="0"/>
              <a:t> </a:t>
            </a:r>
            <a:r>
              <a:rPr lang="ru-RU" sz="2000" dirty="0" err="1" smtClean="0"/>
              <a:t>сызығы</a:t>
            </a:r>
            <a:r>
              <a:rPr lang="ru-RU" sz="2000" dirty="0" smtClean="0"/>
              <a:t> мен </a:t>
            </a:r>
            <a:r>
              <a:rPr lang="ru-RU" sz="2000" dirty="0" err="1" smtClean="0"/>
              <a:t>құлау</a:t>
            </a:r>
            <a:r>
              <a:rPr lang="ru-RU" sz="2000" dirty="0" smtClean="0"/>
              <a:t> </a:t>
            </a:r>
            <a:r>
              <a:rPr lang="ru-RU" sz="2000" dirty="0" err="1" smtClean="0"/>
              <a:t>бағыты</a:t>
            </a:r>
            <a:r>
              <a:rPr lang="ru-RU" sz="2000" dirty="0" smtClean="0"/>
              <a:t> </a:t>
            </a:r>
            <a:r>
              <a:rPr lang="ru-RU" sz="2000" dirty="0" err="1" smtClean="0"/>
              <a:t>арасындағы</a:t>
            </a:r>
            <a:r>
              <a:rPr lang="ru-RU" sz="2000" dirty="0" smtClean="0"/>
              <a:t> </a:t>
            </a:r>
            <a:r>
              <a:rPr lang="ru-RU" sz="2000" dirty="0" err="1" smtClean="0"/>
              <a:t>бұрыш</a:t>
            </a:r>
            <a:r>
              <a:rPr lang="ru-RU" sz="2000" dirty="0" smtClean="0"/>
              <a:t>.</a:t>
            </a:r>
            <a:endParaRPr lang="ru-RU" sz="2000" dirty="0"/>
          </a:p>
        </p:txBody>
      </p:sp>
      <p:sp>
        <p:nvSpPr>
          <p:cNvPr id="349200" name="Line 16"/>
          <p:cNvSpPr>
            <a:spLocks noChangeShapeType="1"/>
          </p:cNvSpPr>
          <p:nvPr/>
        </p:nvSpPr>
        <p:spPr bwMode="auto">
          <a:xfrm flipV="1">
            <a:off x="6804025" y="3933825"/>
            <a:ext cx="863600" cy="935038"/>
          </a:xfrm>
          <a:prstGeom prst="line">
            <a:avLst/>
          </a:prstGeom>
          <a:noFill/>
          <a:ln w="57150">
            <a:solidFill>
              <a:srgbClr val="FF5050"/>
            </a:solidFill>
            <a:round/>
            <a:headEnd/>
            <a:tailEnd type="triangle" w="med" len="med"/>
          </a:ln>
          <a:effectLst/>
        </p:spPr>
        <p:txBody>
          <a:bodyPr/>
          <a:lstStyle/>
          <a:p>
            <a:endParaRPr lang="ru-RU"/>
          </a:p>
        </p:txBody>
      </p:sp>
      <p:sp>
        <p:nvSpPr>
          <p:cNvPr id="349203" name="Text Box 19"/>
          <p:cNvSpPr txBox="1">
            <a:spLocks noChangeArrowheads="1"/>
          </p:cNvSpPr>
          <p:nvPr/>
        </p:nvSpPr>
        <p:spPr bwMode="auto">
          <a:xfrm>
            <a:off x="207510" y="357166"/>
            <a:ext cx="8643998" cy="1402692"/>
          </a:xfrm>
          <a:prstGeom prst="rect">
            <a:avLst/>
          </a:prstGeom>
          <a:noFill/>
          <a:ln w="9525">
            <a:noFill/>
            <a:miter lim="800000"/>
            <a:headEnd/>
            <a:tailEnd/>
          </a:ln>
          <a:effectLst/>
        </p:spPr>
        <p:txBody>
          <a:bodyPr wrap="square">
            <a:spAutoFit/>
          </a:bodyPr>
          <a:lstStyle/>
          <a:p>
            <a:pPr>
              <a:lnSpc>
                <a:spcPct val="85000"/>
              </a:lnSpc>
              <a:spcBef>
                <a:spcPct val="50000"/>
              </a:spcBef>
            </a:pPr>
            <a:r>
              <a:rPr lang="kk-KZ" sz="2000" dirty="0"/>
              <a:t>Сонымен шөгінді, вулканогенді-шөгінді тау жыныстарының әдетгегі жатыс түріне келдененді қабаттар жатады. Бірақта жер қыртысында мұндай жатыс пішіндер өте сирек кездеседі. Көбінесе қабатты шөгінділер көлбеу жатысты болып келеді. Ал олардың кеңістікте орналасуын жатыс элементтері айқындайды. Оларға созылу құлау бағыты мен құлау бұрышы жатады </a:t>
            </a:r>
            <a:endParaRPr lang="ru-RU"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91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919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91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919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919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92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919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919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4919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92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201" grpId="0" animBg="1"/>
      <p:bldP spid="349187" grpId="0" build="p"/>
      <p:bldP spid="349189" grpId="0" animBg="1"/>
      <p:bldP spid="349191" grpId="0" animBg="1"/>
      <p:bldP spid="349195" grpId="0" animBg="1"/>
      <p:bldP spid="349194" grpId="0" animBg="1"/>
      <p:bldP spid="349196" grpId="0"/>
      <p:bldP spid="349198" grpId="0"/>
      <p:bldP spid="349199" grpId="0"/>
      <p:bldP spid="34920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9" name="Rectangle 3"/>
          <p:cNvSpPr>
            <a:spLocks noGrp="1" noChangeArrowheads="1"/>
          </p:cNvSpPr>
          <p:nvPr>
            <p:ph type="title"/>
          </p:nvPr>
        </p:nvSpPr>
        <p:spPr>
          <a:xfrm>
            <a:off x="0" y="0"/>
            <a:ext cx="5795963" cy="404813"/>
          </a:xfrm>
        </p:spPr>
        <p:txBody>
          <a:bodyPr>
            <a:normAutofit fontScale="90000"/>
          </a:bodyPr>
          <a:lstStyle/>
          <a:p>
            <a:pPr algn="l"/>
            <a:r>
              <a:rPr lang="ru-RU" sz="2800" b="1" i="1" u="sng" dirty="0" smtClean="0">
                <a:solidFill>
                  <a:schemeClr val="tx1"/>
                </a:solidFill>
                <a:effectLst/>
              </a:rPr>
              <a:t>Тау-</a:t>
            </a:r>
            <a:r>
              <a:rPr lang="ru-RU" sz="2800" b="1" i="1" u="sng" dirty="0" err="1" smtClean="0">
                <a:solidFill>
                  <a:schemeClr val="tx1"/>
                </a:solidFill>
                <a:effectLst/>
              </a:rPr>
              <a:t>кен</a:t>
            </a:r>
            <a:r>
              <a:rPr lang="ru-RU" sz="2800" b="1" i="1" u="sng" dirty="0" smtClean="0">
                <a:solidFill>
                  <a:schemeClr val="tx1"/>
                </a:solidFill>
                <a:effectLst/>
              </a:rPr>
              <a:t> </a:t>
            </a:r>
            <a:r>
              <a:rPr lang="ru-RU" sz="2800" b="1" i="1" u="sng" dirty="0" err="1" smtClean="0">
                <a:solidFill>
                  <a:schemeClr val="tx1"/>
                </a:solidFill>
                <a:effectLst/>
              </a:rPr>
              <a:t>құбылнамасының</a:t>
            </a:r>
            <a:r>
              <a:rPr lang="ru-RU" sz="2800" b="1" i="1" u="sng" dirty="0" smtClean="0">
                <a:solidFill>
                  <a:schemeClr val="tx1"/>
                </a:solidFill>
                <a:effectLst/>
              </a:rPr>
              <a:t> </a:t>
            </a:r>
            <a:r>
              <a:rPr lang="ru-RU" sz="2800" b="1" i="1" u="sng" dirty="0" err="1" smtClean="0">
                <a:solidFill>
                  <a:schemeClr val="tx1"/>
                </a:solidFill>
                <a:effectLst/>
              </a:rPr>
              <a:t>құрылысы</a:t>
            </a:r>
            <a:endParaRPr lang="ru-RU" sz="2800" b="1" dirty="0">
              <a:solidFill>
                <a:schemeClr val="tx1"/>
              </a:solidFill>
              <a:effectLst/>
            </a:endParaRPr>
          </a:p>
        </p:txBody>
      </p:sp>
      <p:sp>
        <p:nvSpPr>
          <p:cNvPr id="362524" name="Text Box 28"/>
          <p:cNvSpPr txBox="1">
            <a:spLocks noChangeArrowheads="1"/>
          </p:cNvSpPr>
          <p:nvPr/>
        </p:nvSpPr>
        <p:spPr bwMode="auto">
          <a:xfrm>
            <a:off x="500002" y="3571876"/>
            <a:ext cx="8643998" cy="2970044"/>
          </a:xfrm>
          <a:prstGeom prst="rect">
            <a:avLst/>
          </a:prstGeom>
          <a:noFill/>
          <a:ln w="9525">
            <a:noFill/>
            <a:miter lim="800000"/>
            <a:headEnd/>
            <a:tailEnd/>
          </a:ln>
          <a:effectLst/>
        </p:spPr>
        <p:txBody>
          <a:bodyPr wrap="square">
            <a:spAutoFit/>
          </a:bodyPr>
          <a:lstStyle/>
          <a:p>
            <a:pPr marL="542925" indent="-542925">
              <a:lnSpc>
                <a:spcPct val="85000"/>
              </a:lnSpc>
            </a:pPr>
            <a:r>
              <a:rPr lang="ru-RU" sz="2000" dirty="0">
                <a:latin typeface="Arial Black" pitchFamily="34" charset="0"/>
              </a:rPr>
              <a:t>1</a:t>
            </a:r>
            <a:r>
              <a:rPr lang="ru-RU" sz="2000" dirty="0"/>
              <a:t> – пластина; </a:t>
            </a:r>
          </a:p>
          <a:p>
            <a:pPr marL="542925" indent="-542925">
              <a:lnSpc>
                <a:spcPct val="85000"/>
              </a:lnSpc>
            </a:pPr>
            <a:r>
              <a:rPr lang="ru-RU" sz="2000" dirty="0">
                <a:latin typeface="Arial Black" pitchFamily="34" charset="0"/>
              </a:rPr>
              <a:t>2</a:t>
            </a:r>
            <a:r>
              <a:rPr lang="ru-RU" sz="2000" dirty="0"/>
              <a:t> – лимб (</a:t>
            </a:r>
            <a:r>
              <a:rPr lang="ru-RU" sz="2000" b="1" dirty="0">
                <a:solidFill>
                  <a:srgbClr val="C00000"/>
                </a:solidFill>
              </a:rPr>
              <a:t>0 –360</a:t>
            </a:r>
            <a:r>
              <a:rPr lang="ru-RU" sz="2000" b="1" dirty="0">
                <a:solidFill>
                  <a:srgbClr val="C00000"/>
                </a:solidFill>
                <a:sym typeface="Symbol" pitchFamily="18" charset="2"/>
              </a:rPr>
              <a:t></a:t>
            </a:r>
            <a:r>
              <a:rPr lang="ru-RU" sz="2000" dirty="0">
                <a:sym typeface="Symbol" pitchFamily="18" charset="2"/>
              </a:rPr>
              <a:t>)</a:t>
            </a:r>
            <a:r>
              <a:rPr lang="ru-RU" sz="2000" dirty="0"/>
              <a:t>; </a:t>
            </a:r>
          </a:p>
          <a:p>
            <a:pPr marL="542925" indent="-542925">
              <a:lnSpc>
                <a:spcPct val="85000"/>
              </a:lnSpc>
            </a:pPr>
            <a:r>
              <a:rPr lang="ru-RU" sz="2000" dirty="0">
                <a:latin typeface="Arial Black" pitchFamily="34" charset="0"/>
              </a:rPr>
              <a:t>3</a:t>
            </a:r>
            <a:r>
              <a:rPr lang="ru-RU" sz="2000" dirty="0"/>
              <a:t> – </a:t>
            </a:r>
            <a:r>
              <a:rPr lang="ru-RU" sz="2000" dirty="0" err="1" smtClean="0"/>
              <a:t>магниттік</a:t>
            </a:r>
            <a:r>
              <a:rPr lang="ru-RU" sz="2000" dirty="0" smtClean="0"/>
              <a:t> </a:t>
            </a:r>
            <a:r>
              <a:rPr lang="ru-RU" sz="2000" dirty="0" err="1" smtClean="0"/>
              <a:t>тілшік</a:t>
            </a:r>
            <a:r>
              <a:rPr lang="ru-RU" sz="2000" dirty="0" smtClean="0"/>
              <a:t>; </a:t>
            </a:r>
            <a:endParaRPr lang="ru-RU" sz="2000" dirty="0"/>
          </a:p>
          <a:p>
            <a:pPr marL="542925" indent="-542925">
              <a:lnSpc>
                <a:spcPct val="85000"/>
              </a:lnSpc>
            </a:pPr>
            <a:r>
              <a:rPr lang="ru-RU" sz="2000" dirty="0">
                <a:latin typeface="Arial Black" pitchFamily="34" charset="0"/>
              </a:rPr>
              <a:t>4</a:t>
            </a:r>
            <a:r>
              <a:rPr lang="ru-RU" sz="2000" dirty="0"/>
              <a:t> – </a:t>
            </a:r>
            <a:r>
              <a:rPr lang="ru-RU" sz="2000" dirty="0" smtClean="0"/>
              <a:t>арретир; </a:t>
            </a:r>
            <a:endParaRPr lang="ru-RU" sz="2000" dirty="0"/>
          </a:p>
          <a:p>
            <a:pPr marL="542925" indent="-542925">
              <a:lnSpc>
                <a:spcPct val="85000"/>
              </a:lnSpc>
            </a:pPr>
            <a:r>
              <a:rPr lang="ru-RU" sz="2000" dirty="0">
                <a:latin typeface="Arial Black" pitchFamily="34" charset="0"/>
              </a:rPr>
              <a:t>5</a:t>
            </a:r>
            <a:r>
              <a:rPr lang="ru-RU" sz="2000" dirty="0"/>
              <a:t> – отвес </a:t>
            </a:r>
            <a:r>
              <a:rPr lang="ru-RU" sz="2000" dirty="0" smtClean="0"/>
              <a:t>;  </a:t>
            </a:r>
            <a:endParaRPr lang="ru-RU" sz="2000" dirty="0"/>
          </a:p>
          <a:p>
            <a:pPr marL="542925" indent="-542925">
              <a:lnSpc>
                <a:spcPct val="85000"/>
              </a:lnSpc>
            </a:pPr>
            <a:r>
              <a:rPr lang="ru-RU" sz="2000" dirty="0">
                <a:latin typeface="Arial Black" pitchFamily="34" charset="0"/>
              </a:rPr>
              <a:t>6</a:t>
            </a:r>
            <a:r>
              <a:rPr lang="ru-RU" sz="2000" dirty="0"/>
              <a:t> – </a:t>
            </a:r>
            <a:r>
              <a:rPr lang="ru-RU" sz="2000" dirty="0" err="1" smtClean="0"/>
              <a:t>твес</a:t>
            </a:r>
            <a:r>
              <a:rPr lang="ru-RU" sz="2000" dirty="0" smtClean="0"/>
              <a:t> </a:t>
            </a:r>
            <a:r>
              <a:rPr lang="ru-RU" sz="2000" dirty="0" err="1" smtClean="0"/>
              <a:t>шкаласы</a:t>
            </a:r>
            <a:r>
              <a:rPr lang="ru-RU" sz="2000" dirty="0" smtClean="0"/>
              <a:t> </a:t>
            </a:r>
            <a:r>
              <a:rPr lang="ru-RU" sz="2000" dirty="0"/>
              <a:t>(</a:t>
            </a:r>
            <a:r>
              <a:rPr lang="ru-RU" sz="2000" b="1" dirty="0">
                <a:solidFill>
                  <a:srgbClr val="C00000"/>
                </a:solidFill>
              </a:rPr>
              <a:t>90</a:t>
            </a:r>
            <a:r>
              <a:rPr lang="ru-RU" sz="2000" b="1" dirty="0">
                <a:solidFill>
                  <a:srgbClr val="C00000"/>
                </a:solidFill>
                <a:sym typeface="Symbol" pitchFamily="18" charset="2"/>
              </a:rPr>
              <a:t></a:t>
            </a:r>
            <a:r>
              <a:rPr lang="ru-RU" sz="2000" b="1" dirty="0">
                <a:solidFill>
                  <a:srgbClr val="C00000"/>
                </a:solidFill>
              </a:rPr>
              <a:t> – 0 – 90</a:t>
            </a:r>
            <a:r>
              <a:rPr lang="ru-RU" sz="2000" b="1" dirty="0">
                <a:solidFill>
                  <a:srgbClr val="C00000"/>
                </a:solidFill>
                <a:sym typeface="Symbol" pitchFamily="18" charset="2"/>
              </a:rPr>
              <a:t></a:t>
            </a:r>
            <a:r>
              <a:rPr lang="ru-RU" sz="2000" b="1" dirty="0">
                <a:sym typeface="Symbol" pitchFamily="18" charset="2"/>
              </a:rPr>
              <a:t>)</a:t>
            </a:r>
            <a:r>
              <a:rPr lang="ru-RU" sz="2000" dirty="0"/>
              <a:t>; </a:t>
            </a:r>
          </a:p>
          <a:p>
            <a:pPr marL="542925" indent="-542925">
              <a:lnSpc>
                <a:spcPct val="85000"/>
              </a:lnSpc>
            </a:pPr>
            <a:r>
              <a:rPr lang="ru-RU" sz="2000" dirty="0">
                <a:latin typeface="Arial Black" pitchFamily="34" charset="0"/>
              </a:rPr>
              <a:t>7</a:t>
            </a:r>
            <a:r>
              <a:rPr lang="ru-RU" sz="2000" dirty="0"/>
              <a:t> – </a:t>
            </a:r>
            <a:r>
              <a:rPr lang="ru-RU" sz="2000" dirty="0" err="1" smtClean="0"/>
              <a:t>күлдіреген</a:t>
            </a:r>
            <a:r>
              <a:rPr lang="ru-RU" sz="2000" dirty="0" smtClean="0"/>
              <a:t> </a:t>
            </a:r>
            <a:r>
              <a:rPr lang="ru-RU" sz="2000" dirty="0" err="1" smtClean="0"/>
              <a:t>деңгейше</a:t>
            </a:r>
            <a:r>
              <a:rPr lang="ru-RU" sz="2000" dirty="0" smtClean="0"/>
              <a:t>; </a:t>
            </a:r>
            <a:endParaRPr lang="ru-RU" sz="2000" dirty="0"/>
          </a:p>
          <a:p>
            <a:pPr marL="542925" indent="-542925">
              <a:lnSpc>
                <a:spcPct val="85000"/>
              </a:lnSpc>
            </a:pPr>
            <a:r>
              <a:rPr lang="ru-RU" sz="2000" dirty="0">
                <a:latin typeface="Arial Black" pitchFamily="34" charset="0"/>
              </a:rPr>
              <a:t>8</a:t>
            </a:r>
            <a:r>
              <a:rPr lang="ru-RU" sz="2000" dirty="0"/>
              <a:t> – </a:t>
            </a:r>
            <a:r>
              <a:rPr lang="ru-RU" sz="2000" dirty="0" err="1" smtClean="0"/>
              <a:t>айна</a:t>
            </a:r>
            <a:r>
              <a:rPr lang="ru-RU" sz="2000" dirty="0" smtClean="0"/>
              <a:t>, </a:t>
            </a:r>
            <a:endParaRPr lang="ru-RU" sz="2000" dirty="0"/>
          </a:p>
          <a:p>
            <a:pPr marL="542925" indent="-542925">
              <a:lnSpc>
                <a:spcPct val="85000"/>
              </a:lnSpc>
            </a:pPr>
            <a:r>
              <a:rPr lang="ru-RU" sz="2000" dirty="0">
                <a:latin typeface="Arial Black" pitchFamily="34" charset="0"/>
              </a:rPr>
              <a:t>9</a:t>
            </a:r>
            <a:r>
              <a:rPr lang="ru-RU" sz="2000" dirty="0"/>
              <a:t> – </a:t>
            </a:r>
            <a:r>
              <a:rPr lang="ru-RU" sz="2000" dirty="0" err="1" smtClean="0"/>
              <a:t>сызғыштар</a:t>
            </a:r>
            <a:r>
              <a:rPr lang="ru-RU" sz="2000" dirty="0" smtClean="0"/>
              <a:t>; </a:t>
            </a:r>
            <a:endParaRPr lang="ru-RU" sz="2000" dirty="0"/>
          </a:p>
          <a:p>
            <a:pPr marL="542925" indent="-542925">
              <a:lnSpc>
                <a:spcPct val="85000"/>
              </a:lnSpc>
            </a:pPr>
            <a:r>
              <a:rPr lang="ru-RU" sz="2000" dirty="0">
                <a:latin typeface="Arial Black" pitchFamily="34" charset="0"/>
              </a:rPr>
              <a:t>10</a:t>
            </a:r>
            <a:r>
              <a:rPr lang="ru-RU" sz="2000" dirty="0"/>
              <a:t> – </a:t>
            </a:r>
            <a:r>
              <a:rPr lang="ru-RU" sz="2000" dirty="0" err="1" smtClean="0"/>
              <a:t>визирлер</a:t>
            </a:r>
            <a:r>
              <a:rPr lang="ru-RU" sz="2000" dirty="0" smtClean="0"/>
              <a:t>; </a:t>
            </a:r>
            <a:endParaRPr lang="ru-RU" sz="2000" dirty="0"/>
          </a:p>
          <a:p>
            <a:pPr marL="542925" indent="-542925">
              <a:lnSpc>
                <a:spcPct val="85000"/>
              </a:lnSpc>
            </a:pPr>
            <a:r>
              <a:rPr lang="ru-RU" sz="2000" dirty="0">
                <a:latin typeface="Arial Black" pitchFamily="34" charset="0"/>
              </a:rPr>
              <a:t>11</a:t>
            </a:r>
            <a:r>
              <a:rPr lang="ru-RU" sz="2000" dirty="0"/>
              <a:t> – </a:t>
            </a:r>
            <a:r>
              <a:rPr lang="ru-RU" sz="2000" dirty="0" err="1" smtClean="0"/>
              <a:t>магниттік</a:t>
            </a:r>
            <a:r>
              <a:rPr lang="ru-RU" sz="2000" dirty="0" smtClean="0"/>
              <a:t> </a:t>
            </a:r>
            <a:r>
              <a:rPr lang="ru-RU" sz="2000" dirty="0" err="1" smtClean="0"/>
              <a:t>бұрылудың</a:t>
            </a:r>
            <a:r>
              <a:rPr lang="ru-RU" sz="2000" dirty="0" smtClean="0"/>
              <a:t> </a:t>
            </a:r>
            <a:r>
              <a:rPr lang="ru-RU" sz="2000" dirty="0" err="1" smtClean="0"/>
              <a:t>көрсеткіші</a:t>
            </a:r>
            <a:endParaRPr lang="ru-RU" sz="2000" dirty="0"/>
          </a:p>
        </p:txBody>
      </p:sp>
      <p:pic>
        <p:nvPicPr>
          <p:cNvPr id="362528" name="Picture 32"/>
          <p:cNvPicPr>
            <a:picLocks noChangeAspect="1" noChangeArrowheads="1"/>
          </p:cNvPicPr>
          <p:nvPr/>
        </p:nvPicPr>
        <p:blipFill>
          <a:blip r:embed="rId3"/>
          <a:srcRect/>
          <a:stretch>
            <a:fillRect/>
          </a:stretch>
        </p:blipFill>
        <p:spPr bwMode="auto">
          <a:xfrm>
            <a:off x="3786182" y="428604"/>
            <a:ext cx="5051811" cy="3873506"/>
          </a:xfrm>
          <a:prstGeom prst="rect">
            <a:avLst/>
          </a:prstGeom>
          <a:noFill/>
          <a:ln w="1270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6" name="Rectangle 16"/>
          <p:cNvSpPr>
            <a:spLocks noChangeArrowheads="1"/>
          </p:cNvSpPr>
          <p:nvPr/>
        </p:nvSpPr>
        <p:spPr bwMode="auto">
          <a:xfrm>
            <a:off x="0" y="0"/>
            <a:ext cx="827088" cy="6858000"/>
          </a:xfrm>
          <a:prstGeom prst="rect">
            <a:avLst/>
          </a:prstGeom>
          <a:solidFill>
            <a:srgbClr val="FFFFFF"/>
          </a:solidFill>
          <a:ln w="9525">
            <a:noFill/>
            <a:miter lim="800000"/>
            <a:headEnd/>
            <a:tailEnd/>
          </a:ln>
          <a:effectLst/>
        </p:spPr>
        <p:txBody>
          <a:bodyPr wrap="none" anchor="ctr"/>
          <a:lstStyle/>
          <a:p>
            <a:endParaRPr lang="ru-RU"/>
          </a:p>
        </p:txBody>
      </p:sp>
      <p:pic>
        <p:nvPicPr>
          <p:cNvPr id="358414" name="Picture 14"/>
          <p:cNvPicPr>
            <a:picLocks noChangeAspect="1" noChangeArrowheads="1"/>
          </p:cNvPicPr>
          <p:nvPr/>
        </p:nvPicPr>
        <p:blipFill>
          <a:blip r:embed="rId4">
            <a:lum bright="-20000" contrast="40000"/>
          </a:blip>
          <a:srcRect/>
          <a:stretch>
            <a:fillRect/>
          </a:stretch>
        </p:blipFill>
        <p:spPr bwMode="auto">
          <a:xfrm>
            <a:off x="611188" y="0"/>
            <a:ext cx="8532812" cy="6826250"/>
          </a:xfrm>
          <a:prstGeom prst="rect">
            <a:avLst/>
          </a:prstGeom>
          <a:noFill/>
          <a:ln w="9525">
            <a:noFill/>
            <a:miter lim="800000"/>
            <a:headEnd/>
            <a:tailEnd/>
          </a:ln>
          <a:effectLst/>
        </p:spPr>
      </p:pic>
      <p:sp>
        <p:nvSpPr>
          <p:cNvPr id="358418" name="Rectangle 18"/>
          <p:cNvSpPr>
            <a:spLocks noChangeArrowheads="1"/>
          </p:cNvSpPr>
          <p:nvPr/>
        </p:nvSpPr>
        <p:spPr bwMode="auto">
          <a:xfrm>
            <a:off x="2627313" y="981075"/>
            <a:ext cx="4392612" cy="4824413"/>
          </a:xfrm>
          <a:prstGeom prst="rect">
            <a:avLst/>
          </a:prstGeom>
          <a:noFill/>
          <a:ln w="38100">
            <a:solidFill>
              <a:srgbClr val="000000"/>
            </a:solidFill>
            <a:miter lim="800000"/>
            <a:headEnd/>
            <a:tailEnd/>
          </a:ln>
          <a:effectLst/>
        </p:spPr>
        <p:txBody>
          <a:bodyPr wrap="none" anchor="ctr"/>
          <a:lstStyle/>
          <a:p>
            <a:endParaRPr lang="ru-RU"/>
          </a:p>
        </p:txBody>
      </p:sp>
      <p:sp>
        <p:nvSpPr>
          <p:cNvPr id="358428" name="AutoShape 28"/>
          <p:cNvSpPr>
            <a:spLocks noChangeArrowheads="1"/>
          </p:cNvSpPr>
          <p:nvPr/>
        </p:nvSpPr>
        <p:spPr bwMode="auto">
          <a:xfrm rot="-5400000">
            <a:off x="2304257" y="1448594"/>
            <a:ext cx="1008062" cy="2159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0000"/>
          </a:solidFill>
          <a:ln w="9525">
            <a:solidFill>
              <a:schemeClr val="tx1"/>
            </a:solidFill>
            <a:miter lim="800000"/>
            <a:headEnd/>
            <a:tailEnd/>
          </a:ln>
          <a:effectLst/>
        </p:spPr>
        <p:txBody>
          <a:bodyPr wrap="none" anchor="ctr"/>
          <a:lstStyle/>
          <a:p>
            <a:endParaRPr lang="ru-RU"/>
          </a:p>
        </p:txBody>
      </p:sp>
      <p:graphicFrame>
        <p:nvGraphicFramePr>
          <p:cNvPr id="358432" name="Object 32"/>
          <p:cNvGraphicFramePr>
            <a:graphicFrameLocks noChangeAspect="1"/>
          </p:cNvGraphicFramePr>
          <p:nvPr/>
        </p:nvGraphicFramePr>
        <p:xfrm>
          <a:off x="4627563" y="1844675"/>
          <a:ext cx="354012" cy="3097213"/>
        </p:xfrm>
        <a:graphic>
          <a:graphicData uri="http://schemas.openxmlformats.org/presentationml/2006/ole">
            <mc:AlternateContent xmlns:mc="http://schemas.openxmlformats.org/markup-compatibility/2006">
              <mc:Choice xmlns:v="urn:schemas-microsoft-com:vml" Requires="v">
                <p:oleObj spid="_x0000_s1034" name="CorelDRAW" r:id="rId5" imgW="1208880" imgH="11324880" progId="">
                  <p:embed/>
                </p:oleObj>
              </mc:Choice>
              <mc:Fallback>
                <p:oleObj name="CorelDRAW" r:id="rId5" imgW="1208880" imgH="11324880" progId="">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27563" y="1844675"/>
                        <a:ext cx="354012"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435" name="Text Box 35"/>
          <p:cNvSpPr txBox="1">
            <a:spLocks noChangeArrowheads="1"/>
          </p:cNvSpPr>
          <p:nvPr/>
        </p:nvSpPr>
        <p:spPr bwMode="auto">
          <a:xfrm>
            <a:off x="4643438" y="1403350"/>
            <a:ext cx="387350" cy="457200"/>
          </a:xfrm>
          <a:prstGeom prst="rect">
            <a:avLst/>
          </a:prstGeom>
          <a:noFill/>
          <a:ln w="9525">
            <a:noFill/>
            <a:miter lim="800000"/>
            <a:headEnd/>
            <a:tailEnd/>
          </a:ln>
          <a:effectLst/>
        </p:spPr>
        <p:txBody>
          <a:bodyPr wrap="none">
            <a:spAutoFit/>
          </a:bodyPr>
          <a:lstStyle/>
          <a:p>
            <a:r>
              <a:rPr lang="ru-RU" sz="2400">
                <a:solidFill>
                  <a:srgbClr val="000000"/>
                </a:solidFill>
                <a:latin typeface="Arial Black" pitchFamily="34" charset="0"/>
              </a:rPr>
              <a:t>0</a:t>
            </a:r>
            <a:endParaRPr lang="en-US" sz="2400">
              <a:solidFill>
                <a:srgbClr val="000000"/>
              </a:solidFill>
              <a:latin typeface="Arial Black" pitchFamily="34" charset="0"/>
              <a:sym typeface="Symbol" pitchFamily="18" charset="2"/>
            </a:endParaRPr>
          </a:p>
        </p:txBody>
      </p:sp>
      <p:sp>
        <p:nvSpPr>
          <p:cNvPr id="358436" name="Text Box 36"/>
          <p:cNvSpPr txBox="1">
            <a:spLocks noChangeArrowheads="1"/>
          </p:cNvSpPr>
          <p:nvPr/>
        </p:nvSpPr>
        <p:spPr bwMode="auto">
          <a:xfrm>
            <a:off x="0" y="6035675"/>
            <a:ext cx="9144000" cy="830997"/>
          </a:xfrm>
          <a:prstGeom prst="rect">
            <a:avLst/>
          </a:prstGeom>
          <a:noFill/>
          <a:ln w="9525">
            <a:noFill/>
            <a:miter lim="800000"/>
            <a:headEnd/>
            <a:tailEnd/>
          </a:ln>
          <a:effectLst/>
        </p:spPr>
        <p:txBody>
          <a:bodyPr>
            <a:spAutoFit/>
          </a:bodyPr>
          <a:lstStyle/>
          <a:p>
            <a:r>
              <a:rPr lang="ru-RU" sz="2400" b="1" dirty="0">
                <a:solidFill>
                  <a:srgbClr val="000000"/>
                </a:solidFill>
              </a:rPr>
              <a:t>Тау-</a:t>
            </a:r>
            <a:r>
              <a:rPr lang="ru-RU" sz="2400" b="1" dirty="0" err="1">
                <a:solidFill>
                  <a:srgbClr val="000000"/>
                </a:solidFill>
              </a:rPr>
              <a:t>кен</a:t>
            </a:r>
            <a:r>
              <a:rPr lang="ru-RU" sz="2400" b="1" dirty="0">
                <a:solidFill>
                  <a:srgbClr val="000000"/>
                </a:solidFill>
              </a:rPr>
              <a:t> </a:t>
            </a:r>
            <a:r>
              <a:rPr lang="ru-RU" sz="2400" b="1" dirty="0" err="1">
                <a:solidFill>
                  <a:srgbClr val="000000"/>
                </a:solidFill>
              </a:rPr>
              <a:t>құбылнамасының</a:t>
            </a:r>
            <a:r>
              <a:rPr lang="ru-RU" sz="2400" b="1" dirty="0">
                <a:solidFill>
                  <a:srgbClr val="000000"/>
                </a:solidFill>
              </a:rPr>
              <a:t> </a:t>
            </a:r>
            <a:r>
              <a:rPr lang="ru-RU" sz="2400" b="1" dirty="0" err="1" smtClean="0">
                <a:solidFill>
                  <a:srgbClr val="000000"/>
                </a:solidFill>
              </a:rPr>
              <a:t>сағат</a:t>
            </a:r>
            <a:r>
              <a:rPr lang="ru-RU" sz="2400" b="1" dirty="0" smtClean="0">
                <a:solidFill>
                  <a:srgbClr val="000000"/>
                </a:solidFill>
              </a:rPr>
              <a:t> </a:t>
            </a:r>
            <a:r>
              <a:rPr lang="ru-RU" sz="2400" b="1" dirty="0" err="1" smtClean="0">
                <a:solidFill>
                  <a:srgbClr val="000000"/>
                </a:solidFill>
              </a:rPr>
              <a:t>бағыты</a:t>
            </a:r>
            <a:r>
              <a:rPr lang="ru-RU" sz="2400" b="1" dirty="0" smtClean="0">
                <a:solidFill>
                  <a:srgbClr val="000000"/>
                </a:solidFill>
              </a:rPr>
              <a:t> </a:t>
            </a:r>
            <a:r>
              <a:rPr lang="ru-RU" sz="2400" b="1" dirty="0" err="1" smtClean="0">
                <a:solidFill>
                  <a:srgbClr val="000000"/>
                </a:solidFill>
              </a:rPr>
              <a:t>бойынша</a:t>
            </a:r>
            <a:r>
              <a:rPr lang="ru-RU" sz="2400" b="1" dirty="0" smtClean="0">
                <a:solidFill>
                  <a:srgbClr val="000000"/>
                </a:solidFill>
              </a:rPr>
              <a:t> </a:t>
            </a:r>
            <a:r>
              <a:rPr lang="ru-RU" sz="2400" b="1" dirty="0" err="1" smtClean="0">
                <a:solidFill>
                  <a:srgbClr val="000000"/>
                </a:solidFill>
              </a:rPr>
              <a:t>қозғалуы</a:t>
            </a:r>
            <a:r>
              <a:rPr lang="ru-RU" sz="2400" b="1" dirty="0" smtClean="0">
                <a:solidFill>
                  <a:srgbClr val="000000"/>
                </a:solidFill>
              </a:rPr>
              <a:t>. </a:t>
            </a:r>
          </a:p>
          <a:p>
            <a:r>
              <a:rPr lang="ru-RU" sz="2400" b="1" dirty="0" err="1" smtClean="0">
                <a:solidFill>
                  <a:srgbClr val="000000"/>
                </a:solidFill>
              </a:rPr>
              <a:t>Тілшек</a:t>
            </a:r>
            <a:r>
              <a:rPr lang="ru-RU" sz="2400" b="1" dirty="0" smtClean="0">
                <a:solidFill>
                  <a:srgbClr val="000000"/>
                </a:solidFill>
              </a:rPr>
              <a:t> </a:t>
            </a:r>
            <a:r>
              <a:rPr lang="ru-RU" sz="2400" b="1" dirty="0" err="1" smtClean="0">
                <a:solidFill>
                  <a:srgbClr val="000000"/>
                </a:solidFill>
              </a:rPr>
              <a:t>лимбке</a:t>
            </a:r>
            <a:r>
              <a:rPr lang="ru-RU" sz="2400" b="1" dirty="0" smtClean="0">
                <a:solidFill>
                  <a:srgbClr val="000000"/>
                </a:solidFill>
              </a:rPr>
              <a:t> </a:t>
            </a:r>
            <a:r>
              <a:rPr lang="ru-RU" sz="2400" b="1" dirty="0" err="1" smtClean="0">
                <a:solidFill>
                  <a:srgbClr val="000000"/>
                </a:solidFill>
              </a:rPr>
              <a:t>салыстырмалы</a:t>
            </a:r>
            <a:r>
              <a:rPr lang="ru-RU" sz="2400" b="1" dirty="0" smtClean="0">
                <a:solidFill>
                  <a:srgbClr val="000000"/>
                </a:solidFill>
              </a:rPr>
              <a:t> </a:t>
            </a:r>
            <a:r>
              <a:rPr lang="ru-RU" sz="2400" b="1" dirty="0" err="1" smtClean="0">
                <a:solidFill>
                  <a:srgbClr val="000000"/>
                </a:solidFill>
              </a:rPr>
              <a:t>сағат</a:t>
            </a:r>
            <a:r>
              <a:rPr lang="ru-RU" sz="2400" b="1" dirty="0" smtClean="0">
                <a:solidFill>
                  <a:srgbClr val="000000"/>
                </a:solidFill>
              </a:rPr>
              <a:t> </a:t>
            </a:r>
            <a:r>
              <a:rPr lang="ru-RU" sz="2400" b="1" dirty="0" err="1" smtClean="0">
                <a:solidFill>
                  <a:srgbClr val="000000"/>
                </a:solidFill>
              </a:rPr>
              <a:t>бағытына</a:t>
            </a:r>
            <a:r>
              <a:rPr lang="ru-RU" sz="2400" b="1" dirty="0" smtClean="0">
                <a:solidFill>
                  <a:srgbClr val="000000"/>
                </a:solidFill>
              </a:rPr>
              <a:t> </a:t>
            </a:r>
            <a:r>
              <a:rPr lang="ru-RU" sz="2400" b="1" dirty="0" err="1" smtClean="0">
                <a:solidFill>
                  <a:srgbClr val="000000"/>
                </a:solidFill>
              </a:rPr>
              <a:t>кері</a:t>
            </a:r>
            <a:r>
              <a:rPr lang="ru-RU" sz="2400" b="1" dirty="0" smtClean="0">
                <a:solidFill>
                  <a:srgbClr val="000000"/>
                </a:solidFill>
              </a:rPr>
              <a:t> </a:t>
            </a:r>
            <a:r>
              <a:rPr lang="ru-RU" sz="2400" b="1" dirty="0" err="1" smtClean="0">
                <a:solidFill>
                  <a:srgbClr val="000000"/>
                </a:solidFill>
              </a:rPr>
              <a:t>қозғалады</a:t>
            </a:r>
            <a:r>
              <a:rPr lang="ru-RU" sz="2400" b="1" dirty="0" smtClean="0">
                <a:solidFill>
                  <a:srgbClr val="000000"/>
                </a:solidFill>
              </a:rPr>
              <a:t>.</a:t>
            </a:r>
            <a:endParaRPr lang="ru-RU" sz="2400" b="1" dirty="0">
              <a:solidFill>
                <a:srgbClr val="0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65" name="Rectangle 17"/>
          <p:cNvSpPr>
            <a:spLocks noChangeArrowheads="1"/>
          </p:cNvSpPr>
          <p:nvPr/>
        </p:nvSpPr>
        <p:spPr bwMode="auto">
          <a:xfrm>
            <a:off x="0" y="0"/>
            <a:ext cx="827088" cy="6858000"/>
          </a:xfrm>
          <a:prstGeom prst="rect">
            <a:avLst/>
          </a:prstGeom>
          <a:solidFill>
            <a:srgbClr val="FFFFFF"/>
          </a:solidFill>
          <a:ln w="9525">
            <a:noFill/>
            <a:miter lim="800000"/>
            <a:headEnd/>
            <a:tailEnd/>
          </a:ln>
          <a:effectLst/>
        </p:spPr>
        <p:txBody>
          <a:bodyPr wrap="none" anchor="ctr"/>
          <a:lstStyle/>
          <a:p>
            <a:endParaRPr lang="ru-RU"/>
          </a:p>
        </p:txBody>
      </p:sp>
      <p:pic>
        <p:nvPicPr>
          <p:cNvPr id="360461" name="Picture 13"/>
          <p:cNvPicPr>
            <a:picLocks noChangeAspect="1" noChangeArrowheads="1"/>
          </p:cNvPicPr>
          <p:nvPr/>
        </p:nvPicPr>
        <p:blipFill>
          <a:blip r:embed="rId4">
            <a:lum bright="-20000" contrast="40000"/>
          </a:blip>
          <a:srcRect/>
          <a:stretch>
            <a:fillRect/>
          </a:stretch>
        </p:blipFill>
        <p:spPr bwMode="auto">
          <a:xfrm>
            <a:off x="611188" y="0"/>
            <a:ext cx="8532812" cy="6826250"/>
          </a:xfrm>
          <a:prstGeom prst="rect">
            <a:avLst/>
          </a:prstGeom>
          <a:noFill/>
          <a:ln w="9525">
            <a:noFill/>
            <a:miter lim="800000"/>
            <a:headEnd/>
            <a:tailEnd/>
          </a:ln>
          <a:effectLst/>
        </p:spPr>
      </p:pic>
      <p:sp>
        <p:nvSpPr>
          <p:cNvPr id="360463" name="Rectangle 15"/>
          <p:cNvSpPr>
            <a:spLocks noChangeArrowheads="1"/>
          </p:cNvSpPr>
          <p:nvPr/>
        </p:nvSpPr>
        <p:spPr bwMode="auto">
          <a:xfrm rot="656082">
            <a:off x="2627313" y="981075"/>
            <a:ext cx="4392612" cy="4824413"/>
          </a:xfrm>
          <a:prstGeom prst="rect">
            <a:avLst/>
          </a:prstGeom>
          <a:noFill/>
          <a:ln w="38100">
            <a:solidFill>
              <a:srgbClr val="000000"/>
            </a:solidFill>
            <a:miter lim="800000"/>
            <a:headEnd/>
            <a:tailEnd/>
          </a:ln>
          <a:effectLst/>
        </p:spPr>
        <p:txBody>
          <a:bodyPr wrap="none" anchor="ctr"/>
          <a:lstStyle/>
          <a:p>
            <a:endParaRPr lang="ru-RU"/>
          </a:p>
        </p:txBody>
      </p:sp>
      <p:graphicFrame>
        <p:nvGraphicFramePr>
          <p:cNvPr id="360453" name="Object 5"/>
          <p:cNvGraphicFramePr>
            <a:graphicFrameLocks noChangeAspect="1"/>
          </p:cNvGraphicFramePr>
          <p:nvPr/>
        </p:nvGraphicFramePr>
        <p:xfrm>
          <a:off x="4606925" y="1844675"/>
          <a:ext cx="354013" cy="3097213"/>
        </p:xfrm>
        <a:graphic>
          <a:graphicData uri="http://schemas.openxmlformats.org/presentationml/2006/ole">
            <mc:AlternateContent xmlns:mc="http://schemas.openxmlformats.org/markup-compatibility/2006">
              <mc:Choice xmlns:v="urn:schemas-microsoft-com:vml" Requires="v">
                <p:oleObj spid="_x0000_s2058" name="CorelDRAW" r:id="rId5" imgW="1208880" imgH="11324880" progId="">
                  <p:embed/>
                </p:oleObj>
              </mc:Choice>
              <mc:Fallback>
                <p:oleObj name="CorelDRAW" r:id="rId5" imgW="1208880" imgH="11324880" progId="">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6925" y="1844675"/>
                        <a:ext cx="354013"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0479" name="AutoShape 31"/>
          <p:cNvSpPr>
            <a:spLocks noChangeArrowheads="1"/>
          </p:cNvSpPr>
          <p:nvPr/>
        </p:nvSpPr>
        <p:spPr bwMode="auto">
          <a:xfrm rot="16913165">
            <a:off x="2663031" y="1088232"/>
            <a:ext cx="1008063" cy="2159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0000"/>
          </a:solidFill>
          <a:ln w="9525">
            <a:solidFill>
              <a:schemeClr val="tx1"/>
            </a:solidFill>
            <a:miter lim="800000"/>
            <a:headEnd/>
            <a:tailEnd/>
          </a:ln>
          <a:effectLst/>
        </p:spPr>
        <p:txBody>
          <a:bodyPr wrap="none" anchor="ctr"/>
          <a:lstStyle/>
          <a:p>
            <a:endParaRPr lang="ru-RU"/>
          </a:p>
        </p:txBody>
      </p:sp>
      <p:sp>
        <p:nvSpPr>
          <p:cNvPr id="360482" name="Line 34"/>
          <p:cNvSpPr>
            <a:spLocks noChangeShapeType="1"/>
          </p:cNvSpPr>
          <p:nvPr/>
        </p:nvSpPr>
        <p:spPr bwMode="auto">
          <a:xfrm>
            <a:off x="2195513" y="1628775"/>
            <a:ext cx="0" cy="3673475"/>
          </a:xfrm>
          <a:prstGeom prst="line">
            <a:avLst/>
          </a:prstGeom>
          <a:noFill/>
          <a:ln w="19050">
            <a:solidFill>
              <a:srgbClr val="000000"/>
            </a:solidFill>
            <a:round/>
            <a:headEnd/>
            <a:tailEnd/>
          </a:ln>
          <a:effectLst/>
        </p:spPr>
        <p:txBody>
          <a:bodyPr/>
          <a:lstStyle/>
          <a:p>
            <a:endParaRPr lang="ru-RU"/>
          </a:p>
        </p:txBody>
      </p:sp>
      <p:sp>
        <p:nvSpPr>
          <p:cNvPr id="360484" name="AutoShape 36"/>
          <p:cNvSpPr>
            <a:spLocks noChangeArrowheads="1"/>
          </p:cNvSpPr>
          <p:nvPr/>
        </p:nvSpPr>
        <p:spPr bwMode="auto">
          <a:xfrm rot="3186646">
            <a:off x="2131219" y="1901032"/>
            <a:ext cx="706437" cy="730250"/>
          </a:xfrm>
          <a:custGeom>
            <a:avLst/>
            <a:gdLst>
              <a:gd name="G0" fmla="+- -6670514 0 0"/>
              <a:gd name="G1" fmla="+- 10587766 0 0"/>
              <a:gd name="G2" fmla="+- -6670514 0 10587766"/>
              <a:gd name="G3" fmla="+- 10800 0 0"/>
              <a:gd name="G4" fmla="+- 0 0 -6670514"/>
              <a:gd name="T0" fmla="*/ 360 256 1"/>
              <a:gd name="T1" fmla="*/ 0 256 1"/>
              <a:gd name="G5" fmla="+- G2 T0 T1"/>
              <a:gd name="G6" fmla="?: G2 G2 G5"/>
              <a:gd name="G7" fmla="+- 0 0 G6"/>
              <a:gd name="G8" fmla="+- 8201 0 0"/>
              <a:gd name="G9" fmla="+- 0 0 10587766"/>
              <a:gd name="G10" fmla="+- 8201 0 2700"/>
              <a:gd name="G11" fmla="cos G10 -6670514"/>
              <a:gd name="G12" fmla="sin G10 -6670514"/>
              <a:gd name="G13" fmla="cos 13500 -6670514"/>
              <a:gd name="G14" fmla="sin 13500 -6670514"/>
              <a:gd name="G15" fmla="+- G11 10800 0"/>
              <a:gd name="G16" fmla="+- G12 10800 0"/>
              <a:gd name="G17" fmla="+- G13 10800 0"/>
              <a:gd name="G18" fmla="+- G14 10800 0"/>
              <a:gd name="G19" fmla="*/ 8201 1 2"/>
              <a:gd name="G20" fmla="+- G19 5400 0"/>
              <a:gd name="G21" fmla="cos G20 -6670514"/>
              <a:gd name="G22" fmla="sin G20 -6670514"/>
              <a:gd name="G23" fmla="+- G21 10800 0"/>
              <a:gd name="G24" fmla="+- G12 G23 G22"/>
              <a:gd name="G25" fmla="+- G22 G23 G11"/>
              <a:gd name="G26" fmla="cos 10800 -6670514"/>
              <a:gd name="G27" fmla="sin 10800 -6670514"/>
              <a:gd name="G28" fmla="cos 8201 -6670514"/>
              <a:gd name="G29" fmla="sin 8201 -6670514"/>
              <a:gd name="G30" fmla="+- G26 10800 0"/>
              <a:gd name="G31" fmla="+- G27 10800 0"/>
              <a:gd name="G32" fmla="+- G28 10800 0"/>
              <a:gd name="G33" fmla="+- G29 10800 0"/>
              <a:gd name="G34" fmla="+- G19 5400 0"/>
              <a:gd name="G35" fmla="cos G34 10587766"/>
              <a:gd name="G36" fmla="sin G34 10587766"/>
              <a:gd name="G37" fmla="+/ 10587766 -6670514 2"/>
              <a:gd name="T2" fmla="*/ 180 256 1"/>
              <a:gd name="T3" fmla="*/ 0 256 1"/>
              <a:gd name="G38" fmla="+- G37 T2 T3"/>
              <a:gd name="G39" fmla="?: G2 G37 G38"/>
              <a:gd name="G40" fmla="cos 10800 G39"/>
              <a:gd name="G41" fmla="sin 10800 G39"/>
              <a:gd name="G42" fmla="cos 8201 G39"/>
              <a:gd name="G43" fmla="sin 8201 G39"/>
              <a:gd name="G44" fmla="+- G40 10800 0"/>
              <a:gd name="G45" fmla="+- G41 10800 0"/>
              <a:gd name="G46" fmla="+- G42 10800 0"/>
              <a:gd name="G47" fmla="+- G43 10800 0"/>
              <a:gd name="G48" fmla="+- G35 10800 0"/>
              <a:gd name="G49" fmla="+- G36 10800 0"/>
              <a:gd name="T4" fmla="*/ 1436 w 21600"/>
              <a:gd name="T5" fmla="*/ 5418 h 21600"/>
              <a:gd name="T6" fmla="*/ 1787 w 21600"/>
              <a:gd name="T7" fmla="*/ 13805 h 21600"/>
              <a:gd name="T8" fmla="*/ 3689 w 21600"/>
              <a:gd name="T9" fmla="*/ 6713 h 21600"/>
              <a:gd name="T10" fmla="*/ 8043 w 21600"/>
              <a:gd name="T11" fmla="*/ -2416 h 21600"/>
              <a:gd name="T12" fmla="*/ 12774 w 21600"/>
              <a:gd name="T13" fmla="*/ 682 h 21600"/>
              <a:gd name="T14" fmla="*/ 9676 w 21600"/>
              <a:gd name="T15" fmla="*/ 541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9125" y="2771"/>
                </a:moveTo>
                <a:cubicBezTo>
                  <a:pt x="5323" y="3564"/>
                  <a:pt x="2599" y="6916"/>
                  <a:pt x="2599" y="10799"/>
                </a:cubicBezTo>
                <a:cubicBezTo>
                  <a:pt x="2598" y="11681"/>
                  <a:pt x="2741" y="12557"/>
                  <a:pt x="3020" y="13394"/>
                </a:cubicBezTo>
                <a:lnTo>
                  <a:pt x="554" y="14216"/>
                </a:lnTo>
                <a:cubicBezTo>
                  <a:pt x="187" y="13115"/>
                  <a:pt x="0" y="11961"/>
                  <a:pt x="0" y="10800"/>
                </a:cubicBezTo>
                <a:cubicBezTo>
                  <a:pt x="-1" y="5685"/>
                  <a:pt x="3587" y="1272"/>
                  <a:pt x="8594" y="227"/>
                </a:cubicBezTo>
                <a:lnTo>
                  <a:pt x="8043" y="-2416"/>
                </a:lnTo>
                <a:lnTo>
                  <a:pt x="12774" y="682"/>
                </a:lnTo>
                <a:lnTo>
                  <a:pt x="9676" y="5414"/>
                </a:lnTo>
                <a:lnTo>
                  <a:pt x="9125" y="2771"/>
                </a:lnTo>
                <a:close/>
              </a:path>
            </a:pathLst>
          </a:custGeom>
          <a:solidFill>
            <a:srgbClr val="5F5F5F"/>
          </a:solidFill>
          <a:ln w="9525">
            <a:solidFill>
              <a:srgbClr val="000000"/>
            </a:solidFill>
            <a:miter lim="800000"/>
            <a:headEnd/>
            <a:tailEnd/>
          </a:ln>
          <a:effectLst/>
        </p:spPr>
        <p:txBody>
          <a:bodyPr wrap="none" anchor="ctr"/>
          <a:lstStyle/>
          <a:p>
            <a:endParaRPr lang="ru-RU"/>
          </a:p>
        </p:txBody>
      </p:sp>
      <p:sp>
        <p:nvSpPr>
          <p:cNvPr id="360485" name="Text Box 37"/>
          <p:cNvSpPr txBox="1">
            <a:spLocks noChangeArrowheads="1"/>
          </p:cNvSpPr>
          <p:nvPr/>
        </p:nvSpPr>
        <p:spPr bwMode="auto">
          <a:xfrm>
            <a:off x="2195513" y="1509713"/>
            <a:ext cx="712787" cy="457200"/>
          </a:xfrm>
          <a:prstGeom prst="rect">
            <a:avLst/>
          </a:prstGeom>
          <a:noFill/>
          <a:ln w="9525">
            <a:noFill/>
            <a:miter lim="800000"/>
            <a:headEnd/>
            <a:tailEnd/>
          </a:ln>
          <a:effectLst/>
        </p:spPr>
        <p:txBody>
          <a:bodyPr wrap="none">
            <a:spAutoFit/>
          </a:bodyPr>
          <a:lstStyle/>
          <a:p>
            <a:r>
              <a:rPr lang="en-US" sz="2400">
                <a:solidFill>
                  <a:srgbClr val="000000"/>
                </a:solidFill>
                <a:latin typeface="Arial Black" pitchFamily="34" charset="0"/>
              </a:rPr>
              <a:t>10</a:t>
            </a:r>
            <a:r>
              <a:rPr lang="en-US" sz="2400">
                <a:solidFill>
                  <a:srgbClr val="000000"/>
                </a:solidFill>
                <a:latin typeface="Arial Black" pitchFamily="34" charset="0"/>
                <a:sym typeface="Symbol" pitchFamily="18" charset="2"/>
              </a:rPr>
              <a:t></a:t>
            </a:r>
          </a:p>
        </p:txBody>
      </p:sp>
      <p:sp>
        <p:nvSpPr>
          <p:cNvPr id="360486" name="Oval 38"/>
          <p:cNvSpPr>
            <a:spLocks noChangeArrowheads="1"/>
          </p:cNvSpPr>
          <p:nvPr/>
        </p:nvSpPr>
        <p:spPr bwMode="auto">
          <a:xfrm>
            <a:off x="4427538" y="1125538"/>
            <a:ext cx="863600" cy="863600"/>
          </a:xfrm>
          <a:prstGeom prst="ellipse">
            <a:avLst/>
          </a:prstGeom>
          <a:solidFill>
            <a:srgbClr val="CCFFCC">
              <a:alpha val="60001"/>
            </a:srgbClr>
          </a:solidFill>
          <a:ln w="57150" cmpd="thickThin" algn="ctr">
            <a:solidFill>
              <a:srgbClr val="000000"/>
            </a:solidFill>
            <a:round/>
            <a:headEnd/>
            <a:tailEnd/>
          </a:ln>
          <a:effectLst/>
        </p:spPr>
        <p:txBody>
          <a:bodyPr wrap="none" anchor="ctr"/>
          <a:lstStyle/>
          <a:p>
            <a:endParaRPr lang="ru-RU"/>
          </a:p>
        </p:txBody>
      </p:sp>
      <p:sp>
        <p:nvSpPr>
          <p:cNvPr id="360487" name="Text Box 39"/>
          <p:cNvSpPr txBox="1">
            <a:spLocks noChangeArrowheads="1"/>
          </p:cNvSpPr>
          <p:nvPr/>
        </p:nvSpPr>
        <p:spPr bwMode="auto">
          <a:xfrm>
            <a:off x="4557713" y="1387475"/>
            <a:ext cx="590550" cy="457200"/>
          </a:xfrm>
          <a:prstGeom prst="rect">
            <a:avLst/>
          </a:prstGeom>
          <a:noFill/>
          <a:ln w="9525">
            <a:noFill/>
            <a:miter lim="800000"/>
            <a:headEnd/>
            <a:tailEnd/>
          </a:ln>
          <a:effectLst/>
        </p:spPr>
        <p:txBody>
          <a:bodyPr wrap="none">
            <a:spAutoFit/>
          </a:bodyPr>
          <a:lstStyle/>
          <a:p>
            <a:r>
              <a:rPr lang="en-US" sz="2400">
                <a:solidFill>
                  <a:srgbClr val="000000"/>
                </a:solidFill>
                <a:latin typeface="Arial Black" pitchFamily="34" charset="0"/>
              </a:rPr>
              <a:t>10</a:t>
            </a:r>
            <a:endParaRPr lang="en-US" sz="2400">
              <a:solidFill>
                <a:srgbClr val="000000"/>
              </a:solidFill>
              <a:latin typeface="Arial Black" pitchFamily="34" charset="0"/>
              <a:sym typeface="Symbol" pitchFamily="18" charset="2"/>
            </a:endParaRPr>
          </a:p>
        </p:txBody>
      </p:sp>
      <p:sp>
        <p:nvSpPr>
          <p:cNvPr id="360490" name="Text Box 42"/>
          <p:cNvSpPr txBox="1">
            <a:spLocks noChangeArrowheads="1"/>
          </p:cNvSpPr>
          <p:nvPr/>
        </p:nvSpPr>
        <p:spPr bwMode="auto">
          <a:xfrm>
            <a:off x="0" y="6035675"/>
            <a:ext cx="9144000" cy="830997"/>
          </a:xfrm>
          <a:prstGeom prst="rect">
            <a:avLst/>
          </a:prstGeom>
          <a:noFill/>
          <a:ln w="9525">
            <a:noFill/>
            <a:miter lim="800000"/>
            <a:headEnd/>
            <a:tailEnd/>
          </a:ln>
          <a:effectLst/>
        </p:spPr>
        <p:txBody>
          <a:bodyPr>
            <a:spAutoFit/>
          </a:bodyPr>
          <a:lstStyle/>
          <a:p>
            <a:r>
              <a:rPr lang="ru-RU" sz="2400" b="1" dirty="0">
                <a:solidFill>
                  <a:srgbClr val="000000"/>
                </a:solidFill>
              </a:rPr>
              <a:t>Тау-</a:t>
            </a:r>
            <a:r>
              <a:rPr lang="ru-RU" sz="2400" b="1" dirty="0" err="1">
                <a:solidFill>
                  <a:srgbClr val="000000"/>
                </a:solidFill>
              </a:rPr>
              <a:t>кен</a:t>
            </a:r>
            <a:r>
              <a:rPr lang="ru-RU" sz="2400" b="1" dirty="0">
                <a:solidFill>
                  <a:srgbClr val="000000"/>
                </a:solidFill>
              </a:rPr>
              <a:t> </a:t>
            </a:r>
            <a:r>
              <a:rPr lang="ru-RU" sz="2400" b="1" dirty="0" err="1">
                <a:solidFill>
                  <a:srgbClr val="000000"/>
                </a:solidFill>
              </a:rPr>
              <a:t>құбылнамасының</a:t>
            </a:r>
            <a:r>
              <a:rPr lang="ru-RU" sz="2400" b="1" dirty="0">
                <a:solidFill>
                  <a:srgbClr val="000000"/>
                </a:solidFill>
              </a:rPr>
              <a:t> </a:t>
            </a:r>
            <a:r>
              <a:rPr lang="ru-RU" sz="2400" b="1" dirty="0" err="1">
                <a:solidFill>
                  <a:srgbClr val="000000"/>
                </a:solidFill>
              </a:rPr>
              <a:t>сағат</a:t>
            </a:r>
            <a:r>
              <a:rPr lang="ru-RU" sz="2400" b="1" dirty="0">
                <a:solidFill>
                  <a:srgbClr val="000000"/>
                </a:solidFill>
              </a:rPr>
              <a:t> </a:t>
            </a:r>
            <a:r>
              <a:rPr lang="ru-RU" sz="2400" b="1" dirty="0" err="1">
                <a:solidFill>
                  <a:srgbClr val="000000"/>
                </a:solidFill>
              </a:rPr>
              <a:t>бағыты</a:t>
            </a:r>
            <a:r>
              <a:rPr lang="ru-RU" sz="2400" b="1" dirty="0">
                <a:solidFill>
                  <a:srgbClr val="000000"/>
                </a:solidFill>
              </a:rPr>
              <a:t> </a:t>
            </a:r>
            <a:r>
              <a:rPr lang="ru-RU" sz="2400" b="1" dirty="0" err="1">
                <a:solidFill>
                  <a:srgbClr val="000000"/>
                </a:solidFill>
              </a:rPr>
              <a:t>бойынша</a:t>
            </a:r>
            <a:r>
              <a:rPr lang="ru-RU" sz="2400" b="1" dirty="0">
                <a:solidFill>
                  <a:srgbClr val="000000"/>
                </a:solidFill>
              </a:rPr>
              <a:t> </a:t>
            </a:r>
            <a:r>
              <a:rPr lang="ru-RU" sz="2400" b="1" dirty="0" err="1">
                <a:solidFill>
                  <a:srgbClr val="000000"/>
                </a:solidFill>
              </a:rPr>
              <a:t>қозғалуы</a:t>
            </a:r>
            <a:r>
              <a:rPr lang="ru-RU" sz="2400" b="1" dirty="0">
                <a:solidFill>
                  <a:srgbClr val="000000"/>
                </a:solidFill>
              </a:rPr>
              <a:t>. </a:t>
            </a:r>
          </a:p>
          <a:p>
            <a:r>
              <a:rPr lang="ru-RU" sz="2400" b="1" dirty="0" err="1">
                <a:solidFill>
                  <a:srgbClr val="000000"/>
                </a:solidFill>
              </a:rPr>
              <a:t>Тілшек</a:t>
            </a:r>
            <a:r>
              <a:rPr lang="ru-RU" sz="2400" b="1" dirty="0">
                <a:solidFill>
                  <a:srgbClr val="000000"/>
                </a:solidFill>
              </a:rPr>
              <a:t> </a:t>
            </a:r>
            <a:r>
              <a:rPr lang="ru-RU" sz="2400" b="1" dirty="0" err="1">
                <a:solidFill>
                  <a:srgbClr val="000000"/>
                </a:solidFill>
              </a:rPr>
              <a:t>лимбке</a:t>
            </a:r>
            <a:r>
              <a:rPr lang="ru-RU" sz="2400" b="1" dirty="0">
                <a:solidFill>
                  <a:srgbClr val="000000"/>
                </a:solidFill>
              </a:rPr>
              <a:t> </a:t>
            </a:r>
            <a:r>
              <a:rPr lang="ru-RU" sz="2400" b="1" dirty="0" err="1">
                <a:solidFill>
                  <a:srgbClr val="000000"/>
                </a:solidFill>
              </a:rPr>
              <a:t>салыстырмалы</a:t>
            </a:r>
            <a:r>
              <a:rPr lang="ru-RU" sz="2400" b="1" dirty="0">
                <a:solidFill>
                  <a:srgbClr val="000000"/>
                </a:solidFill>
              </a:rPr>
              <a:t> </a:t>
            </a:r>
            <a:r>
              <a:rPr lang="ru-RU" sz="2400" b="1" dirty="0" err="1">
                <a:solidFill>
                  <a:srgbClr val="000000"/>
                </a:solidFill>
              </a:rPr>
              <a:t>сағат</a:t>
            </a:r>
            <a:r>
              <a:rPr lang="ru-RU" sz="2400" b="1" dirty="0">
                <a:solidFill>
                  <a:srgbClr val="000000"/>
                </a:solidFill>
              </a:rPr>
              <a:t> </a:t>
            </a:r>
            <a:r>
              <a:rPr lang="ru-RU" sz="2400" b="1" dirty="0" err="1">
                <a:solidFill>
                  <a:srgbClr val="000000"/>
                </a:solidFill>
              </a:rPr>
              <a:t>бағытына</a:t>
            </a:r>
            <a:r>
              <a:rPr lang="ru-RU" sz="2400" b="1" dirty="0">
                <a:solidFill>
                  <a:srgbClr val="000000"/>
                </a:solidFill>
              </a:rPr>
              <a:t> </a:t>
            </a:r>
            <a:r>
              <a:rPr lang="ru-RU" sz="2400" b="1" dirty="0" err="1">
                <a:solidFill>
                  <a:srgbClr val="000000"/>
                </a:solidFill>
              </a:rPr>
              <a:t>кері</a:t>
            </a:r>
            <a:r>
              <a:rPr lang="ru-RU" sz="2400" b="1" dirty="0">
                <a:solidFill>
                  <a:srgbClr val="000000"/>
                </a:solidFill>
              </a:rPr>
              <a:t> </a:t>
            </a:r>
            <a:r>
              <a:rPr lang="ru-RU" sz="2400" b="1" dirty="0" err="1">
                <a:solidFill>
                  <a:srgbClr val="000000"/>
                </a:solidFill>
              </a:rPr>
              <a:t>қозғалады</a:t>
            </a:r>
            <a:r>
              <a:rPr lang="ru-RU" sz="2400" b="1" dirty="0">
                <a:solidFill>
                  <a:srgbClr val="000000"/>
                </a:solidFill>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9675" name="Picture 11"/>
          <p:cNvPicPr>
            <a:picLocks noChangeAspect="1" noChangeArrowheads="1"/>
          </p:cNvPicPr>
          <p:nvPr/>
        </p:nvPicPr>
        <p:blipFill>
          <a:blip r:embed="rId4">
            <a:lum bright="-20000" contrast="40000"/>
          </a:blip>
          <a:srcRect/>
          <a:stretch>
            <a:fillRect/>
          </a:stretch>
        </p:blipFill>
        <p:spPr bwMode="auto">
          <a:xfrm>
            <a:off x="611188" y="0"/>
            <a:ext cx="8532812" cy="6826250"/>
          </a:xfrm>
          <a:prstGeom prst="rect">
            <a:avLst/>
          </a:prstGeom>
          <a:noFill/>
          <a:ln w="9525">
            <a:noFill/>
            <a:miter lim="800000"/>
            <a:headEnd/>
            <a:tailEnd/>
          </a:ln>
          <a:effectLst/>
        </p:spPr>
      </p:pic>
      <p:sp>
        <p:nvSpPr>
          <p:cNvPr id="369666" name="Rectangle 2"/>
          <p:cNvSpPr>
            <a:spLocks noChangeArrowheads="1"/>
          </p:cNvSpPr>
          <p:nvPr/>
        </p:nvSpPr>
        <p:spPr bwMode="auto">
          <a:xfrm>
            <a:off x="0" y="0"/>
            <a:ext cx="827088" cy="6858000"/>
          </a:xfrm>
          <a:prstGeom prst="rect">
            <a:avLst/>
          </a:prstGeom>
          <a:solidFill>
            <a:srgbClr val="FFFFFF"/>
          </a:solidFill>
          <a:ln w="9525">
            <a:noFill/>
            <a:miter lim="800000"/>
            <a:headEnd/>
            <a:tailEnd/>
          </a:ln>
          <a:effectLst/>
        </p:spPr>
        <p:txBody>
          <a:bodyPr wrap="none" anchor="ctr"/>
          <a:lstStyle/>
          <a:p>
            <a:endParaRPr lang="ru-RU"/>
          </a:p>
        </p:txBody>
      </p:sp>
      <p:graphicFrame>
        <p:nvGraphicFramePr>
          <p:cNvPr id="369673" name="Object 9"/>
          <p:cNvGraphicFramePr>
            <a:graphicFrameLocks noChangeAspect="1"/>
          </p:cNvGraphicFramePr>
          <p:nvPr/>
        </p:nvGraphicFramePr>
        <p:xfrm>
          <a:off x="4649788" y="1844675"/>
          <a:ext cx="354012" cy="3097213"/>
        </p:xfrm>
        <a:graphic>
          <a:graphicData uri="http://schemas.openxmlformats.org/presentationml/2006/ole">
            <mc:AlternateContent xmlns:mc="http://schemas.openxmlformats.org/markup-compatibility/2006">
              <mc:Choice xmlns:v="urn:schemas-microsoft-com:vml" Requires="v">
                <p:oleObj spid="_x0000_s3082" name="CorelDRAW" r:id="rId5" imgW="1208880" imgH="11324880" progId="">
                  <p:embed/>
                </p:oleObj>
              </mc:Choice>
              <mc:Fallback>
                <p:oleObj name="CorelDRAW" r:id="rId5" imgW="1208880" imgH="11324880" progId="">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9788" y="1844675"/>
                        <a:ext cx="354012"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9674" name="Rectangle 10"/>
          <p:cNvSpPr>
            <a:spLocks noChangeArrowheads="1"/>
          </p:cNvSpPr>
          <p:nvPr/>
        </p:nvSpPr>
        <p:spPr bwMode="auto">
          <a:xfrm rot="1819442">
            <a:off x="2627313" y="981075"/>
            <a:ext cx="4392612" cy="4824413"/>
          </a:xfrm>
          <a:prstGeom prst="rect">
            <a:avLst/>
          </a:prstGeom>
          <a:noFill/>
          <a:ln w="38100">
            <a:solidFill>
              <a:srgbClr val="000000"/>
            </a:solidFill>
            <a:miter lim="800000"/>
            <a:headEnd/>
            <a:tailEnd/>
          </a:ln>
          <a:effectLst/>
        </p:spPr>
        <p:txBody>
          <a:bodyPr wrap="none" anchor="ctr"/>
          <a:lstStyle/>
          <a:p>
            <a:endParaRPr lang="ru-RU"/>
          </a:p>
        </p:txBody>
      </p:sp>
      <p:sp>
        <p:nvSpPr>
          <p:cNvPr id="369687" name="AutoShape 23"/>
          <p:cNvSpPr>
            <a:spLocks noChangeArrowheads="1"/>
          </p:cNvSpPr>
          <p:nvPr/>
        </p:nvSpPr>
        <p:spPr bwMode="auto">
          <a:xfrm rot="-3498448">
            <a:off x="3528218" y="656432"/>
            <a:ext cx="1008063" cy="2159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0000"/>
          </a:solidFill>
          <a:ln w="9525">
            <a:solidFill>
              <a:schemeClr val="tx1"/>
            </a:solidFill>
            <a:miter lim="800000"/>
            <a:headEnd/>
            <a:tailEnd/>
          </a:ln>
          <a:effectLst/>
        </p:spPr>
        <p:txBody>
          <a:bodyPr wrap="none" anchor="ctr"/>
          <a:lstStyle/>
          <a:p>
            <a:endParaRPr lang="ru-RU"/>
          </a:p>
        </p:txBody>
      </p:sp>
      <p:sp>
        <p:nvSpPr>
          <p:cNvPr id="369690" name="Line 26"/>
          <p:cNvSpPr>
            <a:spLocks noChangeShapeType="1"/>
          </p:cNvSpPr>
          <p:nvPr/>
        </p:nvSpPr>
        <p:spPr bwMode="auto">
          <a:xfrm>
            <a:off x="1692275" y="1773238"/>
            <a:ext cx="0" cy="2592387"/>
          </a:xfrm>
          <a:prstGeom prst="line">
            <a:avLst/>
          </a:prstGeom>
          <a:noFill/>
          <a:ln w="19050">
            <a:solidFill>
              <a:srgbClr val="000000"/>
            </a:solidFill>
            <a:round/>
            <a:headEnd/>
            <a:tailEnd/>
          </a:ln>
          <a:effectLst/>
        </p:spPr>
        <p:txBody>
          <a:bodyPr/>
          <a:lstStyle/>
          <a:p>
            <a:endParaRPr lang="ru-RU"/>
          </a:p>
        </p:txBody>
      </p:sp>
      <p:sp>
        <p:nvSpPr>
          <p:cNvPr id="369691" name="AutoShape 27"/>
          <p:cNvSpPr>
            <a:spLocks noChangeArrowheads="1"/>
          </p:cNvSpPr>
          <p:nvPr/>
        </p:nvSpPr>
        <p:spPr bwMode="auto">
          <a:xfrm rot="4112950">
            <a:off x="1631156" y="2912269"/>
            <a:ext cx="706438" cy="730250"/>
          </a:xfrm>
          <a:custGeom>
            <a:avLst/>
            <a:gdLst>
              <a:gd name="G0" fmla="+- -6670514 0 0"/>
              <a:gd name="G1" fmla="+- 9600254 0 0"/>
              <a:gd name="G2" fmla="+- -6670514 0 9600254"/>
              <a:gd name="G3" fmla="+- 10800 0 0"/>
              <a:gd name="G4" fmla="+- 0 0 -6670514"/>
              <a:gd name="T0" fmla="*/ 360 256 1"/>
              <a:gd name="T1" fmla="*/ 0 256 1"/>
              <a:gd name="G5" fmla="+- G2 T0 T1"/>
              <a:gd name="G6" fmla="?: G2 G2 G5"/>
              <a:gd name="G7" fmla="+- 0 0 G6"/>
              <a:gd name="G8" fmla="+- 8201 0 0"/>
              <a:gd name="G9" fmla="+- 0 0 9600254"/>
              <a:gd name="G10" fmla="+- 8201 0 2700"/>
              <a:gd name="G11" fmla="cos G10 -6670514"/>
              <a:gd name="G12" fmla="sin G10 -6670514"/>
              <a:gd name="G13" fmla="cos 13500 -6670514"/>
              <a:gd name="G14" fmla="sin 13500 -6670514"/>
              <a:gd name="G15" fmla="+- G11 10800 0"/>
              <a:gd name="G16" fmla="+- G12 10800 0"/>
              <a:gd name="G17" fmla="+- G13 10800 0"/>
              <a:gd name="G18" fmla="+- G14 10800 0"/>
              <a:gd name="G19" fmla="*/ 8201 1 2"/>
              <a:gd name="G20" fmla="+- G19 5400 0"/>
              <a:gd name="G21" fmla="cos G20 -6670514"/>
              <a:gd name="G22" fmla="sin G20 -6670514"/>
              <a:gd name="G23" fmla="+- G21 10800 0"/>
              <a:gd name="G24" fmla="+- G12 G23 G22"/>
              <a:gd name="G25" fmla="+- G22 G23 G11"/>
              <a:gd name="G26" fmla="cos 10800 -6670514"/>
              <a:gd name="G27" fmla="sin 10800 -6670514"/>
              <a:gd name="G28" fmla="cos 8201 -6670514"/>
              <a:gd name="G29" fmla="sin 8201 -6670514"/>
              <a:gd name="G30" fmla="+- G26 10800 0"/>
              <a:gd name="G31" fmla="+- G27 10800 0"/>
              <a:gd name="G32" fmla="+- G28 10800 0"/>
              <a:gd name="G33" fmla="+- G29 10800 0"/>
              <a:gd name="G34" fmla="+- G19 5400 0"/>
              <a:gd name="G35" fmla="cos G34 9600254"/>
              <a:gd name="G36" fmla="sin G34 9600254"/>
              <a:gd name="G37" fmla="+/ 9600254 -6670514 2"/>
              <a:gd name="T2" fmla="*/ 180 256 1"/>
              <a:gd name="T3" fmla="*/ 0 256 1"/>
              <a:gd name="G38" fmla="+- G37 T2 T3"/>
              <a:gd name="G39" fmla="?: G2 G37 G38"/>
              <a:gd name="G40" fmla="cos 10800 G39"/>
              <a:gd name="G41" fmla="sin 10800 G39"/>
              <a:gd name="G42" fmla="cos 8201 G39"/>
              <a:gd name="G43" fmla="sin 8201 G39"/>
              <a:gd name="G44" fmla="+- G40 10800 0"/>
              <a:gd name="G45" fmla="+- G41 10800 0"/>
              <a:gd name="G46" fmla="+- G42 10800 0"/>
              <a:gd name="G47" fmla="+- G43 10800 0"/>
              <a:gd name="G48" fmla="+- G35 10800 0"/>
              <a:gd name="G49" fmla="+- G36 10800 0"/>
              <a:gd name="T4" fmla="*/ 811 w 21600"/>
              <a:gd name="T5" fmla="*/ 6692 h 21600"/>
              <a:gd name="T6" fmla="*/ 2878 w 21600"/>
              <a:gd name="T7" fmla="*/ 16045 h 21600"/>
              <a:gd name="T8" fmla="*/ 3215 w 21600"/>
              <a:gd name="T9" fmla="*/ 7681 h 21600"/>
              <a:gd name="T10" fmla="*/ 8043 w 21600"/>
              <a:gd name="T11" fmla="*/ -2416 h 21600"/>
              <a:gd name="T12" fmla="*/ 12774 w 21600"/>
              <a:gd name="T13" fmla="*/ 682 h 21600"/>
              <a:gd name="T14" fmla="*/ 9676 w 21600"/>
              <a:gd name="T15" fmla="*/ 541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9125" y="2771"/>
                </a:moveTo>
                <a:cubicBezTo>
                  <a:pt x="5323" y="3564"/>
                  <a:pt x="2599" y="6916"/>
                  <a:pt x="2599" y="10799"/>
                </a:cubicBezTo>
                <a:cubicBezTo>
                  <a:pt x="2598" y="12410"/>
                  <a:pt x="3073" y="13985"/>
                  <a:pt x="3962" y="15327"/>
                </a:cubicBezTo>
                <a:lnTo>
                  <a:pt x="1795" y="16762"/>
                </a:lnTo>
                <a:cubicBezTo>
                  <a:pt x="624" y="14994"/>
                  <a:pt x="0" y="12920"/>
                  <a:pt x="0" y="10800"/>
                </a:cubicBezTo>
                <a:cubicBezTo>
                  <a:pt x="-1" y="5685"/>
                  <a:pt x="3587" y="1272"/>
                  <a:pt x="8594" y="227"/>
                </a:cubicBezTo>
                <a:lnTo>
                  <a:pt x="8043" y="-2416"/>
                </a:lnTo>
                <a:lnTo>
                  <a:pt x="12774" y="682"/>
                </a:lnTo>
                <a:lnTo>
                  <a:pt x="9676" y="5414"/>
                </a:lnTo>
                <a:lnTo>
                  <a:pt x="9125" y="2771"/>
                </a:lnTo>
                <a:close/>
              </a:path>
            </a:pathLst>
          </a:custGeom>
          <a:solidFill>
            <a:srgbClr val="5F5F5F"/>
          </a:solidFill>
          <a:ln w="9525">
            <a:solidFill>
              <a:srgbClr val="000000"/>
            </a:solidFill>
            <a:miter lim="800000"/>
            <a:headEnd/>
            <a:tailEnd/>
          </a:ln>
          <a:effectLst/>
        </p:spPr>
        <p:txBody>
          <a:bodyPr wrap="none" anchor="ctr"/>
          <a:lstStyle/>
          <a:p>
            <a:endParaRPr lang="ru-RU"/>
          </a:p>
        </p:txBody>
      </p:sp>
      <p:sp>
        <p:nvSpPr>
          <p:cNvPr id="369692" name="Text Box 28"/>
          <p:cNvSpPr txBox="1">
            <a:spLocks noChangeArrowheads="1"/>
          </p:cNvSpPr>
          <p:nvPr/>
        </p:nvSpPr>
        <p:spPr bwMode="auto">
          <a:xfrm>
            <a:off x="1763713" y="2420938"/>
            <a:ext cx="712787" cy="457200"/>
          </a:xfrm>
          <a:prstGeom prst="rect">
            <a:avLst/>
          </a:prstGeom>
          <a:noFill/>
          <a:ln w="9525">
            <a:noFill/>
            <a:miter lim="800000"/>
            <a:headEnd/>
            <a:tailEnd/>
          </a:ln>
          <a:effectLst/>
        </p:spPr>
        <p:txBody>
          <a:bodyPr wrap="none">
            <a:spAutoFit/>
          </a:bodyPr>
          <a:lstStyle/>
          <a:p>
            <a:r>
              <a:rPr lang="en-US" sz="2400">
                <a:solidFill>
                  <a:srgbClr val="000000"/>
                </a:solidFill>
                <a:latin typeface="Arial Black" pitchFamily="34" charset="0"/>
              </a:rPr>
              <a:t>30</a:t>
            </a:r>
            <a:r>
              <a:rPr lang="en-US" sz="2400">
                <a:solidFill>
                  <a:srgbClr val="000000"/>
                </a:solidFill>
                <a:latin typeface="Arial Black" pitchFamily="34" charset="0"/>
                <a:sym typeface="Symbol" pitchFamily="18" charset="2"/>
              </a:rPr>
              <a:t></a:t>
            </a:r>
          </a:p>
        </p:txBody>
      </p:sp>
      <p:sp>
        <p:nvSpPr>
          <p:cNvPr id="369693" name="Oval 29"/>
          <p:cNvSpPr>
            <a:spLocks noChangeArrowheads="1"/>
          </p:cNvSpPr>
          <p:nvPr/>
        </p:nvSpPr>
        <p:spPr bwMode="auto">
          <a:xfrm>
            <a:off x="4427538" y="1125538"/>
            <a:ext cx="863600" cy="863600"/>
          </a:xfrm>
          <a:prstGeom prst="ellipse">
            <a:avLst/>
          </a:prstGeom>
          <a:solidFill>
            <a:srgbClr val="CCFFCC">
              <a:alpha val="60001"/>
            </a:srgbClr>
          </a:solidFill>
          <a:ln w="57150" cmpd="thickThin" algn="ctr">
            <a:solidFill>
              <a:srgbClr val="000000"/>
            </a:solidFill>
            <a:round/>
            <a:headEnd/>
            <a:tailEnd/>
          </a:ln>
          <a:effectLst/>
        </p:spPr>
        <p:txBody>
          <a:bodyPr wrap="none" anchor="ctr"/>
          <a:lstStyle/>
          <a:p>
            <a:endParaRPr lang="ru-RU"/>
          </a:p>
        </p:txBody>
      </p:sp>
      <p:sp>
        <p:nvSpPr>
          <p:cNvPr id="369694" name="Text Box 30"/>
          <p:cNvSpPr txBox="1">
            <a:spLocks noChangeArrowheads="1"/>
          </p:cNvSpPr>
          <p:nvPr/>
        </p:nvSpPr>
        <p:spPr bwMode="auto">
          <a:xfrm>
            <a:off x="4557713" y="1387475"/>
            <a:ext cx="590550" cy="457200"/>
          </a:xfrm>
          <a:prstGeom prst="rect">
            <a:avLst/>
          </a:prstGeom>
          <a:noFill/>
          <a:ln w="9525">
            <a:noFill/>
            <a:miter lim="800000"/>
            <a:headEnd/>
            <a:tailEnd/>
          </a:ln>
          <a:effectLst/>
        </p:spPr>
        <p:txBody>
          <a:bodyPr wrap="none">
            <a:spAutoFit/>
          </a:bodyPr>
          <a:lstStyle/>
          <a:p>
            <a:r>
              <a:rPr lang="en-US" sz="2400">
                <a:solidFill>
                  <a:srgbClr val="000000"/>
                </a:solidFill>
                <a:latin typeface="Arial Black" pitchFamily="34" charset="0"/>
              </a:rPr>
              <a:t>30</a:t>
            </a:r>
            <a:endParaRPr lang="en-US" sz="2400">
              <a:solidFill>
                <a:srgbClr val="000000"/>
              </a:solidFill>
              <a:latin typeface="Arial Black" pitchFamily="34" charset="0"/>
              <a:sym typeface="Symbol" pitchFamily="18" charset="2"/>
            </a:endParaRPr>
          </a:p>
        </p:txBody>
      </p:sp>
      <p:sp>
        <p:nvSpPr>
          <p:cNvPr id="369697" name="Text Box 33"/>
          <p:cNvSpPr txBox="1">
            <a:spLocks noChangeArrowheads="1"/>
          </p:cNvSpPr>
          <p:nvPr/>
        </p:nvSpPr>
        <p:spPr bwMode="auto">
          <a:xfrm>
            <a:off x="0" y="6035675"/>
            <a:ext cx="9144000" cy="830997"/>
          </a:xfrm>
          <a:prstGeom prst="rect">
            <a:avLst/>
          </a:prstGeom>
          <a:noFill/>
          <a:ln w="9525">
            <a:noFill/>
            <a:miter lim="800000"/>
            <a:headEnd/>
            <a:tailEnd/>
          </a:ln>
          <a:effectLst/>
        </p:spPr>
        <p:txBody>
          <a:bodyPr>
            <a:spAutoFit/>
          </a:bodyPr>
          <a:lstStyle/>
          <a:p>
            <a:r>
              <a:rPr lang="ru-RU" sz="2400" b="1" dirty="0">
                <a:solidFill>
                  <a:srgbClr val="000000"/>
                </a:solidFill>
              </a:rPr>
              <a:t>Тау-</a:t>
            </a:r>
            <a:r>
              <a:rPr lang="ru-RU" sz="2400" b="1" dirty="0" err="1">
                <a:solidFill>
                  <a:srgbClr val="000000"/>
                </a:solidFill>
              </a:rPr>
              <a:t>кен</a:t>
            </a:r>
            <a:r>
              <a:rPr lang="ru-RU" sz="2400" b="1" dirty="0">
                <a:solidFill>
                  <a:srgbClr val="000000"/>
                </a:solidFill>
              </a:rPr>
              <a:t> </a:t>
            </a:r>
            <a:r>
              <a:rPr lang="ru-RU" sz="2400" b="1" dirty="0" err="1">
                <a:solidFill>
                  <a:srgbClr val="000000"/>
                </a:solidFill>
              </a:rPr>
              <a:t>құбылнамасының</a:t>
            </a:r>
            <a:r>
              <a:rPr lang="ru-RU" sz="2400" b="1" dirty="0">
                <a:solidFill>
                  <a:srgbClr val="000000"/>
                </a:solidFill>
              </a:rPr>
              <a:t> </a:t>
            </a:r>
            <a:r>
              <a:rPr lang="ru-RU" sz="2400" b="1" dirty="0" err="1">
                <a:solidFill>
                  <a:srgbClr val="000000"/>
                </a:solidFill>
              </a:rPr>
              <a:t>сағат</a:t>
            </a:r>
            <a:r>
              <a:rPr lang="ru-RU" sz="2400" b="1" dirty="0">
                <a:solidFill>
                  <a:srgbClr val="000000"/>
                </a:solidFill>
              </a:rPr>
              <a:t> </a:t>
            </a:r>
            <a:r>
              <a:rPr lang="ru-RU" sz="2400" b="1" dirty="0" err="1">
                <a:solidFill>
                  <a:srgbClr val="000000"/>
                </a:solidFill>
              </a:rPr>
              <a:t>бағыты</a:t>
            </a:r>
            <a:r>
              <a:rPr lang="ru-RU" sz="2400" b="1" dirty="0">
                <a:solidFill>
                  <a:srgbClr val="000000"/>
                </a:solidFill>
              </a:rPr>
              <a:t> </a:t>
            </a:r>
            <a:r>
              <a:rPr lang="ru-RU" sz="2400" b="1" dirty="0" err="1">
                <a:solidFill>
                  <a:srgbClr val="000000"/>
                </a:solidFill>
              </a:rPr>
              <a:t>бойынша</a:t>
            </a:r>
            <a:r>
              <a:rPr lang="ru-RU" sz="2400" b="1" dirty="0">
                <a:solidFill>
                  <a:srgbClr val="000000"/>
                </a:solidFill>
              </a:rPr>
              <a:t> </a:t>
            </a:r>
            <a:r>
              <a:rPr lang="ru-RU" sz="2400" b="1" dirty="0" err="1">
                <a:solidFill>
                  <a:srgbClr val="000000"/>
                </a:solidFill>
              </a:rPr>
              <a:t>қозғалуы</a:t>
            </a:r>
            <a:r>
              <a:rPr lang="ru-RU" sz="2400" b="1" dirty="0">
                <a:solidFill>
                  <a:srgbClr val="000000"/>
                </a:solidFill>
              </a:rPr>
              <a:t>. </a:t>
            </a:r>
          </a:p>
          <a:p>
            <a:r>
              <a:rPr lang="ru-RU" sz="2400" b="1" dirty="0" err="1">
                <a:solidFill>
                  <a:srgbClr val="000000"/>
                </a:solidFill>
              </a:rPr>
              <a:t>Тілшек</a:t>
            </a:r>
            <a:r>
              <a:rPr lang="ru-RU" sz="2400" b="1" dirty="0">
                <a:solidFill>
                  <a:srgbClr val="000000"/>
                </a:solidFill>
              </a:rPr>
              <a:t> </a:t>
            </a:r>
            <a:r>
              <a:rPr lang="ru-RU" sz="2400" b="1" dirty="0" err="1">
                <a:solidFill>
                  <a:srgbClr val="000000"/>
                </a:solidFill>
              </a:rPr>
              <a:t>лимбке</a:t>
            </a:r>
            <a:r>
              <a:rPr lang="ru-RU" sz="2400" b="1" dirty="0">
                <a:solidFill>
                  <a:srgbClr val="000000"/>
                </a:solidFill>
              </a:rPr>
              <a:t> </a:t>
            </a:r>
            <a:r>
              <a:rPr lang="ru-RU" sz="2400" b="1" dirty="0" err="1">
                <a:solidFill>
                  <a:srgbClr val="000000"/>
                </a:solidFill>
              </a:rPr>
              <a:t>салыстырмалы</a:t>
            </a:r>
            <a:r>
              <a:rPr lang="ru-RU" sz="2400" b="1" dirty="0">
                <a:solidFill>
                  <a:srgbClr val="000000"/>
                </a:solidFill>
              </a:rPr>
              <a:t> </a:t>
            </a:r>
            <a:r>
              <a:rPr lang="ru-RU" sz="2400" b="1" dirty="0" err="1">
                <a:solidFill>
                  <a:srgbClr val="000000"/>
                </a:solidFill>
              </a:rPr>
              <a:t>сағат</a:t>
            </a:r>
            <a:r>
              <a:rPr lang="ru-RU" sz="2400" b="1" dirty="0">
                <a:solidFill>
                  <a:srgbClr val="000000"/>
                </a:solidFill>
              </a:rPr>
              <a:t> </a:t>
            </a:r>
            <a:r>
              <a:rPr lang="ru-RU" sz="2400" b="1" dirty="0" err="1">
                <a:solidFill>
                  <a:srgbClr val="000000"/>
                </a:solidFill>
              </a:rPr>
              <a:t>бағытына</a:t>
            </a:r>
            <a:r>
              <a:rPr lang="ru-RU" sz="2400" b="1" dirty="0">
                <a:solidFill>
                  <a:srgbClr val="000000"/>
                </a:solidFill>
              </a:rPr>
              <a:t> </a:t>
            </a:r>
            <a:r>
              <a:rPr lang="ru-RU" sz="2400" b="1" dirty="0" err="1">
                <a:solidFill>
                  <a:srgbClr val="000000"/>
                </a:solidFill>
              </a:rPr>
              <a:t>кері</a:t>
            </a:r>
            <a:r>
              <a:rPr lang="ru-RU" sz="2400" b="1" dirty="0">
                <a:solidFill>
                  <a:srgbClr val="000000"/>
                </a:solidFill>
              </a:rPr>
              <a:t> </a:t>
            </a:r>
            <a:r>
              <a:rPr lang="ru-RU" sz="2400" b="1" dirty="0" err="1">
                <a:solidFill>
                  <a:srgbClr val="000000"/>
                </a:solidFill>
              </a:rPr>
              <a:t>қозғалады</a:t>
            </a:r>
            <a:r>
              <a:rPr lang="ru-RU" sz="2400" b="1" dirty="0" smtClean="0">
                <a:solidFill>
                  <a:srgbClr val="000000"/>
                </a:solidFill>
              </a:rPr>
              <a:t>.</a:t>
            </a:r>
            <a:endParaRPr lang="ru-RU" sz="2400" b="1" dirty="0">
              <a:solidFill>
                <a:srgbClr val="0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7631" name="Picture 15"/>
          <p:cNvPicPr>
            <a:picLocks noChangeAspect="1" noChangeArrowheads="1"/>
          </p:cNvPicPr>
          <p:nvPr/>
        </p:nvPicPr>
        <p:blipFill>
          <a:blip r:embed="rId4">
            <a:lum bright="-20000" contrast="40000"/>
          </a:blip>
          <a:srcRect/>
          <a:stretch>
            <a:fillRect/>
          </a:stretch>
        </p:blipFill>
        <p:spPr bwMode="auto">
          <a:xfrm>
            <a:off x="611188" y="0"/>
            <a:ext cx="8532812" cy="6826250"/>
          </a:xfrm>
          <a:prstGeom prst="rect">
            <a:avLst/>
          </a:prstGeom>
          <a:noFill/>
          <a:ln w="9525">
            <a:noFill/>
            <a:miter lim="800000"/>
            <a:headEnd/>
            <a:tailEnd/>
          </a:ln>
          <a:effectLst/>
        </p:spPr>
      </p:pic>
      <p:sp>
        <p:nvSpPr>
          <p:cNvPr id="367629" name="Rectangle 13"/>
          <p:cNvSpPr>
            <a:spLocks noChangeArrowheads="1"/>
          </p:cNvSpPr>
          <p:nvPr/>
        </p:nvSpPr>
        <p:spPr bwMode="auto">
          <a:xfrm>
            <a:off x="0" y="0"/>
            <a:ext cx="827088" cy="6858000"/>
          </a:xfrm>
          <a:prstGeom prst="rect">
            <a:avLst/>
          </a:prstGeom>
          <a:solidFill>
            <a:srgbClr val="FFFFFF"/>
          </a:solidFill>
          <a:ln w="9525">
            <a:noFill/>
            <a:miter lim="800000"/>
            <a:headEnd/>
            <a:tailEnd/>
          </a:ln>
          <a:effectLst/>
        </p:spPr>
        <p:txBody>
          <a:bodyPr wrap="none" anchor="ctr"/>
          <a:lstStyle/>
          <a:p>
            <a:endParaRPr lang="ru-RU"/>
          </a:p>
        </p:txBody>
      </p:sp>
      <p:graphicFrame>
        <p:nvGraphicFramePr>
          <p:cNvPr id="367624" name="Object 8"/>
          <p:cNvGraphicFramePr>
            <a:graphicFrameLocks noChangeAspect="1"/>
          </p:cNvGraphicFramePr>
          <p:nvPr/>
        </p:nvGraphicFramePr>
        <p:xfrm>
          <a:off x="4659313" y="1844675"/>
          <a:ext cx="354012" cy="3097213"/>
        </p:xfrm>
        <a:graphic>
          <a:graphicData uri="http://schemas.openxmlformats.org/presentationml/2006/ole">
            <mc:AlternateContent xmlns:mc="http://schemas.openxmlformats.org/markup-compatibility/2006">
              <mc:Choice xmlns:v="urn:schemas-microsoft-com:vml" Requires="v">
                <p:oleObj spid="_x0000_s4106" name="CorelDRAW" r:id="rId5" imgW="1208880" imgH="11324880" progId="">
                  <p:embed/>
                </p:oleObj>
              </mc:Choice>
              <mc:Fallback>
                <p:oleObj name="CorelDRAW" r:id="rId5" imgW="1208880" imgH="11324880" progId="">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9313" y="1844675"/>
                        <a:ext cx="354012"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7625" name="Rectangle 9"/>
          <p:cNvSpPr>
            <a:spLocks noChangeArrowheads="1"/>
          </p:cNvSpPr>
          <p:nvPr/>
        </p:nvSpPr>
        <p:spPr bwMode="auto">
          <a:xfrm rot="3048548">
            <a:off x="2627312" y="981076"/>
            <a:ext cx="4392613" cy="4824412"/>
          </a:xfrm>
          <a:prstGeom prst="rect">
            <a:avLst/>
          </a:prstGeom>
          <a:noFill/>
          <a:ln w="38100">
            <a:solidFill>
              <a:srgbClr val="000000"/>
            </a:solidFill>
            <a:miter lim="800000"/>
            <a:headEnd/>
            <a:tailEnd/>
          </a:ln>
          <a:effectLst/>
        </p:spPr>
        <p:txBody>
          <a:bodyPr wrap="none" anchor="ctr"/>
          <a:lstStyle/>
          <a:p>
            <a:endParaRPr lang="ru-RU"/>
          </a:p>
        </p:txBody>
      </p:sp>
      <p:sp>
        <p:nvSpPr>
          <p:cNvPr id="367642" name="AutoShape 26"/>
          <p:cNvSpPr>
            <a:spLocks noChangeArrowheads="1"/>
          </p:cNvSpPr>
          <p:nvPr/>
        </p:nvSpPr>
        <p:spPr bwMode="auto">
          <a:xfrm rot="-2370326">
            <a:off x="4500563" y="549275"/>
            <a:ext cx="1008062" cy="2159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0000"/>
          </a:solidFill>
          <a:ln w="9525">
            <a:solidFill>
              <a:schemeClr val="tx1"/>
            </a:solidFill>
            <a:miter lim="800000"/>
            <a:headEnd/>
            <a:tailEnd/>
          </a:ln>
          <a:effectLst/>
        </p:spPr>
        <p:txBody>
          <a:bodyPr wrap="none" anchor="ctr"/>
          <a:lstStyle/>
          <a:p>
            <a:endParaRPr lang="ru-RU"/>
          </a:p>
        </p:txBody>
      </p:sp>
      <p:sp>
        <p:nvSpPr>
          <p:cNvPr id="367644" name="Line 28"/>
          <p:cNvSpPr>
            <a:spLocks noChangeShapeType="1"/>
          </p:cNvSpPr>
          <p:nvPr/>
        </p:nvSpPr>
        <p:spPr bwMode="auto">
          <a:xfrm>
            <a:off x="1619250" y="620713"/>
            <a:ext cx="0" cy="2592387"/>
          </a:xfrm>
          <a:prstGeom prst="line">
            <a:avLst/>
          </a:prstGeom>
          <a:noFill/>
          <a:ln w="19050">
            <a:solidFill>
              <a:srgbClr val="000000"/>
            </a:solidFill>
            <a:round/>
            <a:headEnd/>
            <a:tailEnd/>
          </a:ln>
          <a:effectLst/>
        </p:spPr>
        <p:txBody>
          <a:bodyPr/>
          <a:lstStyle/>
          <a:p>
            <a:endParaRPr lang="ru-RU"/>
          </a:p>
        </p:txBody>
      </p:sp>
      <p:sp>
        <p:nvSpPr>
          <p:cNvPr id="367646" name="Text Box 30"/>
          <p:cNvSpPr txBox="1">
            <a:spLocks noChangeArrowheads="1"/>
          </p:cNvSpPr>
          <p:nvPr/>
        </p:nvSpPr>
        <p:spPr bwMode="auto">
          <a:xfrm>
            <a:off x="1763713" y="1773238"/>
            <a:ext cx="712787" cy="457200"/>
          </a:xfrm>
          <a:prstGeom prst="rect">
            <a:avLst/>
          </a:prstGeom>
          <a:noFill/>
          <a:ln w="9525">
            <a:noFill/>
            <a:miter lim="800000"/>
            <a:headEnd/>
            <a:tailEnd/>
          </a:ln>
          <a:effectLst/>
        </p:spPr>
        <p:txBody>
          <a:bodyPr wrap="none">
            <a:spAutoFit/>
          </a:bodyPr>
          <a:lstStyle/>
          <a:p>
            <a:r>
              <a:rPr lang="en-US" sz="2400">
                <a:solidFill>
                  <a:srgbClr val="000000"/>
                </a:solidFill>
                <a:latin typeface="Arial Black" pitchFamily="34" charset="0"/>
              </a:rPr>
              <a:t>50</a:t>
            </a:r>
            <a:r>
              <a:rPr lang="en-US" sz="2400">
                <a:solidFill>
                  <a:srgbClr val="000000"/>
                </a:solidFill>
                <a:latin typeface="Arial Black" pitchFamily="34" charset="0"/>
                <a:sym typeface="Symbol" pitchFamily="18" charset="2"/>
              </a:rPr>
              <a:t></a:t>
            </a:r>
          </a:p>
        </p:txBody>
      </p:sp>
      <p:sp>
        <p:nvSpPr>
          <p:cNvPr id="367647" name="Oval 31"/>
          <p:cNvSpPr>
            <a:spLocks noChangeArrowheads="1"/>
          </p:cNvSpPr>
          <p:nvPr/>
        </p:nvSpPr>
        <p:spPr bwMode="auto">
          <a:xfrm>
            <a:off x="4427538" y="1125538"/>
            <a:ext cx="863600" cy="863600"/>
          </a:xfrm>
          <a:prstGeom prst="ellipse">
            <a:avLst/>
          </a:prstGeom>
          <a:solidFill>
            <a:srgbClr val="CCFFCC">
              <a:alpha val="60001"/>
            </a:srgbClr>
          </a:solidFill>
          <a:ln w="57150" cmpd="thickThin" algn="ctr">
            <a:solidFill>
              <a:srgbClr val="000000"/>
            </a:solidFill>
            <a:round/>
            <a:headEnd/>
            <a:tailEnd/>
          </a:ln>
          <a:effectLst/>
        </p:spPr>
        <p:txBody>
          <a:bodyPr wrap="none" anchor="ctr"/>
          <a:lstStyle/>
          <a:p>
            <a:endParaRPr lang="ru-RU"/>
          </a:p>
        </p:txBody>
      </p:sp>
      <p:sp>
        <p:nvSpPr>
          <p:cNvPr id="367648" name="Text Box 32"/>
          <p:cNvSpPr txBox="1">
            <a:spLocks noChangeArrowheads="1"/>
          </p:cNvSpPr>
          <p:nvPr/>
        </p:nvSpPr>
        <p:spPr bwMode="auto">
          <a:xfrm>
            <a:off x="4572000" y="1387475"/>
            <a:ext cx="590550" cy="457200"/>
          </a:xfrm>
          <a:prstGeom prst="rect">
            <a:avLst/>
          </a:prstGeom>
          <a:noFill/>
          <a:ln w="9525">
            <a:noFill/>
            <a:miter lim="800000"/>
            <a:headEnd/>
            <a:tailEnd/>
          </a:ln>
          <a:effectLst/>
        </p:spPr>
        <p:txBody>
          <a:bodyPr wrap="none">
            <a:spAutoFit/>
          </a:bodyPr>
          <a:lstStyle/>
          <a:p>
            <a:r>
              <a:rPr lang="en-US" sz="2400">
                <a:solidFill>
                  <a:srgbClr val="000000"/>
                </a:solidFill>
                <a:latin typeface="Arial Black" pitchFamily="34" charset="0"/>
              </a:rPr>
              <a:t>50</a:t>
            </a:r>
            <a:endParaRPr lang="en-US" sz="2400">
              <a:solidFill>
                <a:srgbClr val="000000"/>
              </a:solidFill>
              <a:latin typeface="Arial Black" pitchFamily="34" charset="0"/>
              <a:sym typeface="Symbol" pitchFamily="18" charset="2"/>
            </a:endParaRPr>
          </a:p>
        </p:txBody>
      </p:sp>
      <p:sp>
        <p:nvSpPr>
          <p:cNvPr id="367649" name="AutoShape 33"/>
          <p:cNvSpPr>
            <a:spLocks noChangeArrowheads="1"/>
          </p:cNvSpPr>
          <p:nvPr/>
        </p:nvSpPr>
        <p:spPr bwMode="auto">
          <a:xfrm rot="4944634">
            <a:off x="1559719" y="2264569"/>
            <a:ext cx="706438" cy="730250"/>
          </a:xfrm>
          <a:custGeom>
            <a:avLst/>
            <a:gdLst>
              <a:gd name="G0" fmla="+- -6670514 0 0"/>
              <a:gd name="G1" fmla="+- 8826240 0 0"/>
              <a:gd name="G2" fmla="+- -6670514 0 8826240"/>
              <a:gd name="G3" fmla="+- 10800 0 0"/>
              <a:gd name="G4" fmla="+- 0 0 -6670514"/>
              <a:gd name="T0" fmla="*/ 360 256 1"/>
              <a:gd name="T1" fmla="*/ 0 256 1"/>
              <a:gd name="G5" fmla="+- G2 T0 T1"/>
              <a:gd name="G6" fmla="?: G2 G2 G5"/>
              <a:gd name="G7" fmla="+- 0 0 G6"/>
              <a:gd name="G8" fmla="+- 8201 0 0"/>
              <a:gd name="G9" fmla="+- 0 0 8826240"/>
              <a:gd name="G10" fmla="+- 8201 0 2700"/>
              <a:gd name="G11" fmla="cos G10 -6670514"/>
              <a:gd name="G12" fmla="sin G10 -6670514"/>
              <a:gd name="G13" fmla="cos 13500 -6670514"/>
              <a:gd name="G14" fmla="sin 13500 -6670514"/>
              <a:gd name="G15" fmla="+- G11 10800 0"/>
              <a:gd name="G16" fmla="+- G12 10800 0"/>
              <a:gd name="G17" fmla="+- G13 10800 0"/>
              <a:gd name="G18" fmla="+- G14 10800 0"/>
              <a:gd name="G19" fmla="*/ 8201 1 2"/>
              <a:gd name="G20" fmla="+- G19 5400 0"/>
              <a:gd name="G21" fmla="cos G20 -6670514"/>
              <a:gd name="G22" fmla="sin G20 -6670514"/>
              <a:gd name="G23" fmla="+- G21 10800 0"/>
              <a:gd name="G24" fmla="+- G12 G23 G22"/>
              <a:gd name="G25" fmla="+- G22 G23 G11"/>
              <a:gd name="G26" fmla="cos 10800 -6670514"/>
              <a:gd name="G27" fmla="sin 10800 -6670514"/>
              <a:gd name="G28" fmla="cos 8201 -6670514"/>
              <a:gd name="G29" fmla="sin 8201 -6670514"/>
              <a:gd name="G30" fmla="+- G26 10800 0"/>
              <a:gd name="G31" fmla="+- G27 10800 0"/>
              <a:gd name="G32" fmla="+- G28 10800 0"/>
              <a:gd name="G33" fmla="+- G29 10800 0"/>
              <a:gd name="G34" fmla="+- G19 5400 0"/>
              <a:gd name="G35" fmla="cos G34 8826240"/>
              <a:gd name="G36" fmla="sin G34 8826240"/>
              <a:gd name="G37" fmla="+/ 8826240 -6670514 2"/>
              <a:gd name="T2" fmla="*/ 180 256 1"/>
              <a:gd name="T3" fmla="*/ 0 256 1"/>
              <a:gd name="G38" fmla="+- G37 T2 T3"/>
              <a:gd name="G39" fmla="?: G2 G37 G38"/>
              <a:gd name="G40" fmla="cos 10800 G39"/>
              <a:gd name="G41" fmla="sin 10800 G39"/>
              <a:gd name="G42" fmla="cos 8201 G39"/>
              <a:gd name="G43" fmla="sin 8201 G39"/>
              <a:gd name="G44" fmla="+- G40 10800 0"/>
              <a:gd name="G45" fmla="+- G41 10800 0"/>
              <a:gd name="G46" fmla="+- G42 10800 0"/>
              <a:gd name="G47" fmla="+- G43 10800 0"/>
              <a:gd name="G48" fmla="+- G35 10800 0"/>
              <a:gd name="G49" fmla="+- G36 10800 0"/>
              <a:gd name="T4" fmla="*/ 441 w 21600"/>
              <a:gd name="T5" fmla="*/ 7742 h 21600"/>
              <a:gd name="T6" fmla="*/ 4119 w 21600"/>
              <a:gd name="T7" fmla="*/ 17555 h 21600"/>
              <a:gd name="T8" fmla="*/ 2934 w 21600"/>
              <a:gd name="T9" fmla="*/ 8478 h 21600"/>
              <a:gd name="T10" fmla="*/ 8043 w 21600"/>
              <a:gd name="T11" fmla="*/ -2416 h 21600"/>
              <a:gd name="T12" fmla="*/ 12774 w 21600"/>
              <a:gd name="T13" fmla="*/ 682 h 21600"/>
              <a:gd name="T14" fmla="*/ 9676 w 21600"/>
              <a:gd name="T15" fmla="*/ 541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9125" y="2771"/>
                </a:moveTo>
                <a:cubicBezTo>
                  <a:pt x="5323" y="3564"/>
                  <a:pt x="2599" y="6916"/>
                  <a:pt x="2599" y="10799"/>
                </a:cubicBezTo>
                <a:cubicBezTo>
                  <a:pt x="2598" y="12991"/>
                  <a:pt x="3475" y="15090"/>
                  <a:pt x="5033" y="16631"/>
                </a:cubicBezTo>
                <a:lnTo>
                  <a:pt x="3206" y="18479"/>
                </a:lnTo>
                <a:cubicBezTo>
                  <a:pt x="1154" y="16450"/>
                  <a:pt x="0" y="13685"/>
                  <a:pt x="0" y="10800"/>
                </a:cubicBezTo>
                <a:cubicBezTo>
                  <a:pt x="-1" y="5685"/>
                  <a:pt x="3587" y="1272"/>
                  <a:pt x="8594" y="227"/>
                </a:cubicBezTo>
                <a:lnTo>
                  <a:pt x="8043" y="-2416"/>
                </a:lnTo>
                <a:lnTo>
                  <a:pt x="12774" y="682"/>
                </a:lnTo>
                <a:lnTo>
                  <a:pt x="9676" y="5414"/>
                </a:lnTo>
                <a:lnTo>
                  <a:pt x="9125" y="2771"/>
                </a:lnTo>
                <a:close/>
              </a:path>
            </a:pathLst>
          </a:custGeom>
          <a:solidFill>
            <a:srgbClr val="5F5F5F"/>
          </a:solidFill>
          <a:ln w="9525">
            <a:solidFill>
              <a:srgbClr val="000000"/>
            </a:solidFill>
            <a:miter lim="800000"/>
            <a:headEnd/>
            <a:tailEnd/>
          </a:ln>
          <a:effectLst/>
        </p:spPr>
        <p:txBody>
          <a:bodyPr wrap="none" anchor="ctr"/>
          <a:lstStyle/>
          <a:p>
            <a:endParaRPr lang="ru-RU"/>
          </a:p>
        </p:txBody>
      </p:sp>
      <p:sp>
        <p:nvSpPr>
          <p:cNvPr id="367652" name="Text Box 36"/>
          <p:cNvSpPr txBox="1">
            <a:spLocks noChangeArrowheads="1"/>
          </p:cNvSpPr>
          <p:nvPr/>
        </p:nvSpPr>
        <p:spPr bwMode="auto">
          <a:xfrm>
            <a:off x="0" y="6035675"/>
            <a:ext cx="9144000" cy="830997"/>
          </a:xfrm>
          <a:prstGeom prst="rect">
            <a:avLst/>
          </a:prstGeom>
          <a:noFill/>
          <a:ln w="9525">
            <a:noFill/>
            <a:miter lim="800000"/>
            <a:headEnd/>
            <a:tailEnd/>
          </a:ln>
          <a:effectLst/>
        </p:spPr>
        <p:txBody>
          <a:bodyPr>
            <a:spAutoFit/>
          </a:bodyPr>
          <a:lstStyle/>
          <a:p>
            <a:r>
              <a:rPr lang="ru-RU" sz="2400" b="1" dirty="0">
                <a:solidFill>
                  <a:srgbClr val="000000"/>
                </a:solidFill>
              </a:rPr>
              <a:t>Тау-</a:t>
            </a:r>
            <a:r>
              <a:rPr lang="ru-RU" sz="2400" b="1" dirty="0" err="1">
                <a:solidFill>
                  <a:srgbClr val="000000"/>
                </a:solidFill>
              </a:rPr>
              <a:t>кен</a:t>
            </a:r>
            <a:r>
              <a:rPr lang="ru-RU" sz="2400" b="1" dirty="0">
                <a:solidFill>
                  <a:srgbClr val="000000"/>
                </a:solidFill>
              </a:rPr>
              <a:t> </a:t>
            </a:r>
            <a:r>
              <a:rPr lang="ru-RU" sz="2400" b="1" dirty="0" err="1">
                <a:solidFill>
                  <a:srgbClr val="000000"/>
                </a:solidFill>
              </a:rPr>
              <a:t>құбылнамасының</a:t>
            </a:r>
            <a:r>
              <a:rPr lang="ru-RU" sz="2400" b="1" dirty="0">
                <a:solidFill>
                  <a:srgbClr val="000000"/>
                </a:solidFill>
              </a:rPr>
              <a:t> </a:t>
            </a:r>
            <a:r>
              <a:rPr lang="ru-RU" sz="2400" b="1" dirty="0" err="1">
                <a:solidFill>
                  <a:srgbClr val="000000"/>
                </a:solidFill>
              </a:rPr>
              <a:t>сағат</a:t>
            </a:r>
            <a:r>
              <a:rPr lang="ru-RU" sz="2400" b="1" dirty="0">
                <a:solidFill>
                  <a:srgbClr val="000000"/>
                </a:solidFill>
              </a:rPr>
              <a:t> </a:t>
            </a:r>
            <a:r>
              <a:rPr lang="ru-RU" sz="2400" b="1" dirty="0" err="1">
                <a:solidFill>
                  <a:srgbClr val="000000"/>
                </a:solidFill>
              </a:rPr>
              <a:t>бағыты</a:t>
            </a:r>
            <a:r>
              <a:rPr lang="ru-RU" sz="2400" b="1" dirty="0">
                <a:solidFill>
                  <a:srgbClr val="000000"/>
                </a:solidFill>
              </a:rPr>
              <a:t> </a:t>
            </a:r>
            <a:r>
              <a:rPr lang="ru-RU" sz="2400" b="1" dirty="0" err="1">
                <a:solidFill>
                  <a:srgbClr val="000000"/>
                </a:solidFill>
              </a:rPr>
              <a:t>бойынша</a:t>
            </a:r>
            <a:r>
              <a:rPr lang="ru-RU" sz="2400" b="1" dirty="0">
                <a:solidFill>
                  <a:srgbClr val="000000"/>
                </a:solidFill>
              </a:rPr>
              <a:t> </a:t>
            </a:r>
            <a:r>
              <a:rPr lang="ru-RU" sz="2400" b="1" dirty="0" err="1">
                <a:solidFill>
                  <a:srgbClr val="000000"/>
                </a:solidFill>
              </a:rPr>
              <a:t>қозғалуы</a:t>
            </a:r>
            <a:r>
              <a:rPr lang="ru-RU" sz="2400" b="1" dirty="0">
                <a:solidFill>
                  <a:srgbClr val="000000"/>
                </a:solidFill>
              </a:rPr>
              <a:t>. </a:t>
            </a:r>
          </a:p>
          <a:p>
            <a:r>
              <a:rPr lang="ru-RU" sz="2400" b="1" dirty="0" err="1">
                <a:solidFill>
                  <a:srgbClr val="000000"/>
                </a:solidFill>
              </a:rPr>
              <a:t>Тілшек</a:t>
            </a:r>
            <a:r>
              <a:rPr lang="ru-RU" sz="2400" b="1" dirty="0">
                <a:solidFill>
                  <a:srgbClr val="000000"/>
                </a:solidFill>
              </a:rPr>
              <a:t> </a:t>
            </a:r>
            <a:r>
              <a:rPr lang="ru-RU" sz="2400" b="1" dirty="0" err="1">
                <a:solidFill>
                  <a:srgbClr val="000000"/>
                </a:solidFill>
              </a:rPr>
              <a:t>лимбке</a:t>
            </a:r>
            <a:r>
              <a:rPr lang="ru-RU" sz="2400" b="1" dirty="0">
                <a:solidFill>
                  <a:srgbClr val="000000"/>
                </a:solidFill>
              </a:rPr>
              <a:t> </a:t>
            </a:r>
            <a:r>
              <a:rPr lang="ru-RU" sz="2400" b="1" dirty="0" err="1">
                <a:solidFill>
                  <a:srgbClr val="000000"/>
                </a:solidFill>
              </a:rPr>
              <a:t>салыстырмалы</a:t>
            </a:r>
            <a:r>
              <a:rPr lang="ru-RU" sz="2400" b="1" dirty="0">
                <a:solidFill>
                  <a:srgbClr val="000000"/>
                </a:solidFill>
              </a:rPr>
              <a:t> </a:t>
            </a:r>
            <a:r>
              <a:rPr lang="ru-RU" sz="2400" b="1" dirty="0" err="1">
                <a:solidFill>
                  <a:srgbClr val="000000"/>
                </a:solidFill>
              </a:rPr>
              <a:t>сағат</a:t>
            </a:r>
            <a:r>
              <a:rPr lang="ru-RU" sz="2400" b="1" dirty="0">
                <a:solidFill>
                  <a:srgbClr val="000000"/>
                </a:solidFill>
              </a:rPr>
              <a:t> </a:t>
            </a:r>
            <a:r>
              <a:rPr lang="ru-RU" sz="2400" b="1" dirty="0" err="1">
                <a:solidFill>
                  <a:srgbClr val="000000"/>
                </a:solidFill>
              </a:rPr>
              <a:t>бағытына</a:t>
            </a:r>
            <a:r>
              <a:rPr lang="ru-RU" sz="2400" b="1" dirty="0">
                <a:solidFill>
                  <a:srgbClr val="000000"/>
                </a:solidFill>
              </a:rPr>
              <a:t> </a:t>
            </a:r>
            <a:r>
              <a:rPr lang="ru-RU" sz="2400" b="1" dirty="0" err="1">
                <a:solidFill>
                  <a:srgbClr val="000000"/>
                </a:solidFill>
              </a:rPr>
              <a:t>кері</a:t>
            </a:r>
            <a:r>
              <a:rPr lang="ru-RU" sz="2400" b="1" dirty="0">
                <a:solidFill>
                  <a:srgbClr val="000000"/>
                </a:solidFill>
              </a:rPr>
              <a:t> </a:t>
            </a:r>
            <a:r>
              <a:rPr lang="ru-RU" sz="2400" b="1" dirty="0" err="1">
                <a:solidFill>
                  <a:srgbClr val="000000"/>
                </a:solidFill>
              </a:rPr>
              <a:t>қозғалады</a:t>
            </a:r>
            <a:r>
              <a:rPr lang="ru-RU" sz="2400" b="1" dirty="0" smtClean="0">
                <a:solidFill>
                  <a:srgbClr val="000000"/>
                </a:solidFill>
              </a:rPr>
              <a:t>.</a:t>
            </a:r>
            <a:endParaRPr lang="ru-RU" sz="2400" b="1" dirty="0">
              <a:solidFill>
                <a:srgbClr val="00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ChangeArrowheads="1"/>
          </p:cNvSpPr>
          <p:nvPr/>
        </p:nvSpPr>
        <p:spPr bwMode="auto">
          <a:xfrm>
            <a:off x="0" y="0"/>
            <a:ext cx="827088" cy="6858000"/>
          </a:xfrm>
          <a:prstGeom prst="rect">
            <a:avLst/>
          </a:prstGeom>
          <a:solidFill>
            <a:srgbClr val="FFFFFF"/>
          </a:solidFill>
          <a:ln w="9525">
            <a:noFill/>
            <a:miter lim="800000"/>
            <a:headEnd/>
            <a:tailEnd/>
          </a:ln>
          <a:effectLst/>
        </p:spPr>
        <p:txBody>
          <a:bodyPr wrap="none" anchor="ctr"/>
          <a:lstStyle/>
          <a:p>
            <a:endParaRPr lang="ru-RU"/>
          </a:p>
        </p:txBody>
      </p:sp>
      <p:pic>
        <p:nvPicPr>
          <p:cNvPr id="370691" name="Picture 3"/>
          <p:cNvPicPr>
            <a:picLocks noChangeAspect="1" noChangeArrowheads="1"/>
          </p:cNvPicPr>
          <p:nvPr/>
        </p:nvPicPr>
        <p:blipFill>
          <a:blip r:embed="rId4">
            <a:lum bright="-20000" contrast="40000"/>
          </a:blip>
          <a:srcRect/>
          <a:stretch>
            <a:fillRect/>
          </a:stretch>
        </p:blipFill>
        <p:spPr bwMode="auto">
          <a:xfrm>
            <a:off x="611188" y="0"/>
            <a:ext cx="8532812" cy="6826250"/>
          </a:xfrm>
          <a:prstGeom prst="rect">
            <a:avLst/>
          </a:prstGeom>
          <a:noFill/>
          <a:ln w="9525">
            <a:noFill/>
            <a:miter lim="800000"/>
            <a:headEnd/>
            <a:tailEnd/>
          </a:ln>
          <a:effectLst/>
        </p:spPr>
      </p:pic>
      <p:sp>
        <p:nvSpPr>
          <p:cNvPr id="370695" name="Rectangle 7"/>
          <p:cNvSpPr>
            <a:spLocks noChangeArrowheads="1"/>
          </p:cNvSpPr>
          <p:nvPr/>
        </p:nvSpPr>
        <p:spPr bwMode="auto">
          <a:xfrm>
            <a:off x="2627313" y="981075"/>
            <a:ext cx="4392612" cy="4824413"/>
          </a:xfrm>
          <a:prstGeom prst="rect">
            <a:avLst/>
          </a:prstGeom>
          <a:noFill/>
          <a:ln w="38100">
            <a:solidFill>
              <a:srgbClr val="000000"/>
            </a:solidFill>
            <a:miter lim="800000"/>
            <a:headEnd/>
            <a:tailEnd/>
          </a:ln>
          <a:effectLst/>
        </p:spPr>
        <p:txBody>
          <a:bodyPr wrap="none" anchor="ctr"/>
          <a:lstStyle/>
          <a:p>
            <a:endParaRPr lang="ru-RU"/>
          </a:p>
        </p:txBody>
      </p:sp>
      <p:sp>
        <p:nvSpPr>
          <p:cNvPr id="370703" name="AutoShape 15"/>
          <p:cNvSpPr>
            <a:spLocks noChangeArrowheads="1"/>
          </p:cNvSpPr>
          <p:nvPr/>
        </p:nvSpPr>
        <p:spPr bwMode="auto">
          <a:xfrm rot="16021765" flipH="1">
            <a:off x="3922713" y="2565400"/>
            <a:ext cx="1728788" cy="1728787"/>
          </a:xfrm>
          <a:custGeom>
            <a:avLst/>
            <a:gdLst>
              <a:gd name="G0" fmla="+- 3544286 0 0"/>
              <a:gd name="G1" fmla="+- -11796480 0 0"/>
              <a:gd name="G2" fmla="+- 3544286 0 -11796480"/>
              <a:gd name="G3" fmla="+- 10800 0 0"/>
              <a:gd name="G4" fmla="+- 0 0 3544286"/>
              <a:gd name="T0" fmla="*/ 360 256 1"/>
              <a:gd name="T1" fmla="*/ 0 256 1"/>
              <a:gd name="G5" fmla="+- G2 T0 T1"/>
              <a:gd name="G6" fmla="?: G2 G2 G5"/>
              <a:gd name="G7" fmla="+- 0 0 G6"/>
              <a:gd name="G8" fmla="+- 5299 0 0"/>
              <a:gd name="G9" fmla="+- 0 0 -11796480"/>
              <a:gd name="G10" fmla="+- 5299 0 2700"/>
              <a:gd name="G11" fmla="cos G10 3544286"/>
              <a:gd name="G12" fmla="sin G10 3544286"/>
              <a:gd name="G13" fmla="cos 13500 3544286"/>
              <a:gd name="G14" fmla="sin 13500 3544286"/>
              <a:gd name="G15" fmla="+- G11 10800 0"/>
              <a:gd name="G16" fmla="+- G12 10800 0"/>
              <a:gd name="G17" fmla="+- G13 10800 0"/>
              <a:gd name="G18" fmla="+- G14 10800 0"/>
              <a:gd name="G19" fmla="*/ 5299 1 2"/>
              <a:gd name="G20" fmla="+- G19 5400 0"/>
              <a:gd name="G21" fmla="cos G20 3544286"/>
              <a:gd name="G22" fmla="sin G20 3544286"/>
              <a:gd name="G23" fmla="+- G21 10800 0"/>
              <a:gd name="G24" fmla="+- G12 G23 G22"/>
              <a:gd name="G25" fmla="+- G22 G23 G11"/>
              <a:gd name="G26" fmla="cos 10800 3544286"/>
              <a:gd name="G27" fmla="sin 10800 3544286"/>
              <a:gd name="G28" fmla="cos 5299 3544286"/>
              <a:gd name="G29" fmla="sin 5299 3544286"/>
              <a:gd name="G30" fmla="+- G26 10800 0"/>
              <a:gd name="G31" fmla="+- G27 10800 0"/>
              <a:gd name="G32" fmla="+- G28 10800 0"/>
              <a:gd name="G33" fmla="+- G29 10800 0"/>
              <a:gd name="G34" fmla="+- G19 5400 0"/>
              <a:gd name="G35" fmla="cos G34 -11796480"/>
              <a:gd name="G36" fmla="sin G34 -11796480"/>
              <a:gd name="G37" fmla="+/ -11796480 3544286 2"/>
              <a:gd name="T2" fmla="*/ 180 256 1"/>
              <a:gd name="T3" fmla="*/ 0 256 1"/>
              <a:gd name="G38" fmla="+- G37 T2 T3"/>
              <a:gd name="G39" fmla="?: G2 G37 G38"/>
              <a:gd name="G40" fmla="cos 10800 G39"/>
              <a:gd name="G41" fmla="sin 10800 G39"/>
              <a:gd name="G42" fmla="cos 5299 G39"/>
              <a:gd name="G43" fmla="sin 5299 G39"/>
              <a:gd name="G44" fmla="+- G40 10800 0"/>
              <a:gd name="G45" fmla="+- G41 10800 0"/>
              <a:gd name="G46" fmla="+- G42 10800 0"/>
              <a:gd name="G47" fmla="+- G43 10800 0"/>
              <a:gd name="G48" fmla="+- G35 10800 0"/>
              <a:gd name="G49" fmla="+- G36 10800 0"/>
              <a:gd name="T4" fmla="*/ 15709 w 21600"/>
              <a:gd name="T5" fmla="*/ 1180 h 21600"/>
              <a:gd name="T6" fmla="*/ 2750 w 21600"/>
              <a:gd name="T7" fmla="*/ 10800 h 21600"/>
              <a:gd name="T8" fmla="*/ 13209 w 21600"/>
              <a:gd name="T9" fmla="*/ 6080 h 21600"/>
              <a:gd name="T10" fmla="*/ 18719 w 21600"/>
              <a:gd name="T11" fmla="*/ 21733 h 21600"/>
              <a:gd name="T12" fmla="*/ 11107 w 21600"/>
              <a:gd name="T13" fmla="*/ 20517 h 21600"/>
              <a:gd name="T14" fmla="*/ 12324 w 21600"/>
              <a:gd name="T15" fmla="*/ 1290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3908" y="15091"/>
                </a:moveTo>
                <a:cubicBezTo>
                  <a:pt x="15284" y="14094"/>
                  <a:pt x="16099" y="12498"/>
                  <a:pt x="16099" y="10800"/>
                </a:cubicBezTo>
                <a:cubicBezTo>
                  <a:pt x="16099" y="7873"/>
                  <a:pt x="13726" y="5501"/>
                  <a:pt x="10800" y="5501"/>
                </a:cubicBezTo>
                <a:cubicBezTo>
                  <a:pt x="7873" y="5501"/>
                  <a:pt x="5501" y="7873"/>
                  <a:pt x="5501" y="10800"/>
                </a:cubicBezTo>
                <a:lnTo>
                  <a:pt x="0" y="10800"/>
                </a:lnTo>
                <a:cubicBezTo>
                  <a:pt x="0" y="4835"/>
                  <a:pt x="4835" y="0"/>
                  <a:pt x="10800" y="0"/>
                </a:cubicBezTo>
                <a:cubicBezTo>
                  <a:pt x="16764" y="0"/>
                  <a:pt x="21600" y="4835"/>
                  <a:pt x="21600" y="10800"/>
                </a:cubicBezTo>
                <a:cubicBezTo>
                  <a:pt x="21600" y="14262"/>
                  <a:pt x="19939" y="17515"/>
                  <a:pt x="17135" y="19546"/>
                </a:cubicBezTo>
                <a:lnTo>
                  <a:pt x="18719" y="21733"/>
                </a:lnTo>
                <a:lnTo>
                  <a:pt x="11107" y="20517"/>
                </a:lnTo>
                <a:lnTo>
                  <a:pt x="12324" y="12904"/>
                </a:lnTo>
                <a:lnTo>
                  <a:pt x="13908" y="15091"/>
                </a:lnTo>
                <a:close/>
              </a:path>
            </a:pathLst>
          </a:custGeom>
          <a:solidFill>
            <a:srgbClr val="CCFFCC"/>
          </a:solidFill>
          <a:ln w="28575" algn="ctr">
            <a:solidFill>
              <a:srgbClr val="000000"/>
            </a:solidFill>
            <a:miter lim="800000"/>
            <a:headEnd/>
            <a:tailEnd/>
          </a:ln>
          <a:effectLst/>
        </p:spPr>
        <p:txBody>
          <a:bodyPr wrap="none" anchor="ctr"/>
          <a:lstStyle/>
          <a:p>
            <a:endParaRPr lang="ru-RU"/>
          </a:p>
        </p:txBody>
      </p:sp>
      <p:graphicFrame>
        <p:nvGraphicFramePr>
          <p:cNvPr id="370693" name="Object 5"/>
          <p:cNvGraphicFramePr>
            <a:graphicFrameLocks noChangeAspect="1"/>
          </p:cNvGraphicFramePr>
          <p:nvPr/>
        </p:nvGraphicFramePr>
        <p:xfrm>
          <a:off x="4606925" y="1844675"/>
          <a:ext cx="354013" cy="3097213"/>
        </p:xfrm>
        <a:graphic>
          <a:graphicData uri="http://schemas.openxmlformats.org/presentationml/2006/ole">
            <mc:AlternateContent xmlns:mc="http://schemas.openxmlformats.org/markup-compatibility/2006">
              <mc:Choice xmlns:v="urn:schemas-microsoft-com:vml" Requires="v">
                <p:oleObj spid="_x0000_s5130" name="CorelDRAW" r:id="rId5" imgW="1208880" imgH="11324880" progId="">
                  <p:embed/>
                </p:oleObj>
              </mc:Choice>
              <mc:Fallback>
                <p:oleObj name="CorelDRAW" r:id="rId5" imgW="1208880" imgH="11324880" progId="">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6925" y="1844675"/>
                        <a:ext cx="354013"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0705" name="AutoShape 17"/>
          <p:cNvSpPr>
            <a:spLocks noChangeArrowheads="1"/>
          </p:cNvSpPr>
          <p:nvPr/>
        </p:nvSpPr>
        <p:spPr bwMode="auto">
          <a:xfrm rot="-5400000">
            <a:off x="2304257" y="1448594"/>
            <a:ext cx="1008062" cy="2159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0000"/>
          </a:solidFill>
          <a:ln w="9525">
            <a:solidFill>
              <a:schemeClr val="tx1"/>
            </a:solidFill>
            <a:miter lim="800000"/>
            <a:headEnd/>
            <a:tailEnd/>
          </a:ln>
          <a:effectLst/>
        </p:spPr>
        <p:txBody>
          <a:bodyPr wrap="none" anchor="ctr"/>
          <a:lstStyle/>
          <a:p>
            <a:endParaRPr lang="ru-RU"/>
          </a:p>
        </p:txBody>
      </p:sp>
      <p:sp>
        <p:nvSpPr>
          <p:cNvPr id="370706" name="Oval 18"/>
          <p:cNvSpPr>
            <a:spLocks noChangeArrowheads="1"/>
          </p:cNvSpPr>
          <p:nvPr/>
        </p:nvSpPr>
        <p:spPr bwMode="auto">
          <a:xfrm>
            <a:off x="4427538" y="1125538"/>
            <a:ext cx="863600" cy="863600"/>
          </a:xfrm>
          <a:prstGeom prst="ellipse">
            <a:avLst/>
          </a:prstGeom>
          <a:solidFill>
            <a:srgbClr val="CCFFCC">
              <a:alpha val="60001"/>
            </a:srgbClr>
          </a:solidFill>
          <a:ln w="57150" cmpd="thickThin" algn="ctr">
            <a:solidFill>
              <a:srgbClr val="000000"/>
            </a:solidFill>
            <a:round/>
            <a:headEnd/>
            <a:tailEnd/>
          </a:ln>
          <a:effectLst/>
        </p:spPr>
        <p:txBody>
          <a:bodyPr wrap="none" anchor="ctr"/>
          <a:lstStyle/>
          <a:p>
            <a:endParaRPr lang="ru-RU"/>
          </a:p>
        </p:txBody>
      </p:sp>
      <p:sp>
        <p:nvSpPr>
          <p:cNvPr id="370707" name="Text Box 19"/>
          <p:cNvSpPr txBox="1">
            <a:spLocks noChangeArrowheads="1"/>
          </p:cNvSpPr>
          <p:nvPr/>
        </p:nvSpPr>
        <p:spPr bwMode="auto">
          <a:xfrm>
            <a:off x="4643438" y="1387475"/>
            <a:ext cx="387350" cy="457200"/>
          </a:xfrm>
          <a:prstGeom prst="rect">
            <a:avLst/>
          </a:prstGeom>
          <a:noFill/>
          <a:ln w="9525">
            <a:noFill/>
            <a:miter lim="800000"/>
            <a:headEnd/>
            <a:tailEnd/>
          </a:ln>
          <a:effectLst/>
        </p:spPr>
        <p:txBody>
          <a:bodyPr wrap="none">
            <a:spAutoFit/>
          </a:bodyPr>
          <a:lstStyle/>
          <a:p>
            <a:r>
              <a:rPr lang="ru-RU" sz="2400">
                <a:solidFill>
                  <a:srgbClr val="000000"/>
                </a:solidFill>
                <a:latin typeface="Arial Black" pitchFamily="34" charset="0"/>
              </a:rPr>
              <a:t>0</a:t>
            </a:r>
            <a:endParaRPr lang="en-US" sz="2400">
              <a:solidFill>
                <a:srgbClr val="000000"/>
              </a:solidFill>
              <a:latin typeface="Arial Black" pitchFamily="34" charset="0"/>
              <a:sym typeface="Symbol" pitchFamily="18" charset="2"/>
            </a:endParaRPr>
          </a:p>
        </p:txBody>
      </p:sp>
      <p:sp>
        <p:nvSpPr>
          <p:cNvPr id="370708" name="Text Box 20"/>
          <p:cNvSpPr txBox="1">
            <a:spLocks noChangeArrowheads="1"/>
          </p:cNvSpPr>
          <p:nvPr/>
        </p:nvSpPr>
        <p:spPr bwMode="auto">
          <a:xfrm>
            <a:off x="0" y="6035675"/>
            <a:ext cx="9144000" cy="830997"/>
          </a:xfrm>
          <a:prstGeom prst="rect">
            <a:avLst/>
          </a:prstGeom>
          <a:noFill/>
          <a:ln w="9525">
            <a:noFill/>
            <a:miter lim="800000"/>
            <a:headEnd/>
            <a:tailEnd/>
          </a:ln>
          <a:effectLst/>
        </p:spPr>
        <p:txBody>
          <a:bodyPr>
            <a:spAutoFit/>
          </a:bodyPr>
          <a:lstStyle/>
          <a:p>
            <a:r>
              <a:rPr lang="ru-RU" sz="2400" b="1" dirty="0">
                <a:solidFill>
                  <a:srgbClr val="000000"/>
                </a:solidFill>
              </a:rPr>
              <a:t>Тау-</a:t>
            </a:r>
            <a:r>
              <a:rPr lang="ru-RU" sz="2400" b="1" dirty="0" err="1">
                <a:solidFill>
                  <a:srgbClr val="000000"/>
                </a:solidFill>
              </a:rPr>
              <a:t>кен</a:t>
            </a:r>
            <a:r>
              <a:rPr lang="ru-RU" sz="2400" b="1" dirty="0">
                <a:solidFill>
                  <a:srgbClr val="000000"/>
                </a:solidFill>
              </a:rPr>
              <a:t> </a:t>
            </a:r>
            <a:r>
              <a:rPr lang="ru-RU" sz="2400" b="1" dirty="0" err="1">
                <a:solidFill>
                  <a:srgbClr val="000000"/>
                </a:solidFill>
              </a:rPr>
              <a:t>құбылнамасының</a:t>
            </a:r>
            <a:r>
              <a:rPr lang="ru-RU" sz="2400" b="1" dirty="0">
                <a:solidFill>
                  <a:srgbClr val="000000"/>
                </a:solidFill>
              </a:rPr>
              <a:t> </a:t>
            </a:r>
            <a:r>
              <a:rPr lang="ru-RU" sz="2400" b="1" dirty="0" err="1">
                <a:solidFill>
                  <a:srgbClr val="000000"/>
                </a:solidFill>
              </a:rPr>
              <a:t>сағат</a:t>
            </a:r>
            <a:r>
              <a:rPr lang="ru-RU" sz="2400" b="1" dirty="0">
                <a:solidFill>
                  <a:srgbClr val="000000"/>
                </a:solidFill>
              </a:rPr>
              <a:t> </a:t>
            </a:r>
            <a:r>
              <a:rPr lang="ru-RU" sz="2400" b="1" dirty="0" err="1" smtClean="0">
                <a:solidFill>
                  <a:srgbClr val="000000"/>
                </a:solidFill>
              </a:rPr>
              <a:t>бағытына</a:t>
            </a:r>
            <a:r>
              <a:rPr lang="ru-RU" sz="2400" b="1" dirty="0" smtClean="0">
                <a:solidFill>
                  <a:srgbClr val="000000"/>
                </a:solidFill>
              </a:rPr>
              <a:t> </a:t>
            </a:r>
            <a:r>
              <a:rPr lang="ru-RU" sz="2400" b="1" dirty="0" err="1" smtClean="0">
                <a:solidFill>
                  <a:srgbClr val="000000"/>
                </a:solidFill>
              </a:rPr>
              <a:t>кері</a:t>
            </a:r>
            <a:r>
              <a:rPr lang="ru-RU" sz="2400" b="1" dirty="0" smtClean="0">
                <a:solidFill>
                  <a:srgbClr val="000000"/>
                </a:solidFill>
              </a:rPr>
              <a:t> </a:t>
            </a:r>
            <a:r>
              <a:rPr lang="ru-RU" sz="2400" b="1" dirty="0" err="1" smtClean="0">
                <a:solidFill>
                  <a:srgbClr val="000000"/>
                </a:solidFill>
              </a:rPr>
              <a:t>қозғалады</a:t>
            </a:r>
            <a:r>
              <a:rPr lang="ru-RU" sz="2400" b="1" dirty="0">
                <a:solidFill>
                  <a:srgbClr val="000000"/>
                </a:solidFill>
              </a:rPr>
              <a:t>. </a:t>
            </a:r>
          </a:p>
          <a:p>
            <a:r>
              <a:rPr lang="ru-RU" sz="2400" b="1" dirty="0" err="1">
                <a:solidFill>
                  <a:srgbClr val="000000"/>
                </a:solidFill>
              </a:rPr>
              <a:t>Тілшек</a:t>
            </a:r>
            <a:r>
              <a:rPr lang="ru-RU" sz="2400" b="1" dirty="0">
                <a:solidFill>
                  <a:srgbClr val="000000"/>
                </a:solidFill>
              </a:rPr>
              <a:t> </a:t>
            </a:r>
            <a:r>
              <a:rPr lang="ru-RU" sz="2400" b="1" dirty="0" err="1">
                <a:solidFill>
                  <a:srgbClr val="000000"/>
                </a:solidFill>
              </a:rPr>
              <a:t>лимбке</a:t>
            </a:r>
            <a:r>
              <a:rPr lang="ru-RU" sz="2400" b="1" dirty="0">
                <a:solidFill>
                  <a:srgbClr val="000000"/>
                </a:solidFill>
              </a:rPr>
              <a:t> </a:t>
            </a:r>
            <a:r>
              <a:rPr lang="ru-RU" sz="2400" b="1" dirty="0" err="1">
                <a:solidFill>
                  <a:srgbClr val="000000"/>
                </a:solidFill>
              </a:rPr>
              <a:t>салыстырмалы</a:t>
            </a:r>
            <a:r>
              <a:rPr lang="ru-RU" sz="2400" b="1" dirty="0">
                <a:solidFill>
                  <a:srgbClr val="000000"/>
                </a:solidFill>
              </a:rPr>
              <a:t> </a:t>
            </a:r>
            <a:r>
              <a:rPr lang="ru-RU" sz="2400" b="1" dirty="0" err="1">
                <a:solidFill>
                  <a:srgbClr val="000000"/>
                </a:solidFill>
              </a:rPr>
              <a:t>сағат</a:t>
            </a:r>
            <a:r>
              <a:rPr lang="ru-RU" sz="2400" b="1" dirty="0">
                <a:solidFill>
                  <a:srgbClr val="000000"/>
                </a:solidFill>
              </a:rPr>
              <a:t> </a:t>
            </a:r>
            <a:r>
              <a:rPr lang="ru-RU" sz="2400" b="1" dirty="0" err="1" smtClean="0">
                <a:solidFill>
                  <a:srgbClr val="000000"/>
                </a:solidFill>
              </a:rPr>
              <a:t>бағытымен</a:t>
            </a:r>
            <a:r>
              <a:rPr lang="ru-RU" sz="2400" b="1" dirty="0" smtClean="0">
                <a:solidFill>
                  <a:srgbClr val="000000"/>
                </a:solidFill>
              </a:rPr>
              <a:t> </a:t>
            </a:r>
            <a:r>
              <a:rPr lang="ru-RU" sz="2400" b="1" dirty="0" err="1" smtClean="0">
                <a:solidFill>
                  <a:srgbClr val="000000"/>
                </a:solidFill>
              </a:rPr>
              <a:t>қозғалуы</a:t>
            </a:r>
            <a:r>
              <a:rPr lang="ru-RU" sz="2400" b="1" dirty="0" smtClean="0">
                <a:solidFill>
                  <a:srgbClr val="000000"/>
                </a:solidFill>
              </a:rPr>
              <a:t>.</a:t>
            </a:r>
            <a:endParaRPr lang="ru-RU" sz="2400" b="1" dirty="0">
              <a:solidFill>
                <a:srgbClr val="000000"/>
              </a:solidFill>
            </a:endParaRPr>
          </a:p>
        </p:txBody>
      </p:sp>
      <p:pic>
        <p:nvPicPr>
          <p:cNvPr id="17"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13351" y="392112"/>
            <a:ext cx="838200"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82" name="Rectangle 10"/>
          <p:cNvSpPr>
            <a:spLocks noChangeArrowheads="1"/>
          </p:cNvSpPr>
          <p:nvPr/>
        </p:nvSpPr>
        <p:spPr bwMode="auto">
          <a:xfrm>
            <a:off x="0" y="0"/>
            <a:ext cx="827088" cy="6858000"/>
          </a:xfrm>
          <a:prstGeom prst="rect">
            <a:avLst/>
          </a:prstGeom>
          <a:solidFill>
            <a:srgbClr val="FFFFFF"/>
          </a:solidFill>
          <a:ln w="9525">
            <a:noFill/>
            <a:miter lim="800000"/>
            <a:headEnd/>
            <a:tailEnd/>
          </a:ln>
          <a:effectLst/>
        </p:spPr>
        <p:txBody>
          <a:bodyPr wrap="none" anchor="ctr"/>
          <a:lstStyle/>
          <a:p>
            <a:endParaRPr lang="ru-RU"/>
          </a:p>
        </p:txBody>
      </p:sp>
      <p:pic>
        <p:nvPicPr>
          <p:cNvPr id="361481" name="Picture 9"/>
          <p:cNvPicPr>
            <a:picLocks noChangeAspect="1" noChangeArrowheads="1"/>
          </p:cNvPicPr>
          <p:nvPr/>
        </p:nvPicPr>
        <p:blipFill>
          <a:blip r:embed="rId4">
            <a:lum bright="-20000" contrast="40000"/>
          </a:blip>
          <a:srcRect/>
          <a:stretch>
            <a:fillRect/>
          </a:stretch>
        </p:blipFill>
        <p:spPr bwMode="auto">
          <a:xfrm>
            <a:off x="611188" y="0"/>
            <a:ext cx="8532812" cy="6826250"/>
          </a:xfrm>
          <a:prstGeom prst="rect">
            <a:avLst/>
          </a:prstGeom>
          <a:noFill/>
          <a:ln w="9525">
            <a:noFill/>
            <a:miter lim="800000"/>
            <a:headEnd/>
            <a:tailEnd/>
          </a:ln>
          <a:effectLst/>
        </p:spPr>
      </p:pic>
      <p:sp>
        <p:nvSpPr>
          <p:cNvPr id="361477" name="AutoShape 5"/>
          <p:cNvSpPr>
            <a:spLocks noChangeArrowheads="1"/>
          </p:cNvSpPr>
          <p:nvPr/>
        </p:nvSpPr>
        <p:spPr bwMode="auto">
          <a:xfrm rot="14912974" flipH="1">
            <a:off x="3995738" y="2565400"/>
            <a:ext cx="1728788" cy="1728787"/>
          </a:xfrm>
          <a:custGeom>
            <a:avLst/>
            <a:gdLst>
              <a:gd name="G0" fmla="+- 3544286 0 0"/>
              <a:gd name="G1" fmla="+- -11796480 0 0"/>
              <a:gd name="G2" fmla="+- 3544286 0 -11796480"/>
              <a:gd name="G3" fmla="+- 10800 0 0"/>
              <a:gd name="G4" fmla="+- 0 0 3544286"/>
              <a:gd name="T0" fmla="*/ 360 256 1"/>
              <a:gd name="T1" fmla="*/ 0 256 1"/>
              <a:gd name="G5" fmla="+- G2 T0 T1"/>
              <a:gd name="G6" fmla="?: G2 G2 G5"/>
              <a:gd name="G7" fmla="+- 0 0 G6"/>
              <a:gd name="G8" fmla="+- 5299 0 0"/>
              <a:gd name="G9" fmla="+- 0 0 -11796480"/>
              <a:gd name="G10" fmla="+- 5299 0 2700"/>
              <a:gd name="G11" fmla="cos G10 3544286"/>
              <a:gd name="G12" fmla="sin G10 3544286"/>
              <a:gd name="G13" fmla="cos 13500 3544286"/>
              <a:gd name="G14" fmla="sin 13500 3544286"/>
              <a:gd name="G15" fmla="+- G11 10800 0"/>
              <a:gd name="G16" fmla="+- G12 10800 0"/>
              <a:gd name="G17" fmla="+- G13 10800 0"/>
              <a:gd name="G18" fmla="+- G14 10800 0"/>
              <a:gd name="G19" fmla="*/ 5299 1 2"/>
              <a:gd name="G20" fmla="+- G19 5400 0"/>
              <a:gd name="G21" fmla="cos G20 3544286"/>
              <a:gd name="G22" fmla="sin G20 3544286"/>
              <a:gd name="G23" fmla="+- G21 10800 0"/>
              <a:gd name="G24" fmla="+- G12 G23 G22"/>
              <a:gd name="G25" fmla="+- G22 G23 G11"/>
              <a:gd name="G26" fmla="cos 10800 3544286"/>
              <a:gd name="G27" fmla="sin 10800 3544286"/>
              <a:gd name="G28" fmla="cos 5299 3544286"/>
              <a:gd name="G29" fmla="sin 5299 3544286"/>
              <a:gd name="G30" fmla="+- G26 10800 0"/>
              <a:gd name="G31" fmla="+- G27 10800 0"/>
              <a:gd name="G32" fmla="+- G28 10800 0"/>
              <a:gd name="G33" fmla="+- G29 10800 0"/>
              <a:gd name="G34" fmla="+- G19 5400 0"/>
              <a:gd name="G35" fmla="cos G34 -11796480"/>
              <a:gd name="G36" fmla="sin G34 -11796480"/>
              <a:gd name="G37" fmla="+/ -11796480 3544286 2"/>
              <a:gd name="T2" fmla="*/ 180 256 1"/>
              <a:gd name="T3" fmla="*/ 0 256 1"/>
              <a:gd name="G38" fmla="+- G37 T2 T3"/>
              <a:gd name="G39" fmla="?: G2 G37 G38"/>
              <a:gd name="G40" fmla="cos 10800 G39"/>
              <a:gd name="G41" fmla="sin 10800 G39"/>
              <a:gd name="G42" fmla="cos 5299 G39"/>
              <a:gd name="G43" fmla="sin 5299 G39"/>
              <a:gd name="G44" fmla="+- G40 10800 0"/>
              <a:gd name="G45" fmla="+- G41 10800 0"/>
              <a:gd name="G46" fmla="+- G42 10800 0"/>
              <a:gd name="G47" fmla="+- G43 10800 0"/>
              <a:gd name="G48" fmla="+- G35 10800 0"/>
              <a:gd name="G49" fmla="+- G36 10800 0"/>
              <a:gd name="T4" fmla="*/ 15709 w 21600"/>
              <a:gd name="T5" fmla="*/ 1180 h 21600"/>
              <a:gd name="T6" fmla="*/ 2750 w 21600"/>
              <a:gd name="T7" fmla="*/ 10800 h 21600"/>
              <a:gd name="T8" fmla="*/ 13209 w 21600"/>
              <a:gd name="T9" fmla="*/ 6080 h 21600"/>
              <a:gd name="T10" fmla="*/ 18719 w 21600"/>
              <a:gd name="T11" fmla="*/ 21733 h 21600"/>
              <a:gd name="T12" fmla="*/ 11107 w 21600"/>
              <a:gd name="T13" fmla="*/ 20517 h 21600"/>
              <a:gd name="T14" fmla="*/ 12324 w 21600"/>
              <a:gd name="T15" fmla="*/ 1290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3908" y="15091"/>
                </a:moveTo>
                <a:cubicBezTo>
                  <a:pt x="15284" y="14094"/>
                  <a:pt x="16099" y="12498"/>
                  <a:pt x="16099" y="10800"/>
                </a:cubicBezTo>
                <a:cubicBezTo>
                  <a:pt x="16099" y="7873"/>
                  <a:pt x="13726" y="5501"/>
                  <a:pt x="10800" y="5501"/>
                </a:cubicBezTo>
                <a:cubicBezTo>
                  <a:pt x="7873" y="5501"/>
                  <a:pt x="5501" y="7873"/>
                  <a:pt x="5501" y="10800"/>
                </a:cubicBezTo>
                <a:lnTo>
                  <a:pt x="0" y="10800"/>
                </a:lnTo>
                <a:cubicBezTo>
                  <a:pt x="0" y="4835"/>
                  <a:pt x="4835" y="0"/>
                  <a:pt x="10800" y="0"/>
                </a:cubicBezTo>
                <a:cubicBezTo>
                  <a:pt x="16764" y="0"/>
                  <a:pt x="21600" y="4835"/>
                  <a:pt x="21600" y="10800"/>
                </a:cubicBezTo>
                <a:cubicBezTo>
                  <a:pt x="21600" y="14262"/>
                  <a:pt x="19939" y="17515"/>
                  <a:pt x="17135" y="19546"/>
                </a:cubicBezTo>
                <a:lnTo>
                  <a:pt x="18719" y="21733"/>
                </a:lnTo>
                <a:lnTo>
                  <a:pt x="11107" y="20517"/>
                </a:lnTo>
                <a:lnTo>
                  <a:pt x="12324" y="12904"/>
                </a:lnTo>
                <a:lnTo>
                  <a:pt x="13908" y="15091"/>
                </a:lnTo>
                <a:close/>
              </a:path>
            </a:pathLst>
          </a:custGeom>
          <a:solidFill>
            <a:srgbClr val="CCFFCC"/>
          </a:solidFill>
          <a:ln w="28575" algn="ctr">
            <a:solidFill>
              <a:srgbClr val="000000"/>
            </a:solidFill>
            <a:miter lim="800000"/>
            <a:headEnd/>
            <a:tailEnd/>
          </a:ln>
          <a:effectLst/>
        </p:spPr>
        <p:txBody>
          <a:bodyPr wrap="none" anchor="ctr"/>
          <a:lstStyle/>
          <a:p>
            <a:endParaRPr lang="ru-RU"/>
          </a:p>
        </p:txBody>
      </p:sp>
      <p:sp>
        <p:nvSpPr>
          <p:cNvPr id="361478" name="Text Box 6"/>
          <p:cNvSpPr txBox="1">
            <a:spLocks noChangeArrowheads="1"/>
          </p:cNvSpPr>
          <p:nvPr/>
        </p:nvSpPr>
        <p:spPr bwMode="auto">
          <a:xfrm>
            <a:off x="0" y="6035675"/>
            <a:ext cx="9144000" cy="830997"/>
          </a:xfrm>
          <a:prstGeom prst="rect">
            <a:avLst/>
          </a:prstGeom>
          <a:noFill/>
          <a:ln w="9525">
            <a:noFill/>
            <a:miter lim="800000"/>
            <a:headEnd/>
            <a:tailEnd/>
          </a:ln>
          <a:effectLst/>
        </p:spPr>
        <p:txBody>
          <a:bodyPr>
            <a:spAutoFit/>
          </a:bodyPr>
          <a:lstStyle/>
          <a:p>
            <a:r>
              <a:rPr lang="ru-RU" sz="2400" b="1" dirty="0">
                <a:solidFill>
                  <a:srgbClr val="000000"/>
                </a:solidFill>
              </a:rPr>
              <a:t>Тау-</a:t>
            </a:r>
            <a:r>
              <a:rPr lang="ru-RU" sz="2400" b="1" dirty="0" err="1">
                <a:solidFill>
                  <a:srgbClr val="000000"/>
                </a:solidFill>
              </a:rPr>
              <a:t>кен</a:t>
            </a:r>
            <a:r>
              <a:rPr lang="ru-RU" sz="2400" b="1" dirty="0">
                <a:solidFill>
                  <a:srgbClr val="000000"/>
                </a:solidFill>
              </a:rPr>
              <a:t> </a:t>
            </a:r>
            <a:r>
              <a:rPr lang="ru-RU" sz="2400" b="1" dirty="0" err="1">
                <a:solidFill>
                  <a:srgbClr val="000000"/>
                </a:solidFill>
              </a:rPr>
              <a:t>құбылнамасының</a:t>
            </a:r>
            <a:r>
              <a:rPr lang="ru-RU" sz="2400" b="1" dirty="0">
                <a:solidFill>
                  <a:srgbClr val="000000"/>
                </a:solidFill>
              </a:rPr>
              <a:t> </a:t>
            </a:r>
            <a:r>
              <a:rPr lang="ru-RU" sz="2400" b="1" dirty="0" err="1">
                <a:solidFill>
                  <a:srgbClr val="000000"/>
                </a:solidFill>
              </a:rPr>
              <a:t>сағат</a:t>
            </a:r>
            <a:r>
              <a:rPr lang="ru-RU" sz="2400" b="1" dirty="0">
                <a:solidFill>
                  <a:srgbClr val="000000"/>
                </a:solidFill>
              </a:rPr>
              <a:t> </a:t>
            </a:r>
            <a:r>
              <a:rPr lang="ru-RU" sz="2400" b="1" dirty="0" err="1">
                <a:solidFill>
                  <a:srgbClr val="000000"/>
                </a:solidFill>
              </a:rPr>
              <a:t>бағытына</a:t>
            </a:r>
            <a:r>
              <a:rPr lang="ru-RU" sz="2400" b="1" dirty="0">
                <a:solidFill>
                  <a:srgbClr val="000000"/>
                </a:solidFill>
              </a:rPr>
              <a:t> </a:t>
            </a:r>
            <a:r>
              <a:rPr lang="ru-RU" sz="2400" b="1" dirty="0" err="1">
                <a:solidFill>
                  <a:srgbClr val="000000"/>
                </a:solidFill>
              </a:rPr>
              <a:t>кері</a:t>
            </a:r>
            <a:r>
              <a:rPr lang="ru-RU" sz="2400" b="1" dirty="0">
                <a:solidFill>
                  <a:srgbClr val="000000"/>
                </a:solidFill>
              </a:rPr>
              <a:t> </a:t>
            </a:r>
            <a:r>
              <a:rPr lang="ru-RU" sz="2400" b="1" dirty="0" err="1">
                <a:solidFill>
                  <a:srgbClr val="000000"/>
                </a:solidFill>
              </a:rPr>
              <a:t>қозғалады</a:t>
            </a:r>
            <a:r>
              <a:rPr lang="ru-RU" sz="2400" b="1" dirty="0">
                <a:solidFill>
                  <a:srgbClr val="000000"/>
                </a:solidFill>
              </a:rPr>
              <a:t>. </a:t>
            </a:r>
          </a:p>
          <a:p>
            <a:r>
              <a:rPr lang="ru-RU" sz="2400" b="1" dirty="0" err="1">
                <a:solidFill>
                  <a:srgbClr val="000000"/>
                </a:solidFill>
              </a:rPr>
              <a:t>Тілшек</a:t>
            </a:r>
            <a:r>
              <a:rPr lang="ru-RU" sz="2400" b="1" dirty="0">
                <a:solidFill>
                  <a:srgbClr val="000000"/>
                </a:solidFill>
              </a:rPr>
              <a:t> </a:t>
            </a:r>
            <a:r>
              <a:rPr lang="ru-RU" sz="2400" b="1" dirty="0" err="1">
                <a:solidFill>
                  <a:srgbClr val="000000"/>
                </a:solidFill>
              </a:rPr>
              <a:t>лимбке</a:t>
            </a:r>
            <a:r>
              <a:rPr lang="ru-RU" sz="2400" b="1" dirty="0">
                <a:solidFill>
                  <a:srgbClr val="000000"/>
                </a:solidFill>
              </a:rPr>
              <a:t> </a:t>
            </a:r>
            <a:r>
              <a:rPr lang="ru-RU" sz="2400" b="1" dirty="0" err="1">
                <a:solidFill>
                  <a:srgbClr val="000000"/>
                </a:solidFill>
              </a:rPr>
              <a:t>салыстырмалы</a:t>
            </a:r>
            <a:r>
              <a:rPr lang="ru-RU" sz="2400" b="1" dirty="0">
                <a:solidFill>
                  <a:srgbClr val="000000"/>
                </a:solidFill>
              </a:rPr>
              <a:t> </a:t>
            </a:r>
            <a:r>
              <a:rPr lang="ru-RU" sz="2400" b="1" dirty="0" err="1">
                <a:solidFill>
                  <a:srgbClr val="000000"/>
                </a:solidFill>
              </a:rPr>
              <a:t>сағат</a:t>
            </a:r>
            <a:r>
              <a:rPr lang="ru-RU" sz="2400" b="1" dirty="0">
                <a:solidFill>
                  <a:srgbClr val="000000"/>
                </a:solidFill>
              </a:rPr>
              <a:t> </a:t>
            </a:r>
            <a:r>
              <a:rPr lang="ru-RU" sz="2400" b="1" dirty="0" err="1">
                <a:solidFill>
                  <a:srgbClr val="000000"/>
                </a:solidFill>
              </a:rPr>
              <a:t>бағытымен</a:t>
            </a:r>
            <a:r>
              <a:rPr lang="ru-RU" sz="2400" b="1" dirty="0">
                <a:solidFill>
                  <a:srgbClr val="000000"/>
                </a:solidFill>
              </a:rPr>
              <a:t> </a:t>
            </a:r>
            <a:r>
              <a:rPr lang="ru-RU" sz="2400" b="1" dirty="0" err="1">
                <a:solidFill>
                  <a:srgbClr val="000000"/>
                </a:solidFill>
              </a:rPr>
              <a:t>қозғалуы</a:t>
            </a:r>
            <a:r>
              <a:rPr lang="ru-RU" sz="2400" b="1" dirty="0" smtClean="0">
                <a:solidFill>
                  <a:srgbClr val="000000"/>
                </a:solidFill>
              </a:rPr>
              <a:t>.</a:t>
            </a:r>
            <a:endParaRPr lang="ru-RU" sz="2400" b="1" dirty="0">
              <a:solidFill>
                <a:srgbClr val="000000"/>
              </a:solidFill>
            </a:endParaRPr>
          </a:p>
        </p:txBody>
      </p:sp>
      <p:graphicFrame>
        <p:nvGraphicFramePr>
          <p:cNvPr id="361480" name="Object 8"/>
          <p:cNvGraphicFramePr>
            <a:graphicFrameLocks noChangeAspect="1"/>
          </p:cNvGraphicFramePr>
          <p:nvPr/>
        </p:nvGraphicFramePr>
        <p:xfrm>
          <a:off x="4643438" y="1844675"/>
          <a:ext cx="354012" cy="3097213"/>
        </p:xfrm>
        <a:graphic>
          <a:graphicData uri="http://schemas.openxmlformats.org/presentationml/2006/ole">
            <mc:AlternateContent xmlns:mc="http://schemas.openxmlformats.org/markup-compatibility/2006">
              <mc:Choice xmlns:v="urn:schemas-microsoft-com:vml" Requires="v">
                <p:oleObj spid="_x0000_s6154" name="CorelDRAW" r:id="rId5" imgW="1208880" imgH="11324880" progId="">
                  <p:embed/>
                </p:oleObj>
              </mc:Choice>
              <mc:Fallback>
                <p:oleObj name="CorelDRAW" r:id="rId5" imgW="1208880" imgH="11324880" progId="">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1844675"/>
                        <a:ext cx="354012"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1483" name="Rectangle 11"/>
          <p:cNvSpPr>
            <a:spLocks noChangeArrowheads="1"/>
          </p:cNvSpPr>
          <p:nvPr/>
        </p:nvSpPr>
        <p:spPr bwMode="auto">
          <a:xfrm rot="-1113331">
            <a:off x="2627313" y="981075"/>
            <a:ext cx="4392612" cy="4824413"/>
          </a:xfrm>
          <a:prstGeom prst="rect">
            <a:avLst/>
          </a:prstGeom>
          <a:noFill/>
          <a:ln w="38100">
            <a:solidFill>
              <a:srgbClr val="000000"/>
            </a:solidFill>
            <a:miter lim="800000"/>
            <a:headEnd/>
            <a:tailEnd/>
          </a:ln>
          <a:effectLst/>
        </p:spPr>
        <p:txBody>
          <a:bodyPr wrap="none" anchor="ctr"/>
          <a:lstStyle/>
          <a:p>
            <a:endParaRPr lang="ru-RU"/>
          </a:p>
        </p:txBody>
      </p:sp>
      <p:sp>
        <p:nvSpPr>
          <p:cNvPr id="361494" name="AutoShape 22"/>
          <p:cNvSpPr>
            <a:spLocks noChangeArrowheads="1"/>
          </p:cNvSpPr>
          <p:nvPr/>
        </p:nvSpPr>
        <p:spPr bwMode="auto">
          <a:xfrm rot="15027509">
            <a:off x="1799432" y="2169319"/>
            <a:ext cx="1008062" cy="2159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0000"/>
          </a:solidFill>
          <a:ln w="9525">
            <a:solidFill>
              <a:schemeClr val="tx1"/>
            </a:solidFill>
            <a:miter lim="800000"/>
            <a:headEnd/>
            <a:tailEnd/>
          </a:ln>
          <a:effectLst/>
        </p:spPr>
        <p:txBody>
          <a:bodyPr wrap="none" anchor="ctr"/>
          <a:lstStyle/>
          <a:p>
            <a:endParaRPr lang="ru-RU"/>
          </a:p>
        </p:txBody>
      </p:sp>
      <p:sp>
        <p:nvSpPr>
          <p:cNvPr id="361495" name="Oval 23"/>
          <p:cNvSpPr>
            <a:spLocks noChangeArrowheads="1"/>
          </p:cNvSpPr>
          <p:nvPr/>
        </p:nvSpPr>
        <p:spPr bwMode="auto">
          <a:xfrm>
            <a:off x="4427538" y="1125538"/>
            <a:ext cx="863600" cy="863600"/>
          </a:xfrm>
          <a:prstGeom prst="ellipse">
            <a:avLst/>
          </a:prstGeom>
          <a:solidFill>
            <a:srgbClr val="CCFFCC">
              <a:alpha val="60001"/>
            </a:srgbClr>
          </a:solidFill>
          <a:ln w="57150" cmpd="thickThin" algn="ctr">
            <a:solidFill>
              <a:srgbClr val="000000"/>
            </a:solidFill>
            <a:round/>
            <a:headEnd/>
            <a:tailEnd/>
          </a:ln>
          <a:effectLst/>
        </p:spPr>
        <p:txBody>
          <a:bodyPr wrap="none" anchor="ctr"/>
          <a:lstStyle/>
          <a:p>
            <a:endParaRPr lang="ru-RU"/>
          </a:p>
        </p:txBody>
      </p:sp>
      <p:sp>
        <p:nvSpPr>
          <p:cNvPr id="361496" name="Text Box 24"/>
          <p:cNvSpPr txBox="1">
            <a:spLocks noChangeArrowheads="1"/>
          </p:cNvSpPr>
          <p:nvPr/>
        </p:nvSpPr>
        <p:spPr bwMode="auto">
          <a:xfrm>
            <a:off x="4462463" y="1330325"/>
            <a:ext cx="793750" cy="457200"/>
          </a:xfrm>
          <a:prstGeom prst="rect">
            <a:avLst/>
          </a:prstGeom>
          <a:noFill/>
          <a:ln w="9525">
            <a:noFill/>
            <a:miter lim="800000"/>
            <a:headEnd/>
            <a:tailEnd/>
          </a:ln>
          <a:effectLst/>
        </p:spPr>
        <p:txBody>
          <a:bodyPr wrap="none">
            <a:spAutoFit/>
          </a:bodyPr>
          <a:lstStyle/>
          <a:p>
            <a:r>
              <a:rPr lang="ru-RU" sz="2400">
                <a:solidFill>
                  <a:srgbClr val="000000"/>
                </a:solidFill>
                <a:latin typeface="Arial Black" pitchFamily="34" charset="0"/>
              </a:rPr>
              <a:t>340</a:t>
            </a:r>
            <a:endParaRPr lang="en-US" sz="2400">
              <a:solidFill>
                <a:srgbClr val="000000"/>
              </a:solidFill>
              <a:latin typeface="Arial Black" pitchFamily="34" charset="0"/>
              <a:sym typeface="Symbol" pitchFamily="18" charset="2"/>
            </a:endParaRPr>
          </a:p>
        </p:txBody>
      </p:sp>
      <p:pic>
        <p:nvPicPr>
          <p:cNvPr id="17"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13351" y="392112"/>
            <a:ext cx="838200"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721" name="Picture 9"/>
          <p:cNvPicPr>
            <a:picLocks noChangeAspect="1" noChangeArrowheads="1"/>
          </p:cNvPicPr>
          <p:nvPr/>
        </p:nvPicPr>
        <p:blipFill>
          <a:blip r:embed="rId4">
            <a:lum bright="-20000" contrast="40000"/>
          </a:blip>
          <a:srcRect/>
          <a:stretch>
            <a:fillRect/>
          </a:stretch>
        </p:blipFill>
        <p:spPr bwMode="auto">
          <a:xfrm>
            <a:off x="611188" y="0"/>
            <a:ext cx="8532812" cy="6826250"/>
          </a:xfrm>
          <a:prstGeom prst="rect">
            <a:avLst/>
          </a:prstGeom>
          <a:noFill/>
          <a:ln w="9525">
            <a:noFill/>
            <a:miter lim="800000"/>
            <a:headEnd/>
            <a:tailEnd/>
          </a:ln>
          <a:effectLst/>
        </p:spPr>
      </p:pic>
      <p:sp>
        <p:nvSpPr>
          <p:cNvPr id="371714" name="Rectangle 2"/>
          <p:cNvSpPr>
            <a:spLocks noChangeArrowheads="1"/>
          </p:cNvSpPr>
          <p:nvPr/>
        </p:nvSpPr>
        <p:spPr bwMode="auto">
          <a:xfrm>
            <a:off x="0" y="0"/>
            <a:ext cx="827088" cy="6858000"/>
          </a:xfrm>
          <a:prstGeom prst="rect">
            <a:avLst/>
          </a:prstGeom>
          <a:solidFill>
            <a:srgbClr val="FFFFFF"/>
          </a:solidFill>
          <a:ln w="9525">
            <a:noFill/>
            <a:miter lim="800000"/>
            <a:headEnd/>
            <a:tailEnd/>
          </a:ln>
          <a:effectLst/>
        </p:spPr>
        <p:txBody>
          <a:bodyPr wrap="none" anchor="ctr"/>
          <a:lstStyle/>
          <a:p>
            <a:endParaRPr lang="ru-RU"/>
          </a:p>
        </p:txBody>
      </p:sp>
      <p:sp>
        <p:nvSpPr>
          <p:cNvPr id="371717" name="AutoShape 5"/>
          <p:cNvSpPr>
            <a:spLocks noChangeArrowheads="1"/>
          </p:cNvSpPr>
          <p:nvPr/>
        </p:nvSpPr>
        <p:spPr bwMode="auto">
          <a:xfrm rot="13720532" flipH="1">
            <a:off x="3995738" y="2565400"/>
            <a:ext cx="1728788" cy="1728787"/>
          </a:xfrm>
          <a:custGeom>
            <a:avLst/>
            <a:gdLst>
              <a:gd name="G0" fmla="+- 3544286 0 0"/>
              <a:gd name="G1" fmla="+- -11796480 0 0"/>
              <a:gd name="G2" fmla="+- 3544286 0 -11796480"/>
              <a:gd name="G3" fmla="+- 10800 0 0"/>
              <a:gd name="G4" fmla="+- 0 0 3544286"/>
              <a:gd name="T0" fmla="*/ 360 256 1"/>
              <a:gd name="T1" fmla="*/ 0 256 1"/>
              <a:gd name="G5" fmla="+- G2 T0 T1"/>
              <a:gd name="G6" fmla="?: G2 G2 G5"/>
              <a:gd name="G7" fmla="+- 0 0 G6"/>
              <a:gd name="G8" fmla="+- 5299 0 0"/>
              <a:gd name="G9" fmla="+- 0 0 -11796480"/>
              <a:gd name="G10" fmla="+- 5299 0 2700"/>
              <a:gd name="G11" fmla="cos G10 3544286"/>
              <a:gd name="G12" fmla="sin G10 3544286"/>
              <a:gd name="G13" fmla="cos 13500 3544286"/>
              <a:gd name="G14" fmla="sin 13500 3544286"/>
              <a:gd name="G15" fmla="+- G11 10800 0"/>
              <a:gd name="G16" fmla="+- G12 10800 0"/>
              <a:gd name="G17" fmla="+- G13 10800 0"/>
              <a:gd name="G18" fmla="+- G14 10800 0"/>
              <a:gd name="G19" fmla="*/ 5299 1 2"/>
              <a:gd name="G20" fmla="+- G19 5400 0"/>
              <a:gd name="G21" fmla="cos G20 3544286"/>
              <a:gd name="G22" fmla="sin G20 3544286"/>
              <a:gd name="G23" fmla="+- G21 10800 0"/>
              <a:gd name="G24" fmla="+- G12 G23 G22"/>
              <a:gd name="G25" fmla="+- G22 G23 G11"/>
              <a:gd name="G26" fmla="cos 10800 3544286"/>
              <a:gd name="G27" fmla="sin 10800 3544286"/>
              <a:gd name="G28" fmla="cos 5299 3544286"/>
              <a:gd name="G29" fmla="sin 5299 3544286"/>
              <a:gd name="G30" fmla="+- G26 10800 0"/>
              <a:gd name="G31" fmla="+- G27 10800 0"/>
              <a:gd name="G32" fmla="+- G28 10800 0"/>
              <a:gd name="G33" fmla="+- G29 10800 0"/>
              <a:gd name="G34" fmla="+- G19 5400 0"/>
              <a:gd name="G35" fmla="cos G34 -11796480"/>
              <a:gd name="G36" fmla="sin G34 -11796480"/>
              <a:gd name="G37" fmla="+/ -11796480 3544286 2"/>
              <a:gd name="T2" fmla="*/ 180 256 1"/>
              <a:gd name="T3" fmla="*/ 0 256 1"/>
              <a:gd name="G38" fmla="+- G37 T2 T3"/>
              <a:gd name="G39" fmla="?: G2 G37 G38"/>
              <a:gd name="G40" fmla="cos 10800 G39"/>
              <a:gd name="G41" fmla="sin 10800 G39"/>
              <a:gd name="G42" fmla="cos 5299 G39"/>
              <a:gd name="G43" fmla="sin 5299 G39"/>
              <a:gd name="G44" fmla="+- G40 10800 0"/>
              <a:gd name="G45" fmla="+- G41 10800 0"/>
              <a:gd name="G46" fmla="+- G42 10800 0"/>
              <a:gd name="G47" fmla="+- G43 10800 0"/>
              <a:gd name="G48" fmla="+- G35 10800 0"/>
              <a:gd name="G49" fmla="+- G36 10800 0"/>
              <a:gd name="T4" fmla="*/ 15709 w 21600"/>
              <a:gd name="T5" fmla="*/ 1180 h 21600"/>
              <a:gd name="T6" fmla="*/ 2750 w 21600"/>
              <a:gd name="T7" fmla="*/ 10800 h 21600"/>
              <a:gd name="T8" fmla="*/ 13209 w 21600"/>
              <a:gd name="T9" fmla="*/ 6080 h 21600"/>
              <a:gd name="T10" fmla="*/ 18719 w 21600"/>
              <a:gd name="T11" fmla="*/ 21733 h 21600"/>
              <a:gd name="T12" fmla="*/ 11107 w 21600"/>
              <a:gd name="T13" fmla="*/ 20517 h 21600"/>
              <a:gd name="T14" fmla="*/ 12324 w 21600"/>
              <a:gd name="T15" fmla="*/ 1290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3908" y="15091"/>
                </a:moveTo>
                <a:cubicBezTo>
                  <a:pt x="15284" y="14094"/>
                  <a:pt x="16099" y="12498"/>
                  <a:pt x="16099" y="10800"/>
                </a:cubicBezTo>
                <a:cubicBezTo>
                  <a:pt x="16099" y="7873"/>
                  <a:pt x="13726" y="5501"/>
                  <a:pt x="10800" y="5501"/>
                </a:cubicBezTo>
                <a:cubicBezTo>
                  <a:pt x="7873" y="5501"/>
                  <a:pt x="5501" y="7873"/>
                  <a:pt x="5501" y="10800"/>
                </a:cubicBezTo>
                <a:lnTo>
                  <a:pt x="0" y="10800"/>
                </a:lnTo>
                <a:cubicBezTo>
                  <a:pt x="0" y="4835"/>
                  <a:pt x="4835" y="0"/>
                  <a:pt x="10800" y="0"/>
                </a:cubicBezTo>
                <a:cubicBezTo>
                  <a:pt x="16764" y="0"/>
                  <a:pt x="21600" y="4835"/>
                  <a:pt x="21600" y="10800"/>
                </a:cubicBezTo>
                <a:cubicBezTo>
                  <a:pt x="21600" y="14262"/>
                  <a:pt x="19939" y="17515"/>
                  <a:pt x="17135" y="19546"/>
                </a:cubicBezTo>
                <a:lnTo>
                  <a:pt x="18719" y="21733"/>
                </a:lnTo>
                <a:lnTo>
                  <a:pt x="11107" y="20517"/>
                </a:lnTo>
                <a:lnTo>
                  <a:pt x="12324" y="12904"/>
                </a:lnTo>
                <a:lnTo>
                  <a:pt x="13908" y="15091"/>
                </a:lnTo>
                <a:close/>
              </a:path>
            </a:pathLst>
          </a:custGeom>
          <a:solidFill>
            <a:srgbClr val="CCFFCC"/>
          </a:solidFill>
          <a:ln w="28575" algn="ctr">
            <a:solidFill>
              <a:srgbClr val="000000"/>
            </a:solidFill>
            <a:miter lim="800000"/>
            <a:headEnd/>
            <a:tailEnd/>
          </a:ln>
          <a:effectLst/>
        </p:spPr>
        <p:txBody>
          <a:bodyPr wrap="none" anchor="ctr"/>
          <a:lstStyle/>
          <a:p>
            <a:endParaRPr lang="ru-RU"/>
          </a:p>
        </p:txBody>
      </p:sp>
      <p:sp>
        <p:nvSpPr>
          <p:cNvPr id="371718" name="Text Box 6"/>
          <p:cNvSpPr txBox="1">
            <a:spLocks noChangeArrowheads="1"/>
          </p:cNvSpPr>
          <p:nvPr/>
        </p:nvSpPr>
        <p:spPr bwMode="auto">
          <a:xfrm>
            <a:off x="0" y="6035675"/>
            <a:ext cx="9144000" cy="830997"/>
          </a:xfrm>
          <a:prstGeom prst="rect">
            <a:avLst/>
          </a:prstGeom>
          <a:noFill/>
          <a:ln w="9525">
            <a:noFill/>
            <a:miter lim="800000"/>
            <a:headEnd/>
            <a:tailEnd/>
          </a:ln>
          <a:effectLst/>
        </p:spPr>
        <p:txBody>
          <a:bodyPr>
            <a:spAutoFit/>
          </a:bodyPr>
          <a:lstStyle/>
          <a:p>
            <a:r>
              <a:rPr lang="ru-RU" sz="2400" b="1" dirty="0">
                <a:solidFill>
                  <a:srgbClr val="000000"/>
                </a:solidFill>
              </a:rPr>
              <a:t>Тау-</a:t>
            </a:r>
            <a:r>
              <a:rPr lang="ru-RU" sz="2400" b="1" dirty="0" err="1">
                <a:solidFill>
                  <a:srgbClr val="000000"/>
                </a:solidFill>
              </a:rPr>
              <a:t>кен</a:t>
            </a:r>
            <a:r>
              <a:rPr lang="ru-RU" sz="2400" b="1" dirty="0">
                <a:solidFill>
                  <a:srgbClr val="000000"/>
                </a:solidFill>
              </a:rPr>
              <a:t> </a:t>
            </a:r>
            <a:r>
              <a:rPr lang="ru-RU" sz="2400" b="1" dirty="0" err="1">
                <a:solidFill>
                  <a:srgbClr val="000000"/>
                </a:solidFill>
              </a:rPr>
              <a:t>құбылнамасының</a:t>
            </a:r>
            <a:r>
              <a:rPr lang="ru-RU" sz="2400" b="1" dirty="0">
                <a:solidFill>
                  <a:srgbClr val="000000"/>
                </a:solidFill>
              </a:rPr>
              <a:t> </a:t>
            </a:r>
            <a:r>
              <a:rPr lang="ru-RU" sz="2400" b="1" dirty="0" err="1">
                <a:solidFill>
                  <a:srgbClr val="000000"/>
                </a:solidFill>
              </a:rPr>
              <a:t>сағат</a:t>
            </a:r>
            <a:r>
              <a:rPr lang="ru-RU" sz="2400" b="1" dirty="0">
                <a:solidFill>
                  <a:srgbClr val="000000"/>
                </a:solidFill>
              </a:rPr>
              <a:t> </a:t>
            </a:r>
            <a:r>
              <a:rPr lang="ru-RU" sz="2400" b="1" dirty="0" err="1">
                <a:solidFill>
                  <a:srgbClr val="000000"/>
                </a:solidFill>
              </a:rPr>
              <a:t>бағытына</a:t>
            </a:r>
            <a:r>
              <a:rPr lang="ru-RU" sz="2400" b="1" dirty="0">
                <a:solidFill>
                  <a:srgbClr val="000000"/>
                </a:solidFill>
              </a:rPr>
              <a:t> </a:t>
            </a:r>
            <a:r>
              <a:rPr lang="ru-RU" sz="2400" b="1" dirty="0" err="1">
                <a:solidFill>
                  <a:srgbClr val="000000"/>
                </a:solidFill>
              </a:rPr>
              <a:t>кері</a:t>
            </a:r>
            <a:r>
              <a:rPr lang="ru-RU" sz="2400" b="1" dirty="0">
                <a:solidFill>
                  <a:srgbClr val="000000"/>
                </a:solidFill>
              </a:rPr>
              <a:t> </a:t>
            </a:r>
            <a:r>
              <a:rPr lang="ru-RU" sz="2400" b="1" dirty="0" err="1">
                <a:solidFill>
                  <a:srgbClr val="000000"/>
                </a:solidFill>
              </a:rPr>
              <a:t>қозғалады</a:t>
            </a:r>
            <a:r>
              <a:rPr lang="ru-RU" sz="2400" b="1" dirty="0">
                <a:solidFill>
                  <a:srgbClr val="000000"/>
                </a:solidFill>
              </a:rPr>
              <a:t>. </a:t>
            </a:r>
          </a:p>
          <a:p>
            <a:r>
              <a:rPr lang="ru-RU" sz="2400" b="1" dirty="0" err="1">
                <a:solidFill>
                  <a:srgbClr val="000000"/>
                </a:solidFill>
              </a:rPr>
              <a:t>Тілшек</a:t>
            </a:r>
            <a:r>
              <a:rPr lang="ru-RU" sz="2400" b="1" dirty="0">
                <a:solidFill>
                  <a:srgbClr val="000000"/>
                </a:solidFill>
              </a:rPr>
              <a:t> </a:t>
            </a:r>
            <a:r>
              <a:rPr lang="ru-RU" sz="2400" b="1" dirty="0" err="1">
                <a:solidFill>
                  <a:srgbClr val="000000"/>
                </a:solidFill>
              </a:rPr>
              <a:t>лимбке</a:t>
            </a:r>
            <a:r>
              <a:rPr lang="ru-RU" sz="2400" b="1" dirty="0">
                <a:solidFill>
                  <a:srgbClr val="000000"/>
                </a:solidFill>
              </a:rPr>
              <a:t> </a:t>
            </a:r>
            <a:r>
              <a:rPr lang="ru-RU" sz="2400" b="1" dirty="0" err="1">
                <a:solidFill>
                  <a:srgbClr val="000000"/>
                </a:solidFill>
              </a:rPr>
              <a:t>салыстырмалы</a:t>
            </a:r>
            <a:r>
              <a:rPr lang="ru-RU" sz="2400" b="1" dirty="0">
                <a:solidFill>
                  <a:srgbClr val="000000"/>
                </a:solidFill>
              </a:rPr>
              <a:t> </a:t>
            </a:r>
            <a:r>
              <a:rPr lang="ru-RU" sz="2400" b="1" dirty="0" err="1">
                <a:solidFill>
                  <a:srgbClr val="000000"/>
                </a:solidFill>
              </a:rPr>
              <a:t>сағат</a:t>
            </a:r>
            <a:r>
              <a:rPr lang="ru-RU" sz="2400" b="1" dirty="0">
                <a:solidFill>
                  <a:srgbClr val="000000"/>
                </a:solidFill>
              </a:rPr>
              <a:t> </a:t>
            </a:r>
            <a:r>
              <a:rPr lang="ru-RU" sz="2400" b="1" dirty="0" err="1">
                <a:solidFill>
                  <a:srgbClr val="000000"/>
                </a:solidFill>
              </a:rPr>
              <a:t>бағытымен</a:t>
            </a:r>
            <a:r>
              <a:rPr lang="ru-RU" sz="2400" b="1" dirty="0">
                <a:solidFill>
                  <a:srgbClr val="000000"/>
                </a:solidFill>
              </a:rPr>
              <a:t> </a:t>
            </a:r>
            <a:r>
              <a:rPr lang="ru-RU" sz="2400" b="1" dirty="0" err="1">
                <a:solidFill>
                  <a:srgbClr val="000000"/>
                </a:solidFill>
              </a:rPr>
              <a:t>қозғалуы</a:t>
            </a:r>
            <a:r>
              <a:rPr lang="ru-RU" sz="2400" b="1" dirty="0" smtClean="0">
                <a:solidFill>
                  <a:srgbClr val="000000"/>
                </a:solidFill>
              </a:rPr>
              <a:t>.</a:t>
            </a:r>
            <a:endParaRPr lang="ru-RU" sz="2400" b="1" dirty="0">
              <a:solidFill>
                <a:srgbClr val="000000"/>
              </a:solidFill>
            </a:endParaRPr>
          </a:p>
        </p:txBody>
      </p:sp>
      <p:graphicFrame>
        <p:nvGraphicFramePr>
          <p:cNvPr id="371719" name="Object 7"/>
          <p:cNvGraphicFramePr>
            <a:graphicFrameLocks noChangeAspect="1"/>
          </p:cNvGraphicFramePr>
          <p:nvPr/>
        </p:nvGraphicFramePr>
        <p:xfrm>
          <a:off x="4643438" y="1844675"/>
          <a:ext cx="354012" cy="3097213"/>
        </p:xfrm>
        <a:graphic>
          <a:graphicData uri="http://schemas.openxmlformats.org/presentationml/2006/ole">
            <mc:AlternateContent xmlns:mc="http://schemas.openxmlformats.org/markup-compatibility/2006">
              <mc:Choice xmlns:v="urn:schemas-microsoft-com:vml" Requires="v">
                <p:oleObj spid="_x0000_s7179" name="CorelDRAW" r:id="rId5" imgW="1208880" imgH="11324880" progId="">
                  <p:embed/>
                </p:oleObj>
              </mc:Choice>
              <mc:Fallback>
                <p:oleObj name="CorelDRAW" r:id="rId5" imgW="1208880" imgH="11324880" progId="">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1844675"/>
                        <a:ext cx="354012"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1720" name="Rectangle 8"/>
          <p:cNvSpPr>
            <a:spLocks noChangeArrowheads="1"/>
          </p:cNvSpPr>
          <p:nvPr/>
        </p:nvSpPr>
        <p:spPr bwMode="auto">
          <a:xfrm rot="-2349459">
            <a:off x="2590800" y="981075"/>
            <a:ext cx="4392613" cy="4824413"/>
          </a:xfrm>
          <a:prstGeom prst="rect">
            <a:avLst/>
          </a:prstGeom>
          <a:noFill/>
          <a:ln w="38100">
            <a:solidFill>
              <a:srgbClr val="000000"/>
            </a:solidFill>
            <a:miter lim="800000"/>
            <a:headEnd/>
            <a:tailEnd/>
          </a:ln>
          <a:effectLst/>
        </p:spPr>
        <p:txBody>
          <a:bodyPr wrap="none" anchor="ctr"/>
          <a:lstStyle/>
          <a:p>
            <a:endParaRPr lang="ru-RU"/>
          </a:p>
        </p:txBody>
      </p:sp>
      <p:sp>
        <p:nvSpPr>
          <p:cNvPr id="371732" name="AutoShape 20"/>
          <p:cNvSpPr>
            <a:spLocks noChangeArrowheads="1"/>
          </p:cNvSpPr>
          <p:nvPr/>
        </p:nvSpPr>
        <p:spPr bwMode="auto">
          <a:xfrm rot="13876949">
            <a:off x="1583531" y="3177382"/>
            <a:ext cx="1008063" cy="2159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0000"/>
          </a:solidFill>
          <a:ln w="9525">
            <a:solidFill>
              <a:schemeClr val="tx1"/>
            </a:solidFill>
            <a:miter lim="800000"/>
            <a:headEnd/>
            <a:tailEnd/>
          </a:ln>
          <a:effectLst/>
        </p:spPr>
        <p:txBody>
          <a:bodyPr wrap="none" anchor="ctr"/>
          <a:lstStyle/>
          <a:p>
            <a:endParaRPr lang="ru-RU"/>
          </a:p>
        </p:txBody>
      </p:sp>
      <p:sp>
        <p:nvSpPr>
          <p:cNvPr id="371733" name="Oval 21"/>
          <p:cNvSpPr>
            <a:spLocks noChangeArrowheads="1"/>
          </p:cNvSpPr>
          <p:nvPr/>
        </p:nvSpPr>
        <p:spPr bwMode="auto">
          <a:xfrm>
            <a:off x="4427538" y="1125538"/>
            <a:ext cx="863600" cy="863600"/>
          </a:xfrm>
          <a:prstGeom prst="ellipse">
            <a:avLst/>
          </a:prstGeom>
          <a:solidFill>
            <a:srgbClr val="CCFFCC">
              <a:alpha val="60001"/>
            </a:srgbClr>
          </a:solidFill>
          <a:ln w="57150" cmpd="thickThin" algn="ctr">
            <a:solidFill>
              <a:srgbClr val="000000"/>
            </a:solidFill>
            <a:round/>
            <a:headEnd/>
            <a:tailEnd/>
          </a:ln>
          <a:effectLst/>
        </p:spPr>
        <p:txBody>
          <a:bodyPr wrap="none" anchor="ctr"/>
          <a:lstStyle/>
          <a:p>
            <a:endParaRPr lang="ru-RU"/>
          </a:p>
        </p:txBody>
      </p:sp>
      <p:sp>
        <p:nvSpPr>
          <p:cNvPr id="371734" name="Text Box 22"/>
          <p:cNvSpPr txBox="1">
            <a:spLocks noChangeArrowheads="1"/>
          </p:cNvSpPr>
          <p:nvPr/>
        </p:nvSpPr>
        <p:spPr bwMode="auto">
          <a:xfrm>
            <a:off x="4462463" y="1330325"/>
            <a:ext cx="793750" cy="457200"/>
          </a:xfrm>
          <a:prstGeom prst="rect">
            <a:avLst/>
          </a:prstGeom>
          <a:noFill/>
          <a:ln w="9525">
            <a:noFill/>
            <a:miter lim="800000"/>
            <a:headEnd/>
            <a:tailEnd/>
          </a:ln>
          <a:effectLst/>
        </p:spPr>
        <p:txBody>
          <a:bodyPr wrap="none">
            <a:spAutoFit/>
          </a:bodyPr>
          <a:lstStyle/>
          <a:p>
            <a:r>
              <a:rPr lang="ru-RU" sz="2400">
                <a:solidFill>
                  <a:srgbClr val="000000"/>
                </a:solidFill>
                <a:latin typeface="Arial Black" pitchFamily="34" charset="0"/>
              </a:rPr>
              <a:t>320</a:t>
            </a:r>
            <a:endParaRPr lang="en-US" sz="2400">
              <a:solidFill>
                <a:srgbClr val="000000"/>
              </a:solidFill>
              <a:latin typeface="Arial Black" pitchFamily="34" charset="0"/>
              <a:sym typeface="Symbol" pitchFamily="18" charset="2"/>
            </a:endParaRPr>
          </a:p>
        </p:txBody>
      </p:sp>
      <p:pic>
        <p:nvPicPr>
          <p:cNvPr id="717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13351" y="392112"/>
            <a:ext cx="838200"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6" name="Rectangle 4"/>
          <p:cNvSpPr>
            <a:spLocks noGrp="1" noChangeArrowheads="1"/>
          </p:cNvSpPr>
          <p:nvPr>
            <p:ph type="title"/>
          </p:nvPr>
        </p:nvSpPr>
        <p:spPr>
          <a:xfrm>
            <a:off x="0" y="0"/>
            <a:ext cx="9144000" cy="404813"/>
          </a:xfrm>
        </p:spPr>
        <p:txBody>
          <a:bodyPr>
            <a:normAutofit fontScale="90000"/>
          </a:bodyPr>
          <a:lstStyle/>
          <a:p>
            <a:pPr algn="r"/>
            <a:r>
              <a:rPr lang="ru-RU" sz="2800" b="1" dirty="0">
                <a:solidFill>
                  <a:srgbClr val="000000"/>
                </a:solidFill>
              </a:rPr>
              <a:t>Тау-</a:t>
            </a:r>
            <a:r>
              <a:rPr lang="ru-RU" sz="2800" b="1" dirty="0" err="1">
                <a:solidFill>
                  <a:srgbClr val="000000"/>
                </a:solidFill>
              </a:rPr>
              <a:t>кен</a:t>
            </a:r>
            <a:r>
              <a:rPr lang="ru-RU" sz="2800" b="1" dirty="0">
                <a:solidFill>
                  <a:srgbClr val="000000"/>
                </a:solidFill>
              </a:rPr>
              <a:t> </a:t>
            </a:r>
            <a:r>
              <a:rPr lang="ru-RU" sz="2800" b="1" dirty="0" err="1" smtClean="0">
                <a:solidFill>
                  <a:srgbClr val="000000"/>
                </a:solidFill>
              </a:rPr>
              <a:t>құбылнамасымен</a:t>
            </a:r>
            <a:r>
              <a:rPr lang="ru-RU" sz="2800" b="1" dirty="0" smtClean="0">
                <a:solidFill>
                  <a:srgbClr val="000000"/>
                </a:solidFill>
              </a:rPr>
              <a:t> </a:t>
            </a:r>
            <a:r>
              <a:rPr lang="ru-RU" sz="2800" b="1" dirty="0" err="1" smtClean="0">
                <a:solidFill>
                  <a:srgbClr val="000000"/>
                </a:solidFill>
              </a:rPr>
              <a:t>жатыс</a:t>
            </a:r>
            <a:r>
              <a:rPr lang="ru-RU" sz="2800" b="1" dirty="0" smtClean="0">
                <a:solidFill>
                  <a:srgbClr val="000000"/>
                </a:solidFill>
              </a:rPr>
              <a:t> </a:t>
            </a:r>
            <a:r>
              <a:rPr lang="ru-RU" sz="2800" b="1" dirty="0" err="1" smtClean="0">
                <a:solidFill>
                  <a:srgbClr val="000000"/>
                </a:solidFill>
              </a:rPr>
              <a:t>элементтер</a:t>
            </a:r>
            <a:r>
              <a:rPr lang="kk-KZ" sz="2800" b="1" dirty="0" smtClean="0">
                <a:solidFill>
                  <a:srgbClr val="000000"/>
                </a:solidFill>
              </a:rPr>
              <a:t>ін өлшеу</a:t>
            </a:r>
            <a:endParaRPr lang="ru-RU" sz="2800" b="1" i="1" u="sng" dirty="0">
              <a:solidFill>
                <a:schemeClr val="tx1"/>
              </a:solidFill>
              <a:effectLst/>
            </a:endParaRPr>
          </a:p>
        </p:txBody>
      </p:sp>
      <p:sp>
        <p:nvSpPr>
          <p:cNvPr id="376844" name="Oval 12"/>
          <p:cNvSpPr>
            <a:spLocks noChangeArrowheads="1"/>
          </p:cNvSpPr>
          <p:nvPr/>
        </p:nvSpPr>
        <p:spPr bwMode="auto">
          <a:xfrm>
            <a:off x="3419475" y="4652963"/>
            <a:ext cx="288925" cy="360362"/>
          </a:xfrm>
          <a:prstGeom prst="ellipse">
            <a:avLst/>
          </a:prstGeom>
          <a:solidFill>
            <a:srgbClr val="FFFFFF"/>
          </a:solidFill>
          <a:ln w="9525">
            <a:solidFill>
              <a:schemeClr val="tx1"/>
            </a:solidFill>
            <a:round/>
            <a:headEnd/>
            <a:tailEnd/>
          </a:ln>
          <a:effectLst/>
        </p:spPr>
        <p:txBody>
          <a:bodyPr wrap="none" anchor="ctr"/>
          <a:lstStyle/>
          <a:p>
            <a:endParaRPr lang="ru-RU"/>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328" y="1052736"/>
            <a:ext cx="8044128"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88640"/>
            <a:ext cx="8229600" cy="476672"/>
          </a:xfrm>
        </p:spPr>
        <p:txBody>
          <a:bodyPr>
            <a:normAutofit fontScale="90000"/>
          </a:bodyPr>
          <a:lstStyle/>
          <a:p>
            <a:r>
              <a:rPr lang="kk-KZ" sz="2800" b="1" dirty="0" smtClean="0"/>
              <a:t>Көлбеу </a:t>
            </a:r>
            <a:r>
              <a:rPr lang="kk-KZ" sz="2800" b="1" dirty="0"/>
              <a:t>қабаттардың нақтылы қалындыгын </a:t>
            </a:r>
            <a:r>
              <a:rPr lang="kk-KZ" sz="2800" b="1" dirty="0" smtClean="0"/>
              <a:t>анықтау</a:t>
            </a:r>
            <a:endParaRPr lang="ru-RU" sz="2800" b="1" dirty="0"/>
          </a:p>
        </p:txBody>
      </p:sp>
      <p:sp>
        <p:nvSpPr>
          <p:cNvPr id="3" name="Содержимое 2"/>
          <p:cNvSpPr>
            <a:spLocks noGrp="1"/>
          </p:cNvSpPr>
          <p:nvPr>
            <p:ph idx="1"/>
          </p:nvPr>
        </p:nvSpPr>
        <p:spPr>
          <a:xfrm>
            <a:off x="357158" y="785794"/>
            <a:ext cx="8429684" cy="5595534"/>
          </a:xfrm>
        </p:spPr>
        <p:txBody>
          <a:bodyPr>
            <a:noAutofit/>
          </a:bodyPr>
          <a:lstStyle/>
          <a:p>
            <a:r>
              <a:rPr lang="kk-KZ" sz="2400" dirty="0" smtClean="0"/>
              <a:t>Көлбеу </a:t>
            </a:r>
            <a:r>
              <a:rPr lang="kk-KZ" sz="2400" dirty="0"/>
              <a:t>қабат, баска да жатысты қабаттар сияқты, қабат беттері — жабыны мен табаны арқылы шектеледі: олардың арасындағы ең қысқа қашықтық қабат қалындыш (Н) болады. Қабат қалыңдығын кейде тікелей ашылымдарда өлшеуге болады. Мұнда көбінесе оның көрінетін қалындығын өлшеу мүмкіндігі ғана туады. Қабаттың жер бетіне шығу ені қабаттың көл-беулігіне және жер бедеріне байланысты: жер бетінің бірдей еңістігінде қабаттың шығу ені оның қалындығының өсуіне байланысты артады да, құлау бұрышы өскен сайьш кемиді.</a:t>
            </a:r>
            <a:endParaRPr lang="ru-RU" sz="2400" dirty="0"/>
          </a:p>
          <a:p>
            <a:r>
              <a:rPr lang="kk-KZ" sz="2400" dirty="0"/>
              <a:t>Көлбеу жатысты қабаттың қалындығын әр түрлі әдістер арқьшы анықтайды. Оның ішінде жиі қолданылатыны созылу бағытына тік жүргізілетін қимада өлшеу, мүнда біздің қалындықтардың негізгі түрлерін байқауға мүмкіншілігіміз бар</a:t>
            </a:r>
            <a:r>
              <a:rPr lang="ru-RU" sz="2400" dirty="0" smtClean="0"/>
              <a:t>.</a:t>
            </a:r>
            <a:r>
              <a:rPr lang="ru-RU" sz="2400" i="1" dirty="0" smtClean="0"/>
              <a:t> </a:t>
            </a:r>
            <a:endParaRPr lang="ru-RU" sz="2400" dirty="0" smtClean="0"/>
          </a:p>
          <a:p>
            <a:endParaRPr lang="ru-RU" sz="2400" dirty="0"/>
          </a:p>
        </p:txBody>
      </p:sp>
      <p:sp>
        <p:nvSpPr>
          <p:cNvPr id="6" name="Содержимое 2"/>
          <p:cNvSpPr txBox="1">
            <a:spLocks/>
          </p:cNvSpPr>
          <p:nvPr/>
        </p:nvSpPr>
        <p:spPr>
          <a:xfrm>
            <a:off x="500034" y="4643421"/>
            <a:ext cx="8329642" cy="2214579"/>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ru-RU"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7" name="Text Box 5"/>
          <p:cNvSpPr txBox="1">
            <a:spLocks noChangeArrowheads="1"/>
          </p:cNvSpPr>
          <p:nvPr/>
        </p:nvSpPr>
        <p:spPr bwMode="auto">
          <a:xfrm>
            <a:off x="0" y="76200"/>
            <a:ext cx="8991600" cy="688975"/>
          </a:xfrm>
          <a:prstGeom prst="rect">
            <a:avLst/>
          </a:prstGeom>
          <a:noFill/>
          <a:ln w="9525" algn="ctr">
            <a:noFill/>
            <a:miter lim="800000"/>
            <a:headEnd/>
            <a:tailEnd/>
          </a:ln>
          <a:effectLst/>
        </p:spPr>
        <p:txBody>
          <a:bodyPr anchor="ctr"/>
          <a:lstStyle/>
          <a:p>
            <a:pPr>
              <a:lnSpc>
                <a:spcPct val="85000"/>
              </a:lnSpc>
            </a:pPr>
            <a:r>
              <a:rPr lang="ru-RU" sz="2000" b="1" i="1" u="sng" dirty="0" err="1">
                <a:latin typeface="Arial" charset="0"/>
              </a:rPr>
              <a:t>Қабат</a:t>
            </a:r>
            <a:r>
              <a:rPr lang="ru-RU" sz="2000" b="1" i="1" u="sng" dirty="0">
                <a:latin typeface="Arial" charset="0"/>
              </a:rPr>
              <a:t> </a:t>
            </a:r>
            <a:r>
              <a:rPr lang="ru-RU" sz="2000" b="1" i="1" u="sng" dirty="0" err="1">
                <a:latin typeface="Arial" charset="0"/>
              </a:rPr>
              <a:t>созылуына</a:t>
            </a:r>
            <a:r>
              <a:rPr lang="ru-RU" sz="2000" b="1" i="1" u="sng" dirty="0">
                <a:latin typeface="Arial" charset="0"/>
              </a:rPr>
              <a:t> </a:t>
            </a:r>
            <a:r>
              <a:rPr lang="ru-RU" sz="2000" b="1" i="1" u="sng" dirty="0" err="1">
                <a:latin typeface="Arial" charset="0"/>
              </a:rPr>
              <a:t>тік</a:t>
            </a:r>
            <a:r>
              <a:rPr lang="ru-RU" sz="2000" b="1" i="1" u="sng" dirty="0">
                <a:latin typeface="Arial" charset="0"/>
              </a:rPr>
              <a:t> </a:t>
            </a:r>
            <a:r>
              <a:rPr lang="ru-RU" sz="2000" b="1" i="1" u="sng" dirty="0" err="1">
                <a:latin typeface="Arial" charset="0"/>
              </a:rPr>
              <a:t>бағыттағы</a:t>
            </a:r>
            <a:r>
              <a:rPr lang="ru-RU" sz="2000" b="1" i="1" u="sng" dirty="0">
                <a:latin typeface="Arial" charset="0"/>
              </a:rPr>
              <a:t> </a:t>
            </a:r>
            <a:r>
              <a:rPr lang="ru-RU" sz="2000" b="1" i="1" u="sng" dirty="0" err="1">
                <a:latin typeface="Arial" charset="0"/>
              </a:rPr>
              <a:t>қимада</a:t>
            </a:r>
            <a:r>
              <a:rPr lang="ru-RU" sz="2000" b="1" i="1" u="sng" dirty="0">
                <a:latin typeface="Arial" charset="0"/>
              </a:rPr>
              <a:t> </a:t>
            </a:r>
            <a:r>
              <a:rPr lang="ru-RU" sz="2000" b="1" i="1" u="sng" dirty="0" err="1">
                <a:latin typeface="Arial" charset="0"/>
              </a:rPr>
              <a:t>көлбеу</a:t>
            </a:r>
            <a:r>
              <a:rPr lang="ru-RU" sz="2000" b="1" i="1" u="sng" dirty="0">
                <a:latin typeface="Arial" charset="0"/>
              </a:rPr>
              <a:t> </a:t>
            </a:r>
            <a:r>
              <a:rPr lang="ru-RU" sz="2000" b="1" i="1" u="sng" dirty="0" err="1">
                <a:latin typeface="Arial" charset="0"/>
              </a:rPr>
              <a:t>жатысты</a:t>
            </a:r>
            <a:r>
              <a:rPr lang="ru-RU" sz="2000" b="1" i="1" u="sng" dirty="0">
                <a:latin typeface="Arial" charset="0"/>
              </a:rPr>
              <a:t> </a:t>
            </a:r>
            <a:r>
              <a:rPr lang="ru-RU" sz="2000" b="1" i="1" u="sng" dirty="0" err="1">
                <a:latin typeface="Arial" charset="0"/>
              </a:rPr>
              <a:t>қабаттың</a:t>
            </a:r>
            <a:r>
              <a:rPr lang="ru-RU" sz="2000" b="1" i="1" u="sng" dirty="0">
                <a:latin typeface="Arial" charset="0"/>
              </a:rPr>
              <a:t> </a:t>
            </a:r>
            <a:r>
              <a:rPr lang="ru-RU" sz="2000" b="1" i="1" u="sng" dirty="0" err="1">
                <a:latin typeface="Arial" charset="0"/>
              </a:rPr>
              <a:t>нақтылы</a:t>
            </a:r>
            <a:r>
              <a:rPr lang="ru-RU" sz="2000" b="1" i="1" u="sng" dirty="0">
                <a:latin typeface="Arial" charset="0"/>
              </a:rPr>
              <a:t> </a:t>
            </a:r>
            <a:r>
              <a:rPr lang="ru-RU" sz="2000" b="1" i="1" u="sng" dirty="0" err="1">
                <a:latin typeface="Arial" charset="0"/>
              </a:rPr>
              <a:t>қалындығының</a:t>
            </a:r>
            <a:r>
              <a:rPr lang="ru-RU" sz="2000" b="1" i="1" u="sng" dirty="0">
                <a:latin typeface="Arial" charset="0"/>
              </a:rPr>
              <a:t> </a:t>
            </a:r>
            <a:r>
              <a:rPr lang="ru-RU" sz="2000" b="1" i="1" u="sng" dirty="0" err="1">
                <a:latin typeface="Arial" charset="0"/>
              </a:rPr>
              <a:t>анықтаудың</a:t>
            </a:r>
            <a:r>
              <a:rPr lang="ru-RU" sz="2000" b="1" i="1" u="sng" dirty="0">
                <a:latin typeface="Arial" charset="0"/>
              </a:rPr>
              <a:t> </a:t>
            </a:r>
            <a:r>
              <a:rPr lang="ru-RU" sz="2000" b="1" i="1" u="sng" dirty="0" err="1">
                <a:latin typeface="Arial" charset="0"/>
              </a:rPr>
              <a:t>әр</a:t>
            </a:r>
            <a:r>
              <a:rPr lang="ru-RU" sz="2000" b="1" i="1" u="sng" dirty="0">
                <a:latin typeface="Arial" charset="0"/>
              </a:rPr>
              <a:t> </a:t>
            </a:r>
            <a:r>
              <a:rPr lang="ru-RU" sz="2000" b="1" i="1" u="sng" dirty="0" err="1">
                <a:latin typeface="Arial" charset="0"/>
              </a:rPr>
              <a:t>түрлі</a:t>
            </a:r>
            <a:r>
              <a:rPr lang="ru-RU" sz="2000" b="1" i="1" u="sng" dirty="0">
                <a:latin typeface="Arial" charset="0"/>
              </a:rPr>
              <a:t> </a:t>
            </a:r>
            <a:r>
              <a:rPr lang="ru-RU" sz="2000" b="1" i="1" u="sng" dirty="0" err="1">
                <a:latin typeface="Arial" charset="0"/>
              </a:rPr>
              <a:t>жағдайлары</a:t>
            </a:r>
            <a:r>
              <a:rPr lang="ru-RU" sz="2000" b="1" i="1" u="sng" dirty="0">
                <a:latin typeface="Arial" charset="0"/>
              </a:rPr>
              <a:t>:</a:t>
            </a:r>
          </a:p>
        </p:txBody>
      </p:sp>
      <p:pic>
        <p:nvPicPr>
          <p:cNvPr id="402438" name="Picture 6"/>
          <p:cNvPicPr>
            <a:picLocks noChangeAspect="1" noChangeArrowheads="1"/>
          </p:cNvPicPr>
          <p:nvPr/>
        </p:nvPicPr>
        <p:blipFill>
          <a:blip r:embed="rId3"/>
          <a:srcRect/>
          <a:stretch>
            <a:fillRect/>
          </a:stretch>
        </p:blipFill>
        <p:spPr bwMode="auto">
          <a:xfrm>
            <a:off x="106363" y="981075"/>
            <a:ext cx="6553200" cy="5014913"/>
          </a:xfrm>
          <a:prstGeom prst="rect">
            <a:avLst/>
          </a:prstGeom>
          <a:noFill/>
          <a:ln w="9525">
            <a:noFill/>
            <a:miter lim="800000"/>
            <a:headEnd/>
            <a:tailEnd/>
          </a:ln>
        </p:spPr>
      </p:pic>
      <p:sp>
        <p:nvSpPr>
          <p:cNvPr id="402439" name="Text Box 7"/>
          <p:cNvSpPr txBox="1">
            <a:spLocks noChangeArrowheads="1"/>
          </p:cNvSpPr>
          <p:nvPr/>
        </p:nvSpPr>
        <p:spPr bwMode="auto">
          <a:xfrm>
            <a:off x="217488" y="6081713"/>
            <a:ext cx="8675687" cy="563231"/>
          </a:xfrm>
          <a:prstGeom prst="rect">
            <a:avLst/>
          </a:prstGeom>
          <a:noFill/>
          <a:ln w="9525">
            <a:noFill/>
            <a:miter lim="800000"/>
            <a:headEnd/>
            <a:tailEnd/>
          </a:ln>
          <a:effectLst/>
        </p:spPr>
        <p:txBody>
          <a:bodyPr>
            <a:spAutoFit/>
          </a:bodyPr>
          <a:lstStyle/>
          <a:p>
            <a:pPr>
              <a:lnSpc>
                <a:spcPct val="85000"/>
              </a:lnSpc>
            </a:pPr>
            <a:r>
              <a:rPr lang="en-US" b="1" dirty="0"/>
              <a:t>H</a:t>
            </a:r>
            <a:r>
              <a:rPr lang="ru-RU" dirty="0"/>
              <a:t> – </a:t>
            </a:r>
            <a:r>
              <a:rPr lang="ru-RU" dirty="0" err="1" smtClean="0"/>
              <a:t>қабаттың</a:t>
            </a:r>
            <a:r>
              <a:rPr lang="ru-RU" dirty="0" smtClean="0"/>
              <a:t> </a:t>
            </a:r>
            <a:r>
              <a:rPr lang="ru-RU" dirty="0" err="1" smtClean="0"/>
              <a:t>нақтылы</a:t>
            </a:r>
            <a:r>
              <a:rPr lang="ru-RU" dirty="0" smtClean="0"/>
              <a:t> </a:t>
            </a:r>
            <a:r>
              <a:rPr lang="ru-RU" dirty="0" err="1" smtClean="0"/>
              <a:t>қалындығы</a:t>
            </a:r>
            <a:r>
              <a:rPr lang="ru-RU" dirty="0" smtClean="0"/>
              <a:t>; </a:t>
            </a:r>
            <a:r>
              <a:rPr lang="ru-RU" b="1" dirty="0">
                <a:sym typeface="Symbol" pitchFamily="18" charset="2"/>
              </a:rPr>
              <a:t></a:t>
            </a:r>
            <a:r>
              <a:rPr lang="ru-RU" dirty="0"/>
              <a:t> – </a:t>
            </a:r>
            <a:r>
              <a:rPr lang="ru-RU" dirty="0" err="1" smtClean="0"/>
              <a:t>қабаттың</a:t>
            </a:r>
            <a:r>
              <a:rPr lang="ru-RU" dirty="0" smtClean="0"/>
              <a:t> </a:t>
            </a:r>
            <a:r>
              <a:rPr lang="ru-RU" dirty="0" err="1" smtClean="0"/>
              <a:t>құлау</a:t>
            </a:r>
            <a:r>
              <a:rPr lang="ru-RU" dirty="0" smtClean="0"/>
              <a:t> </a:t>
            </a:r>
            <a:r>
              <a:rPr lang="ru-RU" dirty="0" err="1" smtClean="0"/>
              <a:t>бұрышы</a:t>
            </a:r>
            <a:r>
              <a:rPr lang="ru-RU" dirty="0" smtClean="0"/>
              <a:t>; </a:t>
            </a:r>
            <a:r>
              <a:rPr lang="ru-RU" b="1" dirty="0">
                <a:sym typeface="Symbol" pitchFamily="18" charset="2"/>
              </a:rPr>
              <a:t></a:t>
            </a:r>
            <a:r>
              <a:rPr lang="ru-RU" dirty="0"/>
              <a:t> – </a:t>
            </a:r>
            <a:r>
              <a:rPr lang="ru-RU" dirty="0" err="1" smtClean="0"/>
              <a:t>айрайдын</a:t>
            </a:r>
            <a:r>
              <a:rPr lang="ru-RU" dirty="0" smtClean="0"/>
              <a:t> </a:t>
            </a:r>
            <a:r>
              <a:rPr lang="ru-RU" dirty="0" err="1" smtClean="0"/>
              <a:t>құлау</a:t>
            </a:r>
            <a:r>
              <a:rPr lang="ru-RU" dirty="0" smtClean="0"/>
              <a:t> </a:t>
            </a:r>
            <a:r>
              <a:rPr lang="ru-RU" dirty="0" err="1" smtClean="0"/>
              <a:t>бұрышы</a:t>
            </a:r>
            <a:r>
              <a:rPr lang="ru-RU" dirty="0" smtClean="0"/>
              <a:t>; </a:t>
            </a:r>
            <a:r>
              <a:rPr lang="ru-RU" b="1" dirty="0">
                <a:sym typeface="Symbol" pitchFamily="18" charset="2"/>
              </a:rPr>
              <a:t></a:t>
            </a:r>
            <a:r>
              <a:rPr lang="ru-RU" dirty="0"/>
              <a:t> – </a:t>
            </a:r>
            <a:r>
              <a:rPr lang="ru-RU" dirty="0" err="1" smtClean="0"/>
              <a:t>байрай</a:t>
            </a:r>
            <a:r>
              <a:rPr lang="ru-RU" dirty="0" smtClean="0"/>
              <a:t> мен </a:t>
            </a:r>
            <a:r>
              <a:rPr lang="ru-RU" dirty="0" err="1" smtClean="0"/>
              <a:t>қаттың</a:t>
            </a:r>
            <a:r>
              <a:rPr lang="ru-RU" dirty="0" smtClean="0"/>
              <a:t> </a:t>
            </a:r>
            <a:r>
              <a:rPr lang="ru-RU" dirty="0" err="1" smtClean="0"/>
              <a:t>арасындағы</a:t>
            </a:r>
            <a:r>
              <a:rPr lang="ru-RU" dirty="0" smtClean="0"/>
              <a:t> </a:t>
            </a:r>
            <a:r>
              <a:rPr lang="ru-RU" dirty="0" err="1" smtClean="0"/>
              <a:t>құлау</a:t>
            </a:r>
            <a:r>
              <a:rPr lang="ru-RU" dirty="0" smtClean="0"/>
              <a:t> </a:t>
            </a:r>
            <a:r>
              <a:rPr lang="ru-RU" dirty="0" err="1" smtClean="0"/>
              <a:t>бұрышы</a:t>
            </a:r>
            <a:r>
              <a:rPr lang="ru-RU" dirty="0" smtClean="0"/>
              <a:t>.</a:t>
            </a:r>
            <a:endParaRPr lang="ru-RU" dirty="0"/>
          </a:p>
        </p:txBody>
      </p:sp>
      <p:sp>
        <p:nvSpPr>
          <p:cNvPr id="402440" name="Text Box 8"/>
          <p:cNvSpPr txBox="1">
            <a:spLocks noChangeArrowheads="1"/>
          </p:cNvSpPr>
          <p:nvPr/>
        </p:nvSpPr>
        <p:spPr bwMode="auto">
          <a:xfrm>
            <a:off x="6875463" y="1717675"/>
            <a:ext cx="2160587" cy="2446824"/>
          </a:xfrm>
          <a:prstGeom prst="rect">
            <a:avLst/>
          </a:prstGeom>
          <a:noFill/>
          <a:ln w="9525">
            <a:solidFill>
              <a:schemeClr val="tx1"/>
            </a:solidFill>
            <a:miter lim="800000"/>
            <a:headEnd/>
            <a:tailEnd/>
          </a:ln>
          <a:effectLst/>
        </p:spPr>
        <p:txBody>
          <a:bodyPr>
            <a:spAutoFit/>
          </a:bodyPr>
          <a:lstStyle/>
          <a:p>
            <a:pPr algn="ctr">
              <a:lnSpc>
                <a:spcPct val="85000"/>
              </a:lnSpc>
            </a:pPr>
            <a:r>
              <a:rPr lang="en-US" b="1" dirty="0"/>
              <a:t>h</a:t>
            </a:r>
            <a:r>
              <a:rPr lang="ru-RU" dirty="0"/>
              <a:t> – </a:t>
            </a:r>
          </a:p>
          <a:p>
            <a:pPr>
              <a:lnSpc>
                <a:spcPct val="85000"/>
              </a:lnSpc>
            </a:pPr>
            <a:endParaRPr lang="ru-RU" dirty="0"/>
          </a:p>
          <a:p>
            <a:pPr>
              <a:lnSpc>
                <a:spcPct val="85000"/>
              </a:lnSpc>
            </a:pPr>
            <a:r>
              <a:rPr lang="ru-RU" dirty="0"/>
              <a:t>№ 1, 2</a:t>
            </a:r>
            <a:r>
              <a:rPr lang="ru-RU" b="1" dirty="0"/>
              <a:t> </a:t>
            </a:r>
            <a:r>
              <a:rPr lang="ru-RU" b="1" dirty="0" smtClean="0"/>
              <a:t>–</a:t>
            </a:r>
            <a:r>
              <a:rPr lang="ru-RU" dirty="0" smtClean="0"/>
              <a:t>«</a:t>
            </a:r>
            <a:r>
              <a:rPr lang="ru-RU" dirty="0" err="1" smtClean="0"/>
              <a:t>көлденен</a:t>
            </a:r>
            <a:r>
              <a:rPr lang="ru-RU" dirty="0" smtClean="0"/>
              <a:t> </a:t>
            </a:r>
            <a:r>
              <a:rPr lang="ru-RU" dirty="0" err="1" smtClean="0"/>
              <a:t>қалындық</a:t>
            </a:r>
            <a:r>
              <a:rPr lang="ru-RU" dirty="0" smtClean="0"/>
              <a:t>"</a:t>
            </a:r>
            <a:endParaRPr lang="ru-RU" dirty="0"/>
          </a:p>
          <a:p>
            <a:pPr>
              <a:lnSpc>
                <a:spcPct val="85000"/>
              </a:lnSpc>
            </a:pPr>
            <a:endParaRPr lang="ru-RU" dirty="0"/>
          </a:p>
          <a:p>
            <a:pPr>
              <a:lnSpc>
                <a:spcPct val="85000"/>
              </a:lnSpc>
            </a:pPr>
            <a:r>
              <a:rPr lang="ru-RU" dirty="0"/>
              <a:t>№ 3</a:t>
            </a:r>
            <a:r>
              <a:rPr lang="ru-RU" b="1" dirty="0"/>
              <a:t> –</a:t>
            </a:r>
          </a:p>
          <a:p>
            <a:pPr>
              <a:lnSpc>
                <a:spcPct val="85000"/>
              </a:lnSpc>
            </a:pPr>
            <a:r>
              <a:rPr lang="ru-RU" dirty="0" smtClean="0"/>
              <a:t>«</a:t>
            </a:r>
            <a:r>
              <a:rPr lang="ru-RU" dirty="0" err="1" smtClean="0"/>
              <a:t>тік</a:t>
            </a:r>
            <a:r>
              <a:rPr lang="ru-RU" dirty="0" smtClean="0"/>
              <a:t> </a:t>
            </a:r>
            <a:r>
              <a:rPr lang="ru-RU" dirty="0" err="1" smtClean="0"/>
              <a:t>қалындық</a:t>
            </a:r>
            <a:r>
              <a:rPr lang="ru-RU" dirty="0" smtClean="0"/>
              <a:t>"</a:t>
            </a:r>
          </a:p>
          <a:p>
            <a:pPr>
              <a:lnSpc>
                <a:spcPct val="85000"/>
              </a:lnSpc>
            </a:pPr>
            <a:endParaRPr lang="ru-RU" dirty="0" smtClean="0"/>
          </a:p>
          <a:p>
            <a:pPr>
              <a:lnSpc>
                <a:spcPct val="85000"/>
              </a:lnSpc>
            </a:pPr>
            <a:r>
              <a:rPr lang="ru-RU" dirty="0" smtClean="0"/>
              <a:t>№ </a:t>
            </a:r>
            <a:r>
              <a:rPr lang="ru-RU" dirty="0"/>
              <a:t>4, 5, 6 –</a:t>
            </a:r>
            <a:r>
              <a:rPr lang="ru-RU" b="1" dirty="0"/>
              <a:t> </a:t>
            </a:r>
          </a:p>
          <a:p>
            <a:pPr>
              <a:lnSpc>
                <a:spcPct val="85000"/>
              </a:lnSpc>
            </a:pPr>
            <a:r>
              <a:rPr lang="ru-RU" dirty="0" smtClean="0"/>
              <a:t>«</a:t>
            </a:r>
            <a:r>
              <a:rPr lang="ru-RU" dirty="0" err="1" smtClean="0"/>
              <a:t>шығудың</a:t>
            </a:r>
            <a:r>
              <a:rPr lang="ru-RU" dirty="0" smtClean="0"/>
              <a:t> </a:t>
            </a:r>
            <a:r>
              <a:rPr lang="ru-RU" dirty="0" err="1" smtClean="0"/>
              <a:t>ені</a:t>
            </a:r>
            <a:r>
              <a:rPr lang="ru-RU" dirty="0" smtClean="0"/>
              <a:t>"</a:t>
            </a:r>
            <a:endParaRPr lang="ru-R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1690</TotalTime>
  <Words>494</Words>
  <Application>Microsoft Office PowerPoint</Application>
  <PresentationFormat>Экран (4:3)</PresentationFormat>
  <Paragraphs>71</Paragraphs>
  <Slides>13</Slides>
  <Notes>11</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13</vt:i4>
      </vt:variant>
    </vt:vector>
  </HeadingPairs>
  <TitlesOfParts>
    <vt:vector size="15" baseType="lpstr">
      <vt:lpstr>Тема Office</vt:lpstr>
      <vt:lpstr>CorelDRAW</vt:lpstr>
      <vt:lpstr>Қабаттардың көлбеу жатысы</vt:lpstr>
      <vt:lpstr>Элементы залегания пласта </vt:lpstr>
      <vt:lpstr>Тау-кен құбылнамасының құрылысы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Тау-кен құбылнамасымен жатыс элементтерін өлшеу</vt:lpstr>
      <vt:lpstr>Көлбеу қабаттардың нақтылы қалындыгын анықтау</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НАКЛОННОЕ ЗАЛЕГАНИЕ СЛОЕВ</dc:title>
  <dc:creator>Наташа</dc:creator>
  <cp:lastModifiedBy>User</cp:lastModifiedBy>
  <cp:revision>79</cp:revision>
  <dcterms:created xsi:type="dcterms:W3CDTF">2015-01-27T11:18:47Z</dcterms:created>
  <dcterms:modified xsi:type="dcterms:W3CDTF">2016-03-07T12:47:21Z</dcterms:modified>
</cp:coreProperties>
</file>