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5ABC5F0A-CB42-4F74-9BB1-981AC2C114C2}"/>
              </a:ext>
            </a:extLst>
          </p:cNvPr>
          <p:cNvSpPr>
            <a:spLocks noGrp="1"/>
          </p:cNvSpPr>
          <p:nvPr/>
        </p:nvSpPr>
        <p:spPr>
          <a:xfrm>
            <a:off x="5791200" y="22098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048CA0E7-8968-4E50-A722-48689A4D4F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18F89961-16C5-4303-A601-A1ACD86076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cent rule">
            <a:extLst>
              <a:ext uri="{FF2B5EF4-FFF2-40B4-BE49-F238E27FC236}">
                <a16:creationId xmlns:a16="http://schemas.microsoft.com/office/drawing/2014/main" id="{24507304-5676-431B-8576-9FFE00794B20}"/>
              </a:ext>
            </a:extLst>
          </p:cNvPr>
          <p:cNvSpPr>
            <a:spLocks noGrp="1"/>
          </p:cNvSpPr>
          <p:nvPr/>
        </p:nvSpPr>
        <p:spPr>
          <a:xfrm>
            <a:off x="5791200" y="24765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Section title">
            <a:extLst>
              <a:ext uri="{FF2B5EF4-FFF2-40B4-BE49-F238E27FC236}">
                <a16:creationId xmlns:a16="http://schemas.microsoft.com/office/drawing/2014/main" id="{520BB90C-05DF-4A7B-A222-59CF9DE7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D336FC54-6E9F-4E8E-9FCA-26721BDC1757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54F256E3-2E31-49E5-B234-E42AB60ED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Body">
            <a:extLst>
              <a:ext uri="{FF2B5EF4-FFF2-40B4-BE49-F238E27FC236}">
                <a16:creationId xmlns:a16="http://schemas.microsoft.com/office/drawing/2014/main" id="{DA933AA4-D9B9-4927-A934-9AF8ED00F9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ccent rule">
            <a:extLst>
              <a:ext uri="{FF2B5EF4-FFF2-40B4-BE49-F238E27FC236}">
                <a16:creationId xmlns:a16="http://schemas.microsoft.com/office/drawing/2014/main" id="{6D4CF62D-C792-4897-A3AC-A834E466E283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17AE09B2-7781-4110-BF4B-9C548DEDD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4EC9F74C-3D5E-4FB6-9E7B-EF0835892D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4" name="Right column">
            <a:extLst>
              <a:ext uri="{FF2B5EF4-FFF2-40B4-BE49-F238E27FC236}">
                <a16:creationId xmlns:a16="http://schemas.microsoft.com/office/drawing/2014/main" id="{0AA9A99C-9F2D-40E3-95CE-1EF07295B4A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cent rule">
            <a:extLst>
              <a:ext uri="{FF2B5EF4-FFF2-40B4-BE49-F238E27FC236}">
                <a16:creationId xmlns:a16="http://schemas.microsoft.com/office/drawing/2014/main" id="{3756CF41-B3B8-400D-B0DE-B5FBBAE92C06}"/>
              </a:ext>
            </a:extLst>
          </p:cNvPr>
          <p:cNvSpPr>
            <a:spLocks noGrp="1"/>
          </p:cNvSpPr>
          <p:nvPr/>
        </p:nvSpPr>
        <p:spPr>
          <a:xfrm>
            <a:off x="685800" y="1524000"/>
            <a:ext cx="609600" cy="38100"/>
          </a:xfrm>
          <a:prstGeom prst="rect">
            <a:avLst/>
          </a:prstGeom>
          <a:solidFill>
            <a:schemeClr val="accent1"/>
          </a:solidFill>
          <a:ln>
            <a:noFill/>
            <a:prstDash val="solid"/>
          </a:ln>
        </p:spPr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E317A45-3FA6-47A8-9188-FACC1BC5A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3" name="Left column">
            <a:extLst>
              <a:ext uri="{FF2B5EF4-FFF2-40B4-BE49-F238E27FC236}">
                <a16:creationId xmlns:a16="http://schemas.microsoft.com/office/drawing/2014/main" id="{8D0D910A-E748-42A6-AF18-BE0D18B3C3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DC1303F4-1CE4-4213-AF0B-0DE1EDAEABDB}"/>
              </a:ext>
            </a:extLst>
          </p:cNvPr>
          <p:cNvSpPr>
            <a:spLocks noGrp="1"/>
          </p:cNvSpPr>
          <p:nvPr/>
        </p:nvSpPr>
        <p:spPr>
          <a:xfrm>
            <a:off x="6096000" y="857250"/>
            <a:ext cx="5334000" cy="495300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2" name="Волна 1">
            <a:extLst>
              <a:ext uri="{FF2B5EF4-FFF2-40B4-BE49-F238E27FC236}">
                <a16:creationId xmlns:a16="http://schemas.microsoft.com/office/drawing/2014/main" id="{77A9CC8C-07E8-4522-8AE2-FE45659BFB93}"/>
              </a:ext>
            </a:extLst>
          </p:cNvPr>
          <p:cNvSpPr>
            <a:spLocks noGrp="1"/>
          </p:cNvSpPr>
          <p:nvPr/>
        </p:nvSpPr>
        <p:spPr>
          <a:xfrm>
            <a:off x="6048375" y="3680460"/>
            <a:ext cx="5429250" cy="12382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9E6CD56-35FC-46C3-8E41-0F1D7844D094}"/>
              </a:ext>
            </a:extLst>
          </p:cNvPr>
          <p:cNvSpPr>
            <a:spLocks noGrp="1"/>
          </p:cNvSpPr>
          <p:nvPr/>
        </p:nvSpPr>
        <p:spPr>
          <a:xfrm>
            <a:off x="7962900" y="857250"/>
            <a:ext cx="9525" cy="495300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187EBB8-0C04-4E72-BF56-9799FE2C27BE}"/>
              </a:ext>
            </a:extLst>
          </p:cNvPr>
          <p:cNvSpPr>
            <a:spLocks noGrp="1"/>
          </p:cNvSpPr>
          <p:nvPr/>
        </p:nvSpPr>
        <p:spPr>
          <a:xfrm>
            <a:off x="6096000" y="2590800"/>
            <a:ext cx="533400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F8EDB59-CB0A-43A9-BC45-1A7C64278BF1}"/>
              </a:ext>
            </a:extLst>
          </p:cNvPr>
          <p:cNvSpPr>
            <a:spLocks noGrp="1"/>
          </p:cNvSpPr>
          <p:nvPr/>
        </p:nvSpPr>
        <p:spPr>
          <a:xfrm>
            <a:off x="6362700" y="1104900"/>
            <a:ext cx="1280160" cy="108966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AAC956C-472D-4653-88D6-456E7798BB1C}"/>
              </a:ext>
            </a:extLst>
          </p:cNvPr>
          <p:cNvSpPr>
            <a:spLocks noGrp="1"/>
          </p:cNvSpPr>
          <p:nvPr/>
        </p:nvSpPr>
        <p:spPr>
          <a:xfrm>
            <a:off x="8389620" y="1104900"/>
            <a:ext cx="1173480" cy="108966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1224318-7733-42ED-8963-7385AC5D9A3F}"/>
              </a:ext>
            </a:extLst>
          </p:cNvPr>
          <p:cNvSpPr>
            <a:spLocks noGrp="1"/>
          </p:cNvSpPr>
          <p:nvPr/>
        </p:nvSpPr>
        <p:spPr>
          <a:xfrm>
            <a:off x="9936480" y="1104900"/>
            <a:ext cx="1173480" cy="108966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AA81F09-B6EB-4047-AFB9-B00055E6C360}"/>
              </a:ext>
            </a:extLst>
          </p:cNvPr>
          <p:cNvSpPr>
            <a:spLocks noGrp="1"/>
          </p:cNvSpPr>
          <p:nvPr/>
        </p:nvSpPr>
        <p:spPr>
          <a:xfrm>
            <a:off x="6362700" y="3086100"/>
            <a:ext cx="1280160" cy="89154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D353D53-F2AF-4FF3-B74A-4D3DD49513AF}"/>
              </a:ext>
            </a:extLst>
          </p:cNvPr>
          <p:cNvSpPr>
            <a:spLocks noGrp="1"/>
          </p:cNvSpPr>
          <p:nvPr/>
        </p:nvSpPr>
        <p:spPr>
          <a:xfrm>
            <a:off x="8389620" y="3086100"/>
            <a:ext cx="1173480" cy="891540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1E0639B-51D5-4BAF-90A8-363D2851F9E8}"/>
              </a:ext>
            </a:extLst>
          </p:cNvPr>
          <p:cNvSpPr>
            <a:spLocks noGrp="1"/>
          </p:cNvSpPr>
          <p:nvPr/>
        </p:nvSpPr>
        <p:spPr>
          <a:xfrm>
            <a:off x="9936480" y="3086100"/>
            <a:ext cx="1173480" cy="891540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8CE6A98-3563-4880-80F3-0D0EFBF8FF13}"/>
              </a:ext>
            </a:extLst>
          </p:cNvPr>
          <p:cNvSpPr>
            <a:spLocks noGrp="1"/>
          </p:cNvSpPr>
          <p:nvPr/>
        </p:nvSpPr>
        <p:spPr>
          <a:xfrm>
            <a:off x="619125" y="590550"/>
            <a:ext cx="2476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ЛЕКЦИЯ 3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EFBBCBB-A7A3-49EF-B3A3-1CAFF6587157}"/>
              </a:ext>
            </a:extLst>
          </p:cNvPr>
          <p:cNvSpPr>
            <a:spLocks noGrp="1"/>
          </p:cNvSpPr>
          <p:nvPr/>
        </p:nvSpPr>
        <p:spPr>
          <a:xfrm>
            <a:off x="619125" y="1143000"/>
            <a:ext cx="5334000" cy="114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016" lnSpcReduction="20000"/>
          </a:bodyPr>
          <a:lstStyle/>
          <a:p>
            <a:pPr algn="l">
              <a:def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Территориальная организация</a:t>
            </a:r>
          </a:p>
          <a:p>
            <a:pPr algn="l">
              <a:def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населённых мест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3D7369B-5315-460C-993E-E4101622357C}"/>
              </a:ext>
            </a:extLst>
          </p:cNvPr>
          <p:cNvSpPr>
            <a:spLocks noGrp="1"/>
          </p:cNvSpPr>
          <p:nvPr/>
        </p:nvSpPr>
        <p:spPr>
          <a:xfrm>
            <a:off x="619125" y="2524125"/>
            <a:ext cx="4953000" cy="5905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0487"/>
          </a:bodyPr>
          <a:lstStyle/>
          <a:p>
            <a:pPr algn="l">
              <a:defRPr sz="2025" b="1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Планировочная структура территории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33AA807-AF63-425B-8CC1-DCB360B763A2}"/>
              </a:ext>
            </a:extLst>
          </p:cNvPr>
          <p:cNvSpPr>
            <a:spLocks noGrp="1"/>
          </p:cNvSpPr>
          <p:nvPr/>
        </p:nvSpPr>
        <p:spPr>
          <a:xfrm>
            <a:off x="619125" y="4714875"/>
            <a:ext cx="476250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1350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</p:spTree>
    <p:extLst>
      <p:ext uri="{BB962C8B-B14F-4D97-AF65-F5344CB8AC3E}">
        <p14:creationId xmlns:p14="http://schemas.microsoft.com/office/powerpoint/2010/main" val="17400294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8A93E01-AE03-467B-834E-2883DA6D5E13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8690EC8-6A66-4655-BEAB-FCB786170675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Цель и результаты лекции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2529FF1-A749-400F-8070-E75E9BDC9B6E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0FD25BAA-9FAC-4899-ABE6-B00A2395655E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Понять</a:t>
            </a:r>
          </a:p>
          <a:p>
            <a:pPr algn="ctr">
              <a:def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территорию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4E3FCE30-8A74-4F1E-922F-5B2E8741B670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Прочитать</a:t>
            </a:r>
          </a:p>
          <a:p>
            <a:pPr algn="ctr">
              <a:def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структуру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B1779EC7-ACD0-41EB-B6F9-604B27FC8FEB}"/>
              </a:ext>
            </a:extLst>
          </p:cNvPr>
          <p:cNvSpPr>
            <a:spLocks noGrp="1"/>
          </p:cNvSpPr>
          <p:nvPr/>
        </p:nvSpPr>
        <p:spPr>
          <a:xfrm>
            <a:off x="9048750" y="1619250"/>
            <a:ext cx="2476500" cy="904875"/>
          </a:xfrm>
          <a:prstGeom prst="roundRect">
            <a:avLst>
              <a:gd name="adj" fmla="val 1684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Обосновать</a:t>
            </a:r>
          </a:p>
          <a:p>
            <a:pPr algn="ctr">
              <a:def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решение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67E3B0D0-80F3-4304-B2DF-80AE5F3DFB31}"/>
              </a:ext>
            </a:extLst>
          </p:cNvPr>
          <p:cNvSpPr>
            <a:spLocks noGrp="1"/>
          </p:cNvSpPr>
          <p:nvPr/>
        </p:nvSpPr>
        <p:spPr>
          <a:xfrm>
            <a:off x="3333750" y="1905000"/>
            <a:ext cx="1285875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A4DE7B4C-7CDC-453D-A93E-AA0B3A870B04}"/>
              </a:ext>
            </a:extLst>
          </p:cNvPr>
          <p:cNvSpPr>
            <a:spLocks noGrp="1"/>
          </p:cNvSpPr>
          <p:nvPr/>
        </p:nvSpPr>
        <p:spPr>
          <a:xfrm>
            <a:off x="7524750" y="1905000"/>
            <a:ext cx="1285875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605E4B7-E290-412D-AC4B-901E5026576C}"/>
              </a:ext>
            </a:extLst>
          </p:cNvPr>
          <p:cNvSpPr>
            <a:spLocks noGrp="1"/>
          </p:cNvSpPr>
          <p:nvPr/>
        </p:nvSpPr>
        <p:spPr>
          <a:xfrm>
            <a:off x="714375" y="3238500"/>
            <a:ext cx="428625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7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endParaRPr sz="1725" b="1" dirty="0">
              <a:solidFill>
                <a:srgbClr val="17365D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8EF52C1-CEFD-4BD3-AF69-67D68770A4C8}"/>
              </a:ext>
            </a:extLst>
          </p:cNvPr>
          <p:cNvSpPr>
            <a:spLocks noGrp="1"/>
          </p:cNvSpPr>
          <p:nvPr/>
        </p:nvSpPr>
        <p:spPr>
          <a:xfrm>
            <a:off x="714375" y="3762375"/>
            <a:ext cx="10572750" cy="2000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определять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элементы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планировочной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структуры</a:t>
            </a:r>
            <a:endParaRPr sz="165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сравнивать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компактную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линейную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радиальную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сетчатую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модели</a:t>
            </a:r>
            <a:endParaRPr sz="165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видеть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связь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природного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каркаса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,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улиц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и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функциональных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зон</a:t>
            </a:r>
            <a:endParaRPr sz="165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6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использовать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генплан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и ПДП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при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анализе</a:t>
            </a:r>
            <a:r>
              <a:rPr sz="1650" b="0" dirty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sz="1650" b="0" dirty="0" err="1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участка</a:t>
            </a:r>
            <a:endParaRPr sz="1650" b="0" dirty="0">
              <a:solidFill>
                <a:srgbClr val="1E2A3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0A48E19-3E42-4D9E-A50E-283B1F22F20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49415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F40BA2B-F0F8-4C17-9623-ACC963282172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F0BF056-C1E0-4478-ADDE-102B20380EB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Что такое территориальная организация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5F434923-3B52-4432-9605-76F918B2E850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64644CC2-9986-421E-BF19-BB4A6A86D0C3}"/>
              </a:ext>
            </a:extLst>
          </p:cNvPr>
          <p:cNvSpPr>
            <a:spLocks noGrp="1"/>
          </p:cNvSpPr>
          <p:nvPr/>
        </p:nvSpPr>
        <p:spPr>
          <a:xfrm>
            <a:off x="4762500" y="2476500"/>
            <a:ext cx="2667000" cy="1047750"/>
          </a:xfrm>
          <a:prstGeom prst="roundRect">
            <a:avLst>
              <a:gd name="adj" fmla="val 14545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ТЕРРИТОРИЯ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FE6D00D4-681D-4116-89EA-093C451E86F5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Население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2E8FB6C-EF42-4661-B9F3-80CE449C770A}"/>
              </a:ext>
            </a:extLst>
          </p:cNvPr>
          <p:cNvSpPr>
            <a:spLocks noGrp="1"/>
          </p:cNvSpPr>
          <p:nvPr/>
        </p:nvSpPr>
        <p:spPr>
          <a:xfrm>
            <a:off x="666750" y="212407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расселение и плотность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EE3F41E3-172D-47D4-8B66-A7573EDC2207}"/>
              </a:ext>
            </a:extLst>
          </p:cNvPr>
          <p:cNvSpPr>
            <a:spLocks noGrp="1"/>
          </p:cNvSpPr>
          <p:nvPr/>
        </p:nvSpPr>
        <p:spPr>
          <a:xfrm>
            <a:off x="8858250" y="138112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Функции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726273-B513-47E7-BB1A-1EEDC36AC479}"/>
              </a:ext>
            </a:extLst>
          </p:cNvPr>
          <p:cNvSpPr>
            <a:spLocks noGrp="1"/>
          </p:cNvSpPr>
          <p:nvPr/>
        </p:nvSpPr>
        <p:spPr>
          <a:xfrm>
            <a:off x="8858250" y="212407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жильё, труд, услуги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6DCDF8CB-9783-41EB-8283-136B8E1C5D45}"/>
              </a:ext>
            </a:extLst>
          </p:cNvPr>
          <p:cNvSpPr>
            <a:spLocks noGrp="1"/>
          </p:cNvSpPr>
          <p:nvPr/>
        </p:nvSpPr>
        <p:spPr>
          <a:xfrm>
            <a:off x="666750" y="433387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Связи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C7A97A-B1D8-436C-A5A0-2BAC3C66D85B}"/>
              </a:ext>
            </a:extLst>
          </p:cNvPr>
          <p:cNvSpPr>
            <a:spLocks noGrp="1"/>
          </p:cNvSpPr>
          <p:nvPr/>
        </p:nvSpPr>
        <p:spPr>
          <a:xfrm>
            <a:off x="666750" y="507682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транспорт и сети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C495D8A7-4EAE-46CE-9C5C-374EFBB2895B}"/>
              </a:ext>
            </a:extLst>
          </p:cNvPr>
          <p:cNvSpPr>
            <a:spLocks noGrp="1"/>
          </p:cNvSpPr>
          <p:nvPr/>
        </p:nvSpPr>
        <p:spPr>
          <a:xfrm>
            <a:off x="8858250" y="4333875"/>
            <a:ext cx="2190750" cy="685800"/>
          </a:xfrm>
          <a:prstGeom prst="roundRect">
            <a:avLst>
              <a:gd name="adj" fmla="val 22222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Ограничения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AE4372E-FC5B-4837-9CB9-4F81AF218056}"/>
              </a:ext>
            </a:extLst>
          </p:cNvPr>
          <p:cNvSpPr>
            <a:spLocks noGrp="1"/>
          </p:cNvSpPr>
          <p:nvPr/>
        </p:nvSpPr>
        <p:spPr>
          <a:xfrm>
            <a:off x="8858250" y="5076825"/>
            <a:ext cx="21907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природные и правовые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1310570-E0D8-4EAC-8745-5BE70B5D4CC3}"/>
              </a:ext>
            </a:extLst>
          </p:cNvPr>
          <p:cNvSpPr>
            <a:spLocks noGrp="1"/>
          </p:cNvSpPr>
          <p:nvPr/>
        </p:nvSpPr>
        <p:spPr>
          <a:xfrm>
            <a:off x="2667000" y="5572125"/>
            <a:ext cx="68580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579" lnSpcReduction="10000"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Территориальная организация — взаимное размещение функций, населения, связей и ограничений в пространстве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BF66093E-D73A-47AD-850A-3480DB702D59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691496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4396472-3B53-4FF4-AC6C-CF604C9A0992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0E98F81-A360-4E94-B770-B7F187D245F3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Иерархия планировочных уровней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FD67881-42E4-46C8-8407-9358F2D1493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33D806-329A-4728-8688-F164A615DDD9}"/>
              </a:ext>
            </a:extLst>
          </p:cNvPr>
          <p:cNvSpPr>
            <a:spLocks noGrp="1"/>
          </p:cNvSpPr>
          <p:nvPr/>
        </p:nvSpPr>
        <p:spPr>
          <a:xfrm>
            <a:off x="1000125" y="790575"/>
            <a:ext cx="10620375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Каждый уровень уточняет решения предыдущего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1684AA4-FAE2-42A0-BC35-16885AD87A55}"/>
              </a:ext>
            </a:extLst>
          </p:cNvPr>
          <p:cNvSpPr>
            <a:spLocks noGrp="1"/>
          </p:cNvSpPr>
          <p:nvPr/>
        </p:nvSpPr>
        <p:spPr>
          <a:xfrm>
            <a:off x="857250" y="1285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Система расселения</a:t>
            </a:r>
          </a:p>
        </p:txBody>
      </p:sp>
      <p:sp>
        <p:nvSpPr>
          <p:cNvPr id="6" name="Стрелка вправо 5">
            <a:extLst>
              <a:ext uri="{FF2B5EF4-FFF2-40B4-BE49-F238E27FC236}">
                <a16:creationId xmlns:a16="http://schemas.microsoft.com/office/drawing/2014/main" id="{27AE738D-6AD9-4DAA-B690-F2D212CCC631}"/>
              </a:ext>
            </a:extLst>
          </p:cNvPr>
          <p:cNvSpPr>
            <a:spLocks noGrp="1"/>
          </p:cNvSpPr>
          <p:nvPr/>
        </p:nvSpPr>
        <p:spPr>
          <a:xfrm>
            <a:off x="4191000" y="1447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44052CE7-F39A-47F4-B90B-E611B7D459AF}"/>
              </a:ext>
            </a:extLst>
          </p:cNvPr>
          <p:cNvSpPr>
            <a:spLocks noGrp="1"/>
          </p:cNvSpPr>
          <p:nvPr/>
        </p:nvSpPr>
        <p:spPr>
          <a:xfrm>
            <a:off x="5381625" y="1285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город и окружающие населённые пункты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49B6C99-B32E-4E64-9B22-E076052ACD50}"/>
              </a:ext>
            </a:extLst>
          </p:cNvPr>
          <p:cNvSpPr>
            <a:spLocks noGrp="1"/>
          </p:cNvSpPr>
          <p:nvPr/>
        </p:nvSpPr>
        <p:spPr>
          <a:xfrm>
            <a:off x="857250" y="22383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Населённый пункт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BDB5497B-DAF2-4D55-91F1-9CF78B54ABFD}"/>
              </a:ext>
            </a:extLst>
          </p:cNvPr>
          <p:cNvSpPr>
            <a:spLocks noGrp="1"/>
          </p:cNvSpPr>
          <p:nvPr/>
        </p:nvSpPr>
        <p:spPr>
          <a:xfrm>
            <a:off x="4191000" y="24003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35A2B21-919B-4D23-BDFD-2817C08FDA38}"/>
              </a:ext>
            </a:extLst>
          </p:cNvPr>
          <p:cNvSpPr>
            <a:spLocks noGrp="1"/>
          </p:cNvSpPr>
          <p:nvPr/>
        </p:nvSpPr>
        <p:spPr>
          <a:xfrm>
            <a:off x="5381625" y="22383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общегородской каркас и направления развития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0712E59-16D8-47E7-8A18-6FA9939EEF73}"/>
              </a:ext>
            </a:extLst>
          </p:cNvPr>
          <p:cNvSpPr>
            <a:spLocks noGrp="1"/>
          </p:cNvSpPr>
          <p:nvPr/>
        </p:nvSpPr>
        <p:spPr>
          <a:xfrm>
            <a:off x="857250" y="3190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Планировочный район</a:t>
            </a:r>
          </a:p>
        </p:txBody>
      </p:sp>
      <p:sp>
        <p:nvSpPr>
          <p:cNvPr id="12" name="Стрелка вправо 11">
            <a:extLst>
              <a:ext uri="{FF2B5EF4-FFF2-40B4-BE49-F238E27FC236}">
                <a16:creationId xmlns:a16="http://schemas.microsoft.com/office/drawing/2014/main" id="{EF72D9E9-C4B2-4D12-9346-F292303E1079}"/>
              </a:ext>
            </a:extLst>
          </p:cNvPr>
          <p:cNvSpPr>
            <a:spLocks noGrp="1"/>
          </p:cNvSpPr>
          <p:nvPr/>
        </p:nvSpPr>
        <p:spPr>
          <a:xfrm>
            <a:off x="4191000" y="3352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EAF148F7-01A5-4553-9D06-AD5F0EC63FE8}"/>
              </a:ext>
            </a:extLst>
          </p:cNvPr>
          <p:cNvSpPr>
            <a:spLocks noGrp="1"/>
          </p:cNvSpPr>
          <p:nvPr/>
        </p:nvSpPr>
        <p:spPr>
          <a:xfrm>
            <a:off x="5381625" y="3190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крупная часть города с центрами и связями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F1A64637-18BF-4E82-BEAF-B1ACED1E89F6}"/>
              </a:ext>
            </a:extLst>
          </p:cNvPr>
          <p:cNvSpPr>
            <a:spLocks noGrp="1"/>
          </p:cNvSpPr>
          <p:nvPr/>
        </p:nvSpPr>
        <p:spPr>
          <a:xfrm>
            <a:off x="857250" y="41433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E8E7D8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Микрорайон / квартал</a:t>
            </a:r>
          </a:p>
        </p:txBody>
      </p:sp>
      <p:sp>
        <p:nvSpPr>
          <p:cNvPr id="15" name="Стрелка вправо 14">
            <a:extLst>
              <a:ext uri="{FF2B5EF4-FFF2-40B4-BE49-F238E27FC236}">
                <a16:creationId xmlns:a16="http://schemas.microsoft.com/office/drawing/2014/main" id="{5A3995F1-B3DF-4C43-BEF9-79FB9F28203B}"/>
              </a:ext>
            </a:extLst>
          </p:cNvPr>
          <p:cNvSpPr>
            <a:spLocks noGrp="1"/>
          </p:cNvSpPr>
          <p:nvPr/>
        </p:nvSpPr>
        <p:spPr>
          <a:xfrm>
            <a:off x="4191000" y="43053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FCCFF027-FB5A-47AF-884B-C4DAE1F4D87F}"/>
              </a:ext>
            </a:extLst>
          </p:cNvPr>
          <p:cNvSpPr>
            <a:spLocks noGrp="1"/>
          </p:cNvSpPr>
          <p:nvPr/>
        </p:nvSpPr>
        <p:spPr>
          <a:xfrm>
            <a:off x="5381625" y="41433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жильё, обслуживание, улицы и общественные пространства</a:t>
            </a: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A12DEB1D-3EBC-496E-AB9A-BF35F5496510}"/>
              </a:ext>
            </a:extLst>
          </p:cNvPr>
          <p:cNvSpPr>
            <a:spLocks noGrp="1"/>
          </p:cNvSpPr>
          <p:nvPr/>
        </p:nvSpPr>
        <p:spPr>
          <a:xfrm>
            <a:off x="857250" y="5095875"/>
            <a:ext cx="3143250" cy="619125"/>
          </a:xfrm>
          <a:prstGeom prst="roundRect">
            <a:avLst>
              <a:gd name="adj" fmla="val 24615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Земельный участок</a:t>
            </a:r>
          </a:p>
        </p:txBody>
      </p:sp>
      <p:sp>
        <p:nvSpPr>
          <p:cNvPr id="18" name="Стрелка вправо 17">
            <a:extLst>
              <a:ext uri="{FF2B5EF4-FFF2-40B4-BE49-F238E27FC236}">
                <a16:creationId xmlns:a16="http://schemas.microsoft.com/office/drawing/2014/main" id="{17AD2DC9-6CE3-4DB3-8533-BADC8BB4C34E}"/>
              </a:ext>
            </a:extLst>
          </p:cNvPr>
          <p:cNvSpPr>
            <a:spLocks noGrp="1"/>
          </p:cNvSpPr>
          <p:nvPr/>
        </p:nvSpPr>
        <p:spPr>
          <a:xfrm>
            <a:off x="4191000" y="5257800"/>
            <a:ext cx="952500" cy="28575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E3DF30B7-224E-422C-BA20-93032FA46408}"/>
              </a:ext>
            </a:extLst>
          </p:cNvPr>
          <p:cNvSpPr>
            <a:spLocks noGrp="1"/>
          </p:cNvSpPr>
          <p:nvPr/>
        </p:nvSpPr>
        <p:spPr>
          <a:xfrm>
            <a:off x="5381625" y="5095875"/>
            <a:ext cx="6000750" cy="619125"/>
          </a:xfrm>
          <a:prstGeom prst="roundRect">
            <a:avLst>
              <a:gd name="adj" fmla="val 24615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границы, назначение, доступ и ограничения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32C2810-9BB4-444B-B397-97F77765ED6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66319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29B7A1C0-94AE-462C-B673-54A33720D8C7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F9592FA-5A4F-437A-B900-61E8CA4836E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Факторы, формирующие план города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CEE1328-A41E-4187-B29A-4EA27D33672D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3D93E98-09E5-4E67-87B8-6F308F5ACFF2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Природные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E0599D7-322E-4366-8B3C-37BFEE452D50}"/>
              </a:ext>
            </a:extLst>
          </p:cNvPr>
          <p:cNvSpPr>
            <a:spLocks noGrp="1"/>
          </p:cNvSpPr>
          <p:nvPr/>
        </p:nvSpPr>
        <p:spPr>
          <a:xfrm>
            <a:off x="66675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рельеф, реки, климат, грунты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55E3B73B-1521-4005-B03B-ADB17439286C}"/>
              </a:ext>
            </a:extLst>
          </p:cNvPr>
          <p:cNvSpPr>
            <a:spLocks noGrp="1"/>
          </p:cNvSpPr>
          <p:nvPr/>
        </p:nvSpPr>
        <p:spPr>
          <a:xfrm>
            <a:off x="442912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Исторические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A6F157D-D831-49ED-A8BF-2EBEA99588B8}"/>
              </a:ext>
            </a:extLst>
          </p:cNvPr>
          <p:cNvSpPr>
            <a:spLocks noGrp="1"/>
          </p:cNvSpPr>
          <p:nvPr/>
        </p:nvSpPr>
        <p:spPr>
          <a:xfrm>
            <a:off x="457200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сложившийся центр и застройка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8BEBEF0-7AB7-4FCC-994A-F0E074019A4C}"/>
              </a:ext>
            </a:extLst>
          </p:cNvPr>
          <p:cNvSpPr>
            <a:spLocks noGrp="1"/>
          </p:cNvSpPr>
          <p:nvPr/>
        </p:nvSpPr>
        <p:spPr>
          <a:xfrm>
            <a:off x="8334375" y="138112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Социальные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6EE945C2-20D0-4E8B-96EC-624162175A8E}"/>
              </a:ext>
            </a:extLst>
          </p:cNvPr>
          <p:cNvSpPr>
            <a:spLocks noGrp="1"/>
          </p:cNvSpPr>
          <p:nvPr/>
        </p:nvSpPr>
        <p:spPr>
          <a:xfrm>
            <a:off x="8477250" y="212407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численность, образ жизни, доступность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6932E71-C5F7-45BE-8A88-84445649774E}"/>
              </a:ext>
            </a:extLst>
          </p:cNvPr>
          <p:cNvSpPr>
            <a:spLocks noGrp="1"/>
          </p:cNvSpPr>
          <p:nvPr/>
        </p:nvSpPr>
        <p:spPr>
          <a:xfrm>
            <a:off x="52387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Экономические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C5D6A83-3A57-4327-A9E6-4B81114B18A5}"/>
              </a:ext>
            </a:extLst>
          </p:cNvPr>
          <p:cNvSpPr>
            <a:spLocks noGrp="1"/>
          </p:cNvSpPr>
          <p:nvPr/>
        </p:nvSpPr>
        <p:spPr>
          <a:xfrm>
            <a:off x="66675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рабочие места, стоимость освоения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2FB4EEAF-29E6-4F4F-A4EB-A9C7EFAAFF7A}"/>
              </a:ext>
            </a:extLst>
          </p:cNvPr>
          <p:cNvSpPr>
            <a:spLocks noGrp="1"/>
          </p:cNvSpPr>
          <p:nvPr/>
        </p:nvSpPr>
        <p:spPr>
          <a:xfrm>
            <a:off x="442912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Транспортные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40A0241-1AA0-42A0-8C0C-5191A4017CFE}"/>
              </a:ext>
            </a:extLst>
          </p:cNvPr>
          <p:cNvSpPr>
            <a:spLocks noGrp="1"/>
          </p:cNvSpPr>
          <p:nvPr/>
        </p:nvSpPr>
        <p:spPr>
          <a:xfrm>
            <a:off x="457200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магистрали, мосты, общественный транспорт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221D1B4C-B871-4C52-8344-BAEE40118C72}"/>
              </a:ext>
            </a:extLst>
          </p:cNvPr>
          <p:cNvSpPr>
            <a:spLocks noGrp="1"/>
          </p:cNvSpPr>
          <p:nvPr/>
        </p:nvSpPr>
        <p:spPr>
          <a:xfrm>
            <a:off x="8334375" y="3571875"/>
            <a:ext cx="3333750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Экологические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919CE02-E35F-4CCF-BC34-E430430FB345}"/>
              </a:ext>
            </a:extLst>
          </p:cNvPr>
          <p:cNvSpPr>
            <a:spLocks noGrp="1"/>
          </p:cNvSpPr>
          <p:nvPr/>
        </p:nvSpPr>
        <p:spPr>
          <a:xfrm>
            <a:off x="8477250" y="4314825"/>
            <a:ext cx="3048000" cy="685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загрязнение, риски, зелёный каркас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7C7F0633-3E4E-4421-B90F-8AE2838C1613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673467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381E2CC-5BD0-47CB-A777-D8009BB14CE3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DED3C79-D0EA-4838-AB19-CE4586D3E8F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Планировочная структура: каркас и ткань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C7252AF9-A319-41CF-B90F-BD320A7E434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CFB1520-D10B-455C-9CC2-BF577F80CB4B}"/>
              </a:ext>
            </a:extLst>
          </p:cNvPr>
          <p:cNvSpPr>
            <a:spLocks noGrp="1"/>
          </p:cNvSpPr>
          <p:nvPr/>
        </p:nvSpPr>
        <p:spPr>
          <a:xfrm>
            <a:off x="571500" y="1381125"/>
            <a:ext cx="5810250" cy="428625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6FF96EB1-A551-4EFA-8A80-1D2F1C32E21B}"/>
              </a:ext>
            </a:extLst>
          </p:cNvPr>
          <p:cNvSpPr>
            <a:spLocks noGrp="1"/>
          </p:cNvSpPr>
          <p:nvPr/>
        </p:nvSpPr>
        <p:spPr>
          <a:xfrm>
            <a:off x="523875" y="3824288"/>
            <a:ext cx="5905500" cy="1071563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11E570ED-5C0D-4087-95DA-AECE25EE8A5B}"/>
              </a:ext>
            </a:extLst>
          </p:cNvPr>
          <p:cNvSpPr>
            <a:spLocks noGrp="1"/>
          </p:cNvSpPr>
          <p:nvPr/>
        </p:nvSpPr>
        <p:spPr>
          <a:xfrm>
            <a:off x="2605088" y="1381125"/>
            <a:ext cx="9525" cy="428625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EBB00517-FC9B-4EC8-91A7-E5669515BBFC}"/>
              </a:ext>
            </a:extLst>
          </p:cNvPr>
          <p:cNvSpPr>
            <a:spLocks noGrp="1"/>
          </p:cNvSpPr>
          <p:nvPr/>
        </p:nvSpPr>
        <p:spPr>
          <a:xfrm>
            <a:off x="571500" y="2881313"/>
            <a:ext cx="581025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DDA6EA5-492D-4777-943B-52DA3866F2E3}"/>
              </a:ext>
            </a:extLst>
          </p:cNvPr>
          <p:cNvSpPr>
            <a:spLocks noGrp="1"/>
          </p:cNvSpPr>
          <p:nvPr/>
        </p:nvSpPr>
        <p:spPr>
          <a:xfrm>
            <a:off x="862013" y="1595438"/>
            <a:ext cx="1394460" cy="94297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A5E50AD-4AEE-4FB6-805B-6921D723D7E8}"/>
              </a:ext>
            </a:extLst>
          </p:cNvPr>
          <p:cNvSpPr>
            <a:spLocks noGrp="1"/>
          </p:cNvSpPr>
          <p:nvPr/>
        </p:nvSpPr>
        <p:spPr>
          <a:xfrm>
            <a:off x="3069908" y="1595438"/>
            <a:ext cx="1278255" cy="942975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1BE7FD4-2AE9-4EC8-A208-7CA616E44311}"/>
              </a:ext>
            </a:extLst>
          </p:cNvPr>
          <p:cNvSpPr>
            <a:spLocks noGrp="1"/>
          </p:cNvSpPr>
          <p:nvPr/>
        </p:nvSpPr>
        <p:spPr>
          <a:xfrm>
            <a:off x="4754880" y="1595438"/>
            <a:ext cx="1278255" cy="942975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B20E419-1956-4DC8-B8D6-C04990254F0D}"/>
              </a:ext>
            </a:extLst>
          </p:cNvPr>
          <p:cNvSpPr>
            <a:spLocks noGrp="1"/>
          </p:cNvSpPr>
          <p:nvPr/>
        </p:nvSpPr>
        <p:spPr>
          <a:xfrm>
            <a:off x="862013" y="3309938"/>
            <a:ext cx="1394460" cy="771525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C368C15-D325-4FD3-904F-E4A4309A7F3B}"/>
              </a:ext>
            </a:extLst>
          </p:cNvPr>
          <p:cNvSpPr>
            <a:spLocks noGrp="1"/>
          </p:cNvSpPr>
          <p:nvPr/>
        </p:nvSpPr>
        <p:spPr>
          <a:xfrm>
            <a:off x="3069908" y="3309938"/>
            <a:ext cx="1278255" cy="771525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315095C-9531-43C2-9B6F-C0B4F58F0C9A}"/>
              </a:ext>
            </a:extLst>
          </p:cNvPr>
          <p:cNvSpPr>
            <a:spLocks noGrp="1"/>
          </p:cNvSpPr>
          <p:nvPr/>
        </p:nvSpPr>
        <p:spPr>
          <a:xfrm>
            <a:off x="4754880" y="3309938"/>
            <a:ext cx="1278255" cy="771525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26E6BF3-401D-433A-830C-F949C00425F7}"/>
              </a:ext>
            </a:extLst>
          </p:cNvPr>
          <p:cNvSpPr>
            <a:spLocks noGrp="1"/>
          </p:cNvSpPr>
          <p:nvPr/>
        </p:nvSpPr>
        <p:spPr>
          <a:xfrm>
            <a:off x="6953250" y="1381125"/>
            <a:ext cx="4095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67" lnSpcReduction="10000"/>
          </a:bodyPr>
          <a:lstStyle/>
          <a:p>
            <a:pPr algn="l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КАРКАС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E9ACFEC-0679-41D0-B885-5DCD1D841E1A}"/>
              </a:ext>
            </a:extLst>
          </p:cNvPr>
          <p:cNvSpPr>
            <a:spLocks noGrp="1"/>
          </p:cNvSpPr>
          <p:nvPr/>
        </p:nvSpPr>
        <p:spPr>
          <a:xfrm>
            <a:off x="6953250" y="1857375"/>
            <a:ext cx="4095750" cy="1714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общественные центры — узлы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магистрали — оси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реки и зелёные коридоры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инженерные коммуникации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BB0C902-262F-4B91-AB8F-20F8E7C6D4A5}"/>
              </a:ext>
            </a:extLst>
          </p:cNvPr>
          <p:cNvSpPr>
            <a:spLocks noGrp="1"/>
          </p:cNvSpPr>
          <p:nvPr/>
        </p:nvSpPr>
        <p:spPr>
          <a:xfrm>
            <a:off x="6953250" y="3810000"/>
            <a:ext cx="4095750" cy="3333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167" lnSpcReduction="10000"/>
          </a:bodyPr>
          <a:lstStyle/>
          <a:p>
            <a:pPr algn="l">
              <a:def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ТКАНЬ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7899BEB-8410-4788-99D3-04247136A4A9}"/>
              </a:ext>
            </a:extLst>
          </p:cNvPr>
          <p:cNvSpPr>
            <a:spLocks noGrp="1"/>
          </p:cNvSpPr>
          <p:nvPr/>
        </p:nvSpPr>
        <p:spPr>
          <a:xfrm>
            <a:off x="6953250" y="4286250"/>
            <a:ext cx="4095750" cy="1619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кварталы и микрорайоны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земельные участки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застройка и дворовые пространства</a:t>
            </a:r>
          </a:p>
          <a:p>
            <a:pPr algn="l">
              <a:def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•  локальные проезды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0945238-6CEF-40D5-87BC-264C08B75A00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D9704E5-00C7-46EB-B48D-4B4DCEA0F6F3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584667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D84ED5C1-C954-4194-BC22-D78916923E89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C10AF2-7203-490D-8B34-3DDD25B1292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Основные типы планировочной структуры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47D1858E-AC08-41D5-A206-15B0E440E281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C7DDB7B-3CFB-4B2F-9401-3BAB6CDDB78E}"/>
              </a:ext>
            </a:extLst>
          </p:cNvPr>
          <p:cNvSpPr>
            <a:spLocks noGrp="1"/>
          </p:cNvSpPr>
          <p:nvPr/>
        </p:nvSpPr>
        <p:spPr>
          <a:xfrm>
            <a:off x="523875" y="12382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Компактная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D63544-84B0-439D-AABC-07CD91B69742}"/>
              </a:ext>
            </a:extLst>
          </p:cNvPr>
          <p:cNvSpPr>
            <a:spLocks noGrp="1"/>
          </p:cNvSpPr>
          <p:nvPr/>
        </p:nvSpPr>
        <p:spPr>
          <a:xfrm>
            <a:off x="3095625" y="12382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короткие связи, экономичность сетей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6C07847-2B1E-4BBA-86CD-20972AA93F74}"/>
              </a:ext>
            </a:extLst>
          </p:cNvPr>
          <p:cNvSpPr>
            <a:spLocks noGrp="1"/>
          </p:cNvSpPr>
          <p:nvPr/>
        </p:nvSpPr>
        <p:spPr>
          <a:xfrm>
            <a:off x="7429500" y="12382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риск перегрузки центра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04309E2-0E40-4ECA-81F9-64C72A5FE6C2}"/>
              </a:ext>
            </a:extLst>
          </p:cNvPr>
          <p:cNvSpPr>
            <a:spLocks noGrp="1"/>
          </p:cNvSpPr>
          <p:nvPr/>
        </p:nvSpPr>
        <p:spPr>
          <a:xfrm>
            <a:off x="523875" y="220980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Линейная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763BFCE-8929-47E1-91F0-9D11E87F4FE5}"/>
              </a:ext>
            </a:extLst>
          </p:cNvPr>
          <p:cNvSpPr>
            <a:spLocks noGrp="1"/>
          </p:cNvSpPr>
          <p:nvPr/>
        </p:nvSpPr>
        <p:spPr>
          <a:xfrm>
            <a:off x="3095625" y="220980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развитие вдоль реки или магистрали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658C4C9-3E11-4B4A-A4E7-CA6179928008}"/>
              </a:ext>
            </a:extLst>
          </p:cNvPr>
          <p:cNvSpPr>
            <a:spLocks noGrp="1"/>
          </p:cNvSpPr>
          <p:nvPr/>
        </p:nvSpPr>
        <p:spPr>
          <a:xfrm>
            <a:off x="7429500" y="220980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длинные продольные связи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4A6E772E-00C3-4C66-9AA9-B0B5CEDE3FFA}"/>
              </a:ext>
            </a:extLst>
          </p:cNvPr>
          <p:cNvSpPr>
            <a:spLocks noGrp="1"/>
          </p:cNvSpPr>
          <p:nvPr/>
        </p:nvSpPr>
        <p:spPr>
          <a:xfrm>
            <a:off x="523875" y="31813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Радиально-кольцевая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52EAF51-47DB-4E24-973C-F5B61867288E}"/>
              </a:ext>
            </a:extLst>
          </p:cNvPr>
          <p:cNvSpPr>
            <a:spLocks noGrp="1"/>
          </p:cNvSpPr>
          <p:nvPr/>
        </p:nvSpPr>
        <p:spPr>
          <a:xfrm>
            <a:off x="3095625" y="31813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хорошая связь с центром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27B185B-703C-477B-BA1A-0FA2C3F4855E}"/>
              </a:ext>
            </a:extLst>
          </p:cNvPr>
          <p:cNvSpPr>
            <a:spLocks noGrp="1"/>
          </p:cNvSpPr>
          <p:nvPr/>
        </p:nvSpPr>
        <p:spPr>
          <a:xfrm>
            <a:off x="7429500" y="31813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нагрузка на центр и радиусы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C28A57FF-3CD5-4DA6-B6D7-1F58D65DE610}"/>
              </a:ext>
            </a:extLst>
          </p:cNvPr>
          <p:cNvSpPr>
            <a:spLocks noGrp="1"/>
          </p:cNvSpPr>
          <p:nvPr/>
        </p:nvSpPr>
        <p:spPr>
          <a:xfrm>
            <a:off x="523875" y="415290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E7E9D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Прямоугольная сетка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2C18EF1-17D3-4363-9573-FEF4FED9A001}"/>
              </a:ext>
            </a:extLst>
          </p:cNvPr>
          <p:cNvSpPr>
            <a:spLocks noGrp="1"/>
          </p:cNvSpPr>
          <p:nvPr/>
        </p:nvSpPr>
        <p:spPr>
          <a:xfrm>
            <a:off x="3095625" y="415290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понятность, делимость кварталов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5B24062-80CB-4519-9FB7-CE1AFD842C65}"/>
              </a:ext>
            </a:extLst>
          </p:cNvPr>
          <p:cNvSpPr>
            <a:spLocks noGrp="1"/>
          </p:cNvSpPr>
          <p:nvPr/>
        </p:nvSpPr>
        <p:spPr>
          <a:xfrm>
            <a:off x="7429500" y="415290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не всегда учитывает рельеф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023EB386-E3FF-4B22-BC81-DC6C516FEC59}"/>
              </a:ext>
            </a:extLst>
          </p:cNvPr>
          <p:cNvSpPr>
            <a:spLocks noGrp="1"/>
          </p:cNvSpPr>
          <p:nvPr/>
        </p:nvSpPr>
        <p:spPr>
          <a:xfrm>
            <a:off x="523875" y="51244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Расчленённая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A4BC26A-5F66-4071-94CE-FC40EBAEEB98}"/>
              </a:ext>
            </a:extLst>
          </p:cNvPr>
          <p:cNvSpPr>
            <a:spLocks noGrp="1"/>
          </p:cNvSpPr>
          <p:nvPr/>
        </p:nvSpPr>
        <p:spPr>
          <a:xfrm>
            <a:off x="3095625" y="5124450"/>
            <a:ext cx="3857625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адаптация к природным барьерам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4D3C024-D39B-46AD-A476-C0B7AED44517}"/>
              </a:ext>
            </a:extLst>
          </p:cNvPr>
          <p:cNvSpPr>
            <a:spLocks noGrp="1"/>
          </p:cNvSpPr>
          <p:nvPr/>
        </p:nvSpPr>
        <p:spPr>
          <a:xfrm>
            <a:off x="7429500" y="512445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дорогие связи между частями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1120FFD6-5517-4F41-A3C9-AB427B6D3073}"/>
              </a:ext>
            </a:extLst>
          </p:cNvPr>
          <p:cNvSpPr>
            <a:spLocks noGrp="1"/>
          </p:cNvSpPr>
          <p:nvPr/>
        </p:nvSpPr>
        <p:spPr>
          <a:xfrm>
            <a:off x="3095625" y="95250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 algn="l">
              <a:defRPr sz="12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Преимущество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662F4BF-EB5E-45EC-8F72-AD7AF1437F46}"/>
              </a:ext>
            </a:extLst>
          </p:cNvPr>
          <p:cNvSpPr>
            <a:spLocks noGrp="1"/>
          </p:cNvSpPr>
          <p:nvPr/>
        </p:nvSpPr>
        <p:spPr>
          <a:xfrm>
            <a:off x="7429500" y="952500"/>
            <a:ext cx="2857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7708" lnSpcReduction="20000"/>
          </a:bodyPr>
          <a:lstStyle/>
          <a:p>
            <a:pPr algn="l">
              <a:defRPr sz="1200" b="1">
                <a:solidFill>
                  <a:srgbClr val="B94B45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B94B45"/>
                </a:solidFill>
                <a:latin typeface="DejaVu Sans"/>
                <a:ea typeface="DejaVu Sans"/>
                <a:cs typeface="DejaVu Sans"/>
              </a:rPr>
              <a:t>Ограничение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DE5BE82-F5C3-4017-9992-43C75966E8F1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1108099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F8EBD4E-F1FB-43EB-8BB5-9727C8A0466F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69FBB98-0124-46FC-8A81-37A2D9ADAB3E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5766"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Функциональное зонирование организует городские процессы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8CA1529-2803-425B-8978-223487CDAE2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4383E14-611C-4E8B-9801-AE4BC0D193DB}"/>
              </a:ext>
            </a:extLst>
          </p:cNvPr>
          <p:cNvSpPr>
            <a:spLocks noGrp="1"/>
          </p:cNvSpPr>
          <p:nvPr/>
        </p:nvSpPr>
        <p:spPr>
          <a:xfrm>
            <a:off x="619125" y="128587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Жилая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22998F1-3B4D-4A07-A569-3468B4F6851D}"/>
              </a:ext>
            </a:extLst>
          </p:cNvPr>
          <p:cNvSpPr>
            <a:spLocks noGrp="1"/>
          </p:cNvSpPr>
          <p:nvPr/>
        </p:nvSpPr>
        <p:spPr>
          <a:xfrm>
            <a:off x="3190875" y="128587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размещение жилья и повседневного обслуживания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8E28AC87-D9EC-403F-BDB7-4EDE47913252}"/>
              </a:ext>
            </a:extLst>
          </p:cNvPr>
          <p:cNvSpPr>
            <a:spLocks noGrp="1"/>
          </p:cNvSpPr>
          <p:nvPr/>
        </p:nvSpPr>
        <p:spPr>
          <a:xfrm>
            <a:off x="6429375" y="128587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Общественно-деловая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FC16B82-A3DC-4B84-801D-FA12B6A60015}"/>
              </a:ext>
            </a:extLst>
          </p:cNvPr>
          <p:cNvSpPr>
            <a:spLocks noGrp="1"/>
          </p:cNvSpPr>
          <p:nvPr/>
        </p:nvSpPr>
        <p:spPr>
          <a:xfrm>
            <a:off x="9001125" y="128587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управление, торговля, образование, культура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2CDA8BAA-0C2D-4B53-A0F0-7B4F1753BABF}"/>
              </a:ext>
            </a:extLst>
          </p:cNvPr>
          <p:cNvSpPr>
            <a:spLocks noGrp="1"/>
          </p:cNvSpPr>
          <p:nvPr/>
        </p:nvSpPr>
        <p:spPr>
          <a:xfrm>
            <a:off x="619125" y="2857500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Производственная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62AFCBF-1178-4368-B961-65BB7B0E864C}"/>
              </a:ext>
            </a:extLst>
          </p:cNvPr>
          <p:cNvSpPr>
            <a:spLocks noGrp="1"/>
          </p:cNvSpPr>
          <p:nvPr/>
        </p:nvSpPr>
        <p:spPr>
          <a:xfrm>
            <a:off x="3190875" y="2857500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предприятия и коммунально-складские объекты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EEBD14A9-E1D2-4FF6-8356-E2CDF269E50F}"/>
              </a:ext>
            </a:extLst>
          </p:cNvPr>
          <p:cNvSpPr>
            <a:spLocks noGrp="1"/>
          </p:cNvSpPr>
          <p:nvPr/>
        </p:nvSpPr>
        <p:spPr>
          <a:xfrm>
            <a:off x="6429375" y="2857500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Рекреационная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C578788-71F0-40BC-9603-3ACCC3EDC2B7}"/>
              </a:ext>
            </a:extLst>
          </p:cNvPr>
          <p:cNvSpPr>
            <a:spLocks noGrp="1"/>
          </p:cNvSpPr>
          <p:nvPr/>
        </p:nvSpPr>
        <p:spPr>
          <a:xfrm>
            <a:off x="9001125" y="2857500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парки, набережные, отдых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A991EC75-50E2-40DD-BF5F-157CB37376CF}"/>
              </a:ext>
            </a:extLst>
          </p:cNvPr>
          <p:cNvSpPr>
            <a:spLocks noGrp="1"/>
          </p:cNvSpPr>
          <p:nvPr/>
        </p:nvSpPr>
        <p:spPr>
          <a:xfrm>
            <a:off x="619125" y="442912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E6E9E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Транспортная и инженерная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440D2C7-FF1C-4375-9F46-5F3460FB5C8F}"/>
              </a:ext>
            </a:extLst>
          </p:cNvPr>
          <p:cNvSpPr>
            <a:spLocks noGrp="1"/>
          </p:cNvSpPr>
          <p:nvPr/>
        </p:nvSpPr>
        <p:spPr>
          <a:xfrm>
            <a:off x="3190875" y="442912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улицы, станции, сети и сооружения</a:t>
            </a:r>
          </a:p>
        </p:txBody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7AB62470-74E7-401E-ACE5-041819403005}"/>
              </a:ext>
            </a:extLst>
          </p:cNvPr>
          <p:cNvSpPr>
            <a:spLocks noGrp="1"/>
          </p:cNvSpPr>
          <p:nvPr/>
        </p:nvSpPr>
        <p:spPr>
          <a:xfrm>
            <a:off x="6429375" y="4429125"/>
            <a:ext cx="2333625" cy="904875"/>
          </a:xfrm>
          <a:prstGeom prst="roundRect">
            <a:avLst>
              <a:gd name="adj" fmla="val 16842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Специального назначения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897B9ED-4EAF-48AF-9FC5-E4AC8FF928F0}"/>
              </a:ext>
            </a:extLst>
          </p:cNvPr>
          <p:cNvSpPr>
            <a:spLocks noGrp="1"/>
          </p:cNvSpPr>
          <p:nvPr/>
        </p:nvSpPr>
        <p:spPr>
          <a:xfrm>
            <a:off x="9001125" y="4429125"/>
            <a:ext cx="2857500" cy="904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объекты с особым режимом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967AB9F-9D85-4960-97E8-4B4DA042BD08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998DF12-FEA5-4220-B714-AC76AC9A9240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766952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D68DED0F-175B-4D92-9C40-55EEFA374EC9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2169567-AB62-4174-A427-DDA5CD961C84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Система общественных центров и обслуживания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07E85C8-91E3-4F20-92FA-45E197039A8D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BEB65F1A-B30A-4A2F-AC88-EA3FC6AE891D}"/>
              </a:ext>
            </a:extLst>
          </p:cNvPr>
          <p:cNvSpPr>
            <a:spLocks noGrp="1"/>
          </p:cNvSpPr>
          <p:nvPr/>
        </p:nvSpPr>
        <p:spPr>
          <a:xfrm>
            <a:off x="4667250" y="1285875"/>
            <a:ext cx="2857500" cy="714375"/>
          </a:xfrm>
          <a:prstGeom prst="roundRect">
            <a:avLst>
              <a:gd name="adj" fmla="val 21333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Общегородской центр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D047F2A7-9948-43F4-98F1-93872BA51055}"/>
              </a:ext>
            </a:extLst>
          </p:cNvPr>
          <p:cNvSpPr>
            <a:spLocks noGrp="1"/>
          </p:cNvSpPr>
          <p:nvPr/>
        </p:nvSpPr>
        <p:spPr>
          <a:xfrm>
            <a:off x="1714500" y="2857500"/>
            <a:ext cx="2476500" cy="714375"/>
          </a:xfrm>
          <a:prstGeom prst="roundRect">
            <a:avLst>
              <a:gd name="adj" fmla="val 2133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Районный центр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D5112A9-D10D-4B5E-9AE2-1D12986506E5}"/>
              </a:ext>
            </a:extLst>
          </p:cNvPr>
          <p:cNvSpPr>
            <a:spLocks noGrp="1"/>
          </p:cNvSpPr>
          <p:nvPr/>
        </p:nvSpPr>
        <p:spPr>
          <a:xfrm>
            <a:off x="8001000" y="2857500"/>
            <a:ext cx="2476500" cy="714375"/>
          </a:xfrm>
          <a:prstGeom prst="roundRect">
            <a:avLst>
              <a:gd name="adj" fmla="val 21333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Районный центр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C40B1D3D-30F0-4E27-AB15-924C8A78E156}"/>
              </a:ext>
            </a:extLst>
          </p:cNvPr>
          <p:cNvSpPr>
            <a:spLocks noGrp="1"/>
          </p:cNvSpPr>
          <p:nvPr/>
        </p:nvSpPr>
        <p:spPr>
          <a:xfrm>
            <a:off x="714375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Повседневные услуги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08750475-2855-49F6-9F0E-1B2195202987}"/>
              </a:ext>
            </a:extLst>
          </p:cNvPr>
          <p:cNvSpPr>
            <a:spLocks noGrp="1"/>
          </p:cNvSpPr>
          <p:nvPr/>
        </p:nvSpPr>
        <p:spPr>
          <a:xfrm>
            <a:off x="4857750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Повседневные услуги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01AF1257-F96F-495B-94C4-58313A3A6A99}"/>
              </a:ext>
            </a:extLst>
          </p:cNvPr>
          <p:cNvSpPr>
            <a:spLocks noGrp="1"/>
          </p:cNvSpPr>
          <p:nvPr/>
        </p:nvSpPr>
        <p:spPr>
          <a:xfrm>
            <a:off x="9001125" y="4572000"/>
            <a:ext cx="247650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Повседневные услуги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0D950B6A-1559-4AA6-AD3D-F1800ED5F44B}"/>
              </a:ext>
            </a:extLst>
          </p:cNvPr>
          <p:cNvSpPr>
            <a:spLocks noGrp="1"/>
          </p:cNvSpPr>
          <p:nvPr/>
        </p:nvSpPr>
        <p:spPr>
          <a:xfrm flipV="1">
            <a:off x="2975105" y="2095888"/>
            <a:ext cx="2309714" cy="790576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AA21C114-8407-4285-883A-A480D5DA2D04}"/>
              </a:ext>
            </a:extLst>
          </p:cNvPr>
          <p:cNvSpPr>
            <a:spLocks noGrp="1"/>
          </p:cNvSpPr>
          <p:nvPr/>
        </p:nvSpPr>
        <p:spPr>
          <a:xfrm>
            <a:off x="6096000" y="2000250"/>
            <a:ext cx="3143250" cy="857250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33E5C0ED-0446-4ABA-94B3-32448259A75B}"/>
              </a:ext>
            </a:extLst>
          </p:cNvPr>
          <p:cNvSpPr>
            <a:spLocks noGrp="1"/>
          </p:cNvSpPr>
          <p:nvPr/>
        </p:nvSpPr>
        <p:spPr>
          <a:xfrm>
            <a:off x="1952625" y="3571875"/>
            <a:ext cx="1000125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E4CDD6D3-2704-4B36-A092-7D23FBBA126F}"/>
              </a:ext>
            </a:extLst>
          </p:cNvPr>
          <p:cNvSpPr>
            <a:spLocks noGrp="1"/>
          </p:cNvSpPr>
          <p:nvPr/>
        </p:nvSpPr>
        <p:spPr>
          <a:xfrm>
            <a:off x="2952750" y="3571875"/>
            <a:ext cx="3143250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F1BBEC2A-C7BA-415F-9E0C-E02C32AA3995}"/>
              </a:ext>
            </a:extLst>
          </p:cNvPr>
          <p:cNvSpPr>
            <a:spLocks noGrp="1"/>
          </p:cNvSpPr>
          <p:nvPr/>
        </p:nvSpPr>
        <p:spPr>
          <a:xfrm>
            <a:off x="9239250" y="3571875"/>
            <a:ext cx="1000125" cy="1000125"/>
          </a:xfrm>
          <a:prstGeom prst="line">
            <a:avLst/>
          </a:prstGeom>
          <a:noFill/>
          <a:ln w="28575">
            <a:solidFill>
              <a:srgbClr val="D89A2B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29E5E2C-E8DD-4AD0-BBD5-E89F2A12D341}"/>
              </a:ext>
            </a:extLst>
          </p:cNvPr>
          <p:cNvSpPr>
            <a:spLocks noGrp="1"/>
          </p:cNvSpPr>
          <p:nvPr/>
        </p:nvSpPr>
        <p:spPr>
          <a:xfrm>
            <a:off x="2095500" y="5762625"/>
            <a:ext cx="80010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687"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Чем выше уровень центра, тем шире зона обслуживания и реже размещаются объекты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9654C5A-0DFC-4D6C-8EE9-7B564B63F2B7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040868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79660B7-0FB1-42D6-B940-13E80E6D9AF8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89D7ED9-ED22-4456-9CF5-AF2BED81B4A9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Улично-дорожная сеть — пространственный скелет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1BC14662-0311-41C8-BBAB-BA66C1F6A9D4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8FC4C98E-D8E3-4F9D-9573-D22391FC8FBA}"/>
              </a:ext>
            </a:extLst>
          </p:cNvPr>
          <p:cNvSpPr>
            <a:spLocks noGrp="1"/>
          </p:cNvSpPr>
          <p:nvPr/>
        </p:nvSpPr>
        <p:spPr>
          <a:xfrm>
            <a:off x="762000" y="1714500"/>
            <a:ext cx="3714750" cy="9525"/>
          </a:xfrm>
          <a:prstGeom prst="line">
            <a:avLst/>
          </a:prstGeom>
          <a:noFill/>
          <a:ln w="171450">
            <a:solidFill>
              <a:srgbClr val="17365D"/>
            </a:solidFill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9CB37A9-9CD7-49E0-AC89-5A8484531B9C}"/>
              </a:ext>
            </a:extLst>
          </p:cNvPr>
          <p:cNvSpPr>
            <a:spLocks noGrp="1"/>
          </p:cNvSpPr>
          <p:nvPr/>
        </p:nvSpPr>
        <p:spPr>
          <a:xfrm>
            <a:off x="4857750" y="1381125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8750" lnSpcReduction="20000"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Магистраль общегородского значения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8C94CF9-D5B3-450D-8967-7E81FD018DBB}"/>
              </a:ext>
            </a:extLst>
          </p:cNvPr>
          <p:cNvSpPr>
            <a:spLocks noGrp="1"/>
          </p:cNvSpPr>
          <p:nvPr/>
        </p:nvSpPr>
        <p:spPr>
          <a:xfrm>
            <a:off x="8096250" y="1381125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связь крупных частей города</a:t>
            </a:r>
          </a:p>
        </p:txBody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C361EBB3-0134-4DAB-B2B3-4E21E28A13A8}"/>
              </a:ext>
            </a:extLst>
          </p:cNvPr>
          <p:cNvSpPr>
            <a:spLocks noGrp="1"/>
          </p:cNvSpPr>
          <p:nvPr/>
        </p:nvSpPr>
        <p:spPr>
          <a:xfrm>
            <a:off x="762000" y="2809875"/>
            <a:ext cx="3714750" cy="9525"/>
          </a:xfrm>
          <a:prstGeom prst="line">
            <a:avLst/>
          </a:prstGeom>
          <a:noFill/>
          <a:ln w="142875">
            <a:solidFill>
              <a:srgbClr val="2F6B4F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917CB12-BFED-458E-8E99-02EFE4979C46}"/>
              </a:ext>
            </a:extLst>
          </p:cNvPr>
          <p:cNvSpPr>
            <a:spLocks noGrp="1"/>
          </p:cNvSpPr>
          <p:nvPr/>
        </p:nvSpPr>
        <p:spPr>
          <a:xfrm>
            <a:off x="4857750" y="2476500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9687"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Магистраль районного значения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F3E8769-3CD5-4F43-BFF6-9750DD5E0962}"/>
              </a:ext>
            </a:extLst>
          </p:cNvPr>
          <p:cNvSpPr>
            <a:spLocks noGrp="1"/>
          </p:cNvSpPr>
          <p:nvPr/>
        </p:nvSpPr>
        <p:spPr>
          <a:xfrm>
            <a:off x="8096250" y="247650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связь районов и центров</a:t>
            </a:r>
          </a:p>
        </p:txBody>
      </p:sp>
      <p:sp>
        <p:nvSpPr>
          <p:cNvPr id="10" name="Прямая соединительная линия 9">
            <a:extLst>
              <a:ext uri="{FF2B5EF4-FFF2-40B4-BE49-F238E27FC236}">
                <a16:creationId xmlns:a16="http://schemas.microsoft.com/office/drawing/2014/main" id="{BA410D59-82BE-4808-BBB8-EDD9A937A690}"/>
              </a:ext>
            </a:extLst>
          </p:cNvPr>
          <p:cNvSpPr>
            <a:spLocks noGrp="1"/>
          </p:cNvSpPr>
          <p:nvPr/>
        </p:nvSpPr>
        <p:spPr>
          <a:xfrm>
            <a:off x="762000" y="3905250"/>
            <a:ext cx="3714750" cy="9525"/>
          </a:xfrm>
          <a:prstGeom prst="line">
            <a:avLst/>
          </a:prstGeom>
          <a:noFill/>
          <a:ln w="114300">
            <a:solidFill>
              <a:srgbClr val="D89A2B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55D642D-6CF9-48E7-AFBE-2CBAD541293E}"/>
              </a:ext>
            </a:extLst>
          </p:cNvPr>
          <p:cNvSpPr>
            <a:spLocks noGrp="1"/>
          </p:cNvSpPr>
          <p:nvPr/>
        </p:nvSpPr>
        <p:spPr>
          <a:xfrm>
            <a:off x="4857750" y="3571875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Улица местного значения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A6DEB1A-E6EA-4498-ACAE-6551EC81566D}"/>
              </a:ext>
            </a:extLst>
          </p:cNvPr>
          <p:cNvSpPr>
            <a:spLocks noGrp="1"/>
          </p:cNvSpPr>
          <p:nvPr/>
        </p:nvSpPr>
        <p:spPr>
          <a:xfrm>
            <a:off x="8096250" y="3571875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доступ к кварталам и объектам</a:t>
            </a:r>
          </a:p>
        </p:txBody>
      </p:sp>
      <p:sp>
        <p:nv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CDBE0895-82DB-4636-B247-05567E37F6D5}"/>
              </a:ext>
            </a:extLst>
          </p:cNvPr>
          <p:cNvSpPr>
            <a:spLocks noGrp="1"/>
          </p:cNvSpPr>
          <p:nvPr/>
        </p:nvSpPr>
        <p:spPr>
          <a:xfrm>
            <a:off x="762000" y="5000625"/>
            <a:ext cx="3714750" cy="9525"/>
          </a:xfrm>
          <a:prstGeom prst="line">
            <a:avLst/>
          </a:prstGeom>
          <a:noFill/>
          <a:ln w="85725">
            <a:solidFill>
              <a:srgbClr val="65737E"/>
            </a:solidFill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34E69AF6-96FE-4A85-B81A-11FB12C7C781}"/>
              </a:ext>
            </a:extLst>
          </p:cNvPr>
          <p:cNvSpPr>
            <a:spLocks noGrp="1"/>
          </p:cNvSpPr>
          <p:nvPr/>
        </p:nvSpPr>
        <p:spPr>
          <a:xfrm>
            <a:off x="4857750" y="4667250"/>
            <a:ext cx="314325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Проезд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F8EF4B7-6FA4-4EA5-B296-917365466609}"/>
              </a:ext>
            </a:extLst>
          </p:cNvPr>
          <p:cNvSpPr>
            <a:spLocks noGrp="1"/>
          </p:cNvSpPr>
          <p:nvPr/>
        </p:nvSpPr>
        <p:spPr>
          <a:xfrm>
            <a:off x="8096250" y="4667250"/>
            <a:ext cx="3238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непосредственный подъезд к участку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51B7F41-58EA-40C2-9571-963A44D7B9BD}"/>
              </a:ext>
            </a:extLst>
          </p:cNvPr>
          <p:cNvSpPr>
            <a:spLocks noGrp="1"/>
          </p:cNvSpPr>
          <p:nvPr/>
        </p:nvSpPr>
        <p:spPr>
          <a:xfrm>
            <a:off x="1809750" y="5810250"/>
            <a:ext cx="8572500" cy="523875"/>
          </a:xfrm>
          <a:prstGeom prst="roundRect">
            <a:avLst>
              <a:gd name="adj" fmla="val 29091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 fontScale="94408"/>
          </a:bodyPr>
          <a:lstStyle/>
          <a:p>
            <a:pPr algn="ctr">
              <a:defRPr sz="1425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Кадастровый вопрос: имеет ли участок законный и физически возможный доступ?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62BDBC-FB18-4C90-8C71-63D085E8116D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4DA5B1-1C41-4AB6-99D3-8950C06AF5AA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2822103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299B232-45A6-4FB8-8BDB-BFC06576296B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7CD7300-085B-438F-8A08-E8AF17A45BA9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Зелёно-голубой каркас и экологическая устойчивость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264DB6C8-60DE-4679-A75C-47787D839509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Волна 3">
            <a:extLst>
              <a:ext uri="{FF2B5EF4-FFF2-40B4-BE49-F238E27FC236}">
                <a16:creationId xmlns:a16="http://schemas.microsoft.com/office/drawing/2014/main" id="{3CDBB88C-DB53-4F71-B96D-71E85DEADC11}"/>
              </a:ext>
            </a:extLst>
          </p:cNvPr>
          <p:cNvSpPr>
            <a:spLocks noGrp="1"/>
          </p:cNvSpPr>
          <p:nvPr/>
        </p:nvSpPr>
        <p:spPr>
          <a:xfrm>
            <a:off x="428625" y="2571750"/>
            <a:ext cx="11334750" cy="142875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02EB12C3-FAD2-4377-A2FA-2D03C2DA23C0}"/>
              </a:ext>
            </a:extLst>
          </p:cNvPr>
          <p:cNvSpPr>
            <a:spLocks noGrp="1"/>
          </p:cNvSpPr>
          <p:nvPr/>
        </p:nvSpPr>
        <p:spPr>
          <a:xfrm>
            <a:off x="809625" y="1476375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Набережные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C9B4AFDA-0C62-48A6-8041-3504AFF410FB}"/>
              </a:ext>
            </a:extLst>
          </p:cNvPr>
          <p:cNvSpPr>
            <a:spLocks noGrp="1"/>
          </p:cNvSpPr>
          <p:nvPr/>
        </p:nvSpPr>
        <p:spPr>
          <a:xfrm>
            <a:off x="3429000" y="44767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Парки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2B170E6D-EF8C-45B4-9F5A-6A7E72B52F11}"/>
              </a:ext>
            </a:extLst>
          </p:cNvPr>
          <p:cNvSpPr>
            <a:spLocks noGrp="1"/>
          </p:cNvSpPr>
          <p:nvPr/>
        </p:nvSpPr>
        <p:spPr>
          <a:xfrm>
            <a:off x="6572250" y="1476375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Зелёные коридоры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ECD8928E-E6C8-427F-91BC-62ECAE90A924}"/>
              </a:ext>
            </a:extLst>
          </p:cNvPr>
          <p:cNvSpPr>
            <a:spLocks noGrp="1"/>
          </p:cNvSpPr>
          <p:nvPr/>
        </p:nvSpPr>
        <p:spPr>
          <a:xfrm>
            <a:off x="9096375" y="4476750"/>
            <a:ext cx="2238375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Защитные насаждения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E037EA3-7A80-4309-AA44-DBFA61733743}"/>
              </a:ext>
            </a:extLst>
          </p:cNvPr>
          <p:cNvSpPr>
            <a:spLocks noGrp="1"/>
          </p:cNvSpPr>
          <p:nvPr/>
        </p:nvSpPr>
        <p:spPr>
          <a:xfrm>
            <a:off x="2381250" y="5667375"/>
            <a:ext cx="7429500" cy="428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9902"/>
          </a:bodyPr>
          <a:lstStyle/>
          <a:p>
            <a:pPr algn="ctr">
              <a:def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Связанная система эффективнее изолированных зелёных пятен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DAB3E89-7229-4C7A-86B8-A76E7BE400AF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84B5D5E-84D7-47A4-83CE-1BCF706D6440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1577483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1028036-F82F-4927-8BB0-5EEA3FD02A51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10F8804-EE7D-4345-9B5A-2530073EF5CD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Планировочные ограничения — часть структуры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72B96BBB-EDDF-4F3D-90E8-8F03869B0F92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31A55A0-84E1-42A8-8AE4-B21E85ACBEAB}"/>
              </a:ext>
            </a:extLst>
          </p:cNvPr>
          <p:cNvSpPr>
            <a:spLocks noGrp="1"/>
          </p:cNvSpPr>
          <p:nvPr/>
        </p:nvSpPr>
        <p:spPr>
          <a:xfrm>
            <a:off x="666750" y="12382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F24EDAE-81DD-44A7-8FF4-D7DF09C930D7}"/>
              </a:ext>
            </a:extLst>
          </p:cNvPr>
          <p:cNvSpPr>
            <a:spLocks noGrp="1"/>
          </p:cNvSpPr>
          <p:nvPr/>
        </p:nvSpPr>
        <p:spPr>
          <a:xfrm>
            <a:off x="4476750" y="12382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границы территорий общего пользования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E31D8342-1C8C-497D-A9E5-AF1F2105E971}"/>
              </a:ext>
            </a:extLst>
          </p:cNvPr>
          <p:cNvSpPr>
            <a:spLocks noGrp="1"/>
          </p:cNvSpPr>
          <p:nvPr/>
        </p:nvSpPr>
        <p:spPr>
          <a:xfrm>
            <a:off x="666750" y="220980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Водоохранные зоны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FCCEC5F-06F2-43BA-9073-C343F6D3ECBD}"/>
              </a:ext>
            </a:extLst>
          </p:cNvPr>
          <p:cNvSpPr>
            <a:spLocks noGrp="1"/>
          </p:cNvSpPr>
          <p:nvPr/>
        </p:nvSpPr>
        <p:spPr>
          <a:xfrm>
            <a:off x="4476750" y="22098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особый режим вдоль водных объектов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B16C2415-D3F9-4F66-9A4B-2C037C0CDFD4}"/>
              </a:ext>
            </a:extLst>
          </p:cNvPr>
          <p:cNvSpPr>
            <a:spLocks noGrp="1"/>
          </p:cNvSpPr>
          <p:nvPr/>
        </p:nvSpPr>
        <p:spPr>
          <a:xfrm>
            <a:off x="666750" y="31813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Санитарно-защитные зоны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56807AD-00DC-4F7C-BDCB-7F3BB49A57E6}"/>
              </a:ext>
            </a:extLst>
          </p:cNvPr>
          <p:cNvSpPr>
            <a:spLocks noGrp="1"/>
          </p:cNvSpPr>
          <p:nvPr/>
        </p:nvSpPr>
        <p:spPr>
          <a:xfrm>
            <a:off x="4476750" y="31813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разрыв между источником воздействия и жильём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83A4B806-1AF1-46B1-9C5A-B548E9987A64}"/>
              </a:ext>
            </a:extLst>
          </p:cNvPr>
          <p:cNvSpPr>
            <a:spLocks noGrp="1"/>
          </p:cNvSpPr>
          <p:nvPr/>
        </p:nvSpPr>
        <p:spPr>
          <a:xfrm>
            <a:off x="666750" y="415290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Охранные зоны сетей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9F2091A-BF07-477A-AD22-2175C2132A14}"/>
              </a:ext>
            </a:extLst>
          </p:cNvPr>
          <p:cNvSpPr>
            <a:spLocks noGrp="1"/>
          </p:cNvSpPr>
          <p:nvPr/>
        </p:nvSpPr>
        <p:spPr>
          <a:xfrm>
            <a:off x="4476750" y="415290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условия использования вблизи коммуникаций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6BF8C463-38F7-4116-8FA7-795AB77F15FF}"/>
              </a:ext>
            </a:extLst>
          </p:cNvPr>
          <p:cNvSpPr>
            <a:spLocks noGrp="1"/>
          </p:cNvSpPr>
          <p:nvPr/>
        </p:nvSpPr>
        <p:spPr>
          <a:xfrm>
            <a:off x="666750" y="5124450"/>
            <a:ext cx="3429000" cy="647700"/>
          </a:xfrm>
          <a:prstGeom prst="roundRect">
            <a:avLst>
              <a:gd name="adj" fmla="val 23529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Зоны природного и техногенного риска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ACB48CE-279D-456A-8086-299ED77EEB02}"/>
              </a:ext>
            </a:extLst>
          </p:cNvPr>
          <p:cNvSpPr>
            <a:spLocks noGrp="1"/>
          </p:cNvSpPr>
          <p:nvPr/>
        </p:nvSpPr>
        <p:spPr>
          <a:xfrm>
            <a:off x="4476750" y="5124450"/>
            <a:ext cx="6667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ограничения по безопасности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EE6DD85-2786-406A-A4C5-42D68ED81677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9553008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ACA584C-2D2B-4A09-A213-9A51DBFF06E3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917E86B-5FFF-45AF-BA38-9E993B373AA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Документы: от модели города к границам участка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DCCCE427-C883-416F-B05C-5F2F5F8093E3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C74F182-4578-451C-B7C9-2EEB5D66F43B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ГЕНЕРАЛЬНЫЙ ПЛАН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2E3E4FD0-A4D9-4D74-B8EA-359364A396C7}"/>
              </a:ext>
            </a:extLst>
          </p:cNvPr>
          <p:cNvSpPr>
            <a:spLocks noGrp="1"/>
          </p:cNvSpPr>
          <p:nvPr/>
        </p:nvSpPr>
        <p:spPr>
          <a:xfrm>
            <a:off x="46672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2F6B4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ПРОЕКТ ДЕТАЛЬНОЙ</a:t>
            </a:r>
          </a:p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ПЛАНИРОВКИ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F573762-FBD8-4A54-91EC-6D1C5E8AC5C2}"/>
              </a:ext>
            </a:extLst>
          </p:cNvPr>
          <p:cNvSpPr>
            <a:spLocks noGrp="1"/>
          </p:cNvSpPr>
          <p:nvPr/>
        </p:nvSpPr>
        <p:spPr>
          <a:xfrm>
            <a:off x="8667750" y="1619250"/>
            <a:ext cx="2857500" cy="952500"/>
          </a:xfrm>
          <a:prstGeom prst="roundRect">
            <a:avLst>
              <a:gd name="adj" fmla="val 16000"/>
            </a:avLst>
          </a:prstGeom>
          <a:solidFill>
            <a:srgbClr val="D89A2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ЗЕМЕЛЬНЫЙ УЧАСТОК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23F322DD-1AF8-438A-ADB4-F9D89713D5A9}"/>
              </a:ext>
            </a:extLst>
          </p:cNvPr>
          <p:cNvSpPr>
            <a:spLocks noGrp="1"/>
          </p:cNvSpPr>
          <p:nvPr/>
        </p:nvSpPr>
        <p:spPr>
          <a:xfrm>
            <a:off x="3714750" y="1924050"/>
            <a:ext cx="762000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трелка вправо 7">
            <a:extLst>
              <a:ext uri="{FF2B5EF4-FFF2-40B4-BE49-F238E27FC236}">
                <a16:creationId xmlns:a16="http://schemas.microsoft.com/office/drawing/2014/main" id="{6D00B92B-6666-4D1E-BA69-7D2D7C467BEA}"/>
              </a:ext>
            </a:extLst>
          </p:cNvPr>
          <p:cNvSpPr>
            <a:spLocks noGrp="1"/>
          </p:cNvSpPr>
          <p:nvPr/>
        </p:nvSpPr>
        <p:spPr>
          <a:xfrm>
            <a:off x="7715250" y="1924050"/>
            <a:ext cx="762000" cy="333375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CC8B9EB-C8BA-4E65-88AE-F14ECEB2FED9}"/>
              </a:ext>
            </a:extLst>
          </p:cNvPr>
          <p:cNvSpPr>
            <a:spLocks noGrp="1"/>
          </p:cNvSpPr>
          <p:nvPr/>
        </p:nvSpPr>
        <p:spPr>
          <a:xfrm>
            <a:off x="8096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направления развития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функциональные зоны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магистральный каркас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CF7166-41D2-4D46-B22C-C7A1EBB7E916}"/>
              </a:ext>
            </a:extLst>
          </p:cNvPr>
          <p:cNvSpPr>
            <a:spLocks noGrp="1"/>
          </p:cNvSpPr>
          <p:nvPr/>
        </p:nvSpPr>
        <p:spPr>
          <a:xfrm>
            <a:off x="48101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красные линии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кварталы и объекты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инженерные коридоры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AD55260-C5DF-49DB-AA73-D14723F274FC}"/>
              </a:ext>
            </a:extLst>
          </p:cNvPr>
          <p:cNvSpPr>
            <a:spLocks noGrp="1"/>
          </p:cNvSpPr>
          <p:nvPr/>
        </p:nvSpPr>
        <p:spPr>
          <a:xfrm>
            <a:off x="8810625" y="3000375"/>
            <a:ext cx="2571750" cy="128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границы и площадь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целевое назначение</a:t>
            </a:r>
          </a:p>
          <a:p>
            <a:pPr algn="ctr">
              <a:def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права и ограничения</a:t>
            </a: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1764BC5D-36E9-48C5-93D6-0EAE17D29ADA}"/>
              </a:ext>
            </a:extLst>
          </p:cNvPr>
          <p:cNvSpPr>
            <a:spLocks noGrp="1"/>
          </p:cNvSpPr>
          <p:nvPr/>
        </p:nvSpPr>
        <p:spPr>
          <a:xfrm>
            <a:off x="1762125" y="5238750"/>
            <a:ext cx="8667750" cy="685800"/>
          </a:xfrm>
          <a:prstGeom prst="roundRect">
            <a:avLst>
              <a:gd name="adj" fmla="val 22222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7A5312"/>
                </a:solidFill>
                <a:latin typeface="DejaVu Sans"/>
                <a:ea typeface="DejaVu Sans"/>
                <a:cs typeface="DejaVu Sans"/>
              </a:rPr>
              <a:t>Нижестоящее решение должно соответствовать утверждённой градостроительной документации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F5F9352-BAAC-46F1-AA9B-45159CBCB2B5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089318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0EE201C-8796-4721-BE40-884597E49495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3F8BD12-8409-44AF-BEE6-E7514D38C70A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Усть-Каменогорск: факторы планировочной структуры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F044549A-EA3B-4E25-9A00-C869F6B8355C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61BC29F-F384-4EC8-B080-39ADDEBC26F1}"/>
              </a:ext>
            </a:extLst>
          </p:cNvPr>
          <p:cNvSpPr>
            <a:spLocks noGrp="1"/>
          </p:cNvSpPr>
          <p:nvPr/>
        </p:nvSpPr>
        <p:spPr>
          <a:xfrm>
            <a:off x="523875" y="1285875"/>
            <a:ext cx="5619750" cy="4572000"/>
          </a:xfrm>
          <a:prstGeom prst="rect">
            <a:avLst/>
          </a:prstGeom>
          <a:solidFill>
            <a:srgbClr val="EDF3EF"/>
          </a:solidFill>
          <a:ln w="9525">
            <a:solidFill>
              <a:srgbClr val="C8D5CC"/>
            </a:solidFill>
            <a:prstDash val="solid"/>
          </a:ln>
        </p:spPr>
      </p:sp>
      <p:sp>
        <p:nvSpPr>
          <p:cNvPr id="5" name="Волна 4">
            <a:extLst>
              <a:ext uri="{FF2B5EF4-FFF2-40B4-BE49-F238E27FC236}">
                <a16:creationId xmlns:a16="http://schemas.microsoft.com/office/drawing/2014/main" id="{F8FF40E4-2339-4078-9912-1E467ED9BC9E}"/>
              </a:ext>
            </a:extLst>
          </p:cNvPr>
          <p:cNvSpPr>
            <a:spLocks noGrp="1"/>
          </p:cNvSpPr>
          <p:nvPr/>
        </p:nvSpPr>
        <p:spPr>
          <a:xfrm>
            <a:off x="476250" y="3891915"/>
            <a:ext cx="5715000" cy="1143000"/>
          </a:xfrm>
          <a:prstGeom prst="wave">
            <a:avLst/>
          </a:prstGeom>
          <a:solidFill>
            <a:srgbClr val="69A9D0"/>
          </a:solidFill>
          <a:ln w="0">
            <a:noFill/>
          </a:ln>
        </p:spPr>
      </p:sp>
      <p:sp>
        <p:nv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E60C1474-B78D-407C-8A2D-AF154A87B9F7}"/>
              </a:ext>
            </a:extLst>
          </p:cNvPr>
          <p:cNvSpPr>
            <a:spLocks noGrp="1"/>
          </p:cNvSpPr>
          <p:nvPr/>
        </p:nvSpPr>
        <p:spPr>
          <a:xfrm>
            <a:off x="2490788" y="1285875"/>
            <a:ext cx="9525" cy="4572000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4D120DB-DD14-4606-94DB-4B5F677E9F63}"/>
              </a:ext>
            </a:extLst>
          </p:cNvPr>
          <p:cNvSpPr>
            <a:spLocks noGrp="1"/>
          </p:cNvSpPr>
          <p:nvPr/>
        </p:nvSpPr>
        <p:spPr>
          <a:xfrm>
            <a:off x="523875" y="2886075"/>
            <a:ext cx="5619750" cy="9525"/>
          </a:xfrm>
          <a:prstGeom prst="line">
            <a:avLst/>
          </a:prstGeom>
          <a:noFill/>
          <a:ln w="152400">
            <a:solidFill>
              <a:srgbClr val="727D8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24EFB0D-217B-4A2B-B1C2-4C4A07DADD18}"/>
              </a:ext>
            </a:extLst>
          </p:cNvPr>
          <p:cNvSpPr>
            <a:spLocks noGrp="1"/>
          </p:cNvSpPr>
          <p:nvPr/>
        </p:nvSpPr>
        <p:spPr>
          <a:xfrm>
            <a:off x="804863" y="1514475"/>
            <a:ext cx="1348740" cy="100584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125DE2E-5236-476B-8E11-81609ECD57CF}"/>
              </a:ext>
            </a:extLst>
          </p:cNvPr>
          <p:cNvSpPr>
            <a:spLocks noGrp="1"/>
          </p:cNvSpPr>
          <p:nvPr/>
        </p:nvSpPr>
        <p:spPr>
          <a:xfrm>
            <a:off x="2940368" y="1514475"/>
            <a:ext cx="1236345" cy="1005840"/>
          </a:xfrm>
          <a:prstGeom prst="rect">
            <a:avLst/>
          </a:prstGeom>
          <a:solidFill>
            <a:srgbClr val="F7EBC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5A779D55-FCD3-4AE9-B963-B352B7C8BB05}"/>
              </a:ext>
            </a:extLst>
          </p:cNvPr>
          <p:cNvSpPr>
            <a:spLocks noGrp="1"/>
          </p:cNvSpPr>
          <p:nvPr/>
        </p:nvSpPr>
        <p:spPr>
          <a:xfrm>
            <a:off x="4570095" y="1514475"/>
            <a:ext cx="1236345" cy="1005840"/>
          </a:xfrm>
          <a:prstGeom prst="rect">
            <a:avLst/>
          </a:prstGeom>
          <a:solidFill>
            <a:srgbClr val="DCECF7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E57B247-3CB8-4123-93D0-E2F7D3BB1B67}"/>
              </a:ext>
            </a:extLst>
          </p:cNvPr>
          <p:cNvSpPr>
            <a:spLocks noGrp="1"/>
          </p:cNvSpPr>
          <p:nvPr/>
        </p:nvSpPr>
        <p:spPr>
          <a:xfrm>
            <a:off x="804863" y="3343275"/>
            <a:ext cx="1348740" cy="822960"/>
          </a:xfrm>
          <a:prstGeom prst="rect">
            <a:avLst/>
          </a:prstGeom>
          <a:solidFill>
            <a:srgbClr val="DDEFE5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D3B900F3-A641-4672-BE5A-FAE281D615B4}"/>
              </a:ext>
            </a:extLst>
          </p:cNvPr>
          <p:cNvSpPr>
            <a:spLocks noGrp="1"/>
          </p:cNvSpPr>
          <p:nvPr/>
        </p:nvSpPr>
        <p:spPr>
          <a:xfrm>
            <a:off x="2940368" y="3343275"/>
            <a:ext cx="1236345" cy="822960"/>
          </a:xfrm>
          <a:prstGeom prst="rect">
            <a:avLst/>
          </a:prstGeom>
          <a:solidFill>
            <a:srgbClr val="E6C6C3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8E9DE89-5F0F-40A1-B250-739C50F23ED0}"/>
              </a:ext>
            </a:extLst>
          </p:cNvPr>
          <p:cNvSpPr>
            <a:spLocks noGrp="1"/>
          </p:cNvSpPr>
          <p:nvPr/>
        </p:nvSpPr>
        <p:spPr>
          <a:xfrm>
            <a:off x="4570095" y="3343275"/>
            <a:ext cx="1236345" cy="822960"/>
          </a:xfrm>
          <a:prstGeom prst="rect">
            <a:avLst/>
          </a:prstGeom>
          <a:solidFill>
            <a:srgbClr val="2F6B4F"/>
          </a:solidFill>
          <a:ln w="19050">
            <a:solidFill>
              <a:srgbClr val="FFFFFF"/>
            </a:solidFill>
            <a:prstDash val="solid"/>
          </a:ln>
        </p:spPr>
      </p:sp>
      <p:sp>
        <p:nvSpPr>
          <p:cNvPr id="14" name="Скругленный прямоугольник 13">
            <a:extLst>
              <a:ext uri="{FF2B5EF4-FFF2-40B4-BE49-F238E27FC236}">
                <a16:creationId xmlns:a16="http://schemas.microsoft.com/office/drawing/2014/main" id="{8503034C-048F-49F4-B77F-A7B1BD227712}"/>
              </a:ext>
            </a:extLst>
          </p:cNvPr>
          <p:cNvSpPr>
            <a:spLocks noGrp="1"/>
          </p:cNvSpPr>
          <p:nvPr/>
        </p:nvSpPr>
        <p:spPr>
          <a:xfrm>
            <a:off x="6715125" y="128587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Иртыш и Ульба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2E019063-2756-435F-B18D-02F9935D2B8E}"/>
              </a:ext>
            </a:extLst>
          </p:cNvPr>
          <p:cNvSpPr>
            <a:spLocks noGrp="1"/>
          </p:cNvSpPr>
          <p:nvPr/>
        </p:nvSpPr>
        <p:spPr>
          <a:xfrm>
            <a:off x="9144000" y="128587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водные оси, поймы и мосты</a:t>
            </a: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3DED90C8-C6A5-4E7E-96E7-FFED37BE91BE}"/>
              </a:ext>
            </a:extLst>
          </p:cNvPr>
          <p:cNvSpPr>
            <a:spLocks noGrp="1"/>
          </p:cNvSpPr>
          <p:nvPr/>
        </p:nvSpPr>
        <p:spPr>
          <a:xfrm>
            <a:off x="6715125" y="2190750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Рельеф и горное окружение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23B56DE-0E79-4496-8A08-9A3E1CBA97FE}"/>
              </a:ext>
            </a:extLst>
          </p:cNvPr>
          <p:cNvSpPr>
            <a:spLocks noGrp="1"/>
          </p:cNvSpPr>
          <p:nvPr/>
        </p:nvSpPr>
        <p:spPr>
          <a:xfrm>
            <a:off x="9144000" y="2190750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ограничение направлений роста</a:t>
            </a: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6F2F58AE-2C80-4337-99A5-FA7632C4ACAE}"/>
              </a:ext>
            </a:extLst>
          </p:cNvPr>
          <p:cNvSpPr>
            <a:spLocks noGrp="1"/>
          </p:cNvSpPr>
          <p:nvPr/>
        </p:nvSpPr>
        <p:spPr>
          <a:xfrm>
            <a:off x="6715125" y="309562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Промышленные территории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856E2A8-C90A-4963-B849-8CDB995162FA}"/>
              </a:ext>
            </a:extLst>
          </p:cNvPr>
          <p:cNvSpPr>
            <a:spLocks noGrp="1"/>
          </p:cNvSpPr>
          <p:nvPr/>
        </p:nvSpPr>
        <p:spPr>
          <a:xfrm>
            <a:off x="9144000" y="309562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рабочие места и санитарные разрывы</a:t>
            </a: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31BF2A97-B96B-4F27-BAF0-56A58CE20FAC}"/>
              </a:ext>
            </a:extLst>
          </p:cNvPr>
          <p:cNvSpPr>
            <a:spLocks noGrp="1"/>
          </p:cNvSpPr>
          <p:nvPr/>
        </p:nvSpPr>
        <p:spPr>
          <a:xfrm>
            <a:off x="6715125" y="4000500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Транспортные переходы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CAA30CA-4F4D-4463-B6FE-55CB577FC272}"/>
              </a:ext>
            </a:extLst>
          </p:cNvPr>
          <p:cNvSpPr>
            <a:spLocks noGrp="1"/>
          </p:cNvSpPr>
          <p:nvPr/>
        </p:nvSpPr>
        <p:spPr>
          <a:xfrm>
            <a:off x="9144000" y="4000500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связность частей города</a:t>
            </a:r>
          </a:p>
        </p:txBody>
      </p:sp>
      <p:sp>
        <p:nvSpPr>
          <p:cNvPr id="22" name="Скругленный прямоугольник 21">
            <a:extLst>
              <a:ext uri="{FF2B5EF4-FFF2-40B4-BE49-F238E27FC236}">
                <a16:creationId xmlns:a16="http://schemas.microsoft.com/office/drawing/2014/main" id="{6814966E-494F-43E2-A016-F6FD4FF85696}"/>
              </a:ext>
            </a:extLst>
          </p:cNvPr>
          <p:cNvSpPr>
            <a:spLocks noGrp="1"/>
          </p:cNvSpPr>
          <p:nvPr/>
        </p:nvSpPr>
        <p:spPr>
          <a:xfrm>
            <a:off x="6715125" y="4905375"/>
            <a:ext cx="2238375" cy="619125"/>
          </a:xfrm>
          <a:prstGeom prst="roundRect">
            <a:avLst>
              <a:gd name="adj" fmla="val 24615"/>
            </a:avLst>
          </a:prstGeom>
          <a:solidFill>
            <a:srgbClr val="E6E9EB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Сложившаяся застройка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E9597CC3-8781-4764-9350-5D4282CBA552}"/>
              </a:ext>
            </a:extLst>
          </p:cNvPr>
          <p:cNvSpPr>
            <a:spLocks noGrp="1"/>
          </p:cNvSpPr>
          <p:nvPr/>
        </p:nvSpPr>
        <p:spPr>
          <a:xfrm>
            <a:off x="9144000" y="4905375"/>
            <a:ext cx="2476500" cy="619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инерция кварталов и сетей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E472940-16EB-4AF8-8065-B4BE82CDF068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701928E-5FA5-4AEF-BA6A-AD954621AC2B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4412161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EE5B989-6F88-4EDB-8FA5-2AE87CBD4D19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8BA99EE-BB09-48BD-B3D8-B2F8DDF9C4F2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Мини-кейс: где разместить новый жилой квартал?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A5893974-BB05-44F2-91B9-F1D39FC1017B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94205895-7845-4B05-A873-F9C015D734C0}"/>
              </a:ext>
            </a:extLst>
          </p:cNvPr>
          <p:cNvSpPr>
            <a:spLocks noGrp="1"/>
          </p:cNvSpPr>
          <p:nvPr/>
        </p:nvSpPr>
        <p:spPr>
          <a:xfrm>
            <a:off x="619125" y="138112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А</a:t>
            </a:r>
          </a:p>
        </p:txBody>
      </p:sp>
      <p:sp>
        <p:nvSpPr>
          <p:cNvPr id="5" name="Скругленный прямоугольник 4">
            <a:extLst>
              <a:ext uri="{FF2B5EF4-FFF2-40B4-BE49-F238E27FC236}">
                <a16:creationId xmlns:a16="http://schemas.microsoft.com/office/drawing/2014/main" id="{625C57EB-A9FD-4ACA-8FDC-E224805CD908}"/>
              </a:ext>
            </a:extLst>
          </p:cNvPr>
          <p:cNvSpPr>
            <a:spLocks noGrp="1"/>
          </p:cNvSpPr>
          <p:nvPr/>
        </p:nvSpPr>
        <p:spPr>
          <a:xfrm>
            <a:off x="1476375" y="138112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у реки, но в водоохранной зоне</a:t>
            </a:r>
          </a:p>
        </p:txBody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74AFBF81-5F5A-4B16-8FB4-A4448751AC32}"/>
              </a:ext>
            </a:extLst>
          </p:cNvPr>
          <p:cNvSpPr>
            <a:spLocks noGrp="1"/>
          </p:cNvSpPr>
          <p:nvPr/>
        </p:nvSpPr>
        <p:spPr>
          <a:xfrm>
            <a:off x="6429375" y="138112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E6C6C3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Б</a:t>
            </a: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8C8D4A7F-D73C-440A-BDB0-57248DE9E0CE}"/>
              </a:ext>
            </a:extLst>
          </p:cNvPr>
          <p:cNvSpPr>
            <a:spLocks noGrp="1"/>
          </p:cNvSpPr>
          <p:nvPr/>
        </p:nvSpPr>
        <p:spPr>
          <a:xfrm>
            <a:off x="7286625" y="138112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рядом с производством и существующими сетями</a:t>
            </a:r>
          </a:p>
        </p:txBody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5E62F7C8-29CA-4804-B29B-55DDC1A0C008}"/>
              </a:ext>
            </a:extLst>
          </p:cNvPr>
          <p:cNvSpPr>
            <a:spLocks noGrp="1"/>
          </p:cNvSpPr>
          <p:nvPr/>
        </p:nvSpPr>
        <p:spPr>
          <a:xfrm>
            <a:off x="619125" y="338137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В</a:t>
            </a:r>
          </a:p>
        </p:txBody>
      </p:sp>
      <p:sp>
        <p:nvSpPr>
          <p:cNvPr id="9" name="Скругленный прямоугольник 8">
            <a:extLst>
              <a:ext uri="{FF2B5EF4-FFF2-40B4-BE49-F238E27FC236}">
                <a16:creationId xmlns:a16="http://schemas.microsoft.com/office/drawing/2014/main" id="{931DA19A-F72F-4294-A5CC-9A7F0CE3C56C}"/>
              </a:ext>
            </a:extLst>
          </p:cNvPr>
          <p:cNvSpPr>
            <a:spLocks noGrp="1"/>
          </p:cNvSpPr>
          <p:nvPr/>
        </p:nvSpPr>
        <p:spPr>
          <a:xfrm>
            <a:off x="1476375" y="338137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за городской чертой, без транспорта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C53AA75C-EBD3-47E0-94CC-F7291F85654C}"/>
              </a:ext>
            </a:extLst>
          </p:cNvPr>
          <p:cNvSpPr>
            <a:spLocks noGrp="1"/>
          </p:cNvSpPr>
          <p:nvPr/>
        </p:nvSpPr>
        <p:spPr>
          <a:xfrm>
            <a:off x="6429375" y="3381375"/>
            <a:ext cx="666750" cy="666750"/>
          </a:xfrm>
          <a:prstGeom prst="roundRect">
            <a:avLst>
              <a:gd name="adj" fmla="val 22857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Г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475EFB5-B82E-47C9-81AB-BFEB1402ED70}"/>
              </a:ext>
            </a:extLst>
          </p:cNvPr>
          <p:cNvSpPr>
            <a:spLocks noGrp="1"/>
          </p:cNvSpPr>
          <p:nvPr/>
        </p:nvSpPr>
        <p:spPr>
          <a:xfrm>
            <a:off x="7286625" y="3381375"/>
            <a:ext cx="4429125" cy="857250"/>
          </a:xfrm>
          <a:prstGeom prst="roundRect">
            <a:avLst>
              <a:gd name="adj" fmla="val 17778"/>
            </a:avLst>
          </a:prstGeom>
          <a:solidFill>
            <a:srgbClr val="FFFFF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1E2A33"/>
                </a:solidFill>
                <a:latin typeface="DejaVu Sans"/>
                <a:ea typeface="DejaVu Sans"/>
                <a:cs typeface="DejaVu Sans"/>
              </a:rPr>
              <a:t>в зоне развития, рядом с магистралью и центром обслуживания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4A07C76E-E35D-4441-852F-3ED058A5EB7A}"/>
              </a:ext>
            </a:extLst>
          </p:cNvPr>
          <p:cNvSpPr>
            <a:spLocks noGrp="1"/>
          </p:cNvSpPr>
          <p:nvPr/>
        </p:nvSpPr>
        <p:spPr>
          <a:xfrm>
            <a:off x="1619250" y="5619750"/>
            <a:ext cx="89535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7870"/>
          </a:bodyPr>
          <a:lstStyle/>
          <a:p>
            <a:pPr algn="ctr">
              <a:def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Задание на 4 минуты: выберите вариант и назовите минимум 5 проверок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0BFE608-8A40-44F1-BCCD-40114050739D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06962D3-47E7-4691-AC91-09BE671C9C02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769909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E27A42C9-4F39-4B28-BD01-9A3EE7ACE443}"/>
              </a:ext>
            </a:extLst>
          </p:cNvPr>
          <p:cNvSpPr>
            <a:spLocks noGrp="1"/>
          </p:cNvSpPr>
          <p:nvPr/>
        </p:nvSpPr>
        <p:spPr>
          <a:xfrm>
            <a:off x="400050" y="238125"/>
            <a:ext cx="523875" cy="361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D89A2B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95C6216-5EFE-4175-8DBF-ADE18D519E5E}"/>
              </a:ext>
            </a:extLst>
          </p:cNvPr>
          <p:cNvSpPr>
            <a:spLocks noGrp="1"/>
          </p:cNvSpPr>
          <p:nvPr/>
        </p:nvSpPr>
        <p:spPr>
          <a:xfrm>
            <a:off x="1000125" y="190500"/>
            <a:ext cx="10620375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Итоги лекции</a:t>
            </a:r>
          </a:p>
        </p:txBody>
      </p:sp>
      <p:sp>
        <p:nvSpPr>
          <p:cNvPr id="3" name="Прямая соединительная линия 2">
            <a:extLst>
              <a:ext uri="{FF2B5EF4-FFF2-40B4-BE49-F238E27FC236}">
                <a16:creationId xmlns:a16="http://schemas.microsoft.com/office/drawing/2014/main" id="{9DB9CAD7-3836-4237-8128-99ADA16737B3}"/>
              </a:ext>
            </a:extLst>
          </p:cNvPr>
          <p:cNvSpPr>
            <a:spLocks noGrp="1"/>
          </p:cNvSpPr>
          <p:nvPr/>
        </p:nvSpPr>
        <p:spPr>
          <a:xfrm>
            <a:off x="1000125" y="742950"/>
            <a:ext cx="10620375" cy="9525"/>
          </a:xfrm>
          <a:prstGeom prst="line">
            <a:avLst/>
          </a:prstGeom>
          <a:noFill/>
          <a:ln w="19050">
            <a:solidFill>
              <a:srgbClr val="D7E0DB"/>
            </a:solidFill>
            <a:prstDash val="solid"/>
          </a:ln>
        </p:spPr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35A2D6AC-AA5C-4BAA-805A-9135BFFCE15F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DCECF7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Природная</a:t>
            </a:r>
          </a:p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основа</a:t>
            </a:r>
          </a:p>
        </p:txBody>
      </p:sp>
      <p:sp>
        <p:nvSpPr>
          <p:cNvPr id="5" name="Стрелка вправо 4">
            <a:extLst>
              <a:ext uri="{FF2B5EF4-FFF2-40B4-BE49-F238E27FC236}">
                <a16:creationId xmlns:a16="http://schemas.microsoft.com/office/drawing/2014/main" id="{BC72646E-4CCC-462D-8376-454633794D1A}"/>
              </a:ext>
            </a:extLst>
          </p:cNvPr>
          <p:cNvSpPr>
            <a:spLocks noGrp="1"/>
          </p:cNvSpPr>
          <p:nvPr/>
        </p:nvSpPr>
        <p:spPr>
          <a:xfrm>
            <a:off x="2381250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6" name="Скругленный прямоугольник 5">
            <a:extLst>
              <a:ext uri="{FF2B5EF4-FFF2-40B4-BE49-F238E27FC236}">
                <a16:creationId xmlns:a16="http://schemas.microsoft.com/office/drawing/2014/main" id="{03876913-2F5E-49E9-AACC-E2DEF0297439}"/>
              </a:ext>
            </a:extLst>
          </p:cNvPr>
          <p:cNvSpPr>
            <a:spLocks noGrp="1"/>
          </p:cNvSpPr>
          <p:nvPr/>
        </p:nvSpPr>
        <p:spPr>
          <a:xfrm>
            <a:off x="3000375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Планировочный</a:t>
            </a:r>
          </a:p>
          <a:p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каркас</a:t>
            </a:r>
          </a:p>
        </p:txBody>
      </p:sp>
      <p:sp>
        <p:nvSpPr>
          <p:cNvPr id="7" name="Стрелка вправо 6">
            <a:extLst>
              <a:ext uri="{FF2B5EF4-FFF2-40B4-BE49-F238E27FC236}">
                <a16:creationId xmlns:a16="http://schemas.microsoft.com/office/drawing/2014/main" id="{36E50CD3-46B7-4E92-A5AC-87BAED9E5679}"/>
              </a:ext>
            </a:extLst>
          </p:cNvPr>
          <p:cNvSpPr>
            <a:spLocks noGrp="1"/>
          </p:cNvSpPr>
          <p:nvPr/>
        </p:nvSpPr>
        <p:spPr>
          <a:xfrm>
            <a:off x="4714875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8" name="Скругленный прямоугольник 7">
            <a:extLst>
              <a:ext uri="{FF2B5EF4-FFF2-40B4-BE49-F238E27FC236}">
                <a16:creationId xmlns:a16="http://schemas.microsoft.com/office/drawing/2014/main" id="{F67D4541-9B12-43BB-B853-F420100256BE}"/>
              </a:ext>
            </a:extLst>
          </p:cNvPr>
          <p:cNvSpPr>
            <a:spLocks noGrp="1"/>
          </p:cNvSpPr>
          <p:nvPr/>
        </p:nvSpPr>
        <p:spPr>
          <a:xfrm>
            <a:off x="533400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DDEFE5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Функциональные</a:t>
            </a:r>
          </a:p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зоны</a:t>
            </a:r>
          </a:p>
        </p:txBody>
      </p:sp>
      <p:sp>
        <p:nvSpPr>
          <p:cNvPr id="9" name="Стрелка вправо 8">
            <a:extLst>
              <a:ext uri="{FF2B5EF4-FFF2-40B4-BE49-F238E27FC236}">
                <a16:creationId xmlns:a16="http://schemas.microsoft.com/office/drawing/2014/main" id="{4DBB2C92-DBE5-4005-88B0-9105FDE20A27}"/>
              </a:ext>
            </a:extLst>
          </p:cNvPr>
          <p:cNvSpPr>
            <a:spLocks noGrp="1"/>
          </p:cNvSpPr>
          <p:nvPr/>
        </p:nvSpPr>
        <p:spPr>
          <a:xfrm>
            <a:off x="7048500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29EE936E-9F73-4D29-A8D1-BC03F66D3663}"/>
              </a:ext>
            </a:extLst>
          </p:cNvPr>
          <p:cNvSpPr>
            <a:spLocks noGrp="1"/>
          </p:cNvSpPr>
          <p:nvPr/>
        </p:nvSpPr>
        <p:spPr>
          <a:xfrm>
            <a:off x="7667625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F7EBCF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Кварталы и</a:t>
            </a:r>
          </a:p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участки</a:t>
            </a:r>
          </a:p>
        </p:txBody>
      </p:sp>
      <p:sp>
        <p:nvSpPr>
          <p:cNvPr id="11" name="Стрелка вправо 10">
            <a:extLst>
              <a:ext uri="{FF2B5EF4-FFF2-40B4-BE49-F238E27FC236}">
                <a16:creationId xmlns:a16="http://schemas.microsoft.com/office/drawing/2014/main" id="{62CDC16B-3232-4C18-8CC8-2001A0F0B5B6}"/>
              </a:ext>
            </a:extLst>
          </p:cNvPr>
          <p:cNvSpPr>
            <a:spLocks noGrp="1"/>
          </p:cNvSpPr>
          <p:nvPr/>
        </p:nvSpPr>
        <p:spPr>
          <a:xfrm>
            <a:off x="9382125" y="2381250"/>
            <a:ext cx="476250" cy="304800"/>
          </a:xfrm>
          <a:prstGeom prst="rightArrow">
            <a:avLst/>
          </a:prstGeom>
          <a:solidFill>
            <a:srgbClr val="D89A2B"/>
          </a:solidFill>
          <a:ln w="0">
            <a:noFill/>
          </a:ln>
        </p:spPr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F149C7A0-71B4-4229-8911-BA58EF1EE5AB}"/>
              </a:ext>
            </a:extLst>
          </p:cNvPr>
          <p:cNvSpPr>
            <a:spLocks noGrp="1"/>
          </p:cNvSpPr>
          <p:nvPr/>
        </p:nvSpPr>
        <p:spPr>
          <a:xfrm>
            <a:off x="10001250" y="2095500"/>
            <a:ext cx="1619250" cy="952500"/>
          </a:xfrm>
          <a:prstGeom prst="roundRect">
            <a:avLst>
              <a:gd name="adj" fmla="val 16000"/>
            </a:avLst>
          </a:prstGeom>
          <a:solidFill>
            <a:srgbClr val="F4DFDC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Устойчивое</a:t>
            </a:r>
          </a:p>
          <a:p>
            <a:pPr algn="ctr">
              <a:def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17365D"/>
                </a:solidFill>
                <a:latin typeface="DejaVu Sans"/>
                <a:ea typeface="DejaVu Sans"/>
                <a:cs typeface="DejaVu Sans"/>
              </a:rPr>
              <a:t>использование</a:t>
            </a:r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3B64E670-F959-4A5C-BF45-7D2900A2589C}"/>
              </a:ext>
            </a:extLst>
          </p:cNvPr>
          <p:cNvSpPr>
            <a:spLocks noGrp="1"/>
          </p:cNvSpPr>
          <p:nvPr/>
        </p:nvSpPr>
        <p:spPr>
          <a:xfrm>
            <a:off x="1571625" y="4095750"/>
            <a:ext cx="9048750" cy="857250"/>
          </a:xfrm>
          <a:prstGeom prst="roundRect">
            <a:avLst>
              <a:gd name="adj" fmla="val 17778"/>
            </a:avLst>
          </a:prstGeom>
          <a:solidFill>
            <a:srgbClr val="17365D"/>
          </a:solidFill>
          <a:ln w="9525">
            <a:solidFill>
              <a:srgbClr val="D7E0DB"/>
            </a:solidFill>
            <a:prstDash val="solid"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Планировочная структура связывает территорию, функции, транспорт, экологию и земельные участки в единую систему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60569A49-A883-4090-8E42-EC838291045E}"/>
              </a:ext>
            </a:extLst>
          </p:cNvPr>
          <p:cNvSpPr>
            <a:spLocks noGrp="1"/>
          </p:cNvSpPr>
          <p:nvPr/>
        </p:nvSpPr>
        <p:spPr>
          <a:xfrm>
            <a:off x="1428750" y="5429250"/>
            <a:ext cx="9334500" cy="523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4583"/>
          </a:bodyPr>
          <a:lstStyle/>
          <a:p>
            <a:pPr algn="ctr">
              <a:def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2F6B4F"/>
                </a:solidFill>
                <a:latin typeface="DejaVu Sans"/>
                <a:ea typeface="DejaVu Sans"/>
                <a:cs typeface="DejaVu Sans"/>
              </a:rPr>
              <a:t>Контрольный вопрос: какие элементы структуры наиболее устойчивы, а какие могут изменяться быстрее?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2CBFE14-C8D4-4892-B61A-F9745217C98C}"/>
              </a:ext>
            </a:extLst>
          </p:cNvPr>
          <p:cNvSpPr>
            <a:spLocks noGrp="1"/>
          </p:cNvSpPr>
          <p:nvPr/>
        </p:nvSpPr>
        <p:spPr>
          <a:xfrm>
            <a:off x="400050" y="6515100"/>
            <a:ext cx="5810250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l">
              <a:defRPr sz="825" b="0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endParaRPr sz="825" b="0" dirty="0">
              <a:solidFill>
                <a:srgbClr val="65737E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5D17F23-5E6C-4BBB-B8C0-16E1A6ABAE45}"/>
              </a:ext>
            </a:extLst>
          </p:cNvPr>
          <p:cNvSpPr>
            <a:spLocks noGrp="1"/>
          </p:cNvSpPr>
          <p:nvPr/>
        </p:nvSpPr>
        <p:spPr>
          <a:xfrm>
            <a:off x="11334750" y="6515100"/>
            <a:ext cx="428625" cy="19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86288" lnSpcReduction="10000"/>
          </a:bodyPr>
          <a:lstStyle/>
          <a:p>
            <a:pPr algn="r">
              <a:def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defRPr>
            </a:pPr>
            <a:r>
              <a:rPr sz="825" b="1">
                <a:solidFill>
                  <a:srgbClr val="65737E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59127184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665</Words>
  <Application>Microsoft Office PowerPoint</Application>
  <DocSecurity>0</DocSecurity>
  <PresentationFormat>Широкоэкранный</PresentationFormat>
  <Paragraphs>207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9" baseType="lpstr">
      <vt:lpstr>Aptos</vt:lpstr>
      <vt:lpstr>DejaVu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Анар</cp:lastModifiedBy>
  <cp:revision>4</cp:revision>
  <dcterms:created xsi:type="dcterms:W3CDTF">2026-10-08T06:18:06Z</dcterms:created>
  <dcterms:modified xsi:type="dcterms:W3CDTF">2026-10-09T01:47:38Z</dcterms:modified>
</cp:coreProperties>
</file>