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Лекция 1. Введение в проектирование web-приложений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Дисциплина: «Проектирование и разработка web-приложений»</a:t>
            </a:r>
          </a:p>
          <a:p>
            <a:pPr>
              <a:spcAft>
                <a:spcPts val="1000"/>
              </a:spcAft>
              <a:defRPr sz="2100"/>
            </a:pPr>
            <a:r>
              <a:t>Стек курса: React + Node.js + Express + SQLite + CRUD</a:t>
            </a:r>
          </a:p>
          <a:p>
            <a:pPr>
              <a:spcAft>
                <a:spcPts val="1000"/>
              </a:spcAft>
              <a:defRPr sz="2100"/>
            </a:pPr>
            <a:r>
              <a:t>Цель: понять архитектуру web-приложения и взаимодействие его компонентов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9. Общая схема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Пользователь</a:t>
            </a:r>
          </a:p>
          <a:p>
            <a:pPr algn="l">
              <a:spcAft>
                <a:spcPts val="1000"/>
              </a:spcAft>
              <a:defRPr sz="2100" b="1"/>
            </a:pPr>
            <a:r>
              <a:t>↓</a:t>
            </a:r>
          </a:p>
          <a:p>
            <a:pPr>
              <a:spcAft>
                <a:spcPts val="1000"/>
              </a:spcAft>
              <a:defRPr sz="2100"/>
            </a:pPr>
            <a:r>
              <a:t>React — пользовательский интерфейс</a:t>
            </a:r>
          </a:p>
          <a:p>
            <a:pPr>
              <a:spcAft>
                <a:spcPts val="1000"/>
              </a:spcAft>
              <a:defRPr sz="2100"/>
            </a:pPr>
            <a:r>
              <a:t>↓ HTTP / JSON</a:t>
            </a:r>
          </a:p>
          <a:p>
            <a:pPr>
              <a:spcAft>
                <a:spcPts val="1000"/>
              </a:spcAft>
              <a:defRPr sz="2100"/>
            </a:pPr>
            <a:r>
              <a:t>Express — REST API</a:t>
            </a:r>
          </a:p>
          <a:p>
            <a:pPr>
              <a:spcAft>
                <a:spcPts val="1000"/>
              </a:spcAft>
              <a:defRPr sz="2100"/>
            </a:pPr>
            <a:r>
              <a:t>↓ SQL</a:t>
            </a:r>
          </a:p>
          <a:p>
            <a:pPr>
              <a:spcAft>
                <a:spcPts val="1000"/>
              </a:spcAft>
              <a:defRPr sz="2100"/>
            </a:pPr>
            <a:r>
              <a:t>SQLite — хранение данных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10. Frontend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Frontend — часть приложения, с которой взаимодействует пользователь.</a:t>
            </a:r>
          </a:p>
          <a:p>
            <a:pPr>
              <a:spcAft>
                <a:spcPts val="1000"/>
              </a:spcAft>
              <a:defRPr sz="2100"/>
            </a:pPr>
            <a:r>
              <a:t>React используется для построения пользовательского интерфейса.</a:t>
            </a:r>
          </a:p>
          <a:p>
            <a:pPr>
              <a:spcAft>
                <a:spcPts val="1000"/>
              </a:spcAft>
              <a:defRPr sz="2100"/>
            </a:pPr>
            <a:r>
              <a:t>Основные понятия курса: components, JSX, props, state, hooks, forms, routing.</a:t>
            </a:r>
          </a:p>
          <a:p>
            <a:pPr>
              <a:spcAft>
                <a:spcPts val="1000"/>
              </a:spcAft>
              <a:defRPr sz="2100"/>
            </a:pPr>
            <a:r>
              <a:t>React позволяет строить интерфейс из переиспользуемых компонентов.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11. React-компоненты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React-приложение строится из компонентов.</a:t>
            </a:r>
          </a:p>
          <a:p>
            <a:pPr>
              <a:spcAft>
                <a:spcPts val="1000"/>
              </a:spcAft>
              <a:defRPr sz="2100"/>
            </a:pPr>
            <a:r>
              <a:t>Компонент объединяет структуру интерфейса и связанную с ним логику.</a:t>
            </a:r>
          </a:p>
          <a:p>
            <a:pPr>
              <a:spcAft>
                <a:spcPts val="1000"/>
              </a:spcAft>
              <a:defRPr sz="2100"/>
            </a:pPr>
            <a:r>
              <a:t>Компоненты можно вкладывать друг в друга.</a:t>
            </a:r>
          </a:p>
          <a:p>
            <a:pPr>
              <a:spcAft>
                <a:spcPts val="1000"/>
              </a:spcAft>
              <a:defRPr sz="2100"/>
            </a:pPr>
            <a:r>
              <a:t>Пример: App → Header + Navigation + StudentList + Footer.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12. Backend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Backend выполняет серверную часть приложения.</a:t>
            </a:r>
          </a:p>
          <a:p>
            <a:pPr>
              <a:spcAft>
                <a:spcPts val="1000"/>
              </a:spcAft>
              <a:defRPr sz="2100"/>
            </a:pPr>
            <a:r>
              <a:t>Node.js позволяет выполнять JavaScript вне браузера.</a:t>
            </a:r>
          </a:p>
          <a:p>
            <a:pPr>
              <a:spcAft>
                <a:spcPts val="1000"/>
              </a:spcAft>
              <a:defRPr sz="2100"/>
            </a:pPr>
            <a:r>
              <a:t>Express упрощает создание web-сервера и REST API.</a:t>
            </a:r>
          </a:p>
          <a:p>
            <a:pPr>
              <a:spcAft>
                <a:spcPts val="1000"/>
              </a:spcAft>
              <a:defRPr sz="2100"/>
            </a:pPr>
            <a:r>
              <a:t>Backend принимает запросы, выполняет логику, обращается к базе данных и формирует ответ.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13. REST API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API — программный интерфейс взаимодействия между системами.</a:t>
            </a:r>
          </a:p>
          <a:p>
            <a:pPr>
              <a:spcAft>
                <a:spcPts val="1000"/>
              </a:spcAft>
              <a:defRPr sz="2100"/>
            </a:pPr>
            <a:r>
              <a:t>REST API предоставляет ресурсы через URL и HTTP-методы.</a:t>
            </a:r>
          </a:p>
          <a:p>
            <a:pPr>
              <a:spcAft>
                <a:spcPts val="1000"/>
              </a:spcAft>
              <a:defRPr sz="2100"/>
            </a:pPr>
            <a:r>
              <a:t>Пример ресурса: /api/students</a:t>
            </a:r>
          </a:p>
          <a:p>
            <a:pPr>
              <a:spcAft>
                <a:spcPts val="1000"/>
              </a:spcAft>
              <a:defRPr sz="2100"/>
            </a:pPr>
            <a:r>
              <a:t>GET /api/students — получить студентов.</a:t>
            </a:r>
          </a:p>
          <a:p>
            <a:pPr>
              <a:spcAft>
                <a:spcPts val="1000"/>
              </a:spcAft>
              <a:defRPr sz="2100"/>
            </a:pPr>
            <a:r>
              <a:t>POST /api/students — создать студента.</a:t>
            </a:r>
          </a:p>
          <a:p>
            <a:pPr>
              <a:spcAft>
                <a:spcPts val="1000"/>
              </a:spcAft>
              <a:defRPr sz="2100"/>
            </a:pPr>
            <a:r>
              <a:t>DELETE /api/students/5 — удалить студента.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14. База данных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База данных хранит информацию приложения.</a:t>
            </a:r>
          </a:p>
          <a:p>
            <a:pPr>
              <a:spcAft>
                <a:spcPts val="1000"/>
              </a:spcAft>
              <a:defRPr sz="2100"/>
            </a:pPr>
            <a:r>
              <a:t>SQLite — компактная реляционная база данных.</a:t>
            </a:r>
          </a:p>
          <a:p>
            <a:pPr>
              <a:spcAft>
                <a:spcPts val="1000"/>
              </a:spcAft>
              <a:defRPr sz="2100"/>
            </a:pPr>
            <a:r>
              <a:t>Данные организуются в таблицы.</a:t>
            </a:r>
          </a:p>
          <a:p>
            <a:pPr>
              <a:spcAft>
                <a:spcPts val="1000"/>
              </a:spcAft>
              <a:defRPr sz="2100"/>
            </a:pPr>
            <a:r>
              <a:t>Основные понятия: table, row, column, primary key, foreign key.</a:t>
            </a:r>
          </a:p>
          <a:p>
            <a:pPr>
              <a:spcAft>
                <a:spcPts val="1000"/>
              </a:spcAft>
              <a:defRPr sz="2100"/>
            </a:pPr>
            <a:r>
              <a:t>Backend взаимодействует с SQLite через SQL-запросы.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15. Пример полного запроса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Пользователь нажимает «Добавить студента».</a:t>
            </a:r>
          </a:p>
          <a:p>
            <a:pPr>
              <a:spcAft>
                <a:spcPts val="1000"/>
              </a:spcAft>
              <a:defRPr sz="2100"/>
            </a:pPr>
            <a:r>
              <a:t>React собирает данные формы.</a:t>
            </a:r>
          </a:p>
          <a:p>
            <a:pPr>
              <a:spcAft>
                <a:spcPts val="1000"/>
              </a:spcAft>
              <a:defRPr sz="2100"/>
            </a:pPr>
            <a:r>
              <a:t>React отправляет POST /api/students.</a:t>
            </a:r>
          </a:p>
          <a:p>
            <a:pPr>
              <a:spcAft>
                <a:spcPts val="1000"/>
              </a:spcAft>
              <a:defRPr sz="2100"/>
            </a:pPr>
            <a:r>
              <a:t>Express получает запрос.</a:t>
            </a:r>
          </a:p>
          <a:p>
            <a:pPr>
              <a:spcAft>
                <a:spcPts val="1000"/>
              </a:spcAft>
              <a:defRPr sz="2100"/>
            </a:pPr>
            <a:r>
              <a:t>Backend выполняет SQL INSERT.</a:t>
            </a:r>
          </a:p>
          <a:p>
            <a:pPr>
              <a:spcAft>
                <a:spcPts val="1000"/>
              </a:spcAft>
              <a:defRPr sz="2100"/>
            </a:pPr>
            <a:r>
              <a:t>SQLite сохраняет запись.</a:t>
            </a:r>
          </a:p>
          <a:p>
            <a:pPr>
              <a:spcAft>
                <a:spcPts val="1000"/>
              </a:spcAft>
              <a:defRPr sz="2100"/>
            </a:pPr>
            <a:r>
              <a:t>Express возвращает JSON и статус 201.</a:t>
            </a:r>
          </a:p>
          <a:p>
            <a:pPr>
              <a:spcAft>
                <a:spcPts val="1000"/>
              </a:spcAft>
              <a:defRPr sz="2100"/>
            </a:pPr>
            <a:r>
              <a:t>React обновляет интерфейс.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16. Почему разделяют Frontend и Backend?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Разделение ответственности.</a:t>
            </a:r>
          </a:p>
          <a:p>
            <a:pPr>
              <a:spcAft>
                <a:spcPts val="1000"/>
              </a:spcAft>
              <a:defRPr sz="2100"/>
            </a:pPr>
            <a:r>
              <a:t>Frontend отвечает за интерфейс и взаимодействие с пользователем.</a:t>
            </a:r>
          </a:p>
          <a:p>
            <a:pPr>
              <a:spcAft>
                <a:spcPts val="1000"/>
              </a:spcAft>
              <a:defRPr sz="2100"/>
            </a:pPr>
            <a:r>
              <a:t>Backend отвечает за бизнес-логику и доступ к данным.</a:t>
            </a:r>
          </a:p>
          <a:p>
            <a:pPr>
              <a:spcAft>
                <a:spcPts val="1000"/>
              </a:spcAft>
              <a:defRPr sz="2100"/>
            </a:pPr>
            <a:r>
              <a:t>Database отвечает за долговременное хранение.</a:t>
            </a:r>
          </a:p>
          <a:p>
            <a:pPr>
              <a:spcAft>
                <a:spcPts val="1000"/>
              </a:spcAft>
              <a:defRPr sz="2100"/>
            </a:pPr>
            <a:r>
              <a:t>Такую архитектуру проще развивать, тестировать и сопровождать.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17. Что будем изучать в дисциплине?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JavaScript → React → Node.js → Express → REST API → SQLite → CRUD → Full-stack.</a:t>
            </a:r>
          </a:p>
          <a:p>
            <a:pPr>
              <a:spcAft>
                <a:spcPts val="1000"/>
              </a:spcAft>
              <a:defRPr sz="2100"/>
            </a:pPr>
            <a:r>
              <a:t>Каждая тема будет связана с предыдущей.</a:t>
            </a:r>
          </a:p>
          <a:p>
            <a:pPr>
              <a:spcAft>
                <a:spcPts val="1000"/>
              </a:spcAft>
              <a:defRPr sz="2100"/>
            </a:pPr>
            <a:r>
              <a:t>Практические работы будут постепенно формировать единый проект.</a:t>
            </a:r>
          </a:p>
          <a:p>
            <a:pPr>
              <a:spcAft>
                <a:spcPts val="1000"/>
              </a:spcAft>
              <a:defRPr sz="2100"/>
            </a:pPr>
            <a:r>
              <a:t>В конце курса студент создаст полноценное CRUD web-приложение.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18. Итоговый проект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Пример: Student Management System.</a:t>
            </a:r>
          </a:p>
          <a:p>
            <a:pPr>
              <a:spcAft>
                <a:spcPts val="1000"/>
              </a:spcAft>
              <a:defRPr sz="2100"/>
            </a:pPr>
            <a:r>
              <a:t>Функции: просмотр, добавление, редактирование и удаление студентов.</a:t>
            </a:r>
          </a:p>
          <a:p>
            <a:pPr>
              <a:spcAft>
                <a:spcPts val="1000"/>
              </a:spcAft>
              <a:defRPr sz="2100"/>
            </a:pPr>
            <a:r>
              <a:t>Frontend: React.</a:t>
            </a:r>
          </a:p>
          <a:p>
            <a:pPr>
              <a:spcAft>
                <a:spcPts val="1000"/>
              </a:spcAft>
              <a:defRPr sz="2100"/>
            </a:pPr>
            <a:r>
              <a:t>Backend: Node.js + Express.</a:t>
            </a:r>
          </a:p>
          <a:p>
            <a:pPr>
              <a:spcAft>
                <a:spcPts val="1000"/>
              </a:spcAft>
              <a:defRPr sz="2100"/>
            </a:pPr>
            <a:r>
              <a:t>Database: SQLite.</a:t>
            </a:r>
          </a:p>
          <a:p>
            <a:pPr>
              <a:spcAft>
                <a:spcPts val="1000"/>
              </a:spcAft>
              <a:defRPr sz="2100"/>
            </a:pPr>
            <a:r>
              <a:t>API: REST.</a:t>
            </a:r>
          </a:p>
          <a:p>
            <a:pPr>
              <a:spcAft>
                <a:spcPts val="1000"/>
              </a:spcAft>
              <a:defRPr sz="2100"/>
            </a:pPr>
            <a:r>
              <a:t>Обязательная реализация CRUD.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1. Что такое web-приложение?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Программная система, доступная через web-браузер.</a:t>
            </a:r>
          </a:p>
          <a:p>
            <a:pPr>
              <a:spcAft>
                <a:spcPts val="1000"/>
              </a:spcAft>
              <a:defRPr sz="2100"/>
            </a:pPr>
            <a:r>
              <a:t>Обеспечивает взаимодействие пользователя с данными и бизнес-логикой.</a:t>
            </a:r>
          </a:p>
          <a:p>
            <a:pPr>
              <a:spcAft>
                <a:spcPts val="1000"/>
              </a:spcAft>
              <a:defRPr sz="2100"/>
            </a:pPr>
            <a:r>
              <a:t>Может работать как простая информационная система или как сложная full-stack система.</a:t>
            </a:r>
          </a:p>
          <a:p>
            <a:pPr>
              <a:spcAft>
                <a:spcPts val="1000"/>
              </a:spcAft>
              <a:defRPr sz="2100"/>
            </a:pPr>
            <a:r>
              <a:t>Примеры: интернет-магазин, LMS, банковская система, система управления студентами.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19. Что должен понимать студент после лекции?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Что такое web-приложение.</a:t>
            </a:r>
          </a:p>
          <a:p>
            <a:pPr>
              <a:spcAft>
                <a:spcPts val="1000"/>
              </a:spcAft>
              <a:defRPr sz="2100"/>
            </a:pPr>
            <a:r>
              <a:t>Чем отличаются frontend, backend и database.</a:t>
            </a:r>
          </a:p>
          <a:p>
            <a:pPr>
              <a:spcAft>
                <a:spcPts val="1000"/>
              </a:spcAft>
              <a:defRPr sz="2100"/>
            </a:pPr>
            <a:r>
              <a:t>Как работает клиент-серверная модель.</a:t>
            </a:r>
          </a:p>
          <a:p>
            <a:pPr>
              <a:spcAft>
                <a:spcPts val="1000"/>
              </a:spcAft>
              <a:defRPr sz="2100"/>
            </a:pPr>
            <a:r>
              <a:t>Что такое HTTP request/response.</a:t>
            </a:r>
          </a:p>
          <a:p>
            <a:pPr>
              <a:spcAft>
                <a:spcPts val="1000"/>
              </a:spcAft>
              <a:defRPr sz="2100"/>
            </a:pPr>
            <a:r>
              <a:t>Что такое REST API.</a:t>
            </a:r>
          </a:p>
          <a:p>
            <a:pPr>
              <a:spcAft>
                <a:spcPts val="1000"/>
              </a:spcAft>
              <a:defRPr sz="2100"/>
            </a:pPr>
            <a:r>
              <a:t>Что означает CRUD.</a:t>
            </a:r>
          </a:p>
          <a:p>
            <a:pPr>
              <a:spcAft>
                <a:spcPts val="1000"/>
              </a:spcAft>
              <a:defRPr sz="2100"/>
            </a:pPr>
            <a:r>
              <a:t>Как компоненты нашего стека связаны между собой.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20. Контрольные вопросы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1. Что такое web-приложение?</a:t>
            </a:r>
          </a:p>
          <a:p>
            <a:pPr>
              <a:spcAft>
                <a:spcPts val="1000"/>
              </a:spcAft>
              <a:defRPr sz="2100"/>
            </a:pPr>
            <a:r>
              <a:t>2. Что такое клиент и сервер?</a:t>
            </a:r>
          </a:p>
          <a:p>
            <a:pPr>
              <a:spcAft>
                <a:spcPts val="1000"/>
              </a:spcAft>
              <a:defRPr sz="2100"/>
            </a:pPr>
            <a:r>
              <a:t>3. Какую роль выполняет HTTP?</a:t>
            </a:r>
          </a:p>
          <a:p>
            <a:pPr>
              <a:spcAft>
                <a:spcPts val="1000"/>
              </a:spcAft>
              <a:defRPr sz="2100"/>
            </a:pPr>
            <a:r>
              <a:t>4. Чем GET отличается от POST?</a:t>
            </a:r>
          </a:p>
          <a:p>
            <a:pPr>
              <a:spcAft>
                <a:spcPts val="1000"/>
              </a:spcAft>
              <a:defRPr sz="2100"/>
            </a:pPr>
            <a:r>
              <a:t>5. Что означает CRUD?</a:t>
            </a:r>
          </a:p>
          <a:p>
            <a:pPr>
              <a:spcAft>
                <a:spcPts val="1000"/>
              </a:spcAft>
              <a:defRPr sz="2100"/>
            </a:pPr>
            <a:r>
              <a:t>6. Для чего нужен React?</a:t>
            </a:r>
          </a:p>
          <a:p>
            <a:pPr>
              <a:spcAft>
                <a:spcPts val="1000"/>
              </a:spcAft>
              <a:defRPr sz="2100"/>
            </a:pPr>
            <a:r>
              <a:t>7. Для чего нужны Node.js и Express?</a:t>
            </a:r>
          </a:p>
          <a:p>
            <a:pPr>
              <a:spcAft>
                <a:spcPts val="1000"/>
              </a:spcAft>
              <a:defRPr sz="2100"/>
            </a:pPr>
            <a:r>
              <a:t>8. Зачем нужна SQLite?</a:t>
            </a:r>
          </a:p>
          <a:p>
            <a:pPr>
              <a:spcAft>
                <a:spcPts val="1000"/>
              </a:spcAft>
              <a:defRPr sz="2100"/>
            </a:pPr>
            <a:r>
              <a:t>9. Как React взаимодействует с Express?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21. Практическое задание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Нарисовать архитектуру будущего приложения.</a:t>
            </a:r>
          </a:p>
          <a:p>
            <a:pPr>
              <a:spcAft>
                <a:spcPts val="1000"/>
              </a:spcAft>
              <a:defRPr sz="2100"/>
            </a:pPr>
            <a:r>
              <a:t>Определить одну предметную область: студенты, книги, задачи или товары.</a:t>
            </a:r>
          </a:p>
          <a:p>
            <a:pPr>
              <a:spcAft>
                <a:spcPts val="1000"/>
              </a:spcAft>
              <a:defRPr sz="2100"/>
            </a:pPr>
            <a:r>
              <a:t>Определить основные сущности и данные.</a:t>
            </a:r>
          </a:p>
          <a:p>
            <a:pPr>
              <a:spcAft>
                <a:spcPts val="1000"/>
              </a:spcAft>
              <a:defRPr sz="2100"/>
            </a:pPr>
            <a:r>
              <a:t>Определить минимум 4 CRUD-операции.</a:t>
            </a:r>
          </a:p>
          <a:p>
            <a:pPr>
              <a:spcAft>
                <a:spcPts val="1000"/>
              </a:spcAft>
              <a:defRPr sz="2100"/>
            </a:pPr>
            <a:r>
              <a:t>Подготовить схему: React → Express API → SQLite.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22. Итог лекции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Web-приложение — это не только интерфейс.</a:t>
            </a:r>
          </a:p>
          <a:p>
            <a:pPr>
              <a:spcAft>
                <a:spcPts val="1000"/>
              </a:spcAft>
              <a:defRPr sz="2100"/>
            </a:pPr>
            <a:r>
              <a:t>Современное приложение состоит из взаимосвязанных компонентов.</a:t>
            </a:r>
          </a:p>
          <a:p>
            <a:pPr>
              <a:spcAft>
                <a:spcPts val="1000"/>
              </a:spcAft>
              <a:defRPr sz="2100"/>
            </a:pPr>
            <a:r>
              <a:t>В нашем курсе мы построим full-stack приложение.</a:t>
            </a:r>
          </a:p>
          <a:p>
            <a:pPr>
              <a:spcAft>
                <a:spcPts val="1000"/>
              </a:spcAft>
              <a:defRPr sz="2100"/>
            </a:pPr>
            <a:r>
              <a:t>Главная архитектурная цепочка:</a:t>
            </a:r>
          </a:p>
          <a:p>
            <a:pPr algn="l">
              <a:spcAft>
                <a:spcPts val="1000"/>
              </a:spcAft>
              <a:defRPr sz="2100" b="1"/>
            </a:pPr>
            <a:r>
              <a:t>React → REST API → Express → SQLite</a:t>
            </a:r>
          </a:p>
          <a:p>
            <a:pPr>
              <a:spcAft>
                <a:spcPts val="1000"/>
              </a:spcAft>
              <a:defRPr sz="2100"/>
            </a:pPr>
            <a:r>
              <a:t>Следующая тема: JavaScript для разработки web-приложений.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2. Web-сайт и web-приложение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Web-сайт преимущественно предоставляет информацию пользователю.</a:t>
            </a:r>
          </a:p>
          <a:p>
            <a:pPr>
              <a:spcAft>
                <a:spcPts val="1000"/>
              </a:spcAft>
              <a:defRPr sz="2100"/>
            </a:pPr>
            <a:r>
              <a:t>Web-приложение позволяет пользователю выполнять действия и изменять данные.</a:t>
            </a:r>
          </a:p>
          <a:p>
            <a:pPr>
              <a:spcAft>
                <a:spcPts val="1000"/>
              </a:spcAft>
              <a:defRPr sz="2100"/>
            </a:pPr>
            <a:r>
              <a:t>Web-приложение обычно содержит интерфейс, серверную логику и хранилище данных.</a:t>
            </a:r>
          </a:p>
          <a:p>
            <a:pPr>
              <a:spcAft>
                <a:spcPts val="1000"/>
              </a:spcAft>
              <a:defRPr sz="2100"/>
            </a:pPr>
            <a:r>
              <a:t>Граница между понятиями может быть условной.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3. Клиент-серверная модель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Клиент — обычно web-браузер.</a:t>
            </a:r>
          </a:p>
          <a:p>
            <a:pPr>
              <a:spcAft>
                <a:spcPts val="1000"/>
              </a:spcAft>
              <a:defRPr sz="2100"/>
            </a:pPr>
            <a:r>
              <a:t>Сервер принимает запросы, обрабатывает их и возвращает ответы.</a:t>
            </a:r>
          </a:p>
          <a:p>
            <a:pPr>
              <a:spcAft>
                <a:spcPts val="1000"/>
              </a:spcAft>
              <a:defRPr sz="2100"/>
            </a:pPr>
            <a:r>
              <a:t>Взаимодействие происходит по HTTP/HTTPS.</a:t>
            </a:r>
          </a:p>
          <a:p>
            <a:pPr>
              <a:spcAft>
                <a:spcPts val="1000"/>
              </a:spcAft>
              <a:defRPr sz="2100"/>
            </a:pPr>
            <a:r>
              <a:t>Основная схема: Client → Request → Server → Response → Client.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4. Как работает Web?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1. Пользователь выполняет действие в браузере.</a:t>
            </a:r>
          </a:p>
          <a:p>
            <a:pPr>
              <a:spcAft>
                <a:spcPts val="1000"/>
              </a:spcAft>
              <a:defRPr sz="2100"/>
            </a:pPr>
            <a:r>
              <a:t>2. Браузер формирует HTTP-запрос.</a:t>
            </a:r>
          </a:p>
          <a:p>
            <a:pPr>
              <a:spcAft>
                <a:spcPts val="1000"/>
              </a:spcAft>
              <a:defRPr sz="2100"/>
            </a:pPr>
            <a:r>
              <a:t>3. Запрос поступает на сервер.</a:t>
            </a:r>
          </a:p>
          <a:p>
            <a:pPr>
              <a:spcAft>
                <a:spcPts val="1000"/>
              </a:spcAft>
              <a:defRPr sz="2100"/>
            </a:pPr>
            <a:r>
              <a:t>4. Сервер обрабатывает запрос.</a:t>
            </a:r>
          </a:p>
          <a:p>
            <a:pPr>
              <a:spcAft>
                <a:spcPts val="1000"/>
              </a:spcAft>
              <a:defRPr sz="2100"/>
            </a:pPr>
            <a:r>
              <a:t>5. При необходимости сервер обращается к базе данных.</a:t>
            </a:r>
          </a:p>
          <a:p>
            <a:pPr>
              <a:spcAft>
                <a:spcPts val="1000"/>
              </a:spcAft>
              <a:defRPr sz="2100"/>
            </a:pPr>
            <a:r>
              <a:t>6. Сервер возвращает HTTP-ответ.</a:t>
            </a:r>
          </a:p>
          <a:p>
            <a:pPr>
              <a:spcAft>
                <a:spcPts val="1000"/>
              </a:spcAft>
              <a:defRPr sz="2100"/>
            </a:pPr>
            <a:r>
              <a:t>7. Браузер обновляет интерфейс.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5. HTTP: запрос и ответ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HTTP — протокол обмена данными между клиентом и сервером.</a:t>
            </a:r>
          </a:p>
          <a:p>
            <a:pPr>
              <a:spcAft>
                <a:spcPts val="1000"/>
              </a:spcAft>
              <a:defRPr sz="2100"/>
            </a:pPr>
            <a:r>
              <a:t>Request содержит метод, URL, заголовки и при необходимости тело.</a:t>
            </a:r>
          </a:p>
          <a:p>
            <a:pPr>
              <a:spcAft>
                <a:spcPts val="1000"/>
              </a:spcAft>
              <a:defRPr sz="2100"/>
            </a:pPr>
            <a:r>
              <a:t>Response содержит статус, заголовки и данные.</a:t>
            </a:r>
          </a:p>
          <a:p>
            <a:pPr>
              <a:spcAft>
                <a:spcPts val="1000"/>
              </a:spcAft>
              <a:defRPr sz="2100"/>
            </a:pPr>
            <a:r>
              <a:t>Примеры статусов: 200 OK, 201 Created, 400 Bad Request, 404 Not Found, 500 Internal Server Error.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6. Основные HTTP-методы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GET — получение данных.</a:t>
            </a:r>
          </a:p>
          <a:p>
            <a:pPr>
              <a:spcAft>
                <a:spcPts val="1000"/>
              </a:spcAft>
              <a:defRPr sz="2100"/>
            </a:pPr>
            <a:r>
              <a:t>POST — создание нового ресурса.</a:t>
            </a:r>
          </a:p>
          <a:p>
            <a:pPr>
              <a:spcAft>
                <a:spcPts val="1000"/>
              </a:spcAft>
              <a:defRPr sz="2100"/>
            </a:pPr>
            <a:r>
              <a:t>PUT/PATCH — изменение существующего ресурса.</a:t>
            </a:r>
          </a:p>
          <a:p>
            <a:pPr>
              <a:spcAft>
                <a:spcPts val="1000"/>
              </a:spcAft>
              <a:defRPr sz="2100"/>
            </a:pPr>
            <a:r>
              <a:t>DELETE — удаление ресурса.</a:t>
            </a:r>
          </a:p>
          <a:p>
            <a:pPr>
              <a:spcAft>
                <a:spcPts val="1000"/>
              </a:spcAft>
              <a:defRPr sz="2100"/>
            </a:pPr>
            <a:r>
              <a:t>Эти операции непосредственно связаны с CRUD.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7. CRUD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CRUD — базовый набор операций с данными:</a:t>
            </a:r>
          </a:p>
          <a:p>
            <a:pPr>
              <a:spcAft>
                <a:spcPts val="1000"/>
              </a:spcAft>
              <a:defRPr sz="2100"/>
            </a:pPr>
            <a:r>
              <a:t>Create → создание</a:t>
            </a:r>
          </a:p>
          <a:p>
            <a:pPr>
              <a:spcAft>
                <a:spcPts val="1000"/>
              </a:spcAft>
              <a:defRPr sz="2100"/>
            </a:pPr>
            <a:r>
              <a:t>Read → чтение</a:t>
            </a:r>
          </a:p>
          <a:p>
            <a:pPr>
              <a:spcAft>
                <a:spcPts val="1000"/>
              </a:spcAft>
              <a:defRPr sz="2100"/>
            </a:pPr>
            <a:r>
              <a:t>Update → изменение</a:t>
            </a:r>
          </a:p>
          <a:p>
            <a:pPr>
              <a:spcAft>
                <a:spcPts val="1000"/>
              </a:spcAft>
              <a:defRPr sz="2100"/>
            </a:pPr>
            <a:r>
              <a:t>Delete → удаление</a:t>
            </a:r>
          </a:p>
          <a:p>
            <a:pPr>
              <a:spcAft>
                <a:spcPts val="1000"/>
              </a:spcAft>
              <a:defRPr sz="2100"/>
            </a:pPr>
            <a:r>
              <a:t>CRUD будет центральной практической задачей курса.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8. Архитектура нашего 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Frontend: React</a:t>
            </a:r>
          </a:p>
          <a:p>
            <a:pPr>
              <a:spcAft>
                <a:spcPts val="1000"/>
              </a:spcAft>
              <a:defRPr sz="2100"/>
            </a:pPr>
            <a:r>
              <a:t>Backend: Node.js + Express</a:t>
            </a:r>
          </a:p>
          <a:p>
            <a:pPr>
              <a:spcAft>
                <a:spcPts val="1000"/>
              </a:spcAft>
              <a:defRPr sz="2100"/>
            </a:pPr>
            <a:r>
              <a:t>Database: SQLite</a:t>
            </a:r>
          </a:p>
          <a:p>
            <a:pPr>
              <a:spcAft>
                <a:spcPts val="1000"/>
              </a:spcAft>
              <a:defRPr sz="2100"/>
            </a:pPr>
            <a:r>
              <a:t>Связь frontend и backend: REST API + HTTP</a:t>
            </a:r>
          </a:p>
          <a:p>
            <a:pPr>
              <a:spcAft>
                <a:spcPts val="1000"/>
              </a:spcAft>
              <a:defRPr sz="2100"/>
            </a:pPr>
            <a:r>
              <a:t>Обмен данными: преимущественно JSON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