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Лекция 3. React: компоненты, JSX и props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Дисциплина: «Проектирование и разработка web-приложений»</a:t>
            </a:r>
          </a:p>
          <a:p>
            <a:pPr>
              <a:spcAft>
                <a:spcPts val="600"/>
              </a:spcAft>
              <a:defRPr sz="2000"/>
            </a:pPr>
            <a:r>
              <a:t>React как инструмент разработки пользовательского интерфейса</a:t>
            </a:r>
          </a:p>
          <a:p>
            <a:pPr>
              <a:spcAft>
                <a:spcPts val="600"/>
              </a:spcAft>
              <a:defRPr sz="2000"/>
            </a:pPr>
            <a:r>
              <a:t>Основные понятия: компоненты → JSX → props</a:t>
            </a:r>
          </a:p>
          <a:p>
            <a:pPr>
              <a:spcAft>
                <a:spcPts val="600"/>
              </a:spcAft>
              <a:defRPr sz="2000"/>
            </a:pPr>
            <a:r>
              <a:t>Практическая цель: построить интерфейс будущего CRUD-приложения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9. Что такое JSX?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JSX — синтаксис, позволяющий описывать UI внутри JavaScript-кода.</a:t>
            </a:r>
          </a:p>
          <a:p>
            <a:pPr>
              <a:spcAft>
                <a:spcPts val="600"/>
              </a:spcAft>
              <a:defRPr sz="2000"/>
            </a:pPr>
            <a:r>
              <a:t>JSX похож на HTML, но не является HTML.</a:t>
            </a:r>
          </a:p>
          <a:p>
            <a:pPr>
              <a:spcAft>
                <a:spcPts val="600"/>
              </a:spcAft>
              <a:defRPr sz="2000"/>
            </a:pPr>
            <a:r>
              <a:t>JSX преобразуется инструментами сборки в JavaScript.</a:t>
            </a:r>
          </a:p>
          <a:p>
            <a:pPr>
              <a:spcAft>
                <a:spcPts val="600"/>
              </a:spcAft>
              <a:defRPr sz="2000"/>
            </a:pPr>
            <a:r>
              <a:t>JSX делает структуру интерфейса более наглядной.</a:t>
            </a:r>
          </a:p>
          <a:p>
            <a:pPr>
              <a:spcAft>
                <a:spcPts val="600"/>
              </a:spcAft>
              <a:defRPr sz="2000"/>
            </a:pPr>
            <a:r>
              <a:t>React широко использует JSX для описания UI.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10. JSX и JavaScript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В JSX можно использовать JavaScript-выражения внутри { }.</a:t>
            </a:r>
          </a:p>
          <a:p>
            <a:pPr>
              <a:spcAft>
                <a:spcPts val="600"/>
              </a:spcAft>
              <a:defRPr sz="2000"/>
            </a:pPr>
            <a:r>
              <a:t>Пример: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const name = 'Aida';</a:t>
            </a:r>
          </a:p>
          <a:p>
            <a:pPr>
              <a:spcAft>
                <a:spcPts val="600"/>
              </a:spcAft>
              <a:defRPr sz="2000"/>
            </a:pPr>
            <a:r>
              <a:t>return &lt;h1&gt;Hello, {name}!&lt;/h1&gt;;</a:t>
            </a:r>
          </a:p>
          <a:p>
            <a:pPr>
              <a:spcAft>
                <a:spcPts val="600"/>
              </a:spcAft>
              <a:defRPr sz="2000"/>
            </a:pPr>
            <a:r>
              <a:t>В фигурных скобках можно использовать выражения JavaScript.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11. Что можно помещать в { }?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Переменные.</a:t>
            </a:r>
          </a:p>
          <a:p>
            <a:pPr>
              <a:spcAft>
                <a:spcPts val="600"/>
              </a:spcAft>
              <a:defRPr sz="2000"/>
            </a:pPr>
            <a:r>
              <a:t>Свойства объектов.</a:t>
            </a:r>
          </a:p>
          <a:p>
            <a:pPr>
              <a:spcAft>
                <a:spcPts val="600"/>
              </a:spcAft>
              <a:defRPr sz="2000"/>
            </a:pPr>
            <a:r>
              <a:t>Результат вызова функций.</a:t>
            </a:r>
          </a:p>
          <a:p>
            <a:pPr>
              <a:spcAft>
                <a:spcPts val="600"/>
              </a:spcAft>
              <a:defRPr sz="2000"/>
            </a:pPr>
            <a:r>
              <a:t>Арифметические выражения.</a:t>
            </a:r>
          </a:p>
          <a:p>
            <a:pPr>
              <a:spcAft>
                <a:spcPts val="600"/>
              </a:spcAft>
              <a:defRPr sz="2000"/>
            </a:pPr>
            <a:r>
              <a:t>Тернарный оператор.</a:t>
            </a:r>
          </a:p>
          <a:p>
            <a:pPr>
              <a:spcAft>
                <a:spcPts val="600"/>
              </a:spcAft>
              <a:defRPr sz="2000"/>
            </a:pPr>
            <a:r>
              <a:t>Результаты методов массивов.</a:t>
            </a:r>
          </a:p>
          <a:p>
            <a:pPr>
              <a:spcAft>
                <a:spcPts val="600"/>
              </a:spcAft>
              <a:defRPr sz="2000"/>
            </a:pPr>
            <a:r>
              <a:t>Пример: &lt;p&gt;{student.name}&lt;/p&gt;.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12. JSX и атрибуты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В JSX атрибуты записываются внутри открывающего тега.</a:t>
            </a:r>
          </a:p>
          <a:p>
            <a:pPr>
              <a:spcAft>
                <a:spcPts val="600"/>
              </a:spcAft>
              <a:defRPr sz="2000"/>
            </a:pPr>
            <a:r>
              <a:t>Пример: &lt;img src={imageUrl} alt="Student" /&gt;</a:t>
            </a:r>
          </a:p>
          <a:p>
            <a:pPr>
              <a:spcAft>
                <a:spcPts val="600"/>
              </a:spcAft>
              <a:defRPr sz="2000"/>
            </a:pPr>
            <a:r>
              <a:t>Для JavaScript-значения используются { }.</a:t>
            </a:r>
          </a:p>
          <a:p>
            <a:pPr>
              <a:spcAft>
                <a:spcPts val="600"/>
              </a:spcAft>
              <a:defRPr sz="2000"/>
            </a:pPr>
            <a:r>
              <a:t>Многие имена атрибутов используют camelCase.</a:t>
            </a:r>
          </a:p>
          <a:p>
            <a:pPr>
              <a:spcAft>
                <a:spcPts val="600"/>
              </a:spcAft>
              <a:defRPr sz="2000"/>
            </a:pPr>
            <a:r>
              <a:t>Например: className, tabIndex, onClick.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13. className вместо class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В JSX для CSS-класса используется className.</a:t>
            </a:r>
          </a:p>
          <a:p>
            <a:pPr>
              <a:spcAft>
                <a:spcPts val="600"/>
              </a:spcAft>
              <a:defRPr sz="2000"/>
            </a:pPr>
            <a:r>
              <a:t>HTML: &lt;div class="card"&gt;...&lt;/div&gt;</a:t>
            </a:r>
          </a:p>
          <a:p>
            <a:pPr>
              <a:spcAft>
                <a:spcPts val="600"/>
              </a:spcAft>
              <a:defRPr sz="2000"/>
            </a:pPr>
            <a:r>
              <a:t>JSX: &lt;div className="card"&gt;...&lt;/div&gt;</a:t>
            </a:r>
          </a:p>
          <a:p>
            <a:pPr>
              <a:spcAft>
                <a:spcPts val="600"/>
              </a:spcAft>
              <a:defRPr sz="2000"/>
            </a:pPr>
            <a:r>
              <a:t>Причина — class является зарезервированным словом JavaScript.</a:t>
            </a:r>
          </a:p>
          <a:p>
            <a:pPr>
              <a:spcAft>
                <a:spcPts val="600"/>
              </a:spcAft>
              <a:defRPr sz="2000"/>
            </a:pPr>
            <a:r>
              <a:t>CSS по-прежнему используется для оформления интерфейса.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14. JSX должен иметь корректную структуру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JSX должен возвращать один корневой элемент либо Fragment.</a:t>
            </a:r>
          </a:p>
          <a:p>
            <a:pPr>
              <a:spcAft>
                <a:spcPts val="600"/>
              </a:spcAft>
              <a:defRPr sz="2000"/>
            </a:pPr>
            <a:r>
              <a:t>Правильно: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&lt;div&gt;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  &lt;h1&gt;Students&lt;/h1&gt;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  &lt;p&gt;List of students&lt;/p&gt;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&lt;/div&gt;</a:t>
            </a:r>
          </a:p>
          <a:p>
            <a:pPr>
              <a:spcAft>
                <a:spcPts val="600"/>
              </a:spcAft>
              <a:defRPr sz="2000"/>
            </a:pPr>
            <a:r>
              <a:t>Также можно использовать сокращённый Fragment: &lt;&gt;...&lt;/&gt;.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15. Условия в JSX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Для простых условий часто используется тернарный оператор.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Пример: {isAdmin ? &lt;AdminPanel /&gt; : &lt;UserPanel /&gt;}</a:t>
            </a:r>
          </a:p>
          <a:p>
            <a:pPr>
              <a:spcAft>
                <a:spcPts val="600"/>
              </a:spcAft>
              <a:defRPr sz="2000"/>
            </a:pPr>
            <a:r>
              <a:t>Также можно использовать логический оператор &amp;&amp;.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Пример: {isLoggedIn &amp;&amp; &lt;LogoutButton /&gt;}</a:t>
            </a:r>
          </a:p>
          <a:p>
            <a:pPr>
              <a:spcAft>
                <a:spcPts val="600"/>
              </a:spcAft>
              <a:defRPr sz="2000"/>
            </a:pPr>
            <a:r>
              <a:t>Сложную бизнес-логику лучше выносить из JSX.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16. Отображение списков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Для отображения массива объектов обычно используется map().</a:t>
            </a:r>
          </a:p>
          <a:p>
            <a:pPr>
              <a:spcAft>
                <a:spcPts val="600"/>
              </a:spcAft>
              <a:defRPr sz="2000"/>
            </a:pPr>
            <a:r>
              <a:t>Пример: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{students.map(student =&gt; (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  &lt;StudentCard key={student.id} student={student} /&gt;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))}</a:t>
            </a:r>
          </a:p>
          <a:p>
            <a:pPr>
              <a:spcAft>
                <a:spcPts val="600"/>
              </a:spcAft>
              <a:defRPr sz="2000"/>
            </a:pPr>
            <a:r>
              <a:t>Каждый элемент списка должен иметь уникальный key.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17. Зачем нужен key?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key помогает React идентифицировать элементы списка между рендерами.</a:t>
            </a:r>
          </a:p>
          <a:p>
            <a:pPr>
              <a:spcAft>
                <a:spcPts val="600"/>
              </a:spcAft>
              <a:defRPr sz="2000"/>
            </a:pPr>
            <a:r>
              <a:t>Обычно используют стабильный уникальный идентификатор записи.</a:t>
            </a:r>
          </a:p>
          <a:p>
            <a:pPr>
              <a:spcAft>
                <a:spcPts val="600"/>
              </a:spcAft>
              <a:defRPr sz="2000"/>
            </a:pPr>
            <a:r>
              <a:t>Например: key={student.id}.</a:t>
            </a:r>
          </a:p>
          <a:p>
            <a:pPr>
              <a:spcAft>
                <a:spcPts val="600"/>
              </a:spcAft>
              <a:defRPr sz="1800"/>
            </a:pPr>
            <a:r>
              <a:t>Не следует без необходимости использовать индекс массива как key, если порядок элементов может изменяться.</a:t>
            </a:r>
          </a:p>
          <a:p>
            <a:pPr>
              <a:spcAft>
                <a:spcPts val="600"/>
              </a:spcAft>
              <a:defRPr sz="2000"/>
            </a:pPr>
            <a:r>
              <a:t>Важно: key — специальное значение React и не передаётся компоненту как обычный prop.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18. Что такое props?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Props — данные, которые родительский компонент передаёт дочернему.</a:t>
            </a:r>
          </a:p>
          <a:p>
            <a:pPr>
              <a:spcAft>
                <a:spcPts val="600"/>
              </a:spcAft>
              <a:defRPr sz="2000"/>
            </a:pPr>
            <a:r>
              <a:t>Props похожи на аргументы функции.</a:t>
            </a:r>
          </a:p>
          <a:p>
            <a:pPr>
              <a:spcAft>
                <a:spcPts val="600"/>
              </a:spcAft>
              <a:defRPr sz="2000"/>
            </a:pPr>
            <a:r>
              <a:t>Через props можно передавать строки, числа, boolean, объекты, массивы, функции и JSX.</a:t>
            </a:r>
          </a:p>
          <a:p>
            <a:pPr>
              <a:spcAft>
                <a:spcPts val="600"/>
              </a:spcAft>
              <a:defRPr sz="2000"/>
            </a:pPr>
            <a:r>
              <a:t>Props позволяют делать компоненты универсальными и переиспользуемыми.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1. Цели лекции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Понять назначение React.</a:t>
            </a:r>
          </a:p>
          <a:p>
            <a:pPr>
              <a:spcAft>
                <a:spcPts val="600"/>
              </a:spcAft>
              <a:defRPr sz="2000"/>
            </a:pPr>
            <a:r>
              <a:t>Познакомиться с компонентной моделью.</a:t>
            </a:r>
          </a:p>
          <a:p>
            <a:pPr>
              <a:spcAft>
                <a:spcPts val="600"/>
              </a:spcAft>
              <a:defRPr sz="2000"/>
            </a:pPr>
            <a:r>
              <a:t>Научиться создавать функциональные компоненты.</a:t>
            </a:r>
          </a:p>
          <a:p>
            <a:pPr>
              <a:spcAft>
                <a:spcPts val="600"/>
              </a:spcAft>
              <a:defRPr sz="2000"/>
            </a:pPr>
            <a:r>
              <a:t>Понять синтаксис JSX.</a:t>
            </a:r>
          </a:p>
          <a:p>
            <a:pPr>
              <a:spcAft>
                <a:spcPts val="600"/>
              </a:spcAft>
              <a:defRPr sz="2000"/>
            </a:pPr>
            <a:r>
              <a:t>Научиться использовать JavaScript внутри JSX.</a:t>
            </a:r>
          </a:p>
          <a:p>
            <a:pPr>
              <a:spcAft>
                <a:spcPts val="600"/>
              </a:spcAft>
              <a:defRPr sz="2000"/>
            </a:pPr>
            <a:r>
              <a:t>Понять передачу данных через props.</a:t>
            </a:r>
          </a:p>
          <a:p>
            <a:pPr>
              <a:spcAft>
                <a:spcPts val="600"/>
              </a:spcAft>
              <a:defRPr sz="2000"/>
            </a:pPr>
            <a:r>
              <a:t>Научиться использовать children.</a:t>
            </a:r>
          </a:p>
          <a:p>
            <a:pPr>
              <a:spcAft>
                <a:spcPts val="600"/>
              </a:spcAft>
              <a:defRPr sz="2000"/>
            </a:pPr>
            <a:r>
              <a:t>Сформировать основу для дальнейшего изучения state и hooks.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19. Передача props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Родитель: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&lt;StudentCard name="Aida" group="IS-21" /&gt;</a:t>
            </a:r>
          </a:p>
          <a:p>
            <a:pPr>
              <a:spcAft>
                <a:spcPts val="600"/>
              </a:spcAft>
              <a:defRPr sz="2000"/>
            </a:pPr>
            <a:r>
              <a:t>Дочерний компонент получает эти значения: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function StudentCard({ name, group }) {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  return &lt;p&gt;{name} — {group}&lt;/p&gt;;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}</a:t>
            </a:r>
          </a:p>
          <a:p>
            <a:pPr>
              <a:spcAft>
                <a:spcPts val="600"/>
              </a:spcAft>
              <a:defRPr sz="2000"/>
            </a:pPr>
            <a:r>
              <a:t>Это пример destructuring параметра функции.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20. Props как аргументы функции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Компонент получает один объект props.</a:t>
            </a:r>
          </a:p>
          <a:p>
            <a:pPr>
              <a:spcAft>
                <a:spcPts val="600"/>
              </a:spcAft>
              <a:defRPr sz="2000"/>
            </a:pPr>
            <a:r>
              <a:t>Можно написать: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function StudentCard(props) {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  return &lt;h3&gt;{props.name}&lt;/h3&gt;;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}</a:t>
            </a:r>
          </a:p>
          <a:p>
            <a:pPr>
              <a:spcAft>
                <a:spcPts val="600"/>
              </a:spcAft>
              <a:defRPr sz="2000"/>
            </a:pPr>
            <a:r>
              <a:t>Или использовать destructuring: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function StudentCard({ name }) {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  return &lt;h3&gt;{name}&lt;/h3&gt;;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}</a:t>
            </a:r>
          </a:p>
          <a:p>
            <a:pPr>
              <a:spcAft>
                <a:spcPts val="600"/>
              </a:spcAft>
              <a:defRPr sz="2000"/>
            </a:pPr>
            <a:r>
              <a:t>Оба варианта используют один и тот же механизм.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21. Передача разных типов данных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Строка: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&lt;Student name="Aida" /&gt;</a:t>
            </a:r>
          </a:p>
          <a:p>
            <a:pPr>
              <a:spcAft>
                <a:spcPts val="600"/>
              </a:spcAft>
              <a:defRPr sz="2000"/>
            </a:pPr>
            <a:r>
              <a:t>Число: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&lt;Student age={21} /&gt;</a:t>
            </a:r>
          </a:p>
          <a:p>
            <a:pPr>
              <a:spcAft>
                <a:spcPts val="600"/>
              </a:spcAft>
              <a:defRPr sz="2000"/>
            </a:pPr>
            <a:r>
              <a:t>Boolean: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&lt;Student active={true} /&gt;</a:t>
            </a:r>
          </a:p>
          <a:p>
            <a:pPr>
              <a:spcAft>
                <a:spcPts val="600"/>
              </a:spcAft>
              <a:defRPr sz="2000"/>
            </a:pPr>
            <a:r>
              <a:t>Объект: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&lt;Student data={student} /&gt;</a:t>
            </a:r>
          </a:p>
          <a:p>
            <a:pPr>
              <a:spcAft>
                <a:spcPts val="600"/>
              </a:spcAft>
              <a:defRPr sz="2000"/>
            </a:pPr>
            <a:r>
              <a:t>Функция: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&lt;Button onSave={handleSave} /&gt;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22. Props — только для чтения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Компонент не должен изменять свои props.</a:t>
            </a:r>
          </a:p>
          <a:p>
            <a:pPr>
              <a:spcAft>
                <a:spcPts val="600"/>
              </a:spcAft>
              <a:defRPr sz="2000"/>
            </a:pPr>
            <a:r>
              <a:t>Props являются входными данными текущего рендера.</a:t>
            </a:r>
          </a:p>
          <a:p>
            <a:pPr>
              <a:spcAft>
                <a:spcPts val="600"/>
              </a:spcAft>
              <a:defRPr sz="1800"/>
            </a:pPr>
            <a:r>
              <a:t>Если данные должны измениться из-за взаимодействия пользователя, обычно используется state.</a:t>
            </a:r>
          </a:p>
          <a:p>
            <a:pPr>
              <a:spcAft>
                <a:spcPts val="600"/>
              </a:spcAft>
              <a:defRPr sz="2000"/>
            </a:pPr>
            <a:r>
              <a:t>Изменение данных выполняется через механизм родительского компонента или состояние.</a:t>
            </a:r>
          </a:p>
          <a:p>
            <a:pPr>
              <a:spcAft>
                <a:spcPts val="600"/>
              </a:spcAft>
              <a:defRPr sz="2000"/>
            </a:pPr>
            <a:r>
              <a:t>Важно: props и state следует рассматривать как неизменяемые значения конкретного рендера.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23. Односторонняя передача данных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Типичный поток данных:</a:t>
            </a:r>
          </a:p>
          <a:p>
            <a:pPr>
              <a:spcAft>
                <a:spcPts val="600"/>
              </a:spcAft>
              <a:defRPr sz="2000"/>
            </a:pPr>
            <a:r>
              <a:t>Parent</a:t>
            </a:r>
          </a:p>
          <a:p>
            <a:pPr>
              <a:spcAft>
                <a:spcPts val="600"/>
              </a:spcAft>
              <a:defRPr sz="2000"/>
            </a:pPr>
            <a:r>
              <a:t>↓ props</a:t>
            </a:r>
          </a:p>
          <a:p>
            <a:pPr>
              <a:spcAft>
                <a:spcPts val="600"/>
              </a:spcAft>
              <a:defRPr sz="2000"/>
            </a:pPr>
            <a:r>
              <a:t>Child</a:t>
            </a:r>
          </a:p>
          <a:p>
            <a:pPr>
              <a:spcAft>
                <a:spcPts val="600"/>
              </a:spcAft>
              <a:defRPr sz="2000"/>
            </a:pPr>
            <a:r>
              <a:t>Родитель передаёт информацию дочернему компоненту.</a:t>
            </a:r>
          </a:p>
          <a:p>
            <a:pPr>
              <a:spcAft>
                <a:spcPts val="600"/>
              </a:spcAft>
              <a:defRPr sz="2000"/>
            </a:pPr>
            <a:r>
              <a:t>Это делает поток данных предсказуемым.</a:t>
            </a:r>
          </a:p>
          <a:p>
            <a:pPr>
              <a:spcAft>
                <a:spcPts val="600"/>
              </a:spcAft>
              <a:defRPr sz="2000"/>
            </a:pPr>
            <a:r>
              <a:t>Позже мы рассмотрим обратное взаимодействие через передачу callback-функции.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24. Передача функции через props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Родитель может передать функцию дочернему компоненту.</a:t>
            </a:r>
          </a:p>
          <a:p>
            <a:pPr>
              <a:spcAft>
                <a:spcPts val="600"/>
              </a:spcAft>
              <a:defRPr sz="2000"/>
            </a:pPr>
            <a:r>
              <a:t>Пример: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&lt;StudentCard onDelete={handleDelete} /&gt;</a:t>
            </a:r>
          </a:p>
          <a:p>
            <a:pPr>
              <a:spcAft>
                <a:spcPts val="600"/>
              </a:spcAft>
              <a:defRPr sz="2000"/>
            </a:pPr>
            <a:r>
              <a:t>Дочерний компонент: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&lt;button onClick={onDelete}&gt;Delete&lt;/button&gt;</a:t>
            </a:r>
          </a:p>
          <a:p>
            <a:pPr>
              <a:spcAft>
                <a:spcPts val="600"/>
              </a:spcAft>
              <a:defRPr sz="2000"/>
            </a:pPr>
            <a:r>
              <a:t>Так дочерний компонент сообщает родителю о событии.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25. children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Если JSX вложен внутрь компонента, он передаётся через специальный prop children.</a:t>
            </a:r>
          </a:p>
          <a:p>
            <a:pPr>
              <a:spcAft>
                <a:spcPts val="600"/>
              </a:spcAft>
              <a:defRPr sz="2000"/>
            </a:pPr>
            <a:r>
              <a:t>Пример: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&lt;Card&gt;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  &lt;StudentCard /&gt;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&lt;/Card&gt;</a:t>
            </a:r>
          </a:p>
          <a:p>
            <a:pPr>
              <a:spcAft>
                <a:spcPts val="600"/>
              </a:spcAft>
              <a:defRPr sz="2000"/>
            </a:pPr>
            <a:r>
              <a:t>Внутри Card: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function Card({ children }) {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  return &lt;div className="card"&gt;{children}&lt;/div&gt;;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}</a:t>
            </a:r>
          </a:p>
          <a:p>
            <a:pPr>
              <a:spcAft>
                <a:spcPts val="600"/>
              </a:spcAft>
              <a:defRPr sz="2000"/>
            </a:pPr>
            <a:r>
              <a:t>children позволяет создавать гибкие контейнерные компоненты.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26. Default values для props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Можно задать значение по умолчанию через destructuring.</a:t>
            </a:r>
          </a:p>
          <a:p>
            <a:pPr>
              <a:spcAft>
                <a:spcPts val="600"/>
              </a:spcAft>
              <a:defRPr sz="2000"/>
            </a:pPr>
            <a:r>
              <a:t>Пример: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function Avatar({ size = 100 }) {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  return &lt;img width={size} height={size} /&gt;;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}</a:t>
            </a:r>
          </a:p>
          <a:p>
            <a:pPr>
              <a:spcAft>
                <a:spcPts val="600"/>
              </a:spcAft>
              <a:defRPr sz="2000"/>
            </a:pPr>
            <a:r>
              <a:t>Если size не передан или равен undefined, используется 100.</a:t>
            </a:r>
          </a:p>
          <a:p>
            <a:pPr>
              <a:spcAft>
                <a:spcPts val="600"/>
              </a:spcAft>
              <a:defRPr sz="2000"/>
            </a:pPr>
            <a:r>
              <a:t>Это удобно для повторно используемых компонентов.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27. Props и переиспользование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Один компонент можно использовать с разными данными.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&lt;StudentCard name="Aida" group="IS-21" /&gt;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&lt;StudentCard name="Daniyar" group="IS-22" /&gt;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&lt;StudentCard name="Ali" group="IS-23" /&gt;</a:t>
            </a:r>
          </a:p>
          <a:p>
            <a:pPr>
              <a:spcAft>
                <a:spcPts val="600"/>
              </a:spcAft>
              <a:defRPr sz="2000"/>
            </a:pPr>
            <a:r>
              <a:t>Компонент остаётся один, изменяются только входные данные.</a:t>
            </a:r>
          </a:p>
          <a:p>
            <a:pPr>
              <a:spcAft>
                <a:spcPts val="600"/>
              </a:spcAft>
              <a:defRPr sz="2000"/>
            </a:pPr>
            <a:r>
              <a:t>Это одно из главных преимуществ компонентной модели.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28. Практический пример: StudentCard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function StudentCard({ student, onDelete }) {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  return (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    &lt;div&gt;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      &lt;h3&gt;{student.name}&lt;/h3&gt;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      &lt;p&gt;{student.email}&lt;/p&gt;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      &lt;button onClick={() =&gt; onDelete(student.id)}&gt;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        Delete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      &lt;/button&gt;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    &lt;/div&gt;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  );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}</a:t>
            </a:r>
          </a:p>
          <a:p>
            <a:pPr>
              <a:spcAft>
                <a:spcPts val="600"/>
              </a:spcAft>
              <a:defRPr sz="2000"/>
            </a:pPr>
            <a:r>
              <a:t>Компонент уже близок к будущему CRUD-приложению.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2. Что такое React?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React — JavaScript-библиотека для построения пользовательских интерфейсов.</a:t>
            </a:r>
          </a:p>
          <a:p>
            <a:pPr>
              <a:spcAft>
                <a:spcPts val="600"/>
              </a:spcAft>
              <a:defRPr sz="2000"/>
            </a:pPr>
            <a:r>
              <a:t>Интерфейс разбивается на небольшие переиспользуемые компоненты.</a:t>
            </a:r>
          </a:p>
          <a:p>
            <a:pPr>
              <a:spcAft>
                <a:spcPts val="600"/>
              </a:spcAft>
              <a:defRPr sz="2000"/>
            </a:pPr>
            <a:r>
              <a:t>Компоненты можно вкладывать друг в друга.</a:t>
            </a:r>
          </a:p>
          <a:p>
            <a:pPr>
              <a:spcAft>
                <a:spcPts val="600"/>
              </a:spcAft>
              <a:defRPr sz="2000"/>
            </a:pPr>
            <a:r>
              <a:t>React использует декларативный подход: разработчик описывает, что должно отображаться.</a:t>
            </a:r>
          </a:p>
          <a:p>
            <a:pPr>
              <a:spcAft>
                <a:spcPts val="600"/>
              </a:spcAft>
              <a:defRPr sz="2000"/>
            </a:pPr>
            <a:r>
              <a:t>В нашем курсе React будет использоваться для frontend части full-stack приложения.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29. Архитектура учебного приложения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App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├── Header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├── Navigation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├── StudentList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│   └── StudentCard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├── StudentForm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└── Footer</a:t>
            </a:r>
          </a:p>
          <a:p>
            <a:pPr>
              <a:spcAft>
                <a:spcPts val="600"/>
              </a:spcAft>
              <a:defRPr sz="2000"/>
            </a:pPr>
            <a:r>
              <a:t>На следующих лекциях добавятся state, forms, API и routing.</a:t>
            </a:r>
          </a:p>
          <a:p>
            <a:pPr>
              <a:spcAft>
                <a:spcPts val="600"/>
              </a:spcAft>
              <a:defRPr sz="2000"/>
            </a:pPr>
            <a:r>
              <a:t>В итоге эти компоненты будут работать с SQLite через REST API.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30. Компоненты и данные из REST API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На текущем этапе данные можно хранить в массиве JavaScript.</a:t>
            </a:r>
          </a:p>
          <a:p>
            <a:pPr>
              <a:spcAft>
                <a:spcPts val="600"/>
              </a:spcAft>
              <a:defRPr sz="2000"/>
            </a:pPr>
            <a:r>
              <a:t>Позже источник данных изменится:</a:t>
            </a:r>
          </a:p>
          <a:p>
            <a:pPr>
              <a:spcAft>
                <a:spcPts val="600"/>
              </a:spcAft>
              <a:defRPr sz="2000"/>
            </a:pPr>
            <a:r>
              <a:t>JavaScript array</a:t>
            </a:r>
          </a:p>
          <a:p>
            <a:pPr>
              <a:spcAft>
                <a:spcPts val="600"/>
              </a:spcAft>
              <a:defRPr sz="2000"/>
            </a:pPr>
            <a:r>
              <a:t>↓</a:t>
            </a:r>
          </a:p>
          <a:p>
            <a:pPr>
              <a:spcAft>
                <a:spcPts val="600"/>
              </a:spcAft>
              <a:defRPr sz="2000"/>
            </a:pPr>
            <a:r>
              <a:t>REST API</a:t>
            </a:r>
          </a:p>
          <a:p>
            <a:pPr>
              <a:spcAft>
                <a:spcPts val="600"/>
              </a:spcAft>
              <a:defRPr sz="2000"/>
            </a:pPr>
            <a:r>
              <a:t>↓</a:t>
            </a:r>
          </a:p>
          <a:p>
            <a:pPr>
              <a:spcAft>
                <a:spcPts val="600"/>
              </a:spcAft>
              <a:defRPr sz="2000"/>
            </a:pPr>
            <a:r>
              <a:t>Express</a:t>
            </a:r>
          </a:p>
          <a:p>
            <a:pPr>
              <a:spcAft>
                <a:spcPts val="600"/>
              </a:spcAft>
              <a:defRPr sz="2000"/>
            </a:pPr>
            <a:r>
              <a:t>↓</a:t>
            </a:r>
          </a:p>
          <a:p>
            <a:pPr>
              <a:spcAft>
                <a:spcPts val="600"/>
              </a:spcAft>
              <a:defRPr sz="2000"/>
            </a:pPr>
            <a:r>
              <a:t>SQLite</a:t>
            </a:r>
          </a:p>
          <a:p>
            <a:pPr>
              <a:spcAft>
                <a:spcPts val="600"/>
              </a:spcAft>
              <a:defRPr sz="2000"/>
            </a:pPr>
            <a:r>
              <a:t>Структура React-компонентов при этом может остаться похожей.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31. Типичные ошибки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Компонент начинается со строчной буквы.</a:t>
            </a:r>
          </a:p>
          <a:p>
            <a:pPr>
              <a:spcAft>
                <a:spcPts val="600"/>
              </a:spcAft>
              <a:defRPr sz="2000"/>
            </a:pPr>
            <a:r>
              <a:t>Попытка использовать class вместо className.</a:t>
            </a:r>
          </a:p>
          <a:p>
            <a:pPr>
              <a:spcAft>
                <a:spcPts val="600"/>
              </a:spcAft>
              <a:defRPr sz="2000"/>
            </a:pPr>
            <a:r>
              <a:t>Забыты фигурные скобки для JavaScript-выражения.</a:t>
            </a:r>
          </a:p>
          <a:p>
            <a:pPr>
              <a:spcAft>
                <a:spcPts val="600"/>
              </a:spcAft>
              <a:defRPr sz="2000"/>
            </a:pPr>
            <a:r>
              <a:t>Неправильная структура JSX.</a:t>
            </a:r>
          </a:p>
          <a:p>
            <a:pPr>
              <a:spcAft>
                <a:spcPts val="600"/>
              </a:spcAft>
              <a:defRPr sz="2000"/>
            </a:pPr>
            <a:r>
              <a:t>Отсутствует key при выводе списка.</a:t>
            </a:r>
          </a:p>
          <a:p>
            <a:pPr>
              <a:spcAft>
                <a:spcPts val="600"/>
              </a:spcAft>
              <a:defRPr sz="2000"/>
            </a:pPr>
            <a:r>
              <a:t>Попытка изменить props напрямую.</a:t>
            </a:r>
          </a:p>
          <a:p>
            <a:pPr>
              <a:spcAft>
                <a:spcPts val="600"/>
              </a:spcAft>
              <a:defRPr sz="2000"/>
            </a:pPr>
            <a:r>
              <a:t>Слишком большой компонент, который делает всё сразу.</a:t>
            </a:r>
          </a:p>
          <a:p>
            <a:pPr>
              <a:spcAft>
                <a:spcPts val="600"/>
              </a:spcAft>
              <a:defRPr sz="2000"/>
            </a:pPr>
            <a:r>
              <a:t>Слишком активное использование spread props без необходимости.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32. Хорошая структура компонентов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Компонент должен иметь понятную ответственность.</a:t>
            </a:r>
          </a:p>
          <a:p>
            <a:pPr>
              <a:spcAft>
                <a:spcPts val="600"/>
              </a:spcAft>
              <a:defRPr sz="2000"/>
            </a:pPr>
            <a:r>
              <a:t>StudentList отвечает за список.</a:t>
            </a:r>
          </a:p>
          <a:p>
            <a:pPr>
              <a:spcAft>
                <a:spcPts val="600"/>
              </a:spcAft>
              <a:defRPr sz="2000"/>
            </a:pPr>
            <a:r>
              <a:t>StudentCard отвечает за одну карточку.</a:t>
            </a:r>
          </a:p>
          <a:p>
            <a:pPr>
              <a:spcAft>
                <a:spcPts val="600"/>
              </a:spcAft>
              <a:defRPr sz="2000"/>
            </a:pPr>
            <a:r>
              <a:t>StudentForm отвечает за ввод данных.</a:t>
            </a:r>
          </a:p>
          <a:p>
            <a:pPr>
              <a:spcAft>
                <a:spcPts val="600"/>
              </a:spcAft>
              <a:defRPr sz="2000"/>
            </a:pPr>
            <a:r>
              <a:t>Header отвечает за верхнюю часть интерфейса.</a:t>
            </a:r>
          </a:p>
          <a:p>
            <a:pPr>
              <a:spcAft>
                <a:spcPts val="600"/>
              </a:spcAft>
              <a:defRPr sz="2000"/>
            </a:pPr>
            <a:r>
              <a:t>Такой подход облегчает тестирование, повторное использование и сопровождение.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33. Компоненты vs функции JavaScript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React-компонент — это JavaScript-функция, используемая React как компонент.</a:t>
            </a:r>
          </a:p>
          <a:p>
            <a:pPr>
              <a:spcAft>
                <a:spcPts val="600"/>
              </a:spcAft>
              <a:defRPr sz="2000"/>
            </a:pPr>
            <a:r>
              <a:t>Не следует вызывать компонент как обычную функцию:</a:t>
            </a:r>
          </a:p>
          <a:p>
            <a:pPr>
              <a:spcAft>
                <a:spcPts val="600"/>
              </a:spcAft>
              <a:defRPr sz="2000"/>
            </a:pPr>
            <a:r>
              <a:t>Неправильно: StudentCard(student)</a:t>
            </a:r>
          </a:p>
          <a:p>
            <a:pPr>
              <a:spcAft>
                <a:spcPts val="600"/>
              </a:spcAft>
              <a:defRPr sz="2000"/>
            </a:pPr>
            <a:r>
              <a:t>Правильно: &lt;StudentCard student={student} /&gt;</a:t>
            </a:r>
          </a:p>
          <a:p>
            <a:pPr>
              <a:spcAft>
                <a:spcPts val="600"/>
              </a:spcAft>
              <a:defRPr sz="2000"/>
            </a:pPr>
            <a:r>
              <a:t>React сам управляет вызовом и рендерингом компонентов.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34. Что студент должен уметь после лекции?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Создавать функциональные компоненты.</a:t>
            </a:r>
          </a:p>
          <a:p>
            <a:pPr>
              <a:spcAft>
                <a:spcPts val="600"/>
              </a:spcAft>
              <a:defRPr sz="2000"/>
            </a:pPr>
            <a:r>
              <a:t>Разбивать интерфейс на компоненты.</a:t>
            </a:r>
          </a:p>
          <a:p>
            <a:pPr>
              <a:spcAft>
                <a:spcPts val="600"/>
              </a:spcAft>
              <a:defRPr sz="2000"/>
            </a:pPr>
            <a:r>
              <a:t>Использовать JSX.</a:t>
            </a:r>
          </a:p>
          <a:p>
            <a:pPr>
              <a:spcAft>
                <a:spcPts val="600"/>
              </a:spcAft>
              <a:defRPr sz="2000"/>
            </a:pPr>
            <a:r>
              <a:t>Вставлять JavaScript-выражения в JSX.</a:t>
            </a:r>
          </a:p>
          <a:p>
            <a:pPr>
              <a:spcAft>
                <a:spcPts val="600"/>
              </a:spcAft>
              <a:defRPr sz="2000"/>
            </a:pPr>
            <a:r>
              <a:t>Передавать данные через props.</a:t>
            </a:r>
          </a:p>
          <a:p>
            <a:pPr>
              <a:spcAft>
                <a:spcPts val="600"/>
              </a:spcAft>
              <a:defRPr sz="2000"/>
            </a:pPr>
            <a:r>
              <a:t>Использовать destructuring props.</a:t>
            </a:r>
          </a:p>
          <a:p>
            <a:pPr>
              <a:spcAft>
                <a:spcPts val="600"/>
              </a:spcAft>
              <a:defRPr sz="2000"/>
            </a:pPr>
            <a:r>
              <a:t>Передавать функции через props.</a:t>
            </a:r>
          </a:p>
          <a:p>
            <a:pPr>
              <a:spcAft>
                <a:spcPts val="600"/>
              </a:spcAft>
              <a:defRPr sz="2000"/>
            </a:pPr>
            <a:r>
              <a:t>Использовать children.</a:t>
            </a:r>
          </a:p>
          <a:p>
            <a:pPr>
              <a:spcAft>
                <a:spcPts val="600"/>
              </a:spcAft>
              <a:defRPr sz="2000"/>
            </a:pPr>
            <a:r>
              <a:t>Выводить массивы компонентов через map() и key.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35. Контрольные вопросы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1. Что такое React?</a:t>
            </a:r>
          </a:p>
          <a:p>
            <a:pPr>
              <a:spcAft>
                <a:spcPts val="600"/>
              </a:spcAft>
              <a:defRPr sz="2000"/>
            </a:pPr>
            <a:r>
              <a:t>2. Что такое компонент?</a:t>
            </a:r>
          </a:p>
          <a:p>
            <a:pPr>
              <a:spcAft>
                <a:spcPts val="600"/>
              </a:spcAft>
              <a:defRPr sz="2000"/>
            </a:pPr>
            <a:r>
              <a:t>3. Почему компоненты должны быть переиспользуемыми?</a:t>
            </a:r>
          </a:p>
          <a:p>
            <a:pPr>
              <a:spcAft>
                <a:spcPts val="600"/>
              </a:spcAft>
              <a:defRPr sz="2000"/>
            </a:pPr>
            <a:r>
              <a:t>4. Что такое JSX?</a:t>
            </a:r>
          </a:p>
          <a:p>
            <a:pPr>
              <a:spcAft>
                <a:spcPts val="600"/>
              </a:spcAft>
              <a:defRPr sz="2000"/>
            </a:pPr>
            <a:r>
              <a:t>5. Чем JSX отличается от HTML?</a:t>
            </a:r>
          </a:p>
          <a:p>
            <a:pPr>
              <a:spcAft>
                <a:spcPts val="600"/>
              </a:spcAft>
              <a:defRPr sz="2000"/>
            </a:pPr>
            <a:r>
              <a:t>6. Что такое props?</a:t>
            </a:r>
          </a:p>
          <a:p>
            <a:pPr>
              <a:spcAft>
                <a:spcPts val="600"/>
              </a:spcAft>
              <a:defRPr sz="2000"/>
            </a:pPr>
            <a:r>
              <a:t>7. Можно ли изменять props внутри компонента?</a:t>
            </a:r>
          </a:p>
          <a:p>
            <a:pPr>
              <a:spcAft>
                <a:spcPts val="600"/>
              </a:spcAft>
              <a:defRPr sz="2000"/>
            </a:pPr>
            <a:r>
              <a:t>8. Что такое children?</a:t>
            </a:r>
          </a:p>
          <a:p>
            <a:pPr>
              <a:spcAft>
                <a:spcPts val="600"/>
              </a:spcAft>
              <a:defRPr sz="2000"/>
            </a:pPr>
            <a:r>
              <a:t>9. Для чего нужен key?</a:t>
            </a:r>
          </a:p>
          <a:p>
            <a:pPr>
              <a:spcAft>
                <a:spcPts val="600"/>
              </a:spcAft>
              <a:defRPr sz="2000"/>
            </a:pPr>
            <a:r>
              <a:t>10. Как родитель передаёт данные дочернему компоненту?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36. Лабораторная работа №3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Тема: «Создание компонентного интерфейса React-приложения».</a:t>
            </a:r>
          </a:p>
          <a:p>
            <a:pPr>
              <a:spcAft>
                <a:spcPts val="600"/>
              </a:spcAft>
              <a:defRPr sz="2000"/>
            </a:pPr>
            <a:r>
              <a:t>Создать React-проект с Vite.</a:t>
            </a:r>
          </a:p>
          <a:p>
            <a:pPr>
              <a:spcAft>
                <a:spcPts val="600"/>
              </a:spcAft>
              <a:defRPr sz="2000"/>
            </a:pPr>
            <a:r>
              <a:t>Создать компоненты App, Header, Navigation, StudentList, StudentCard и Footer.</a:t>
            </a:r>
          </a:p>
          <a:p>
            <a:pPr>
              <a:spcAft>
                <a:spcPts val="600"/>
              </a:spcAft>
              <a:defRPr sz="2000"/>
            </a:pPr>
            <a:r>
              <a:t>Создать массив из 5–10 студентов.</a:t>
            </a:r>
          </a:p>
          <a:p>
            <a:pPr>
              <a:spcAft>
                <a:spcPts val="600"/>
              </a:spcAft>
              <a:defRPr sz="2000"/>
            </a:pPr>
            <a:r>
              <a:t>Передать данные StudentCard через props.</a:t>
            </a:r>
          </a:p>
          <a:p>
            <a:pPr>
              <a:spcAft>
                <a:spcPts val="600"/>
              </a:spcAft>
              <a:defRPr sz="2000"/>
            </a:pPr>
            <a:r>
              <a:t>Отобразить список через map().</a:t>
            </a:r>
          </a:p>
          <a:p>
            <a:pPr>
              <a:spcAft>
                <a:spcPts val="600"/>
              </a:spcAft>
              <a:defRPr sz="2000"/>
            </a:pPr>
            <a:r>
              <a:t>Использовать key={student.id}.</a:t>
            </a:r>
          </a:p>
          <a:p>
            <a:pPr>
              <a:spcAft>
                <a:spcPts val="600"/>
              </a:spcAft>
              <a:defRPr sz="2000"/>
            </a:pPr>
            <a:r>
              <a:t>Добавить children в компонент Card.</a:t>
            </a:r>
          </a:p>
          <a:p>
            <a:pPr>
              <a:spcAft>
                <a:spcPts val="600"/>
              </a:spcAft>
              <a:defRPr sz="2000"/>
            </a:pPr>
            <a:r>
              <a:t>Разделить компоненты по отдельным файлам.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37. Итог лекции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React позволяет строить интерфейс из компонентов.</a:t>
            </a:r>
          </a:p>
          <a:p>
            <a:pPr>
              <a:spcAft>
                <a:spcPts val="600"/>
              </a:spcAft>
              <a:defRPr sz="2000"/>
            </a:pPr>
            <a:r>
              <a:t>JSX объединяет структуру интерфейса с JavaScript.</a:t>
            </a:r>
          </a:p>
          <a:p>
            <a:pPr>
              <a:spcAft>
                <a:spcPts val="600"/>
              </a:spcAft>
              <a:defRPr sz="2000"/>
            </a:pPr>
            <a:r>
              <a:t>Props обеспечивают передачу данных от родителя к ребёнку.</a:t>
            </a:r>
          </a:p>
          <a:p>
            <a:pPr>
              <a:spcAft>
                <a:spcPts val="600"/>
              </a:spcAft>
              <a:defRPr sz="2000"/>
            </a:pPr>
            <a:r>
              <a:t>children позволяет создавать гибкие контейнерные компоненты.</a:t>
            </a:r>
          </a:p>
          <a:p>
            <a:pPr>
              <a:spcAft>
                <a:spcPts val="600"/>
              </a:spcAft>
              <a:defRPr sz="2000"/>
            </a:pPr>
            <a:r>
              <a:t>Компоненты должны быть небольшими, понятными и переиспользуемыми.</a:t>
            </a:r>
          </a:p>
          <a:p>
            <a:pPr>
              <a:spcAft>
                <a:spcPts val="600"/>
              </a:spcAft>
              <a:defRPr sz="2000"/>
            </a:pPr>
            <a:r>
              <a:t>Следующая лекция: React State и события пользователя.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3. Почему компонентный подход?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Большое приложение сложно поддерживать как один файл.</a:t>
            </a:r>
          </a:p>
          <a:p>
            <a:pPr>
              <a:spcAft>
                <a:spcPts val="600"/>
              </a:spcAft>
              <a:defRPr sz="2000"/>
            </a:pPr>
            <a:r>
              <a:t>Компоненты позволяют разделить интерфейс на независимые части.</a:t>
            </a:r>
          </a:p>
          <a:p>
            <a:pPr>
              <a:spcAft>
                <a:spcPts val="600"/>
              </a:spcAft>
              <a:defRPr sz="2000"/>
            </a:pPr>
            <a:r>
              <a:t>Компоненты можно переиспользовать.</a:t>
            </a:r>
          </a:p>
          <a:p>
            <a:pPr>
              <a:spcAft>
                <a:spcPts val="600"/>
              </a:spcAft>
              <a:defRPr sz="2000"/>
            </a:pPr>
            <a:r>
              <a:t>Каждый компонент может отвечать за отдельную часть UI.</a:t>
            </a:r>
          </a:p>
          <a:p>
            <a:pPr>
              <a:spcAft>
                <a:spcPts val="600"/>
              </a:spcAft>
              <a:defRPr sz="2000"/>
            </a:pPr>
            <a:r>
              <a:t>Пример: Header, Navigation, StudentList, StudentCard, Footer.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4. Интерфейс как дерево компонентов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App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├── Header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├── Navigation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├── Main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│   ├── StudentList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│   │   └── StudentCard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│   └── StudentForm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└── Footer</a:t>
            </a:r>
          </a:p>
          <a:p>
            <a:pPr>
              <a:spcAft>
                <a:spcPts val="600"/>
              </a:spcAft>
              <a:defRPr sz="2000"/>
            </a:pPr>
            <a:r>
              <a:t>Такое дерево помогает организовать структуру приложения.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5. Первый функциональный компонент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Компоненты в современном React рекомендуется определять как функции.</a:t>
            </a:r>
          </a:p>
          <a:p>
            <a:pPr>
              <a:spcAft>
                <a:spcPts val="600"/>
              </a:spcAft>
              <a:defRPr sz="2000"/>
            </a:pPr>
            <a:r>
              <a:t>Пример: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function Welcome() {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  return &lt;h1&gt;Welcome!&lt;/h1&gt;;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}</a:t>
            </a:r>
          </a:p>
          <a:p>
            <a:pPr>
              <a:spcAft>
                <a:spcPts val="600"/>
              </a:spcAft>
              <a:defRPr sz="2000"/>
            </a:pPr>
            <a:r>
              <a:t>Компонент возвращает JSX, который React использует для отображения интерфейса.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6. Именование компонентов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Имя пользовательского компонента обычно начинается с заглавной буквы.</a:t>
            </a:r>
          </a:p>
          <a:p>
            <a:pPr>
              <a:spcAft>
                <a:spcPts val="600"/>
              </a:spcAft>
              <a:defRPr sz="2000"/>
            </a:pPr>
            <a:r>
              <a:t>Welcome — компонент.</a:t>
            </a:r>
          </a:p>
          <a:p>
            <a:pPr>
              <a:spcAft>
                <a:spcPts val="600"/>
              </a:spcAft>
              <a:defRPr sz="2000"/>
            </a:pPr>
            <a:r>
              <a:t>StudentCard — компонент.</a:t>
            </a:r>
          </a:p>
          <a:p>
            <a:pPr>
              <a:spcAft>
                <a:spcPts val="600"/>
              </a:spcAft>
              <a:defRPr sz="1800"/>
            </a:pPr>
            <a:r>
              <a:t>studentCard — обычное имя переменной/функции и не используется как пользовательский компонент.</a:t>
            </a:r>
          </a:p>
          <a:p>
            <a:pPr>
              <a:spcAft>
                <a:spcPts val="600"/>
              </a:spcAft>
              <a:defRPr sz="2000"/>
            </a:pPr>
            <a:r>
              <a:t>Заглавная буква помогает React отличать пользовательские компоненты от HTML-тегов.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7. Использование компонента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Компонент используется как JSX-тег: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&lt;Welcome /&gt;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&lt;StudentCard /&gt;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&lt;Header /&gt;</a:t>
            </a:r>
          </a:p>
          <a:p>
            <a:pPr>
              <a:spcAft>
                <a:spcPts val="600"/>
              </a:spcAft>
              <a:defRPr sz="2000"/>
            </a:pPr>
            <a:r>
              <a:t>Компоненты можно использовать многократно.</a:t>
            </a:r>
          </a:p>
          <a:p>
            <a:pPr>
              <a:spcAft>
                <a:spcPts val="600"/>
              </a:spcAft>
              <a:defRPr sz="2000"/>
            </a:pPr>
            <a:r>
              <a:t>Один и тот же компонент может получать разные props.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10972800" cy="7132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/>
            </a:pPr>
            <a:r>
              <a:t>8. Компонент и HTML-элемент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15568"/>
            <a:ext cx="107442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/>
            </a:pPr>
            <a:r>
              <a:t>HTML: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&lt;button&gt;Save&lt;/button&gt;</a:t>
            </a:r>
          </a:p>
          <a:p>
            <a:pPr>
              <a:spcAft>
                <a:spcPts val="600"/>
              </a:spcAft>
              <a:defRPr sz="2000"/>
            </a:pPr>
            <a:r>
              <a:t>React-компонент:</a:t>
            </a:r>
          </a:p>
          <a:p>
            <a:pPr>
              <a:spcAft>
                <a:spcPts val="600"/>
              </a:spcAft>
              <a:defRPr sz="1600">
                <a:latin typeface="Consolas"/>
              </a:defRPr>
            </a:pPr>
            <a:r>
              <a:t>&lt;SaveButton /&gt;</a:t>
            </a:r>
          </a:p>
          <a:p>
            <a:pPr>
              <a:spcAft>
                <a:spcPts val="600"/>
              </a:spcAft>
              <a:defRPr sz="2000"/>
            </a:pPr>
            <a:r>
              <a:t>HTML-элементы предоставляются браузером.</a:t>
            </a:r>
          </a:p>
          <a:p>
            <a:pPr>
              <a:spcAft>
                <a:spcPts val="600"/>
              </a:spcAft>
              <a:defRPr sz="2000"/>
            </a:pPr>
            <a:r>
              <a:t>Пользовательские компоненты создаёт разработчик.</a:t>
            </a:r>
          </a:p>
          <a:p>
            <a:pPr>
              <a:spcAft>
                <a:spcPts val="600"/>
              </a:spcAft>
              <a:defRPr sz="2000"/>
            </a:pPr>
            <a:r>
              <a:t>Компонент может содержать другие компоненты и HTML-элементы.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