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Лекция 2. JavaScript для web-разработки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Дисциплина: «Проектирование и разработка web-приложений»</a:t>
            </a:r>
          </a:p>
          <a:p>
            <a:pPr>
              <a:spcAft>
                <a:spcPts val="700"/>
              </a:spcAft>
              <a:defRPr sz="2100"/>
            </a:pPr>
            <a:r>
              <a:t>JavaScript как основа frontend и backend разработки</a:t>
            </a:r>
          </a:p>
          <a:p>
            <a:pPr>
              <a:spcAft>
                <a:spcPts val="700"/>
              </a:spcAft>
              <a:defRPr sz="2100"/>
            </a:pPr>
            <a:r>
              <a:t>Связь с курсом: React + Node.js + Express + SQLite + CRUD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9. Arrow functions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Краткий синтаксис функций.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const add = (a, b) =&gt; a + b;</a:t>
            </a:r>
          </a:p>
          <a:p>
            <a:pPr>
              <a:spcAft>
                <a:spcPts val="700"/>
              </a:spcAft>
              <a:defRPr sz="2100"/>
            </a:pPr>
            <a:r>
              <a:t>Особенно часто используются в React и методах массивов.</a:t>
            </a:r>
          </a:p>
          <a:p>
            <a:pPr>
              <a:spcAft>
                <a:spcPts val="700"/>
              </a:spcAft>
              <a:defRPr sz="2100"/>
            </a:pPr>
            <a:r>
              <a:t>Важно понимать параметры, return и область действия переменных.</a:t>
            </a:r>
          </a:p>
          <a:p>
            <a:pPr>
              <a:spcAft>
                <a:spcPts val="700"/>
              </a:spcAft>
              <a:defRPr sz="1900"/>
            </a:pPr>
            <a:r>
              <a:t>Arrow function — это не отдельный тип функции, а другой синтаксис её определения.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10. Массивы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Массив хранит упорядоченную коллекцию значений.</a:t>
            </a:r>
          </a:p>
          <a:p>
            <a:pPr>
              <a:spcAft>
                <a:spcPts val="700"/>
              </a:spcAft>
              <a:defRPr sz="2100"/>
            </a:pPr>
            <a:r>
              <a:t>Пример: const students = ["Aida", "Daniyar", "Ali"];</a:t>
            </a:r>
          </a:p>
          <a:p>
            <a:pPr>
              <a:spcAft>
                <a:spcPts val="700"/>
              </a:spcAft>
              <a:defRPr sz="2100"/>
            </a:pPr>
            <a:r>
              <a:t>Доступ: students[0].</a:t>
            </a:r>
          </a:p>
          <a:p>
            <a:pPr>
              <a:spcAft>
                <a:spcPts val="700"/>
              </a:spcAft>
              <a:defRPr sz="2100"/>
            </a:pPr>
            <a:r>
              <a:t>Количество элементов: students.length.</a:t>
            </a:r>
          </a:p>
          <a:p>
            <a:pPr>
              <a:spcAft>
                <a:spcPts val="700"/>
              </a:spcAft>
              <a:defRPr sz="2100"/>
            </a:pPr>
            <a:r>
              <a:t>Массивы являются одной из основных структур данных в React-приложениях.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11. Основные методы массивов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map() — преобразовать каждый элемент и получить новый массив.</a:t>
            </a:r>
          </a:p>
          <a:p>
            <a:pPr>
              <a:spcAft>
                <a:spcPts val="700"/>
              </a:spcAft>
              <a:defRPr sz="2100"/>
            </a:pPr>
            <a:r>
              <a:t>filter() — оставить элементы, удовлетворяющие условию.</a:t>
            </a:r>
          </a:p>
          <a:p>
            <a:pPr>
              <a:spcAft>
                <a:spcPts val="700"/>
              </a:spcAft>
              <a:defRPr sz="2100"/>
            </a:pPr>
            <a:r>
              <a:t>find() — найти первый подходящий элемент.</a:t>
            </a:r>
          </a:p>
          <a:p>
            <a:pPr>
              <a:spcAft>
                <a:spcPts val="700"/>
              </a:spcAft>
              <a:defRPr sz="2100"/>
            </a:pPr>
            <a:r>
              <a:t>forEach() — выполнить функцию для каждого элемента.</a:t>
            </a:r>
          </a:p>
          <a:p>
            <a:pPr>
              <a:spcAft>
                <a:spcPts val="700"/>
              </a:spcAft>
              <a:defRPr sz="2100"/>
            </a:pPr>
            <a:r>
              <a:t>reduce() — свести коллекцию к одному результату.</a:t>
            </a:r>
          </a:p>
          <a:p>
            <a:pPr>
              <a:spcAft>
                <a:spcPts val="700"/>
              </a:spcAft>
              <a:defRPr sz="2100"/>
            </a:pPr>
            <a:r>
              <a:t>Эти методы особенно важны при отображении и обработке данных в React.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12. map() и React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В React список элементов часто формируется через map().</a:t>
            </a:r>
          </a:p>
          <a:p>
            <a:pPr>
              <a:spcAft>
                <a:spcPts val="700"/>
              </a:spcAft>
              <a:defRPr sz="2100"/>
            </a:pPr>
            <a:r>
              <a:t>Пример: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students.map(student =&gt; &lt;li key={student.id}&gt;{student.name}&lt;/li&gt;)</a:t>
            </a:r>
          </a:p>
          <a:p>
            <a:pPr>
              <a:spcAft>
                <a:spcPts val="700"/>
              </a:spcAft>
              <a:defRPr sz="2100"/>
            </a:pPr>
            <a:r>
              <a:t>Каждый элемент списка должен иметь устойчивый key.</a:t>
            </a:r>
          </a:p>
          <a:p>
            <a:pPr>
              <a:spcAft>
                <a:spcPts val="700"/>
              </a:spcAft>
              <a:defRPr sz="2100"/>
            </a:pPr>
            <a:r>
              <a:t>map() не изменяет исходный массив — он создаёт новый массив результатов.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13. Объекты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Объект хранит данные в формате ключ → значение.</a:t>
            </a:r>
          </a:p>
          <a:p>
            <a:pPr>
              <a:spcAft>
                <a:spcPts val="700"/>
              </a:spcAft>
              <a:defRPr sz="2100"/>
            </a:pPr>
            <a:r>
              <a:t>Пример: const student = { id: 1, name: "Aida", group: "IS-21" };</a:t>
            </a:r>
          </a:p>
          <a:p>
            <a:pPr>
              <a:spcAft>
                <a:spcPts val="700"/>
              </a:spcAft>
              <a:defRPr sz="2100"/>
            </a:pPr>
            <a:r>
              <a:t>Доступ: student.name или student["name"].</a:t>
            </a:r>
          </a:p>
          <a:p>
            <a:pPr>
              <a:spcAft>
                <a:spcPts val="700"/>
              </a:spcAft>
              <a:defRPr sz="2100"/>
            </a:pPr>
            <a:r>
              <a:t>Объекты будут использоваться для представления записей из SQLite и JSON API.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14. Массив объектов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В реальном приложении данные часто представлены массивом объектов.</a:t>
            </a:r>
          </a:p>
          <a:p>
            <a:pPr>
              <a:spcAft>
                <a:spcPts val="700"/>
              </a:spcAft>
              <a:defRPr sz="2100"/>
            </a:pPr>
            <a:r>
              <a:t>Пример: [{id: 1, name: "Aida"}, {id: 2, name: "Daniyar"}]</a:t>
            </a:r>
          </a:p>
          <a:p>
            <a:pPr>
              <a:spcAft>
                <a:spcPts val="700"/>
              </a:spcAft>
              <a:defRPr sz="2100"/>
            </a:pPr>
            <a:r>
              <a:t>Такая структура похожа на данные, которые React получает от REST API.</a:t>
            </a:r>
          </a:p>
          <a:p>
            <a:pPr>
              <a:spcAft>
                <a:spcPts val="700"/>
              </a:spcAft>
              <a:defRPr sz="2100"/>
            </a:pPr>
            <a:r>
              <a:t>Именно с такими данными мы будем выполнять CRUD-операции.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15. Destructuring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Позволяет извлекать значения из объектов и массивов.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const student = { name: "Aida", group: "IS-21" };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const { name, group } = student;</a:t>
            </a:r>
          </a:p>
          <a:p>
            <a:pPr>
              <a:spcAft>
                <a:spcPts val="700"/>
              </a:spcAft>
              <a:defRPr sz="2100"/>
            </a:pPr>
            <a:r>
              <a:t>В React destructuring часто используется для props.</a:t>
            </a:r>
          </a:p>
          <a:p>
            <a:pPr>
              <a:spcAft>
                <a:spcPts val="700"/>
              </a:spcAft>
              <a:defRPr sz="2100"/>
            </a:pPr>
            <a:r>
              <a:t>Пример: function Student({ name, group }) { ... }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16. Spread operator ...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Позволяет создавать новые массивы и объекты на основе существующих.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const updatedStudent = { ...student, group: "IS-22" };</a:t>
            </a:r>
          </a:p>
          <a:p>
            <a:pPr>
              <a:spcAft>
                <a:spcPts val="700"/>
              </a:spcAft>
              <a:defRPr sz="2100"/>
            </a:pPr>
            <a:r>
              <a:t>Особенно важен при обновлении состояния React.</a:t>
            </a:r>
          </a:p>
          <a:p>
            <a:pPr>
              <a:spcAft>
                <a:spcPts val="700"/>
              </a:spcAft>
              <a:defRPr sz="2100"/>
            </a:pPr>
            <a:r>
              <a:t>Spread помогает не изменять исходный объект напрямую.</a:t>
            </a:r>
          </a:p>
          <a:p>
            <a:pPr>
              <a:spcAft>
                <a:spcPts val="700"/>
              </a:spcAft>
              <a:defRPr sz="2100"/>
            </a:pPr>
            <a:r>
              <a:t>Это соответствует подходу к обновлению данных через создание новых значений.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17. JSON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JSON — распространённый формат обмена данными между frontend и backend.</a:t>
            </a:r>
          </a:p>
          <a:p>
            <a:pPr>
              <a:spcAft>
                <a:spcPts val="700"/>
              </a:spcAft>
              <a:defRPr sz="2100"/>
            </a:pPr>
            <a:r>
              <a:t>Пример: { "id": 1, "name": "Aida" }</a:t>
            </a:r>
          </a:p>
          <a:p>
            <a:pPr>
              <a:spcAft>
                <a:spcPts val="700"/>
              </a:spcAft>
              <a:defRPr sz="2100"/>
            </a:pPr>
            <a:r>
              <a:t>JSON поддерживает объекты, массивы, строки, числа, boolean и null.</a:t>
            </a:r>
          </a:p>
          <a:p>
            <a:pPr>
              <a:spcAft>
                <a:spcPts val="700"/>
              </a:spcAft>
              <a:defRPr sz="2100"/>
            </a:pPr>
            <a:r>
              <a:t>REST API нашего приложения будет передавать данные в JSON.</a:t>
            </a:r>
          </a:p>
          <a:p>
            <a:pPr>
              <a:spcAft>
                <a:spcPts val="700"/>
              </a:spcAft>
              <a:defRPr sz="2100"/>
            </a:pPr>
            <a:r>
              <a:t>В JavaScript используются JSON.stringify() и JSON.parse().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18. Что такое callback?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Callback — функция, переданная другой функции для последующего вызова.</a:t>
            </a:r>
          </a:p>
          <a:p>
            <a:pPr>
              <a:spcAft>
                <a:spcPts val="700"/>
              </a:spcAft>
              <a:defRPr sz="2100"/>
            </a:pPr>
            <a:r>
              <a:t>Callbacks используются в обработчиках событий и асинхронном коде.</a:t>
            </a:r>
          </a:p>
          <a:p>
            <a:pPr>
              <a:spcAft>
                <a:spcPts val="700"/>
              </a:spcAft>
              <a:defRPr sz="2100"/>
            </a:pPr>
            <a:r>
              <a:t>Пример: button.addEventListener("click", () =&gt; { ... });</a:t>
            </a:r>
          </a:p>
          <a:p>
            <a:pPr>
              <a:spcAft>
                <a:spcPts val="700"/>
              </a:spcAft>
              <a:defRPr sz="2100"/>
            </a:pPr>
            <a:r>
              <a:t>Методы map(), filter() и forEach() также принимают функции обратного вызова.</a:t>
            </a:r>
          </a:p>
          <a:p>
            <a:pPr>
              <a:spcAft>
                <a:spcPts val="700"/>
              </a:spcAft>
              <a:defRPr sz="2100"/>
            </a:pPr>
            <a:r>
              <a:t>Понимание callbacks помогает понять Promise и async/await.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1. Цели лекции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Понять роль JavaScript в современной web-разработке.</a:t>
            </a:r>
          </a:p>
          <a:p>
            <a:pPr>
              <a:spcAft>
                <a:spcPts val="700"/>
              </a:spcAft>
              <a:defRPr sz="2100"/>
            </a:pPr>
            <a:r>
              <a:t>Повторить основные конструкции языка.</a:t>
            </a:r>
          </a:p>
          <a:p>
            <a:pPr>
              <a:spcAft>
                <a:spcPts val="700"/>
              </a:spcAft>
              <a:defRPr sz="2100"/>
            </a:pPr>
            <a:r>
              <a:t>Научиться работать с объектами и массивами.</a:t>
            </a:r>
          </a:p>
          <a:p>
            <a:pPr>
              <a:spcAft>
                <a:spcPts val="700"/>
              </a:spcAft>
              <a:defRPr sz="2100"/>
            </a:pPr>
            <a:r>
              <a:t>Освоить функции, arrow functions и методы массивов.</a:t>
            </a:r>
          </a:p>
          <a:p>
            <a:pPr>
              <a:spcAft>
                <a:spcPts val="700"/>
              </a:spcAft>
              <a:defRPr sz="2100"/>
            </a:pPr>
            <a:r>
              <a:t>Понять destructuring и spread operator.</a:t>
            </a:r>
          </a:p>
          <a:p>
            <a:pPr>
              <a:spcAft>
                <a:spcPts val="700"/>
              </a:spcAft>
              <a:defRPr sz="2100"/>
            </a:pPr>
            <a:r>
              <a:t>Познакомиться с Promise и async/await.</a:t>
            </a:r>
          </a:p>
          <a:p>
            <a:pPr>
              <a:spcAft>
                <a:spcPts val="700"/>
              </a:spcAft>
              <a:defRPr sz="2100"/>
            </a:pPr>
            <a:r>
              <a:t>Понять принцип JavaScript-модулей.</a:t>
            </a:r>
          </a:p>
          <a:p>
            <a:pPr>
              <a:spcAft>
                <a:spcPts val="700"/>
              </a:spcAft>
              <a:defRPr sz="2100"/>
            </a:pPr>
            <a:r>
              <a:t>Подготовиться к изучению React и Node.js.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19. Синхронный и асинхронный код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Синхронный код выполняется последовательно.</a:t>
            </a:r>
          </a:p>
          <a:p>
            <a:pPr>
              <a:spcAft>
                <a:spcPts val="700"/>
              </a:spcAft>
              <a:defRPr sz="1900"/>
            </a:pPr>
            <a:r>
              <a:t>Асинхронный код позволяет не блокировать выполнение программы во время ожидания внешней операции.</a:t>
            </a:r>
          </a:p>
          <a:p>
            <a:pPr>
              <a:spcAft>
                <a:spcPts val="700"/>
              </a:spcAft>
              <a:defRPr sz="2100"/>
            </a:pPr>
            <a:r>
              <a:t>Типичные операции: HTTP-запросы, чтение файлов, работа с базой данных.</a:t>
            </a:r>
          </a:p>
          <a:p>
            <a:pPr>
              <a:spcAft>
                <a:spcPts val="700"/>
              </a:spcAft>
              <a:defRPr sz="2100"/>
            </a:pPr>
            <a:r>
              <a:t>В нашем full-stack приложении асинхронность будет использоваться постоянно.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20. Promise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Promise представляет будущий результат асинхронной операции.</a:t>
            </a:r>
          </a:p>
          <a:p>
            <a:pPr>
              <a:spcAft>
                <a:spcPts val="700"/>
              </a:spcAft>
              <a:defRPr sz="2100"/>
            </a:pPr>
            <a:r>
              <a:t>Основные состояния: pending, fulfilled, rejected.</a:t>
            </a:r>
          </a:p>
          <a:p>
            <a:pPr>
              <a:spcAft>
                <a:spcPts val="700"/>
              </a:spcAft>
              <a:defRPr sz="2100"/>
            </a:pPr>
            <a:r>
              <a:t>Результат можно обработать через .then().</a:t>
            </a:r>
          </a:p>
          <a:p>
            <a:pPr>
              <a:spcAft>
                <a:spcPts val="700"/>
              </a:spcAft>
              <a:defRPr sz="2100"/>
            </a:pPr>
            <a:r>
              <a:t>Ошибки можно обработать через .catch().</a:t>
            </a:r>
          </a:p>
          <a:p>
            <a:pPr>
              <a:spcAft>
                <a:spcPts val="700"/>
              </a:spcAft>
              <a:defRPr sz="2100"/>
            </a:pPr>
            <a:r>
              <a:t>fetch() возвращает Promise.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21. async / await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async делает функцию асинхронной и возвращает Promise.</a:t>
            </a:r>
          </a:p>
          <a:p>
            <a:pPr>
              <a:spcAft>
                <a:spcPts val="700"/>
              </a:spcAft>
              <a:defRPr sz="2100"/>
            </a:pPr>
            <a:r>
              <a:t>await позволяет дождаться результата Promise внутри async-контекста.</a:t>
            </a:r>
          </a:p>
          <a:p>
            <a:pPr>
              <a:spcAft>
                <a:spcPts val="700"/>
              </a:spcAft>
              <a:defRPr sz="2100"/>
            </a:pPr>
            <a:r>
              <a:t>Код становится более последовательным и читаемым.</a:t>
            </a:r>
          </a:p>
          <a:p>
            <a:pPr>
              <a:spcAft>
                <a:spcPts val="700"/>
              </a:spcAft>
              <a:defRPr sz="2100"/>
            </a:pPr>
            <a:r>
              <a:t>Ошибки удобно обрабатывать через try/catch.</a:t>
            </a:r>
          </a:p>
          <a:p>
            <a:pPr>
              <a:spcAft>
                <a:spcPts val="700"/>
              </a:spcAft>
              <a:defRPr sz="2100"/>
            </a:pPr>
            <a:r>
              <a:t>Пример: const response = await fetch(url);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22. Работа с REST API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Типичный сценарий:</a:t>
            </a:r>
          </a:p>
          <a:p>
            <a:pPr>
              <a:spcAft>
                <a:spcPts val="700"/>
              </a:spcAft>
              <a:defRPr sz="2100"/>
            </a:pPr>
            <a:r>
              <a:t>1. React вызывает fetch().</a:t>
            </a:r>
          </a:p>
          <a:p>
            <a:pPr>
              <a:spcAft>
                <a:spcPts val="700"/>
              </a:spcAft>
              <a:defRPr sz="2100"/>
            </a:pPr>
            <a:r>
              <a:t>2. fetch отправляет HTTP-запрос.</a:t>
            </a:r>
          </a:p>
          <a:p>
            <a:pPr>
              <a:spcAft>
                <a:spcPts val="700"/>
              </a:spcAft>
              <a:defRPr sz="2100"/>
            </a:pPr>
            <a:r>
              <a:t>3. Express принимает запрос.</a:t>
            </a:r>
          </a:p>
          <a:p>
            <a:pPr>
              <a:spcAft>
                <a:spcPts val="700"/>
              </a:spcAft>
              <a:defRPr sz="2100"/>
            </a:pPr>
            <a:r>
              <a:t>4. Backend обращается к SQLite.</a:t>
            </a:r>
          </a:p>
          <a:p>
            <a:pPr>
              <a:spcAft>
                <a:spcPts val="700"/>
              </a:spcAft>
              <a:defRPr sz="2100"/>
            </a:pPr>
            <a:r>
              <a:t>5. Express возвращает JSON.</a:t>
            </a:r>
          </a:p>
          <a:p>
            <a:pPr>
              <a:spcAft>
                <a:spcPts val="700"/>
              </a:spcAft>
              <a:defRPr sz="2100"/>
            </a:pPr>
            <a:r>
              <a:t>6. React получает данные и обновляет интерфейс.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23. try / catch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try содержит код, выполнение которого может завершиться ошибкой.</a:t>
            </a:r>
          </a:p>
          <a:p>
            <a:pPr>
              <a:spcAft>
                <a:spcPts val="700"/>
              </a:spcAft>
              <a:defRPr sz="2100"/>
            </a:pPr>
            <a:r>
              <a:t>catch обрабатывает исключение.</a:t>
            </a:r>
          </a:p>
          <a:p>
            <a:pPr>
              <a:spcAft>
                <a:spcPts val="700"/>
              </a:spcAft>
              <a:defRPr sz="2100"/>
            </a:pPr>
            <a:r>
              <a:t>finally выполняется независимо от результата.</a:t>
            </a:r>
          </a:p>
          <a:p>
            <a:pPr>
              <a:spcAft>
                <a:spcPts val="700"/>
              </a:spcAft>
              <a:defRPr sz="2100"/>
            </a:pPr>
            <a:r>
              <a:t>Для API-запросов важно проверять response.ok.</a:t>
            </a:r>
          </a:p>
          <a:p>
            <a:pPr>
              <a:spcAft>
                <a:spcPts val="700"/>
              </a:spcAft>
              <a:defRPr sz="2100"/>
            </a:pPr>
            <a:r>
              <a:t>Ошибки должны обрабатываться явно, а не игнорироваться.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24. JavaScript Modules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Модули позволяют разделять программу на файлы.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export — предоставить функцию, объект или значение другим модулям.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import — использовать экспортированный код.</a:t>
            </a:r>
          </a:p>
          <a:p>
            <a:pPr>
              <a:spcAft>
                <a:spcPts val="700"/>
              </a:spcAft>
              <a:defRPr sz="2100"/>
            </a:pPr>
            <a:r>
              <a:t>Модули уменьшают связанность и упрощают структуру проекта.</a:t>
            </a:r>
          </a:p>
          <a:p>
            <a:pPr>
              <a:spcAft>
                <a:spcPts val="700"/>
              </a:spcAft>
              <a:defRPr sz="2100"/>
            </a:pPr>
            <a:r>
              <a:t>React и современный Node.js активно используют модульный подход.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25. Пример модульной структуры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src/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components/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pages/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services/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utils/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App.jsx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main.jsx</a:t>
            </a:r>
          </a:p>
          <a:p>
            <a:pPr>
              <a:spcAft>
                <a:spcPts val="700"/>
              </a:spcAft>
              <a:defRPr sz="2100"/>
            </a:pPr>
            <a:r>
              <a:t>В backend аналогично можно разделять routes, controllers, database и services.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26. JavaScript → React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React-компоненты являются JavaScript-функциями.</a:t>
            </a:r>
          </a:p>
          <a:p>
            <a:pPr>
              <a:spcAft>
                <a:spcPts val="700"/>
              </a:spcAft>
              <a:defRPr sz="2100"/>
            </a:pPr>
            <a:r>
              <a:t>JSX позволяет записывать markup внутри JavaScript.</a:t>
            </a:r>
          </a:p>
          <a:p>
            <a:pPr>
              <a:spcAft>
                <a:spcPts val="700"/>
              </a:spcAft>
              <a:defRPr sz="2100"/>
            </a:pPr>
            <a:r>
              <a:t>Props и state используют обычные JavaScript-значения.</a:t>
            </a:r>
          </a:p>
          <a:p>
            <a:pPr>
              <a:spcAft>
                <a:spcPts val="700"/>
              </a:spcAft>
              <a:defRPr sz="2100"/>
            </a:pPr>
            <a:r>
              <a:t>Методы массивов помогают отображать коллекции.</a:t>
            </a:r>
          </a:p>
          <a:p>
            <a:pPr>
              <a:spcAft>
                <a:spcPts val="700"/>
              </a:spcAft>
              <a:defRPr sz="2100"/>
            </a:pPr>
            <a:r>
              <a:t>async/await используется для получения данных через API.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27. JavaScript → Node.js + Express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Node.js выполняет JavaScript на сервере.</a:t>
            </a:r>
          </a:p>
          <a:p>
            <a:pPr>
              <a:spcAft>
                <a:spcPts val="700"/>
              </a:spcAft>
              <a:defRPr sz="2100"/>
            </a:pPr>
            <a:r>
              <a:t>Express использует функции, объекты, массивы и модули JavaScript.</a:t>
            </a:r>
          </a:p>
          <a:p>
            <a:pPr>
              <a:spcAft>
                <a:spcPts val="700"/>
              </a:spcAft>
              <a:defRPr sz="2100"/>
            </a:pPr>
            <a:r>
              <a:t>Асинхронный код нужен для HTTP-запросов и базы данных.</a:t>
            </a:r>
          </a:p>
          <a:p>
            <a:pPr>
              <a:spcAft>
                <a:spcPts val="700"/>
              </a:spcAft>
              <a:defRPr sz="2100"/>
            </a:pPr>
            <a:r>
              <a:t>Таким образом, знания JavaScript переходят непосредственно в backend-разработку.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28. Практический пример: студент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const student = {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id: 1,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name: "Aida",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email: "aida@example.com"</a:t>
            </a:r>
          </a:p>
          <a:p>
            <a:pPr>
              <a:spcAft>
                <a:spcPts val="700"/>
              </a:spcAft>
              <a:defRPr sz="2100"/>
            </a:pPr>
            <a:r>
              <a:t>};</a:t>
            </a:r>
          </a:p>
          <a:p>
            <a:pPr>
              <a:spcAft>
                <a:spcPts val="700"/>
              </a:spcAft>
              <a:defRPr sz="2100"/>
            </a:pPr>
            <a:r>
              <a:t>Такой объект может представлять одну запись студента.</a:t>
            </a:r>
          </a:p>
          <a:p>
            <a:pPr>
              <a:spcAft>
                <a:spcPts val="700"/>
              </a:spcAft>
              <a:defRPr sz="2100"/>
            </a:pPr>
            <a:r>
              <a:t>Массив таких объектов может представлять результат GET /api/students.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2. Роль JavaScript в Web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JavaScript делает web-страницы интерактивными.</a:t>
            </a:r>
          </a:p>
          <a:p>
            <a:pPr>
              <a:spcAft>
                <a:spcPts val="700"/>
              </a:spcAft>
              <a:defRPr sz="2100"/>
            </a:pPr>
            <a:r>
              <a:t>В браузере JavaScript работает с интерфейсом и событиями пользователя.</a:t>
            </a:r>
          </a:p>
          <a:p>
            <a:pPr>
              <a:spcAft>
                <a:spcPts val="700"/>
              </a:spcAft>
              <a:defRPr sz="2100"/>
            </a:pPr>
            <a:r>
              <a:t>Node.js позволяет использовать JavaScript на сервере.</a:t>
            </a:r>
          </a:p>
          <a:p>
            <a:pPr>
              <a:spcAft>
                <a:spcPts val="700"/>
              </a:spcAft>
              <a:defRPr sz="2100"/>
            </a:pPr>
            <a:r>
              <a:t>Поэтому один язык можно использовать и для frontend, и для backend.</a:t>
            </a:r>
          </a:p>
          <a:p>
            <a:pPr>
              <a:spcAft>
                <a:spcPts val="700"/>
              </a:spcAft>
              <a:defRPr sz="2100"/>
            </a:pPr>
            <a:r>
              <a:t>В нашем курсе JavaScript является связующим языком всего стека.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29. Практический пример: фильтрация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const activeStudents = students.filter(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student =&gt; student.active</a:t>
            </a:r>
          </a:p>
          <a:p>
            <a:pPr>
              <a:spcAft>
                <a:spcPts val="700"/>
              </a:spcAft>
              <a:defRPr sz="2100"/>
            </a:pPr>
            <a:r>
              <a:t>);</a:t>
            </a:r>
          </a:p>
          <a:p>
            <a:pPr>
              <a:spcAft>
                <a:spcPts val="700"/>
              </a:spcAft>
              <a:defRPr sz="2100"/>
            </a:pPr>
            <a:r>
              <a:t>filter() создаёт новый массив.</a:t>
            </a:r>
          </a:p>
          <a:p>
            <a:pPr>
              <a:spcAft>
                <a:spcPts val="700"/>
              </a:spcAft>
              <a:defRPr sz="2100"/>
            </a:pPr>
            <a:r>
              <a:t>Этот подход используется для поиска и фильтрации данных в интерфейсе.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30. Практический пример: async/await + fetch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async function loadStudents() {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try {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  const response = await fetch("/api/students");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  if (!response.ok) throw new Error("Request failed");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  const data = await response.json();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  return data;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} catch (error) {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  console.error(error);</a:t>
            </a:r>
          </a:p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  }</a:t>
            </a:r>
          </a:p>
          <a:p>
            <a:pPr>
              <a:spcAft>
                <a:spcPts val="700"/>
              </a:spcAft>
              <a:defRPr sz="2100"/>
            </a:pPr>
            <a:r>
              <a:t>}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31. Что нужно знать перед React?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Переменные и типы данных.</a:t>
            </a:r>
          </a:p>
          <a:p>
            <a:pPr>
              <a:spcAft>
                <a:spcPts val="700"/>
              </a:spcAft>
              <a:defRPr sz="2100"/>
            </a:pPr>
            <a:r>
              <a:t>Условия и циклы.</a:t>
            </a:r>
          </a:p>
          <a:p>
            <a:pPr>
              <a:spcAft>
                <a:spcPts val="700"/>
              </a:spcAft>
              <a:defRPr sz="2100"/>
            </a:pPr>
            <a:r>
              <a:t>Функции и arrow functions.</a:t>
            </a:r>
          </a:p>
          <a:p>
            <a:pPr>
              <a:spcAft>
                <a:spcPts val="700"/>
              </a:spcAft>
              <a:defRPr sz="2100"/>
            </a:pPr>
            <a:r>
              <a:t>Массивы и методы map/filter/find.</a:t>
            </a:r>
          </a:p>
          <a:p>
            <a:pPr>
              <a:spcAft>
                <a:spcPts val="700"/>
              </a:spcAft>
              <a:defRPr sz="2100"/>
            </a:pPr>
            <a:r>
              <a:t>Объекты.</a:t>
            </a:r>
          </a:p>
          <a:p>
            <a:pPr>
              <a:spcAft>
                <a:spcPts val="700"/>
              </a:spcAft>
              <a:defRPr sz="2100"/>
            </a:pPr>
            <a:r>
              <a:t>Destructuring и spread.</a:t>
            </a:r>
          </a:p>
          <a:p>
            <a:pPr>
              <a:spcAft>
                <a:spcPts val="700"/>
              </a:spcAft>
              <a:defRPr sz="2100"/>
            </a:pPr>
            <a:r>
              <a:t>JSON.</a:t>
            </a:r>
          </a:p>
          <a:p>
            <a:pPr>
              <a:spcAft>
                <a:spcPts val="700"/>
              </a:spcAft>
              <a:defRPr sz="2100"/>
            </a:pPr>
            <a:r>
              <a:t>Promises и async/await.</a:t>
            </a:r>
          </a:p>
          <a:p>
            <a:pPr>
              <a:spcAft>
                <a:spcPts val="700"/>
              </a:spcAft>
              <a:defRPr sz="2100"/>
            </a:pPr>
            <a:r>
              <a:t>Modules.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32. Типичные ошибки начинающих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Использование == вместо ===.</a:t>
            </a:r>
          </a:p>
          <a:p>
            <a:pPr>
              <a:spcAft>
                <a:spcPts val="700"/>
              </a:spcAft>
              <a:defRPr sz="2100"/>
            </a:pPr>
            <a:r>
              <a:t>Изменение объекта или массива напрямую без понимания последствий.</a:t>
            </a:r>
          </a:p>
          <a:p>
            <a:pPr>
              <a:spcAft>
                <a:spcPts val="700"/>
              </a:spcAft>
              <a:defRPr sz="2100"/>
            </a:pPr>
            <a:r>
              <a:t>Забытый return в функции.</a:t>
            </a:r>
          </a:p>
          <a:p>
            <a:pPr>
              <a:spcAft>
                <a:spcPts val="700"/>
              </a:spcAft>
              <a:defRPr sz="2100"/>
            </a:pPr>
            <a:r>
              <a:t>Непонимание разницы между массивом и объектом.</a:t>
            </a:r>
          </a:p>
          <a:p>
            <a:pPr>
              <a:spcAft>
                <a:spcPts val="700"/>
              </a:spcAft>
              <a:defRPr sz="2100"/>
            </a:pPr>
            <a:r>
              <a:t>Забытый await.</a:t>
            </a:r>
          </a:p>
          <a:p>
            <a:pPr>
              <a:spcAft>
                <a:spcPts val="700"/>
              </a:spcAft>
              <a:defRPr sz="2100"/>
            </a:pPr>
            <a:r>
              <a:t>Отсутствие обработки ошибок.</a:t>
            </a:r>
          </a:p>
          <a:p>
            <a:pPr>
              <a:spcAft>
                <a:spcPts val="700"/>
              </a:spcAft>
              <a:defRPr sz="2100"/>
            </a:pPr>
            <a:r>
              <a:t>Попытка получить значение Promise как обычное значение.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33. Контрольные вопросы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1. Где используется JavaScript в нашем стеке?</a:t>
            </a:r>
          </a:p>
          <a:p>
            <a:pPr>
              <a:spcAft>
                <a:spcPts val="700"/>
              </a:spcAft>
              <a:defRPr sz="2100"/>
            </a:pPr>
            <a:r>
              <a:t>2. Чем let отличается от const?</a:t>
            </a:r>
          </a:p>
          <a:p>
            <a:pPr>
              <a:spcAft>
                <a:spcPts val="700"/>
              </a:spcAft>
              <a:defRPr sz="2100"/>
            </a:pPr>
            <a:r>
              <a:t>3. Что такое функция?</a:t>
            </a:r>
          </a:p>
          <a:p>
            <a:pPr>
              <a:spcAft>
                <a:spcPts val="700"/>
              </a:spcAft>
              <a:defRPr sz="2100"/>
            </a:pPr>
            <a:r>
              <a:t>4. Для чего используется map()?</a:t>
            </a:r>
          </a:p>
          <a:p>
            <a:pPr>
              <a:spcAft>
                <a:spcPts val="700"/>
              </a:spcAft>
              <a:defRPr sz="2100"/>
            </a:pPr>
            <a:r>
              <a:t>5. Чем объект отличается от массива?</a:t>
            </a:r>
          </a:p>
          <a:p>
            <a:pPr>
              <a:spcAft>
                <a:spcPts val="700"/>
              </a:spcAft>
              <a:defRPr sz="2100"/>
            </a:pPr>
            <a:r>
              <a:t>6. Что такое destructuring?</a:t>
            </a:r>
          </a:p>
          <a:p>
            <a:pPr>
              <a:spcAft>
                <a:spcPts val="700"/>
              </a:spcAft>
              <a:defRPr sz="2100"/>
            </a:pPr>
            <a:r>
              <a:t>7. Для чего нужен spread operator?</a:t>
            </a:r>
          </a:p>
          <a:p>
            <a:pPr>
              <a:spcAft>
                <a:spcPts val="700"/>
              </a:spcAft>
              <a:defRPr sz="2100"/>
            </a:pPr>
            <a:r>
              <a:t>8. Что такое Promise?</a:t>
            </a:r>
          </a:p>
          <a:p>
            <a:pPr>
              <a:spcAft>
                <a:spcPts val="700"/>
              </a:spcAft>
              <a:defRPr sz="2100"/>
            </a:pPr>
            <a:r>
              <a:t>9. Зачем нужны async/await?</a:t>
            </a:r>
          </a:p>
          <a:p>
            <a:pPr>
              <a:spcAft>
                <a:spcPts val="700"/>
              </a:spcAft>
              <a:defRPr sz="2100"/>
            </a:pPr>
            <a:r>
              <a:t>10. Как JavaScript связан с React и Node.js?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34. Лабораторная работа №2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Тема: «Обработка данных средствами JavaScript».</a:t>
            </a:r>
          </a:p>
          <a:p>
            <a:pPr>
              <a:spcAft>
                <a:spcPts val="700"/>
              </a:spcAft>
              <a:defRPr sz="2100"/>
            </a:pPr>
            <a:r>
              <a:t>Создать массив объектов students.</a:t>
            </a:r>
          </a:p>
          <a:p>
            <a:pPr>
              <a:spcAft>
                <a:spcPts val="700"/>
              </a:spcAft>
              <a:defRPr sz="2100"/>
            </a:pPr>
            <a:r>
              <a:t>Реализовать вывод списка студентов.</a:t>
            </a:r>
          </a:p>
          <a:p>
            <a:pPr>
              <a:spcAft>
                <a:spcPts val="700"/>
              </a:spcAft>
              <a:defRPr sz="2100"/>
            </a:pPr>
            <a:r>
              <a:t>Использовать map() для отображения.</a:t>
            </a:r>
          </a:p>
          <a:p>
            <a:pPr>
              <a:spcAft>
                <a:spcPts val="700"/>
              </a:spcAft>
              <a:defRPr sz="2100"/>
            </a:pPr>
            <a:r>
              <a:t>Использовать filter() для фильтрации.</a:t>
            </a:r>
          </a:p>
          <a:p>
            <a:pPr>
              <a:spcAft>
                <a:spcPts val="700"/>
              </a:spcAft>
              <a:defRPr sz="2100"/>
            </a:pPr>
            <a:r>
              <a:t>Использовать find() для поиска.</a:t>
            </a:r>
          </a:p>
          <a:p>
            <a:pPr>
              <a:spcAft>
                <a:spcPts val="700"/>
              </a:spcAft>
              <a:defRPr sz="2100"/>
            </a:pPr>
            <a:r>
              <a:t>Создать функцию добавления нового объекта.</a:t>
            </a:r>
          </a:p>
          <a:p>
            <a:pPr>
              <a:spcAft>
                <a:spcPts val="700"/>
              </a:spcAft>
              <a:defRPr sz="2100"/>
            </a:pPr>
            <a:r>
              <a:t>Создать функцию изменения объекта с использованием spread operator.</a:t>
            </a:r>
          </a:p>
          <a:p>
            <a:pPr>
              <a:spcAft>
                <a:spcPts val="700"/>
              </a:spcAft>
              <a:defRPr sz="2100"/>
            </a:pPr>
            <a:r>
              <a:t>Подготовить данные в формате JSON.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35. Итог лекции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JavaScript — основа frontend и backend части нашего курса.</a:t>
            </a:r>
          </a:p>
          <a:p>
            <a:pPr>
              <a:spcAft>
                <a:spcPts val="700"/>
              </a:spcAft>
              <a:defRPr sz="2100"/>
            </a:pPr>
            <a:r>
              <a:t>Объекты и массивы используются для представления данных.</a:t>
            </a:r>
          </a:p>
          <a:p>
            <a:pPr>
              <a:spcAft>
                <a:spcPts val="700"/>
              </a:spcAft>
              <a:defRPr sz="2100"/>
            </a:pPr>
            <a:r>
              <a:t>Функции и методы массивов — основа обработки данных.</a:t>
            </a:r>
          </a:p>
          <a:p>
            <a:pPr>
              <a:spcAft>
                <a:spcPts val="700"/>
              </a:spcAft>
              <a:defRPr sz="2100"/>
            </a:pPr>
            <a:r>
              <a:t>Promise и async/await необходимы для работы с API.</a:t>
            </a:r>
          </a:p>
          <a:p>
            <a:pPr>
              <a:spcAft>
                <a:spcPts val="700"/>
              </a:spcAft>
              <a:defRPr sz="2100"/>
            </a:pPr>
            <a:r>
              <a:t>Modules помогают организовать проект.</a:t>
            </a:r>
          </a:p>
          <a:p>
            <a:pPr>
              <a:spcAft>
                <a:spcPts val="700"/>
              </a:spcAft>
              <a:defRPr sz="2100"/>
            </a:pPr>
            <a:r>
              <a:t>Следующая лекция: React — компоненты, JSX и props.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3. Где используется JavaScript?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Browser → интерактивный интерфейс.</a:t>
            </a:r>
          </a:p>
          <a:p>
            <a:pPr>
              <a:spcAft>
                <a:spcPts val="700"/>
              </a:spcAft>
              <a:defRPr sz="2100"/>
            </a:pPr>
            <a:r>
              <a:t>React → компоненты и логика frontend.</a:t>
            </a:r>
          </a:p>
          <a:p>
            <a:pPr>
              <a:spcAft>
                <a:spcPts val="700"/>
              </a:spcAft>
              <a:defRPr sz="2100"/>
            </a:pPr>
            <a:r>
              <a:t>Node.js → серверная логика.</a:t>
            </a:r>
          </a:p>
          <a:p>
            <a:pPr>
              <a:spcAft>
                <a:spcPts val="700"/>
              </a:spcAft>
              <a:defRPr sz="2100"/>
            </a:pPr>
            <a:r>
              <a:t>Express → REST API на Node.js.</a:t>
            </a:r>
          </a:p>
          <a:p>
            <a:pPr>
              <a:spcAft>
                <a:spcPts val="700"/>
              </a:spcAft>
              <a:defRPr sz="2100"/>
            </a:pPr>
            <a:r>
              <a:t>Fetch → обмен данными между React и сервером.</a:t>
            </a:r>
          </a:p>
          <a:p>
            <a:pPr>
              <a:spcAft>
                <a:spcPts val="700"/>
              </a:spcAft>
              <a:defRPr sz="2100"/>
            </a:pPr>
            <a:r>
              <a:t>Работа с JSON → передача данных между frontend и backend.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4. Переменные: let и const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latin typeface="Consolas"/>
              </a:defRPr>
            </a:pPr>
            <a:r>
              <a:t>const — значение переменной нельзя переназначить.</a:t>
            </a:r>
          </a:p>
          <a:p>
            <a:pPr>
              <a:spcAft>
                <a:spcPts val="700"/>
              </a:spcAft>
              <a:defRPr sz="2100"/>
            </a:pPr>
            <a:r>
              <a:t>let — значение можно изменить.</a:t>
            </a:r>
          </a:p>
          <a:p>
            <a:pPr>
              <a:spcAft>
                <a:spcPts val="700"/>
              </a:spcAft>
              <a:defRPr sz="2100"/>
            </a:pPr>
            <a:r>
              <a:t>var в современном коде обычно не используется без специальной причины.</a:t>
            </a:r>
          </a:p>
          <a:p>
            <a:pPr>
              <a:spcAft>
                <a:spcPts val="700"/>
              </a:spcAft>
              <a:defRPr sz="1900"/>
            </a:pPr>
            <a:r>
              <a:t>Предпочтительно использовать const, а let — когда значение действительно изменяется.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5. Типы данных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Primitive types: string, number, boolean, undefined, null, bigint, symbol.</a:t>
            </a:r>
          </a:p>
          <a:p>
            <a:pPr>
              <a:spcAft>
                <a:spcPts val="700"/>
              </a:spcAft>
              <a:defRPr sz="2100"/>
            </a:pPr>
            <a:r>
              <a:t>Object — объекты, массивы и другие ссылочные структуры.</a:t>
            </a:r>
          </a:p>
          <a:p>
            <a:pPr>
              <a:spcAft>
                <a:spcPts val="700"/>
              </a:spcAft>
              <a:defRPr sz="2100"/>
            </a:pPr>
            <a:r>
              <a:t>JavaScript является динамически типизированным языком.</a:t>
            </a:r>
          </a:p>
          <a:p>
            <a:pPr>
              <a:spcAft>
                <a:spcPts val="700"/>
              </a:spcAft>
              <a:defRPr sz="2100"/>
            </a:pPr>
            <a:r>
              <a:t>Тип значения можно проверить через typeof.</a:t>
            </a:r>
          </a:p>
          <a:p>
            <a:pPr>
              <a:spcAft>
                <a:spcPts val="700"/>
              </a:spcAft>
              <a:defRPr sz="2100"/>
            </a:pPr>
            <a:r>
              <a:t>Пример: typeof 25 → "number".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6. Операторы и сравнение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Арифметические: +, -, *, /, %.</a:t>
            </a:r>
          </a:p>
          <a:p>
            <a:pPr>
              <a:spcAft>
                <a:spcPts val="700"/>
              </a:spcAft>
              <a:defRPr sz="2100"/>
            </a:pPr>
            <a:r>
              <a:t>Сравнение: &gt;, &lt;, &gt;=, &lt;=.</a:t>
            </a:r>
          </a:p>
          <a:p>
            <a:pPr>
              <a:spcAft>
                <a:spcPts val="700"/>
              </a:spcAft>
              <a:defRPr sz="2100"/>
            </a:pPr>
            <a:r>
              <a:t>Строгое равенство: ===.</a:t>
            </a:r>
          </a:p>
          <a:p>
            <a:pPr>
              <a:spcAft>
                <a:spcPts val="700"/>
              </a:spcAft>
              <a:defRPr sz="2100"/>
            </a:pPr>
            <a:r>
              <a:t>Строгое неравенство: !==.</a:t>
            </a:r>
          </a:p>
          <a:p>
            <a:pPr>
              <a:spcAft>
                <a:spcPts val="700"/>
              </a:spcAft>
              <a:defRPr sz="2100"/>
            </a:pPr>
            <a:r>
              <a:t>Логические: &amp;&amp;, ||, !.</a:t>
            </a:r>
          </a:p>
          <a:p>
            <a:pPr>
              <a:spcAft>
                <a:spcPts val="700"/>
              </a:spcAft>
              <a:defRPr sz="2100"/>
            </a:pPr>
            <a:r>
              <a:t>В web-разработке предпочтительно использовать === вместо ==.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7. Условия и циклы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if / else — выполнение кода в зависимости от условия.</a:t>
            </a:r>
          </a:p>
          <a:p>
            <a:pPr>
              <a:spcAft>
                <a:spcPts val="700"/>
              </a:spcAft>
              <a:defRPr sz="2100"/>
            </a:pPr>
            <a:r>
              <a:t>switch — выбор одного из вариантов.</a:t>
            </a:r>
          </a:p>
          <a:p>
            <a:pPr>
              <a:spcAft>
                <a:spcPts val="700"/>
              </a:spcAft>
              <a:defRPr sz="2100"/>
            </a:pPr>
            <a:r>
              <a:t>for — повторение заданное число раз.</a:t>
            </a:r>
          </a:p>
          <a:p>
            <a:pPr>
              <a:spcAft>
                <a:spcPts val="700"/>
              </a:spcAft>
              <a:defRPr sz="2100"/>
            </a:pPr>
            <a:r>
              <a:t>for...of — перебор значений итерируемого объекта.</a:t>
            </a:r>
          </a:p>
          <a:p>
            <a:pPr>
              <a:spcAft>
                <a:spcPts val="700"/>
              </a:spcAft>
              <a:defRPr sz="2100"/>
            </a:pPr>
            <a:r>
              <a:t>В React часто вместо обычных циклов используется метод map().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/>
            </a:pPr>
            <a:r>
              <a:t>8. Функции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143000"/>
            <a:ext cx="1074420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/>
            </a:pPr>
            <a:r>
              <a:t>Функция — блок кода, который можно многократно вызывать.</a:t>
            </a:r>
          </a:p>
          <a:p>
            <a:pPr>
              <a:spcAft>
                <a:spcPts val="700"/>
              </a:spcAft>
              <a:defRPr sz="2100"/>
            </a:pPr>
            <a:r>
              <a:t>Параметры передают входные данные.</a:t>
            </a:r>
          </a:p>
          <a:p>
            <a:pPr>
              <a:spcAft>
                <a:spcPts val="700"/>
              </a:spcAft>
              <a:defRPr sz="2100"/>
            </a:pPr>
            <a:r>
              <a:t>return возвращает результат.</a:t>
            </a:r>
          </a:p>
          <a:p>
            <a:pPr>
              <a:spcAft>
                <a:spcPts val="700"/>
              </a:spcAft>
              <a:defRPr sz="2100"/>
            </a:pPr>
            <a:r>
              <a:t>Функции особенно важны в React: компоненты React являются JavaScript-функциями.</a:t>
            </a:r>
          </a:p>
          <a:p>
            <a:pPr>
              <a:spcAft>
                <a:spcPts val="700"/>
              </a:spcAft>
              <a:defRPr sz="2100"/>
            </a:pPr>
            <a:r>
              <a:t>Пример: function add(a, b) { return a + b; }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