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72" r:id="rId2"/>
    <p:sldId id="256" r:id="rId3"/>
    <p:sldId id="271" r:id="rId4"/>
    <p:sldId id="257" r:id="rId5"/>
    <p:sldId id="259" r:id="rId6"/>
    <p:sldId id="273" r:id="rId7"/>
    <p:sldId id="274" r:id="rId8"/>
    <p:sldId id="280" r:id="rId9"/>
    <p:sldId id="279" r:id="rId10"/>
    <p:sldId id="260" r:id="rId11"/>
    <p:sldId id="261" r:id="rId12"/>
    <p:sldId id="262" r:id="rId13"/>
    <p:sldId id="275" r:id="rId14"/>
    <p:sldId id="276" r:id="rId15"/>
    <p:sldId id="277" r:id="rId16"/>
    <p:sldId id="278" r:id="rId17"/>
    <p:sldId id="292" r:id="rId18"/>
    <p:sldId id="263" r:id="rId19"/>
    <p:sldId id="287" r:id="rId20"/>
    <p:sldId id="288" r:id="rId21"/>
    <p:sldId id="281" r:id="rId22"/>
    <p:sldId id="282" r:id="rId23"/>
    <p:sldId id="268" r:id="rId24"/>
    <p:sldId id="286" r:id="rId25"/>
    <p:sldId id="283" r:id="rId26"/>
    <p:sldId id="284" r:id="rId27"/>
    <p:sldId id="269" r:id="rId28"/>
    <p:sldId id="285" r:id="rId29"/>
    <p:sldId id="289" r:id="rId30"/>
    <p:sldId id="290" r:id="rId31"/>
    <p:sldId id="291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957"/>
    <a:srgbClr val="0F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2" autoAdjust="0"/>
    <p:restoredTop sz="94660"/>
  </p:normalViewPr>
  <p:slideViewPr>
    <p:cSldViewPr>
      <p:cViewPr varScale="1">
        <p:scale>
          <a:sx n="75" d="100"/>
          <a:sy n="75" d="100"/>
        </p:scale>
        <p:origin x="168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4FDEB-DF82-4240-AB8E-7E9A0E3FDB8A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6D9B-5CA0-40A4-8B20-95F18765A0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138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6D9B-5CA0-40A4-8B20-95F18765A0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690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8B6D9B-5CA0-40A4-8B20-95F18765A0B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994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microsoft.com/dotnet/api/system.collections.generic.icomparer-1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234756F-234A-454E-8B90-6AC1194FC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03609"/>
            <a:ext cx="77724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АРДЫҢ </a:t>
            </a:r>
            <a:r>
              <a:rPr lang="x-none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ЖӘНЕ </a:t>
            </a:r>
            <a:r>
              <a:rPr lang="x-none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4725144"/>
            <a:ext cx="5761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Жомарт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rsps</a:t>
            </a: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ВКГТУ им.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Д.Серикбаева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285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алуан к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оллекци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ялар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тарының ішінен ең қарапайым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массив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 қарастырайық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Есеп. Массив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элемент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 болып КІТАП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класы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ның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ісі есептеледі. Класс деректері: автр, атауы және бағасы. Класс әдісі ретінде параметрлері берілген конструктор қолданылады. </a:t>
            </a: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Бағдарламада объекттер массивін файлға жазуды  және файлдан деректерді массивке оқуды қарастыру керек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объекттердің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сериализациясы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kk-K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әне кері сериализациясы/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десериализация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)</a:t>
            </a:r>
            <a:r>
              <a:rPr lang="kk-K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indent="457200" algn="just"/>
            <a:endParaRPr lang="kk-K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0643" y="260648"/>
            <a:ext cx="36906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12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861"/>
            <a:ext cx="7920880" cy="59708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using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System.Collections.Generic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n-US" sz="2000" b="1" dirty="0"/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en-US" sz="2000" b="1" dirty="0" err="1"/>
              <a:t>.Runtime.Serialization.Formatters.Binary</a:t>
            </a:r>
            <a:r>
              <a:rPr lang="en-US" sz="2000" b="1" dirty="0"/>
              <a:t>;</a:t>
            </a:r>
            <a:endParaRPr lang="ru-RU" sz="2000" b="1" dirty="0"/>
          </a:p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n-US" sz="2000" b="1" dirty="0"/>
              <a:t> </a:t>
            </a:r>
            <a:r>
              <a:rPr lang="en-US" sz="2000" b="1" dirty="0" err="1"/>
              <a:t>System.Runtime.Serialization</a:t>
            </a:r>
            <a:r>
              <a:rPr lang="en-US" sz="2000" b="1" dirty="0"/>
              <a:t>;</a:t>
            </a:r>
            <a:endParaRPr lang="ru-RU" sz="2000" b="1" dirty="0"/>
          </a:p>
          <a:p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n-US" sz="2000" b="1" dirty="0"/>
              <a:t> System.IO;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.  .   . 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namespace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WindowsFormsApplication1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{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partial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class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Form1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: </a:t>
            </a:r>
            <a:r>
              <a:rPr lang="en-US" sz="2000" b="1" dirty="0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Form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{  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Form1()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{    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InitializeComponent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();        }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</a:t>
            </a:r>
            <a:r>
              <a:rPr lang="en-US" sz="2000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</a:t>
            </a:r>
            <a:r>
              <a:rPr lang="en-US" sz="2000" b="1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Serializable</a:t>
            </a:r>
            <a:r>
              <a:rPr lang="en-US" sz="2000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</a:t>
            </a:r>
            <a:endParaRPr lang="kk-KZ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kk-KZ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class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Kniga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{  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string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Naz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string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Avtor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Ctoimoct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public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Kniga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string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sa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string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sb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    {  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Avtor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sa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Naz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sb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;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Ctoimoct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20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sc</a:t>
            </a: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;     }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};</a:t>
            </a:r>
            <a:endParaRPr lang="ru-RU" sz="20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public</a:t>
            </a:r>
            <a:r>
              <a:rPr lang="en-US" sz="2200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static</a:t>
            </a:r>
            <a:r>
              <a:rPr lang="en-US" sz="2200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2200" b="1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Kniga</a:t>
            </a:r>
            <a:r>
              <a:rPr lang="en-US" sz="2200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[] Polka=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new</a:t>
            </a:r>
            <a:r>
              <a:rPr lang="en-US" sz="2200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2200" b="1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Kniga</a:t>
            </a:r>
            <a:r>
              <a:rPr lang="en-US" sz="2200" b="1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[20];</a:t>
            </a:r>
            <a:endParaRPr lang="ru-RU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2000" b="1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81393"/>
            <a:ext cx="4861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33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124744"/>
            <a:ext cx="7632848" cy="415498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private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void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button1_Click(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object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sender, </a:t>
            </a:r>
            <a:r>
              <a:rPr lang="en-US" sz="2400" b="1" dirty="0" err="1">
                <a:solidFill>
                  <a:srgbClr val="2B91A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EventArgs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e)</a:t>
            </a:r>
            <a:endParaRPr lang="ru-RU" sz="2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{</a:t>
            </a:r>
          </a:p>
          <a:p>
            <a:pPr indent="720000">
              <a:spcAft>
                <a:spcPts val="0"/>
              </a:spcAft>
            </a:pP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string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a, b;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720000">
              <a:spcAft>
                <a:spcPts val="0"/>
              </a:spcAft>
            </a:pP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c;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720000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a = textBox1.Text;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720000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b = textBox2.Text;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720000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 = 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Convert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.ToInt32(textBox3.Text);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720000">
              <a:spcAft>
                <a:spcPts val="0"/>
              </a:spcAft>
            </a:pPr>
            <a:r>
              <a:rPr lang="en-US" sz="24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Kniga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Tom =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new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Kniga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(a, b, c);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720000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Polka[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kol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] = Tom;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720000"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kol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++;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  </a:t>
            </a:r>
          </a:p>
          <a:p>
            <a:pPr>
              <a:spcAft>
                <a:spcPts val="0"/>
              </a:spcAft>
            </a:pP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       }</a:t>
            </a:r>
            <a:endParaRPr lang="ru-RU" sz="2400" b="1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0643" y="260648"/>
            <a:ext cx="3690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89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2CB2BC-5A91-4FC5-A7C8-D603A1C7CAB7}"/>
              </a:ext>
            </a:extLst>
          </p:cNvPr>
          <p:cNvSpPr/>
          <p:nvPr/>
        </p:nvSpPr>
        <p:spPr>
          <a:xfrm>
            <a:off x="647564" y="1052736"/>
            <a:ext cx="7848872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button2_Click(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sender, </a:t>
            </a:r>
            <a:r>
              <a:rPr lang="en-US" sz="24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textBox4.Text = </a:t>
            </a:r>
            <a:r>
              <a:rPr lang="en-US" sz="24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""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       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=0;i&lt;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kol;i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Polka[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Avtor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4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 "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Polka[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4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 "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24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.ToString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(Polka[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].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Ctoimoct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+ </a:t>
            </a:r>
            <a:r>
              <a:rPr lang="en-US" sz="24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"\r\n"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textBox4.AppendText(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              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}   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     }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D0C782-0E82-42D0-868A-642C776A0ED4}"/>
              </a:ext>
            </a:extLst>
          </p:cNvPr>
          <p:cNvSpPr/>
          <p:nvPr/>
        </p:nvSpPr>
        <p:spPr>
          <a:xfrm>
            <a:off x="2330643" y="260648"/>
            <a:ext cx="4861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415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2CB2BC-5A91-4FC5-A7C8-D603A1C7CAB7}"/>
              </a:ext>
            </a:extLst>
          </p:cNvPr>
          <p:cNvSpPr/>
          <p:nvPr/>
        </p:nvSpPr>
        <p:spPr>
          <a:xfrm>
            <a:off x="647564" y="1052736"/>
            <a:ext cx="7848872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button3_Click(</a:t>
            </a:r>
            <a:r>
              <a:rPr lang="en-US" sz="22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sender, </a:t>
            </a:r>
            <a:r>
              <a:rPr lang="en-US" sz="22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           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Создаем поток для </a:t>
            </a:r>
            <a:r>
              <a:rPr lang="ru-RU" sz="2200" dirty="0" err="1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сериализации</a:t>
            </a:r>
            <a:r>
              <a:rPr lang="en-US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2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StreamOut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2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"knigi.dat"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.Create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.Write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Используем двоичный формат</a:t>
            </a:r>
            <a:r>
              <a:rPr lang="en-US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2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BinaryFormatter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fmt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2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BinaryFormatter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     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2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++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fmt.Serialize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StreamOut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Polka[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]);  </a:t>
            </a:r>
            <a:r>
              <a:rPr lang="en-US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200" dirty="0" err="1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Сериализуем</a:t>
            </a:r>
            <a:r>
              <a:rPr lang="ru-RU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объекты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      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22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StreamOut.Close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                </a:t>
            </a:r>
            <a:r>
              <a:rPr lang="en-US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2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Закрываем поток</a:t>
            </a: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2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D0C782-0E82-42D0-868A-642C776A0ED4}"/>
              </a:ext>
            </a:extLst>
          </p:cNvPr>
          <p:cNvSpPr/>
          <p:nvPr/>
        </p:nvSpPr>
        <p:spPr>
          <a:xfrm>
            <a:off x="2330643" y="260648"/>
            <a:ext cx="4861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354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5CF798-91FF-4D87-BF5A-064A12A7F37F}"/>
              </a:ext>
            </a:extLst>
          </p:cNvPr>
          <p:cNvSpPr/>
          <p:nvPr/>
        </p:nvSpPr>
        <p:spPr>
          <a:xfrm>
            <a:off x="2330643" y="260648"/>
            <a:ext cx="4861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DA8B4EC-47A6-430D-AFA1-A98181E68947}"/>
              </a:ext>
            </a:extLst>
          </p:cNvPr>
          <p:cNvSpPr/>
          <p:nvPr/>
        </p:nvSpPr>
        <p:spPr>
          <a:xfrm>
            <a:off x="647564" y="897443"/>
            <a:ext cx="7848872" cy="57554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button4_Click(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sender,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textBox4.Text = </a:t>
            </a:r>
            <a:r>
              <a:rPr lang="ru-RU" sz="16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"Вывод после чтения из файла: \r\n"</a:t>
            </a:r>
            <a:r>
              <a:rPr lang="ru-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Создаем поток для </a:t>
            </a:r>
            <a:r>
              <a:rPr lang="ru-RU" sz="1600" dirty="0" err="1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десериализации</a:t>
            </a:r>
            <a:r>
              <a:rPr lang="en-US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StreamIn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FileStream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"knigi.dat"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FileMode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.Open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FileAccess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.Read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Используем двоичный формат</a:t>
            </a:r>
            <a:r>
              <a:rPr lang="en-US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BinaryFormatter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fmt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BinaryFormatter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         </a:t>
            </a: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 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bool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ok =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</a:t>
            </a:r>
            <a:r>
              <a:rPr lang="en-US" sz="1600" dirty="0" err="1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(ok)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   </a:t>
            </a: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   Polka[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(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Kniga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fmt.Deserialize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StreamIn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en-US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ru-RU" sz="1600" dirty="0" err="1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Десериализуем</a:t>
            </a:r>
            <a:r>
              <a:rPr lang="ru-RU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++; textBox4.AppendText(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kol.ToString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</a:t>
            </a:r>
            <a:r>
              <a:rPr lang="en-US" sz="16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"\r\n"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}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  </a:t>
            </a:r>
            <a:r>
              <a:rPr lang="en-US" sz="1600" dirty="0" err="1">
                <a:solidFill>
                  <a:srgbClr val="2B91A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.Show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"Failed to deserialize"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1600" dirty="0">
                <a:solidFill>
                  <a:srgbClr val="0000FF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}      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StreamIn.Close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 </a:t>
            </a:r>
            <a:r>
              <a:rPr lang="en-US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1600" dirty="0">
                <a:solidFill>
                  <a:srgbClr val="008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Закрываем поток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textBox4.AppendText(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kol.ToString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</a:t>
            </a:r>
            <a:r>
              <a:rPr lang="en-US" sz="1600" dirty="0">
                <a:solidFill>
                  <a:srgbClr val="A31515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"\r\n"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511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">
            <a:extLst>
              <a:ext uri="{FF2B5EF4-FFF2-40B4-BE49-F238E27FC236}">
                <a16:creationId xmlns:a16="http://schemas.microsoft.com/office/drawing/2014/main" id="{0236CC8F-6D5F-47C6-9D32-92887C923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7488832" cy="541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43BC23-2607-44F9-B657-9E6D3C92A200}"/>
              </a:ext>
            </a:extLst>
          </p:cNvPr>
          <p:cNvSpPr/>
          <p:nvPr/>
        </p:nvSpPr>
        <p:spPr>
          <a:xfrm>
            <a:off x="2330643" y="260648"/>
            <a:ext cx="4861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810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538FF9-01DE-40B4-BF75-75BA5B9AC4A3}"/>
              </a:ext>
            </a:extLst>
          </p:cNvPr>
          <p:cNvSpPr/>
          <p:nvPr/>
        </p:nvSpPr>
        <p:spPr>
          <a:xfrm>
            <a:off x="539552" y="242088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7917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 rot="10800000" flipV="1">
            <a:off x="647564" y="984205"/>
            <a:ext cx="7848872" cy="56323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Framework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платформасында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Коллекциялар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класстары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атаулар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кеңістігінде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System.Collections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б</a:t>
            </a:r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ртипті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коллекциялар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коллекция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класстары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простые необобщенные классы коллекций)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System.Collections.Generic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типтелген коллекция класстары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(обобщенные или типизированные классы коллекций).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System.Collections.Concurrent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kk-KZ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коллекция класстары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для обеспечения параллельного выполнения задач и многопоточного доступа)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4148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657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5C3305-109B-4FAD-93C0-1BD47053235D}"/>
              </a:ext>
            </a:extLst>
          </p:cNvPr>
          <p:cNvSpPr/>
          <p:nvPr/>
        </p:nvSpPr>
        <p:spPr>
          <a:xfrm>
            <a:off x="575556" y="260648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865" algn="ctr"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Некоторые коллекции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Framework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86F65E2-78E8-4F60-987F-15C03C00D2CF}"/>
              </a:ext>
            </a:extLst>
          </p:cNvPr>
          <p:cNvSpPr/>
          <p:nvPr/>
        </p:nvSpPr>
        <p:spPr>
          <a:xfrm>
            <a:off x="827584" y="980728"/>
            <a:ext cx="77408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865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классов коллекций осуществляется с помощью интерфейсов. Платформа .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NET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 именно библиотека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Framework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предоставляет разработчика коллекций дополнительные интерфейсы и их обобщенные версии для организации коллекций, доступа к ее элементам по индексам, поиск в коллекции и т.д. </a:t>
            </a:r>
          </a:p>
          <a:p>
            <a:pPr marR="62865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Интерфейс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ICollection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являются стандартным для счетных коллекций объектов. Он допускает перебор своих элементов с использованием интерфейсов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IEnumerable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IEnumerator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позволяет определять размер коллекции, копировать ее в массив для более сложной обработки и т.д. </a:t>
            </a:r>
          </a:p>
          <a:p>
            <a:pPr marR="62865" algn="just">
              <a:spcAft>
                <a:spcPts val="0"/>
              </a:spcAft>
              <a:tabLst>
                <a:tab pos="45720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Интерфейс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IList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являются стандартным для создания коллекций типа массив. Он также допускает перебор своих элементов с использованием интерфейсов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IEnumerable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IEnumerator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но и обеспечивает возможность прямого доступа к элементу с помощью перегружаемого индексатора. Интерфейс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IList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обеспечивает добавление, удаление и редактирование элемента коллекции по его индексу.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87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389418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АРДЫҢ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ЖӘНЕ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484784"/>
            <a:ext cx="777686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Егер класс өз өрістерінде басқа класс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терін пайдаланатын болса, онда кластардың осындай бірлестігі </a:t>
            </a:r>
            <a:r>
              <a:rPr lang="ru-RU" sz="2400" b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</a:t>
            </a:r>
            <a:r>
              <a:rPr lang="kk-KZ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деп аталады.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kk-K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 композициясы бұл - бұрын жазылған қосымша кодын қайта пайдалану түрлерінің бірі. Мысалы, «дәріхана» класын «дәрілер» класының композициясы, яғни «дәрілер» класының түрлі объекттерінің массиві ретінде қарастыруға болады. </a:t>
            </a:r>
          </a:p>
          <a:p>
            <a:pPr indent="457200" algn="just"/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мысалы ретінде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«гараж»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ында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«автомобиль» объект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терінің бірлестігін келтіруге болады.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378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3DB196-8556-4B7B-8EFC-236936B6FA20}"/>
              </a:ext>
            </a:extLst>
          </p:cNvPr>
          <p:cNvSpPr/>
          <p:nvPr/>
        </p:nvSpPr>
        <p:spPr>
          <a:xfrm>
            <a:off x="611559" y="692696"/>
            <a:ext cx="792088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865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Существует множество интерфейсов для работы с нестандартными коллекциями, например, интерфейс </a:t>
            </a:r>
            <a:r>
              <a:rPr lang="en-US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IDictioary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Enumerator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позволяет работать с коллекциями типа словари и т.д.</a:t>
            </a:r>
          </a:p>
          <a:p>
            <a:pPr marR="62865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Использование интерфейсов позволило в библиотеке 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Framework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создать несколько классов коллекций, например, </a:t>
            </a:r>
            <a:r>
              <a:rPr 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Array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ArrayList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LinkedList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Queue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Stack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другие. </a:t>
            </a:r>
          </a:p>
          <a:p>
            <a:pPr marR="62865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Для визуального представления коллекций (фактически это тоже классы коллекций) в языке </a:t>
            </a:r>
            <a:r>
              <a:rPr lang="en-US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# имеется несколько управляющих элементов, например, известный нам </a:t>
            </a:r>
            <a:r>
              <a:rPr lang="ru-RU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DataGridView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другие подобные ему элементы, </a:t>
            </a:r>
            <a:r>
              <a:rPr lang="en-US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TreeView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предназначен для отображения иерархических коллекций и т.д.</a:t>
            </a:r>
          </a:p>
          <a:p>
            <a:pPr marR="62865" algn="just">
              <a:spcAft>
                <a:spcPts val="0"/>
              </a:spcAft>
              <a:tabLst>
                <a:tab pos="45720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Более подробно Вы будете изучать коллекции в дисциплинах «Прикладное программирование» и «Базы данных» в нашей дисциплине мы рассмотрим работу с классом коллекции на примере коллекции </a:t>
            </a:r>
            <a:r>
              <a:rPr lang="en-US" sz="2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ArrayList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B787BCE-22DA-4753-BF43-9A30D73FBAD3}"/>
              </a:ext>
            </a:extLst>
          </p:cNvPr>
          <p:cNvSpPr/>
          <p:nvPr/>
        </p:nvSpPr>
        <p:spPr>
          <a:xfrm>
            <a:off x="575555" y="195082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865" algn="ctr">
              <a:spcAft>
                <a:spcPts val="0"/>
              </a:spcAft>
              <a:tabLst>
                <a:tab pos="45720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Некоторые коллекции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Framework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625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CC2D025-2306-4753-A28B-F50484DDB531}"/>
              </a:ext>
            </a:extLst>
          </p:cNvPr>
          <p:cNvSpPr/>
          <p:nvPr/>
        </p:nvSpPr>
        <p:spPr>
          <a:xfrm>
            <a:off x="407967" y="893458"/>
            <a:ext cx="8261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кеңістігінің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E332AD2-CFE0-4868-9961-13272CACD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94" y="1497541"/>
            <a:ext cx="7613576" cy="2677656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кеңістігіндегі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типтелген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объекттер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түріндегі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элементтерді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типіндегі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объекттерді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сақтайды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кеңістігіндегі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B99453E-ECC0-4EC6-9425-FE3C856CE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94" y="3713532"/>
            <a:ext cx="7444698" cy="461665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797739-2D17-49C7-8CE5-DF9A813CD0CB}"/>
              </a:ext>
            </a:extLst>
          </p:cNvPr>
          <p:cNvSpPr/>
          <p:nvPr/>
        </p:nvSpPr>
        <p:spPr>
          <a:xfrm>
            <a:off x="323528" y="241484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5488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E4D4C28-CF57-44E3-998C-A6DE6E76C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642681"/>
              </p:ext>
            </p:extLst>
          </p:nvPr>
        </p:nvGraphicFramePr>
        <p:xfrm>
          <a:off x="755576" y="1561879"/>
          <a:ext cx="7848872" cy="3734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321527295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val="1378561053"/>
                    </a:ext>
                  </a:extLst>
                </a:gridCol>
              </a:tblGrid>
              <a:tr h="47064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Сипаттама 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264136"/>
                  </a:ext>
                </a:extLst>
              </a:tr>
              <a:tr h="393456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ArrayList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Қажет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болған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жағдайда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өлшемі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динамикалық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түрде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өсетін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объекттер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массивын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сипаттайды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841411"/>
                  </a:ext>
                </a:extLst>
              </a:tr>
              <a:tr h="401448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Hashtable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Кілтт</a:t>
                      </a:r>
                      <a:r>
                        <a:rPr lang="kk-KZ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ің 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хэш-код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арқылы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реттелетін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кілт-мән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жұптарының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коллекциясын</a:t>
                      </a: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сипаттайды</a:t>
                      </a:r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635800"/>
                  </a:ext>
                </a:extLst>
              </a:tr>
              <a:tr h="121408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Queue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Представляет коллекцию объектов, которая обслуживается в порядке поступления (FIFO).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4656695"/>
                  </a:ext>
                </a:extLst>
              </a:tr>
              <a:tr h="1160482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Представляет коллекцию объектов, которая обслуживается в обратном порядке (LIFO).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035528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8F94D38-FD9B-4374-97FE-DDFF0A61540A}"/>
              </a:ext>
            </a:extLst>
          </p:cNvPr>
          <p:cNvSpPr/>
          <p:nvPr/>
        </p:nvSpPr>
        <p:spPr>
          <a:xfrm>
            <a:off x="323528" y="241484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CA2F4B-9931-4C81-AA51-7C0AB66D16B0}"/>
              </a:ext>
            </a:extLst>
          </p:cNvPr>
          <p:cNvSpPr/>
          <p:nvPr/>
        </p:nvSpPr>
        <p:spPr>
          <a:xfrm>
            <a:off x="407967" y="893458"/>
            <a:ext cx="8261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кеңістігінің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74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292006"/>
            <a:ext cx="29125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ArrayList коллекциясы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92116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ArrayList Класс System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Collections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ArrayList атаулар кеңістігіне тиісті және кез-келген типтегі объекттерді сақтау үшін қолданылады. ArrayList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класының негізгі қасиеттері мен әдістері (үзінді, кестенің толық нұсқасын дәрістен қара)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142525"/>
              </p:ext>
            </p:extLst>
          </p:nvPr>
        </p:nvGraphicFramePr>
        <p:xfrm>
          <a:off x="719572" y="2563651"/>
          <a:ext cx="7704855" cy="3600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58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6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089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Қасиеттер мен әдістер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Сипаттама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08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public static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ArrayList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IList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List);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List коллекциясының негізінде ArrayList объектін құрады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089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public virtual int Add(Oblect Value);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Тізім соңына жаңа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объект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 қосады және и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ндекс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 қайтарады.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0133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public virtual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viod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AddRange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ICollection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coll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)l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Тізім соңына бірнеше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объект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терді қосады.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E17CF8F-7D32-400B-8187-B18CC36E8C9C}"/>
              </a:ext>
            </a:extLst>
          </p:cNvPr>
          <p:cNvSpPr/>
          <p:nvPr/>
        </p:nvSpPr>
        <p:spPr>
          <a:xfrm>
            <a:off x="1115616" y="1932756"/>
            <a:ext cx="3494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ICloneable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02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35D916E-ADA7-4228-ADC9-92561F0EC906}"/>
              </a:ext>
            </a:extLst>
          </p:cNvPr>
          <p:cNvSpPr/>
          <p:nvPr/>
        </p:nvSpPr>
        <p:spPr>
          <a:xfrm>
            <a:off x="555688" y="800418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Задача 12.1 Использовать класс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ArrayList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для организации коллекции «Гараж», объединяющей объекты «Автомобиль». Для работы с коллекцией использовать свойства и методы таблицы 12.1.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060317-09CE-43D3-B001-DA8CBCFE3ABD}"/>
              </a:ext>
            </a:extLst>
          </p:cNvPr>
          <p:cNvSpPr/>
          <p:nvPr/>
        </p:nvSpPr>
        <p:spPr>
          <a:xfrm>
            <a:off x="2987824" y="292006"/>
            <a:ext cx="29125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ArrayList коллекциясы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1893A0-77F7-4466-855F-C25624DBAF02}"/>
              </a:ext>
            </a:extLst>
          </p:cNvPr>
          <p:cNvSpPr/>
          <p:nvPr/>
        </p:nvSpPr>
        <p:spPr>
          <a:xfrm>
            <a:off x="555688" y="1832050"/>
            <a:ext cx="8046640" cy="486287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2B91A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Avto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{ 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Cena;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Avto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{    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Marka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Garaj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button1_Click(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sender, </a:t>
            </a:r>
            <a:r>
              <a:rPr lang="en-US" dirty="0" err="1">
                <a:solidFill>
                  <a:srgbClr val="2B91A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{  panel2.Visible =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panel3.Visible =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 panel1.Visible =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n;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= textBox1.Text;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n-US" dirty="0">
                <a:solidFill>
                  <a:srgbClr val="2B91A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.ToInt32(textBox2.Text);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>
                <a:solidFill>
                  <a:srgbClr val="2B91A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Avto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= </a:t>
            </a: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B91A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Avto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(n, c);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Garaj.Add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(at);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506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9ADDB2-46F6-4814-81CA-EF752707530F}"/>
              </a:ext>
            </a:extLst>
          </p:cNvPr>
          <p:cNvSpPr/>
          <p:nvPr/>
        </p:nvSpPr>
        <p:spPr>
          <a:xfrm>
            <a:off x="467544" y="836712"/>
            <a:ext cx="8472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кеңістігінің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класстары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5986D9-0D0C-46A6-8563-ADADB8363606}"/>
              </a:ext>
            </a:extLst>
          </p:cNvPr>
          <p:cNvSpPr/>
          <p:nvPr/>
        </p:nvSpPr>
        <p:spPr>
          <a:xfrm>
            <a:off x="323528" y="24148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0B441FC-0258-4B77-AF85-9698C499EADE}"/>
              </a:ext>
            </a:extLst>
          </p:cNvPr>
          <p:cNvSpPr/>
          <p:nvPr/>
        </p:nvSpPr>
        <p:spPr>
          <a:xfrm>
            <a:off x="683568" y="1484784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әмбебап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коллекция  (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коллекция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Әмбебап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типтег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типтелуді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Generic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кеңістігіндегі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endParaRPr lang="ru-RU" sz="2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57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9ADDB2-46F6-4814-81CA-EF752707530F}"/>
              </a:ext>
            </a:extLst>
          </p:cNvPr>
          <p:cNvSpPr/>
          <p:nvPr/>
        </p:nvSpPr>
        <p:spPr>
          <a:xfrm>
            <a:off x="467544" y="836712"/>
            <a:ext cx="8472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кеңістігінің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класстары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5986D9-0D0C-46A6-8563-ADADB8363606}"/>
              </a:ext>
            </a:extLst>
          </p:cNvPr>
          <p:cNvSpPr/>
          <p:nvPr/>
        </p:nvSpPr>
        <p:spPr>
          <a:xfrm>
            <a:off x="323528" y="24148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582CF3A-9AC9-4010-87DE-4801E976C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334495"/>
              </p:ext>
            </p:extLst>
          </p:nvPr>
        </p:nvGraphicFramePr>
        <p:xfrm>
          <a:off x="539552" y="1298377"/>
          <a:ext cx="7920879" cy="458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321527295"/>
                    </a:ext>
                  </a:extLst>
                </a:gridCol>
                <a:gridCol w="5400599">
                  <a:extLst>
                    <a:ext uri="{9D8B030D-6E8A-4147-A177-3AD203B41FA5}">
                      <a16:colId xmlns:a16="http://schemas.microsoft.com/office/drawing/2014/main" val="1378561053"/>
                    </a:ext>
                  </a:extLst>
                </a:gridCol>
              </a:tblGrid>
              <a:tr h="47064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Сипаттама 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264136"/>
                  </a:ext>
                </a:extLst>
              </a:tr>
              <a:tr h="393456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Dictionary&lt;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TKey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k-KZ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TValue&gt;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Предоставляет коллекцию пар «ключ-значение», которые упорядочены по ключу.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841411"/>
                  </a:ext>
                </a:extLst>
              </a:tr>
              <a:tr h="401448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List&lt;T&gt;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Представляет список объектов, доступных по индексу. Предоставляет методы для поиска по списку, его сортировки и изменения.</a:t>
                      </a:r>
                      <a:endParaRPr lang="ru-RU" sz="20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635800"/>
                  </a:ext>
                </a:extLst>
              </a:tr>
              <a:tr h="121408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Queue&lt;T&gt;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Представляет коллекцию объектов, которая обслуживается в порядке поступления (FIFO).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4656695"/>
                  </a:ext>
                </a:extLst>
              </a:tr>
              <a:tr h="580241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SortedList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0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TKey,TValue</a:t>
                      </a:r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Представляет коллекцию пар "ключ-значение", упорядоченных по ключу на основе реализации </a:t>
                      </a:r>
                      <a:r>
                        <a:rPr lang="ru-RU" sz="20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IComparer</a:t>
                      </a: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&lt;T&gt;</a:t>
                      </a:r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035528"/>
                  </a:ext>
                </a:extLst>
              </a:tr>
              <a:tr h="58024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Stack&lt;T&gt;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Представляет коллекцию объектов, которая обслуживается в обратном порядке (LIFO).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1975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81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698" y="814033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List&lt;T&gt;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372" y="1850633"/>
            <a:ext cx="8280920" cy="470898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Add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(T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item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добавление нового элемента в список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AddRange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ICollection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collection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добавление с список коллекции или массива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BinarySearch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(T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item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бинарный поиск элемента в списке. Если элемент найден, то метод возвращает индекс этого элемента в коллекции. При этом список должен быть отсортирован.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IndexOf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(T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item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возвращает индекс первого вхождения элемента в списке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Insert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T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item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вставляет элемент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item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списке на позицию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index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bool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Remove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(T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item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удаляет элемент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item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списка, и если удаление прошло успешно, то возвращает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true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RemoveAt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удаление элемента по указанному индексу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index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void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Sort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()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сортировка списка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4917" y="1109195"/>
            <a:ext cx="8280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Класс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List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&lt;T&gt;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представляет простейший список однотипных объектов. Среди его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методов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можно выделить следующие: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3D2D4A-6671-4870-910D-C78B6CE38B41}"/>
              </a:ext>
            </a:extLst>
          </p:cNvPr>
          <p:cNvSpPr/>
          <p:nvPr/>
        </p:nvSpPr>
        <p:spPr>
          <a:xfrm>
            <a:off x="588404" y="215932"/>
            <a:ext cx="8472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кеңістігінің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класстары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946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4FB14D-0093-4E3A-A342-009F10531BAE}"/>
              </a:ext>
            </a:extLst>
          </p:cNvPr>
          <p:cNvSpPr/>
          <p:nvPr/>
        </p:nvSpPr>
        <p:spPr>
          <a:xfrm>
            <a:off x="467544" y="897429"/>
            <a:ext cx="25010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List&lt;T&gt; 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3AD060-6E8E-4700-B5B7-F930EF2E17E2}"/>
              </a:ext>
            </a:extLst>
          </p:cNvPr>
          <p:cNvSpPr/>
          <p:nvPr/>
        </p:nvSpPr>
        <p:spPr>
          <a:xfrm>
            <a:off x="2843808" y="932595"/>
            <a:ext cx="5707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ICollection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IEnumerable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IReadOnlyCollection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IReadOnlyList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&lt;T&gt;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C29A697-0F68-4309-BABC-6F0BA2989F99}"/>
              </a:ext>
            </a:extLst>
          </p:cNvPr>
          <p:cNvSpPr/>
          <p:nvPr/>
        </p:nvSpPr>
        <p:spPr>
          <a:xfrm>
            <a:off x="467544" y="1833924"/>
            <a:ext cx="8084169" cy="470898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101F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тізімді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класс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parts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&gt;();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тізімге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элементттерді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қосу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parts.Add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{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PartName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2000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crank</a:t>
            </a:r>
            <a:r>
              <a:rPr lang="ru-RU" sz="2000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arm</a:t>
            </a:r>
            <a:r>
              <a:rPr lang="ru-RU" sz="2000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=1234});        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parts.Add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{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PartName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chain</a:t>
            </a:r>
            <a:r>
              <a:rPr lang="ru-RU" sz="2000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ring</a:t>
            </a:r>
            <a:r>
              <a:rPr lang="ru-RU" sz="2000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1334   }   );</a:t>
            </a:r>
          </a:p>
          <a:p>
            <a:endParaRPr lang="ru-RU" sz="2000" dirty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циклды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aPart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parts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{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aPart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индекс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элементті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жою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parts.RemoveAt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8371C-988C-4F6E-A70C-EC628809C2EA}"/>
              </a:ext>
            </a:extLst>
          </p:cNvPr>
          <p:cNvSpPr/>
          <p:nvPr/>
        </p:nvSpPr>
        <p:spPr>
          <a:xfrm>
            <a:off x="588404" y="215932"/>
            <a:ext cx="8472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кеңістігінің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класстары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4E077B4-6051-407C-AAE5-A9EE6F5A89AF}"/>
              </a:ext>
            </a:extLst>
          </p:cNvPr>
          <p:cNvSpPr/>
          <p:nvPr/>
        </p:nvSpPr>
        <p:spPr>
          <a:xfrm>
            <a:off x="588404" y="1436731"/>
            <a:ext cx="1631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Мысал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2327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286DBD-BE26-4264-9B2F-E8476BEEE5C0}"/>
              </a:ext>
            </a:extLst>
          </p:cNvPr>
          <p:cNvSpPr/>
          <p:nvPr/>
        </p:nvSpPr>
        <p:spPr>
          <a:xfrm>
            <a:off x="755576" y="1916832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LINQ </a:t>
            </a:r>
          </a:p>
          <a:p>
            <a:pPr algn="ctr"/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доступа к коллекции</a:t>
            </a:r>
            <a:endParaRPr lang="ru-RU" sz="36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347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89418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АРДЫҢ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ЖӘНЕ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490008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Деректердің құылымда бір типті объекттердің бірлесуі  </a:t>
            </a:r>
            <a:r>
              <a:rPr lang="kk-KZ" sz="24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деп аталады.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 объекттерді өңдеудің көптеген  функцияларын қамтамасыз етуі керек, яғни объекттерді сақтау мен жою және объекттерді қосу, жаңарту бойынша операцияларды ұсыну.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Әдетте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коллекция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жеке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класп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 анықталады.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016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F2B900-C838-4C78-B3EC-D254757A4E4C}"/>
              </a:ext>
            </a:extLst>
          </p:cNvPr>
          <p:cNvSpPr/>
          <p:nvPr/>
        </p:nvSpPr>
        <p:spPr>
          <a:xfrm>
            <a:off x="944724" y="476672"/>
            <a:ext cx="7254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LINQ для доступа к коллекции</a:t>
            </a:r>
            <a:endParaRPr lang="ru-RU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432B0D-5F4D-45D3-A11E-A88F8D90AD2B}"/>
              </a:ext>
            </a:extLst>
          </p:cNvPr>
          <p:cNvSpPr/>
          <p:nvPr/>
        </p:nvSpPr>
        <p:spPr>
          <a:xfrm>
            <a:off x="827584" y="1124744"/>
            <a:ext cx="73716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доступа к коллекции можно использовать язык LINQ. Запросы LINQ обеспечивают возможности фильтрации, упорядочения 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группиров</a:t>
            </a: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E9A798F-DBDF-44CD-9F84-7DCDDD216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724" y="2347716"/>
            <a:ext cx="7488832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приведенном ниже примере выполняется запрос LINQ применительно к универсальной коллекции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Запрос LINQ возвращает другую коллекцию, содержащую результаты. 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523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B887CA-3758-4EC6-A40A-37B48FC644D7}"/>
              </a:ext>
            </a:extLst>
          </p:cNvPr>
          <p:cNvSpPr/>
          <p:nvPr/>
        </p:nvSpPr>
        <p:spPr>
          <a:xfrm>
            <a:off x="647564" y="908720"/>
            <a:ext cx="7848872" cy="56323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D9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ShowLINQ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{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BuildList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//  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BuildList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 - метод</a:t>
            </a:r>
          </a:p>
          <a:p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LINQ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Query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subset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theElement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theElement.AtomicNumber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22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theElement.Name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theElement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theElement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101F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subset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Console.WriteLine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theElement.Name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000" dirty="0">
                <a:solidFill>
                  <a:srgbClr val="A3151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"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theElement.AtomicNumber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  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Potassium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 </a:t>
            </a:r>
            <a:r>
              <a:rPr lang="ru-RU" sz="2000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Scandium</a:t>
            </a:r>
            <a:r>
              <a:rPr lang="ru-RU" sz="2000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21 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02DAAE-14F5-47B9-95E2-9F97AD4548F2}"/>
              </a:ext>
            </a:extLst>
          </p:cNvPr>
          <p:cNvSpPr/>
          <p:nvPr/>
        </p:nvSpPr>
        <p:spPr>
          <a:xfrm>
            <a:off x="944724" y="316969"/>
            <a:ext cx="7254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LINQ для доступа к коллекции</a:t>
            </a:r>
            <a:endParaRPr lang="ru-RU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40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556792"/>
            <a:ext cx="7560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Бүкіл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яны сипаттайтын класты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 атайды.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Кластар композициясы бойынша қарастырылған мысалдарда екінші класс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бірінші кластың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объекттер коллекциясы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қызметінде болады. 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Мысалы,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«гараж»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«автомобиль»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ының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 болып табылады.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Дәріхана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«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дәрілер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ласы объект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терінің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A360F1A-B0DE-4395-8E1E-1E81ED778AFC}"/>
              </a:ext>
            </a:extLst>
          </p:cNvPr>
          <p:cNvSpPr/>
          <p:nvPr/>
        </p:nvSpPr>
        <p:spPr>
          <a:xfrm>
            <a:off x="395536" y="38941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АРДЫҢ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ЖӘНЕ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463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90008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C# бағдарламалау ортасынада басқа кластардың бір типті объекттерін коллекциялау үшін көптеген түрлі кластар қолданылады, мысалы, тізімдер, стектер, кезектер, сөздіктер, бұтақтар, және көптеген басқа да коллекциялар.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3CD3978-DBDE-4A6C-A4A7-2FFC1C31E7AC}"/>
              </a:ext>
            </a:extLst>
          </p:cNvPr>
          <p:cNvSpPr/>
          <p:nvPr/>
        </p:nvSpPr>
        <p:spPr>
          <a:xfrm>
            <a:off x="395536" y="38941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АРДЫҢ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ЖӘНЕ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248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51508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Барлық коллекциялар кластарын шартты түрде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сызықты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сызықты еме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деп бөлуге болады.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Сызықты </a:t>
            </a:r>
            <a:r>
              <a:rPr lang="ru-RU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яларды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келесі коллекциялардың кластары ұсынады: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индекстелген қол жеткізу, мысалы, сөздіктер мен анықтама кітаптары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тікелей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қол жеткізу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(с</a:t>
            </a:r>
            <a:r>
              <a:rPr lang="ru-RU" dirty="0"/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прямым</a:t>
            </a:r>
            <a:r>
              <a:rPr lang="ru-RU" dirty="0"/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доступом)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мысалы,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массив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ретті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қол жеткізу (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/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последовательным</a:t>
            </a:r>
            <a:r>
              <a:rPr lang="ru-RU" dirty="0"/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доступом</a:t>
            </a:r>
            <a:r>
              <a:rPr lang="ru-RU" dirty="0"/>
              <a:t>,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мысалы,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стек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кезектер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тізімдер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Көптеген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тізімдер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динами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калық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массив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термен анықталған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0E4B56-1D02-46D5-89E6-0C3050121CEA}"/>
              </a:ext>
            </a:extLst>
          </p:cNvPr>
          <p:cNvSpPr/>
          <p:nvPr/>
        </p:nvSpPr>
        <p:spPr>
          <a:xfrm>
            <a:off x="395536" y="2606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АРДЫҢ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ЖӘНЕ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033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40768"/>
            <a:ext cx="74888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Сызықты емес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яларды келесі коллекциялардың кластарын ұсынады: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иерархи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ялық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бұтақтар тәрізді құрылымдар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Классификация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ның и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ерархи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ялық жүйесі немесе құжаттарды іздестіру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массив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 ұйымдастыру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457200" algn="just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топтық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жиынты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қтар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желілік құрылымдар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граф</a:t>
            </a:r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/>
            <a:endParaRPr lang="kk-KZ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kk-KZ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Кластар композициясы бұрын құрылған кластарды немесе қосымша үзінділерін қолдануда  бағдарламалаудың маңызды құралы болып табылатының ерекше атап өту керек.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21B824A-26AB-468B-983B-E0B09C2871AA}"/>
              </a:ext>
            </a:extLst>
          </p:cNvPr>
          <p:cNvSpPr/>
          <p:nvPr/>
        </p:nvSpPr>
        <p:spPr>
          <a:xfrm>
            <a:off x="395536" y="2606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АРДЫҢ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КОМПОЗИЦИЯ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 ЖӘНЕ </a:t>
            </a:r>
            <a:r>
              <a:rPr lang="x-none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КОЛЛЕКЦИЯ</a:t>
            </a:r>
            <a:r>
              <a:rPr lang="kk-KZ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03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A6FA0D-BFD8-43A6-B1B2-37FE73023A30}"/>
              </a:ext>
            </a:extLst>
          </p:cNvPr>
          <p:cNvSpPr/>
          <p:nvPr/>
        </p:nvSpPr>
        <p:spPr>
          <a:xfrm>
            <a:off x="914399" y="908720"/>
            <a:ext cx="76688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kk-K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ымшаларда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байланыстырылған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объекттер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Объекттерді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топтаудың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(https://docs.microsoft.com/ru-ru/dotnet/csharp/programming-guide/concepts/collections </a:t>
            </a:r>
            <a:r>
              <a:rPr lang="kk-K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дерегінен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540000"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объекттер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масссивін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0000"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коллекцияларды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Массивтер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типтелген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объекттердің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санын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онымен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ы</a:t>
            </a:r>
            <a:r>
              <a:rPr lang="kk-KZ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ңғ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айлы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457200" algn="just"/>
            <a:r>
              <a:rPr lang="ru-RU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объектілер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топтарымен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істеудің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икемді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Массивтерден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коллекция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динамикалық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азаюы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91C0B0-2AD9-40DB-A85B-72CCEF357C20}"/>
              </a:ext>
            </a:extLst>
          </p:cNvPr>
          <p:cNvSpPr/>
          <p:nvPr/>
        </p:nvSpPr>
        <p:spPr>
          <a:xfrm>
            <a:off x="3419872" y="116632"/>
            <a:ext cx="26579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Коллекциялар</a:t>
            </a:r>
            <a:r>
              <a:rPr lang="ru-RU" sz="2800" dirty="0">
                <a:solidFill>
                  <a:schemeClr val="bg1"/>
                </a:solidFill>
                <a:latin typeface="segoe-ui_light"/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118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0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1B47EFD-6E7A-47FB-B6DC-00549CC925A8}"/>
              </a:ext>
            </a:extLst>
          </p:cNvPr>
          <p:cNvSpPr/>
          <p:nvPr/>
        </p:nvSpPr>
        <p:spPr>
          <a:xfrm>
            <a:off x="899592" y="206084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Класт</a:t>
            </a:r>
            <a:r>
              <a:rPr lang="kk-KZ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коллекци</a:t>
            </a:r>
            <a:r>
              <a:rPr lang="kk-KZ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ясын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873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1735</Words>
  <Application>Microsoft Office PowerPoint</Application>
  <PresentationFormat>Экран (4:3)</PresentationFormat>
  <Paragraphs>263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Consolas</vt:lpstr>
      <vt:lpstr>segoe-ui_light</vt:lpstr>
      <vt:lpstr>Times New Roman</vt:lpstr>
      <vt:lpstr>Тема Office</vt:lpstr>
      <vt:lpstr>КЛАСТАРДЫҢ КОМПОЗИЦИЯСЫ ЖӘНЕ КОЛЛЕКЦИЯСЫ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66</cp:revision>
  <dcterms:created xsi:type="dcterms:W3CDTF">2017-12-08T01:17:34Z</dcterms:created>
  <dcterms:modified xsi:type="dcterms:W3CDTF">2019-11-06T06:25:38Z</dcterms:modified>
</cp:coreProperties>
</file>