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68" r:id="rId15"/>
    <p:sldId id="269" r:id="rId16"/>
    <p:sldId id="272" r:id="rId17"/>
    <p:sldId id="271" r:id="rId18"/>
    <p:sldId id="273" r:id="rId19"/>
    <p:sldId id="274" r:id="rId20"/>
    <p:sldId id="275" r:id="rId21"/>
    <p:sldId id="277" r:id="rId22"/>
    <p:sldId id="276" r:id="rId23"/>
    <p:sldId id="278"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474"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CA8F08-6128-493B-B0E1-10902EC4909E}" type="datetimeFigureOut">
              <a:rPr lang="ru-RU" smtClean="0"/>
              <a:t>13.03.2017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E6353E-477E-40BC-A132-3C7F240A6AC8}" type="slidenum">
              <a:rPr lang="ru-RU" smtClean="0"/>
              <a:t>‹#›</a:t>
            </a:fld>
            <a:endParaRPr lang="ru-RU"/>
          </a:p>
        </p:txBody>
      </p:sp>
    </p:spTree>
    <p:extLst>
      <p:ext uri="{BB962C8B-B14F-4D97-AF65-F5344CB8AC3E}">
        <p14:creationId xmlns:p14="http://schemas.microsoft.com/office/powerpoint/2010/main" val="36135719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0E6353E-477E-40BC-A132-3C7F240A6AC8}" type="slidenum">
              <a:rPr lang="ru-RU" smtClean="0"/>
              <a:t>10</a:t>
            </a:fld>
            <a:endParaRPr lang="ru-RU"/>
          </a:p>
        </p:txBody>
      </p:sp>
    </p:spTree>
    <p:extLst>
      <p:ext uri="{BB962C8B-B14F-4D97-AF65-F5344CB8AC3E}">
        <p14:creationId xmlns:p14="http://schemas.microsoft.com/office/powerpoint/2010/main" val="2713416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13.03.2017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13.03.2017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13.03.2017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13.03.2017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13.03.2017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13.03.2017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13.03.2017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13.03.2017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13.03.2017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13.03.2017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13.03.2017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13.03.2017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msdn.microsoft.com/ru-ru/library/system.threading.waithandle(v=vs.110).aspx" TargetMode="External"/><Relationship Id="rId2" Type="http://schemas.openxmlformats.org/officeDocument/2006/relationships/hyperlink" Target="https://msdn.microsoft.com/ru-ru/library/system.threading.mutex(v=vs.110).aspx"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8813" y="136282"/>
            <a:ext cx="8845563" cy="400110"/>
          </a:xfrm>
          <a:prstGeom prst="rect">
            <a:avLst/>
          </a:prstGeom>
        </p:spPr>
        <p:txBody>
          <a:bodyPr wrap="none">
            <a:spAutoFit/>
          </a:bodyPr>
          <a:lstStyle/>
          <a:p>
            <a:r>
              <a:rPr lang="kk-KZ" sz="2000" b="1" dirty="0">
                <a:latin typeface="Times New Roman" pitchFamily="18" charset="0"/>
                <a:cs typeface="Times New Roman" pitchFamily="18" charset="0"/>
              </a:rPr>
              <a:t>C# ТІЛІНДЕ ТІЗБЕКТЕРДІҢ ЖҰМЫСТАРЫН СИНХРОНИЗАЦИЯЛАУ </a:t>
            </a:r>
            <a:endParaRPr lang="ru-RU" sz="2000" b="1" dirty="0">
              <a:latin typeface="Times New Roman" pitchFamily="18" charset="0"/>
              <a:cs typeface="Times New Roman" pitchFamily="18" charset="0"/>
            </a:endParaRPr>
          </a:p>
        </p:txBody>
      </p:sp>
      <p:sp>
        <p:nvSpPr>
          <p:cNvPr id="3" name="Прямоугольник 2"/>
          <p:cNvSpPr/>
          <p:nvPr/>
        </p:nvSpPr>
        <p:spPr>
          <a:xfrm>
            <a:off x="431034" y="764704"/>
            <a:ext cx="8208912" cy="5170646"/>
          </a:xfrm>
          <a:prstGeom prst="rect">
            <a:avLst/>
          </a:prstGeom>
        </p:spPr>
        <p:txBody>
          <a:bodyPr wrap="square">
            <a:spAutoFit/>
          </a:bodyPr>
          <a:lstStyle/>
          <a:p>
            <a:pPr indent="457200"/>
            <a:r>
              <a:rPr lang="kk-KZ" sz="2200" b="1" dirty="0">
                <a:latin typeface="Times New Roman" pitchFamily="18" charset="0"/>
                <a:cs typeface="Times New Roman" pitchFamily="18" charset="0"/>
              </a:rPr>
              <a:t>Әрекет </a:t>
            </a:r>
            <a:r>
              <a:rPr lang="kk-KZ" sz="2200" b="1" dirty="0" smtClean="0">
                <a:latin typeface="Times New Roman" pitchFamily="18" charset="0"/>
                <a:cs typeface="Times New Roman" pitchFamily="18" charset="0"/>
              </a:rPr>
              <a:t>түсінігі</a:t>
            </a:r>
          </a:p>
          <a:p>
            <a:pPr indent="457200" algn="just"/>
            <a:r>
              <a:rPr lang="kk-KZ" sz="2200" b="1" dirty="0">
                <a:latin typeface="Times New Roman" pitchFamily="18" charset="0"/>
                <a:cs typeface="Times New Roman" pitchFamily="18" charset="0"/>
              </a:rPr>
              <a:t>Тізбек контекстін</a:t>
            </a:r>
            <a:r>
              <a:rPr lang="kk-KZ" sz="2200" dirty="0">
                <a:latin typeface="Times New Roman" pitchFamily="18" charset="0"/>
                <a:cs typeface="Times New Roman" pitchFamily="18" charset="0"/>
              </a:rPr>
              <a:t> өзгертетін командалардың кез келген реттілігі </a:t>
            </a:r>
            <a:r>
              <a:rPr lang="kk-KZ" sz="2200" b="1" dirty="0">
                <a:latin typeface="Times New Roman" pitchFamily="18" charset="0"/>
                <a:cs typeface="Times New Roman" pitchFamily="18" charset="0"/>
              </a:rPr>
              <a:t>әрекет</a:t>
            </a:r>
            <a:r>
              <a:rPr lang="kk-KZ" sz="2200" dirty="0">
                <a:latin typeface="Times New Roman" pitchFamily="18" charset="0"/>
                <a:cs typeface="Times New Roman" pitchFamily="18" charset="0"/>
              </a:rPr>
              <a:t> (действие) деп аталады. </a:t>
            </a:r>
            <a:endParaRPr lang="ru-RU" sz="2200" dirty="0">
              <a:latin typeface="Times New Roman" pitchFamily="18" charset="0"/>
              <a:cs typeface="Times New Roman" pitchFamily="18" charset="0"/>
            </a:endParaRPr>
          </a:p>
          <a:p>
            <a:pPr indent="457200" algn="just"/>
            <a:r>
              <a:rPr lang="kk-KZ" sz="2200" b="1" dirty="0">
                <a:latin typeface="Times New Roman" pitchFamily="18" charset="0"/>
                <a:cs typeface="Times New Roman" pitchFamily="18" charset="0"/>
              </a:rPr>
              <a:t>Тізбек контексті  -  бұл тізбек өзінің орындалуы кезінде жүгіне алатын компьютер жадысының облысы</a:t>
            </a:r>
            <a:r>
              <a:rPr lang="kk-KZ" sz="2200" dirty="0">
                <a:latin typeface="Times New Roman" pitchFamily="18" charset="0"/>
                <a:cs typeface="Times New Roman" pitchFamily="18" charset="0"/>
              </a:rPr>
              <a:t> (анықтама  2 дәрісте қарастырылады).</a:t>
            </a:r>
            <a:endParaRPr lang="ru-RU" sz="2200" dirty="0">
              <a:latin typeface="Times New Roman" pitchFamily="18" charset="0"/>
              <a:cs typeface="Times New Roman" pitchFamily="18" charset="0"/>
            </a:endParaRPr>
          </a:p>
          <a:p>
            <a:pPr indent="457200" algn="just"/>
            <a:r>
              <a:rPr lang="kk-KZ" sz="2200" dirty="0">
                <a:latin typeface="Times New Roman" pitchFamily="18" charset="0"/>
                <a:cs typeface="Times New Roman" pitchFamily="18" charset="0"/>
              </a:rPr>
              <a:t>Әрекет өзінің орындалуы кезінде үзілмесе, және әрекеттің өзімен ғана өзгертілсе,онда </a:t>
            </a:r>
            <a:r>
              <a:rPr lang="kk-KZ" sz="2200" b="1" dirty="0">
                <a:latin typeface="Times New Roman" pitchFamily="18" charset="0"/>
                <a:cs typeface="Times New Roman" pitchFamily="18" charset="0"/>
              </a:rPr>
              <a:t>әрекет үзіліссіз (үздіксіз)</a:t>
            </a:r>
            <a:r>
              <a:rPr lang="kk-KZ" sz="2200" dirty="0">
                <a:latin typeface="Times New Roman" pitchFamily="18" charset="0"/>
                <a:cs typeface="Times New Roman" pitchFamily="18" charset="0"/>
              </a:rPr>
              <a:t> деп аталады.</a:t>
            </a:r>
            <a:endParaRPr lang="ru-RU" sz="2200" dirty="0">
              <a:latin typeface="Times New Roman" pitchFamily="18" charset="0"/>
              <a:cs typeface="Times New Roman" pitchFamily="18" charset="0"/>
            </a:endParaRPr>
          </a:p>
          <a:p>
            <a:pPr indent="457200" algn="just"/>
            <a:r>
              <a:rPr lang="kk-KZ" sz="2200" dirty="0">
                <a:latin typeface="Times New Roman" pitchFamily="18" charset="0"/>
                <a:cs typeface="Times New Roman" pitchFamily="18" charset="0"/>
              </a:rPr>
              <a:t>Әрекет тек микропроцессордың үзу сигналымен (сигналом прерывания) ғана үзілуі мүмкін.</a:t>
            </a:r>
            <a:endParaRPr lang="ru-RU" sz="2200" dirty="0">
              <a:latin typeface="Times New Roman" pitchFamily="18" charset="0"/>
              <a:cs typeface="Times New Roman" pitchFamily="18" charset="0"/>
            </a:endParaRPr>
          </a:p>
          <a:p>
            <a:pPr indent="457200" algn="just"/>
            <a:r>
              <a:rPr lang="kk-KZ" sz="2200" dirty="0">
                <a:latin typeface="Times New Roman" pitchFamily="18" charset="0"/>
                <a:cs typeface="Times New Roman" pitchFamily="18" charset="0"/>
              </a:rPr>
              <a:t>Бірінші талап тек бірпроцессорлық жүйелерге ғана әділ болады, оларда әрекеттің орындау уақытына үзуге де тыйым салуға болады.</a:t>
            </a:r>
            <a:endParaRPr lang="ru-RU" sz="2200" dirty="0">
              <a:latin typeface="Times New Roman" pitchFamily="18" charset="0"/>
              <a:cs typeface="Times New Roman" pitchFamily="18" charset="0"/>
            </a:endParaRPr>
          </a:p>
          <a:p>
            <a:r>
              <a:rPr lang="kk-KZ" sz="2200" dirty="0">
                <a:latin typeface="Times New Roman" pitchFamily="18" charset="0"/>
                <a:cs typeface="Times New Roman" pitchFamily="18" charset="0"/>
              </a:rPr>
              <a:t> </a:t>
            </a:r>
            <a:endParaRPr lang="ru-RU" sz="2200" dirty="0">
              <a:latin typeface="Times New Roman" pitchFamily="18" charset="0"/>
              <a:cs typeface="Times New Roman" pitchFamily="18" charset="0"/>
            </a:endParaRPr>
          </a:p>
          <a:p>
            <a:endParaRPr lang="ru-RU" sz="2200" dirty="0">
              <a:latin typeface="Times New Roman" pitchFamily="18" charset="0"/>
              <a:cs typeface="Times New Roman" pitchFamily="18" charset="0"/>
            </a:endParaRPr>
          </a:p>
        </p:txBody>
      </p:sp>
    </p:spTree>
    <p:extLst>
      <p:ext uri="{BB962C8B-B14F-4D97-AF65-F5344CB8AC3E}">
        <p14:creationId xmlns:p14="http://schemas.microsoft.com/office/powerpoint/2010/main" val="2540808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2704" y="1142648"/>
            <a:ext cx="8928992" cy="5078313"/>
          </a:xfrm>
          <a:prstGeom prst="rect">
            <a:avLst/>
          </a:prstGeom>
        </p:spPr>
        <p:txBody>
          <a:bodyPr wrap="square">
            <a:spAutoFit/>
          </a:bodyPr>
          <a:lstStyle/>
          <a:p>
            <a:r>
              <a:rPr lang="en-US" dirty="0">
                <a:solidFill>
                  <a:srgbClr val="000000"/>
                </a:solidFill>
                <a:highlight>
                  <a:srgbClr val="FFFFFF"/>
                </a:highlight>
                <a:latin typeface="Times New Roman" pitchFamily="18" charset="0"/>
                <a:cs typeface="Times New Roman" pitchFamily="18" charset="0"/>
              </a:rPr>
              <a:t> </a:t>
            </a:r>
            <a:r>
              <a:rPr lang="en-US" dirty="0">
                <a:solidFill>
                  <a:srgbClr val="0000FF"/>
                </a:solidFill>
                <a:highlight>
                  <a:srgbClr val="FFFFFF"/>
                </a:highlight>
                <a:latin typeface="Times New Roman" pitchFamily="18" charset="0"/>
                <a:cs typeface="Times New Roman" pitchFamily="18" charset="0"/>
              </a:rPr>
              <a:t>class</a:t>
            </a:r>
            <a:r>
              <a:rPr lang="en-US" dirty="0">
                <a:solidFill>
                  <a:srgbClr val="000000"/>
                </a:solidFill>
                <a:highlight>
                  <a:srgbClr val="FFFFFF"/>
                </a:highlight>
                <a:latin typeface="Times New Roman" pitchFamily="18" charset="0"/>
                <a:cs typeface="Times New Roman" pitchFamily="18" charset="0"/>
              </a:rPr>
              <a:t> </a:t>
            </a:r>
            <a:r>
              <a:rPr lang="en-US" dirty="0">
                <a:solidFill>
                  <a:srgbClr val="2B91AF"/>
                </a:solidFill>
                <a:highlight>
                  <a:srgbClr val="FFFFFF"/>
                </a:highlight>
                <a:latin typeface="Times New Roman" pitchFamily="18" charset="0"/>
                <a:cs typeface="Times New Roman" pitchFamily="18" charset="0"/>
              </a:rPr>
              <a:t>Pervaj_1</a:t>
            </a:r>
            <a:endParaRPr lang="en-US" dirty="0">
              <a:solidFill>
                <a:srgbClr val="000000"/>
              </a:solidFill>
              <a:highlight>
                <a:srgbClr val="FFFFFF"/>
              </a:highlight>
              <a:latin typeface="Times New Roman" pitchFamily="18" charset="0"/>
              <a:cs typeface="Times New Roman" pitchFamily="18" charset="0"/>
            </a:endParaRPr>
          </a:p>
          <a:p>
            <a:r>
              <a:rPr lang="ru-RU" dirty="0">
                <a:solidFill>
                  <a:srgbClr val="000000"/>
                </a:solidFill>
                <a:highlight>
                  <a:srgbClr val="FFFFFF"/>
                </a:highlight>
                <a:latin typeface="Times New Roman" pitchFamily="18" charset="0"/>
                <a:cs typeface="Times New Roman" pitchFamily="18" charset="0"/>
              </a:rPr>
              <a:t>        {</a:t>
            </a:r>
          </a:p>
          <a:p>
            <a:r>
              <a:rPr lang="en-US" dirty="0">
                <a:solidFill>
                  <a:srgbClr val="000000"/>
                </a:solidFill>
                <a:highlight>
                  <a:srgbClr val="FFFFFF"/>
                </a:highlight>
                <a:latin typeface="Times New Roman" pitchFamily="18" charset="0"/>
                <a:cs typeface="Times New Roman" pitchFamily="18" charset="0"/>
              </a:rPr>
              <a:t>            </a:t>
            </a:r>
            <a:r>
              <a:rPr lang="en-US" dirty="0">
                <a:solidFill>
                  <a:srgbClr val="0000FF"/>
                </a:solidFill>
                <a:highlight>
                  <a:srgbClr val="FFFFFF"/>
                </a:highlight>
                <a:latin typeface="Times New Roman" pitchFamily="18" charset="0"/>
                <a:cs typeface="Times New Roman" pitchFamily="18" charset="0"/>
              </a:rPr>
              <a:t>public</a:t>
            </a:r>
            <a:r>
              <a:rPr lang="en-US" dirty="0">
                <a:solidFill>
                  <a:srgbClr val="000000"/>
                </a:solidFill>
                <a:highlight>
                  <a:srgbClr val="FFFFFF"/>
                </a:highlight>
                <a:latin typeface="Times New Roman" pitchFamily="18" charset="0"/>
                <a:cs typeface="Times New Roman" pitchFamily="18" charset="0"/>
              </a:rPr>
              <a:t> </a:t>
            </a:r>
            <a:r>
              <a:rPr lang="en-US" dirty="0">
                <a:solidFill>
                  <a:srgbClr val="0000FF"/>
                </a:solidFill>
                <a:highlight>
                  <a:srgbClr val="FFFFFF"/>
                </a:highlight>
                <a:latin typeface="Times New Roman" pitchFamily="18" charset="0"/>
                <a:cs typeface="Times New Roman" pitchFamily="18" charset="0"/>
              </a:rPr>
              <a:t>void</a:t>
            </a:r>
            <a:r>
              <a:rPr lang="en-US" dirty="0">
                <a:solidFill>
                  <a:srgbClr val="000000"/>
                </a:solidFill>
                <a:highlight>
                  <a:srgbClr val="FFFFFF"/>
                </a:highlight>
                <a:latin typeface="Times New Roman" pitchFamily="18" charset="0"/>
                <a:cs typeface="Times New Roman" pitchFamily="18" charset="0"/>
              </a:rPr>
              <a:t> Niti_1()</a:t>
            </a:r>
          </a:p>
          <a:p>
            <a:r>
              <a:rPr lang="en-US" dirty="0">
                <a:solidFill>
                  <a:srgbClr val="000000"/>
                </a:solidFill>
                <a:highlight>
                  <a:srgbClr val="FFFFFF"/>
                </a:highlight>
                <a:latin typeface="Times New Roman" pitchFamily="18" charset="0"/>
                <a:cs typeface="Times New Roman" pitchFamily="18" charset="0"/>
              </a:rPr>
              <a:t>            {   </a:t>
            </a:r>
            <a:r>
              <a:rPr lang="en-US" dirty="0">
                <a:solidFill>
                  <a:srgbClr val="0000FF"/>
                </a:solidFill>
                <a:highlight>
                  <a:srgbClr val="FFFFFF"/>
                </a:highlight>
                <a:latin typeface="Times New Roman" pitchFamily="18" charset="0"/>
                <a:cs typeface="Times New Roman" pitchFamily="18" charset="0"/>
              </a:rPr>
              <a:t>for</a:t>
            </a:r>
            <a:r>
              <a:rPr lang="en-US" dirty="0">
                <a:solidFill>
                  <a:srgbClr val="000000"/>
                </a:solidFill>
                <a:highlight>
                  <a:srgbClr val="FFFFFF"/>
                </a:highlight>
                <a:latin typeface="Times New Roman" pitchFamily="18" charset="0"/>
                <a:cs typeface="Times New Roman" pitchFamily="18" charset="0"/>
              </a:rPr>
              <a:t> (</a:t>
            </a:r>
            <a:r>
              <a:rPr lang="en-US" dirty="0" err="1">
                <a:solidFill>
                  <a:srgbClr val="0000FF"/>
                </a:solidFill>
                <a:highlight>
                  <a:srgbClr val="FFFFFF"/>
                </a:highlight>
                <a:latin typeface="Times New Roman" pitchFamily="18" charset="0"/>
                <a:cs typeface="Times New Roman" pitchFamily="18" charset="0"/>
              </a:rPr>
              <a:t>int</a:t>
            </a:r>
            <a:r>
              <a:rPr lang="en-US" dirty="0">
                <a:solidFill>
                  <a:srgbClr val="000000"/>
                </a:solidFill>
                <a:highlight>
                  <a:srgbClr val="FFFFFF"/>
                </a:highlight>
                <a:latin typeface="Times New Roman" pitchFamily="18" charset="0"/>
                <a:cs typeface="Times New Roman" pitchFamily="18" charset="0"/>
              </a:rPr>
              <a:t> i = 10; i &lt; 20; i++)     { </a:t>
            </a:r>
            <a:r>
              <a:rPr lang="en-US" dirty="0" err="1">
                <a:solidFill>
                  <a:srgbClr val="2B91AF"/>
                </a:solidFill>
                <a:highlight>
                  <a:srgbClr val="FFFFFF"/>
                </a:highlight>
                <a:latin typeface="Times New Roman" pitchFamily="18" charset="0"/>
                <a:cs typeface="Times New Roman" pitchFamily="18" charset="0"/>
              </a:rPr>
              <a:t>Console</a:t>
            </a:r>
            <a:r>
              <a:rPr lang="en-US" dirty="0" err="1">
                <a:solidFill>
                  <a:srgbClr val="000000"/>
                </a:solidFill>
                <a:highlight>
                  <a:srgbClr val="FFFFFF"/>
                </a:highlight>
                <a:latin typeface="Times New Roman" pitchFamily="18" charset="0"/>
                <a:cs typeface="Times New Roman" pitchFamily="18" charset="0"/>
              </a:rPr>
              <a:t>.Write</a:t>
            </a:r>
            <a:r>
              <a:rPr lang="en-US" dirty="0">
                <a:solidFill>
                  <a:srgbClr val="000000"/>
                </a:solidFill>
                <a:highlight>
                  <a:srgbClr val="FFFFFF"/>
                </a:highlight>
                <a:latin typeface="Times New Roman" pitchFamily="18" charset="0"/>
                <a:cs typeface="Times New Roman" pitchFamily="18" charset="0"/>
              </a:rPr>
              <a:t>(i + </a:t>
            </a:r>
            <a:r>
              <a:rPr lang="en-US" dirty="0">
                <a:solidFill>
                  <a:srgbClr val="A31515"/>
                </a:solidFill>
                <a:highlight>
                  <a:srgbClr val="FFFFFF"/>
                </a:highlight>
                <a:latin typeface="Times New Roman" pitchFamily="18" charset="0"/>
                <a:cs typeface="Times New Roman" pitchFamily="18" charset="0"/>
              </a:rPr>
              <a:t>" "</a:t>
            </a:r>
            <a:r>
              <a:rPr lang="en-US" dirty="0">
                <a:solidFill>
                  <a:srgbClr val="000000"/>
                </a:solidFill>
                <a:highlight>
                  <a:srgbClr val="FFFFFF"/>
                </a:highlight>
                <a:latin typeface="Times New Roman" pitchFamily="18" charset="0"/>
                <a:cs typeface="Times New Roman" pitchFamily="18" charset="0"/>
              </a:rPr>
              <a:t>); </a:t>
            </a:r>
            <a:r>
              <a:rPr lang="en-US" dirty="0" err="1">
                <a:solidFill>
                  <a:srgbClr val="2B91AF"/>
                </a:solidFill>
                <a:highlight>
                  <a:srgbClr val="FFFFFF"/>
                </a:highlight>
                <a:latin typeface="Times New Roman" pitchFamily="18" charset="0"/>
                <a:cs typeface="Times New Roman" pitchFamily="18" charset="0"/>
              </a:rPr>
              <a:t>Thread</a:t>
            </a:r>
            <a:r>
              <a:rPr lang="en-US" dirty="0" err="1">
                <a:solidFill>
                  <a:srgbClr val="000000"/>
                </a:solidFill>
                <a:highlight>
                  <a:srgbClr val="FFFFFF"/>
                </a:highlight>
                <a:latin typeface="Times New Roman" pitchFamily="18" charset="0"/>
                <a:cs typeface="Times New Roman" pitchFamily="18" charset="0"/>
              </a:rPr>
              <a:t>.Sleep</a:t>
            </a:r>
            <a:r>
              <a:rPr lang="en-US" dirty="0">
                <a:solidFill>
                  <a:srgbClr val="000000"/>
                </a:solidFill>
                <a:highlight>
                  <a:srgbClr val="FFFFFF"/>
                </a:highlight>
                <a:latin typeface="Times New Roman" pitchFamily="18" charset="0"/>
                <a:cs typeface="Times New Roman" pitchFamily="18" charset="0"/>
              </a:rPr>
              <a:t>(100); }</a:t>
            </a:r>
          </a:p>
          <a:p>
            <a:r>
              <a:rPr lang="ru-RU" dirty="0">
                <a:solidFill>
                  <a:srgbClr val="000000"/>
                </a:solidFill>
                <a:highlight>
                  <a:srgbClr val="FFFFFF"/>
                </a:highlight>
                <a:latin typeface="Times New Roman" pitchFamily="18" charset="0"/>
                <a:cs typeface="Times New Roman" pitchFamily="18" charset="0"/>
              </a:rPr>
              <a:t>            }</a:t>
            </a:r>
          </a:p>
          <a:p>
            <a:r>
              <a:rPr lang="ru-RU" dirty="0">
                <a:solidFill>
                  <a:srgbClr val="000000"/>
                </a:solidFill>
                <a:highlight>
                  <a:srgbClr val="FFFFFF"/>
                </a:highlight>
                <a:latin typeface="Times New Roman" pitchFamily="18" charset="0"/>
                <a:cs typeface="Times New Roman" pitchFamily="18" charset="0"/>
              </a:rPr>
              <a:t>        }</a:t>
            </a:r>
          </a:p>
          <a:p>
            <a:r>
              <a:rPr lang="en-US" b="1" dirty="0">
                <a:solidFill>
                  <a:srgbClr val="000000"/>
                </a:solidFill>
                <a:highlight>
                  <a:srgbClr val="FFFFFF"/>
                </a:highlight>
                <a:latin typeface="Times New Roman" pitchFamily="18" charset="0"/>
                <a:cs typeface="Times New Roman" pitchFamily="18" charset="0"/>
              </a:rPr>
              <a:t>        </a:t>
            </a:r>
            <a:r>
              <a:rPr lang="en-US" b="1" dirty="0">
                <a:solidFill>
                  <a:srgbClr val="0000FF"/>
                </a:solidFill>
                <a:highlight>
                  <a:srgbClr val="FFFFFF"/>
                </a:highlight>
                <a:latin typeface="Times New Roman" pitchFamily="18" charset="0"/>
                <a:cs typeface="Times New Roman" pitchFamily="18" charset="0"/>
              </a:rPr>
              <a:t>static</a:t>
            </a:r>
            <a:r>
              <a:rPr lang="en-US" b="1" dirty="0">
                <a:solidFill>
                  <a:srgbClr val="000000"/>
                </a:solidFill>
                <a:highlight>
                  <a:srgbClr val="FFFFFF"/>
                </a:highlight>
                <a:latin typeface="Times New Roman" pitchFamily="18" charset="0"/>
                <a:cs typeface="Times New Roman" pitchFamily="18" charset="0"/>
              </a:rPr>
              <a:t> </a:t>
            </a:r>
            <a:r>
              <a:rPr lang="en-US" b="1" dirty="0">
                <a:solidFill>
                  <a:srgbClr val="0000FF"/>
                </a:solidFill>
                <a:highlight>
                  <a:srgbClr val="FFFFFF"/>
                </a:highlight>
                <a:latin typeface="Times New Roman" pitchFamily="18" charset="0"/>
                <a:cs typeface="Times New Roman" pitchFamily="18" charset="0"/>
              </a:rPr>
              <a:t>void</a:t>
            </a:r>
            <a:r>
              <a:rPr lang="en-US" b="1" dirty="0">
                <a:solidFill>
                  <a:srgbClr val="000000"/>
                </a:solidFill>
                <a:highlight>
                  <a:srgbClr val="FFFFFF"/>
                </a:highlight>
                <a:latin typeface="Times New Roman" pitchFamily="18" charset="0"/>
                <a:cs typeface="Times New Roman" pitchFamily="18" charset="0"/>
              </a:rPr>
              <a:t> Niti_2()</a:t>
            </a:r>
          </a:p>
          <a:p>
            <a:r>
              <a:rPr lang="en-US" b="1" dirty="0">
                <a:solidFill>
                  <a:srgbClr val="000000"/>
                </a:solidFill>
                <a:highlight>
                  <a:srgbClr val="FFFFFF"/>
                </a:highlight>
                <a:latin typeface="Times New Roman" pitchFamily="18" charset="0"/>
                <a:cs typeface="Times New Roman" pitchFamily="18" charset="0"/>
              </a:rPr>
              <a:t>        {   </a:t>
            </a:r>
            <a:r>
              <a:rPr lang="en-US" b="1" dirty="0">
                <a:solidFill>
                  <a:srgbClr val="0000FF"/>
                </a:solidFill>
                <a:highlight>
                  <a:srgbClr val="FFFFFF"/>
                </a:highlight>
                <a:latin typeface="Times New Roman" pitchFamily="18" charset="0"/>
                <a:cs typeface="Times New Roman" pitchFamily="18" charset="0"/>
              </a:rPr>
              <a:t>for</a:t>
            </a:r>
            <a:r>
              <a:rPr lang="en-US" b="1" dirty="0">
                <a:solidFill>
                  <a:srgbClr val="000000"/>
                </a:solidFill>
                <a:highlight>
                  <a:srgbClr val="FFFFFF"/>
                </a:highlight>
                <a:latin typeface="Times New Roman" pitchFamily="18" charset="0"/>
                <a:cs typeface="Times New Roman" pitchFamily="18" charset="0"/>
              </a:rPr>
              <a:t> (</a:t>
            </a:r>
            <a:r>
              <a:rPr lang="en-US" b="1" dirty="0" err="1">
                <a:solidFill>
                  <a:srgbClr val="0000FF"/>
                </a:solidFill>
                <a:highlight>
                  <a:srgbClr val="FFFFFF"/>
                </a:highlight>
                <a:latin typeface="Times New Roman" pitchFamily="18" charset="0"/>
                <a:cs typeface="Times New Roman" pitchFamily="18" charset="0"/>
              </a:rPr>
              <a:t>int</a:t>
            </a:r>
            <a:r>
              <a:rPr lang="en-US" b="1" dirty="0">
                <a:solidFill>
                  <a:srgbClr val="000000"/>
                </a:solidFill>
                <a:highlight>
                  <a:srgbClr val="FFFFFF"/>
                </a:highlight>
                <a:latin typeface="Times New Roman" pitchFamily="18" charset="0"/>
                <a:cs typeface="Times New Roman" pitchFamily="18" charset="0"/>
              </a:rPr>
              <a:t> i = 20; i &lt; 30; i++)      { </a:t>
            </a:r>
            <a:r>
              <a:rPr lang="en-US" b="1" dirty="0" err="1">
                <a:solidFill>
                  <a:srgbClr val="2B91AF"/>
                </a:solidFill>
                <a:highlight>
                  <a:srgbClr val="FFFFFF"/>
                </a:highlight>
                <a:latin typeface="Times New Roman" pitchFamily="18" charset="0"/>
                <a:cs typeface="Times New Roman" pitchFamily="18" charset="0"/>
              </a:rPr>
              <a:t>Console</a:t>
            </a:r>
            <a:r>
              <a:rPr lang="en-US" b="1" dirty="0" err="1">
                <a:solidFill>
                  <a:srgbClr val="000000"/>
                </a:solidFill>
                <a:highlight>
                  <a:srgbClr val="FFFFFF"/>
                </a:highlight>
                <a:latin typeface="Times New Roman" pitchFamily="18" charset="0"/>
                <a:cs typeface="Times New Roman" pitchFamily="18" charset="0"/>
              </a:rPr>
              <a:t>.Write</a:t>
            </a:r>
            <a:r>
              <a:rPr lang="en-US" b="1" dirty="0">
                <a:solidFill>
                  <a:srgbClr val="000000"/>
                </a:solidFill>
                <a:highlight>
                  <a:srgbClr val="FFFFFF"/>
                </a:highlight>
                <a:latin typeface="Times New Roman" pitchFamily="18" charset="0"/>
                <a:cs typeface="Times New Roman" pitchFamily="18" charset="0"/>
              </a:rPr>
              <a:t>(i + </a:t>
            </a:r>
            <a:r>
              <a:rPr lang="en-US" b="1" dirty="0">
                <a:solidFill>
                  <a:srgbClr val="A31515"/>
                </a:solidFill>
                <a:highlight>
                  <a:srgbClr val="FFFFFF"/>
                </a:highlight>
                <a:latin typeface="Times New Roman" pitchFamily="18" charset="0"/>
                <a:cs typeface="Times New Roman" pitchFamily="18" charset="0"/>
              </a:rPr>
              <a:t>" "</a:t>
            </a:r>
            <a:r>
              <a:rPr lang="en-US" b="1" dirty="0">
                <a:solidFill>
                  <a:srgbClr val="000000"/>
                </a:solidFill>
                <a:highlight>
                  <a:srgbClr val="FFFFFF"/>
                </a:highlight>
                <a:latin typeface="Times New Roman" pitchFamily="18" charset="0"/>
                <a:cs typeface="Times New Roman" pitchFamily="18" charset="0"/>
              </a:rPr>
              <a:t>); </a:t>
            </a:r>
            <a:r>
              <a:rPr lang="en-US" b="1" dirty="0" err="1">
                <a:solidFill>
                  <a:srgbClr val="2B91AF"/>
                </a:solidFill>
                <a:highlight>
                  <a:srgbClr val="FFFFFF"/>
                </a:highlight>
                <a:latin typeface="Times New Roman" pitchFamily="18" charset="0"/>
                <a:cs typeface="Times New Roman" pitchFamily="18" charset="0"/>
              </a:rPr>
              <a:t>Thread</a:t>
            </a:r>
            <a:r>
              <a:rPr lang="en-US" b="1" dirty="0" err="1">
                <a:solidFill>
                  <a:srgbClr val="000000"/>
                </a:solidFill>
                <a:highlight>
                  <a:srgbClr val="FFFFFF"/>
                </a:highlight>
                <a:latin typeface="Times New Roman" pitchFamily="18" charset="0"/>
                <a:cs typeface="Times New Roman" pitchFamily="18" charset="0"/>
              </a:rPr>
              <a:t>.Sleep</a:t>
            </a:r>
            <a:r>
              <a:rPr lang="en-US" b="1" dirty="0">
                <a:solidFill>
                  <a:srgbClr val="000000"/>
                </a:solidFill>
                <a:highlight>
                  <a:srgbClr val="FFFFFF"/>
                </a:highlight>
                <a:latin typeface="Times New Roman" pitchFamily="18" charset="0"/>
                <a:cs typeface="Times New Roman" pitchFamily="18" charset="0"/>
              </a:rPr>
              <a:t>(1); }</a:t>
            </a:r>
          </a:p>
          <a:p>
            <a:endParaRPr lang="ru-RU" dirty="0">
              <a:solidFill>
                <a:srgbClr val="000000"/>
              </a:solidFill>
              <a:highlight>
                <a:srgbClr val="FFFFFF"/>
              </a:highlight>
              <a:latin typeface="Times New Roman" pitchFamily="18" charset="0"/>
              <a:cs typeface="Times New Roman" pitchFamily="18" charset="0"/>
            </a:endParaRPr>
          </a:p>
          <a:p>
            <a:r>
              <a:rPr lang="ru-RU" dirty="0">
                <a:solidFill>
                  <a:srgbClr val="000000"/>
                </a:solidFill>
                <a:highlight>
                  <a:srgbClr val="FFFFFF"/>
                </a:highlight>
                <a:latin typeface="Times New Roman" pitchFamily="18" charset="0"/>
                <a:cs typeface="Times New Roman" pitchFamily="18" charset="0"/>
              </a:rPr>
              <a:t>        }</a:t>
            </a:r>
          </a:p>
          <a:p>
            <a:r>
              <a:rPr lang="en-US" dirty="0">
                <a:solidFill>
                  <a:srgbClr val="000000"/>
                </a:solidFill>
                <a:highlight>
                  <a:srgbClr val="FFFFFF"/>
                </a:highlight>
                <a:latin typeface="Times New Roman" pitchFamily="18" charset="0"/>
                <a:cs typeface="Times New Roman" pitchFamily="18" charset="0"/>
              </a:rPr>
              <a:t>        </a:t>
            </a:r>
            <a:r>
              <a:rPr lang="en-US" dirty="0">
                <a:solidFill>
                  <a:srgbClr val="0000FF"/>
                </a:solidFill>
                <a:highlight>
                  <a:srgbClr val="FFFFFF"/>
                </a:highlight>
                <a:latin typeface="Times New Roman" pitchFamily="18" charset="0"/>
                <a:cs typeface="Times New Roman" pitchFamily="18" charset="0"/>
              </a:rPr>
              <a:t>static</a:t>
            </a:r>
            <a:r>
              <a:rPr lang="en-US" dirty="0">
                <a:solidFill>
                  <a:srgbClr val="000000"/>
                </a:solidFill>
                <a:highlight>
                  <a:srgbClr val="FFFFFF"/>
                </a:highlight>
                <a:latin typeface="Times New Roman" pitchFamily="18" charset="0"/>
                <a:cs typeface="Times New Roman" pitchFamily="18" charset="0"/>
              </a:rPr>
              <a:t> </a:t>
            </a:r>
            <a:r>
              <a:rPr lang="en-US" dirty="0">
                <a:solidFill>
                  <a:srgbClr val="0000FF"/>
                </a:solidFill>
                <a:highlight>
                  <a:srgbClr val="FFFFFF"/>
                </a:highlight>
                <a:latin typeface="Times New Roman" pitchFamily="18" charset="0"/>
                <a:cs typeface="Times New Roman" pitchFamily="18" charset="0"/>
              </a:rPr>
              <a:t>void</a:t>
            </a:r>
            <a:r>
              <a:rPr lang="en-US" dirty="0">
                <a:solidFill>
                  <a:srgbClr val="000000"/>
                </a:solidFill>
                <a:highlight>
                  <a:srgbClr val="FFFFFF"/>
                </a:highlight>
                <a:latin typeface="Times New Roman" pitchFamily="18" charset="0"/>
                <a:cs typeface="Times New Roman" pitchFamily="18" charset="0"/>
              </a:rPr>
              <a:t> Main()</a:t>
            </a:r>
          </a:p>
          <a:p>
            <a:r>
              <a:rPr lang="en-US" dirty="0">
                <a:solidFill>
                  <a:srgbClr val="000000"/>
                </a:solidFill>
                <a:highlight>
                  <a:srgbClr val="FFFFFF"/>
                </a:highlight>
                <a:latin typeface="Times New Roman" pitchFamily="18" charset="0"/>
                <a:cs typeface="Times New Roman" pitchFamily="18" charset="0"/>
              </a:rPr>
              <a:t>        {   </a:t>
            </a:r>
            <a:r>
              <a:rPr lang="en-US" dirty="0">
                <a:solidFill>
                  <a:srgbClr val="2B91AF"/>
                </a:solidFill>
                <a:highlight>
                  <a:srgbClr val="FFFFFF"/>
                </a:highlight>
                <a:latin typeface="Times New Roman" pitchFamily="18" charset="0"/>
                <a:cs typeface="Times New Roman" pitchFamily="18" charset="0"/>
              </a:rPr>
              <a:t>Pervaj_1</a:t>
            </a:r>
            <a:r>
              <a:rPr lang="en-US" dirty="0">
                <a:solidFill>
                  <a:srgbClr val="000000"/>
                </a:solidFill>
                <a:highlight>
                  <a:srgbClr val="FFFFFF"/>
                </a:highlight>
                <a:latin typeface="Times New Roman" pitchFamily="18" charset="0"/>
                <a:cs typeface="Times New Roman" pitchFamily="18" charset="0"/>
              </a:rPr>
              <a:t> </a:t>
            </a:r>
            <a:r>
              <a:rPr lang="en-US" dirty="0" err="1">
                <a:solidFill>
                  <a:srgbClr val="000000"/>
                </a:solidFill>
                <a:highlight>
                  <a:srgbClr val="FFFFFF"/>
                </a:highlight>
                <a:latin typeface="Times New Roman" pitchFamily="18" charset="0"/>
                <a:cs typeface="Times New Roman" pitchFamily="18" charset="0"/>
              </a:rPr>
              <a:t>Pe</a:t>
            </a:r>
            <a:r>
              <a:rPr lang="en-US" dirty="0">
                <a:solidFill>
                  <a:srgbClr val="000000"/>
                </a:solidFill>
                <a:highlight>
                  <a:srgbClr val="FFFFFF"/>
                </a:highlight>
                <a:latin typeface="Times New Roman" pitchFamily="18" charset="0"/>
                <a:cs typeface="Times New Roman" pitchFamily="18" charset="0"/>
              </a:rPr>
              <a:t> = </a:t>
            </a:r>
            <a:r>
              <a:rPr lang="en-US" dirty="0">
                <a:solidFill>
                  <a:srgbClr val="0000FF"/>
                </a:solidFill>
                <a:highlight>
                  <a:srgbClr val="FFFFFF"/>
                </a:highlight>
                <a:latin typeface="Times New Roman" pitchFamily="18" charset="0"/>
                <a:cs typeface="Times New Roman" pitchFamily="18" charset="0"/>
              </a:rPr>
              <a:t>new</a:t>
            </a:r>
            <a:r>
              <a:rPr lang="en-US" dirty="0">
                <a:solidFill>
                  <a:srgbClr val="000000"/>
                </a:solidFill>
                <a:highlight>
                  <a:srgbClr val="FFFFFF"/>
                </a:highlight>
                <a:latin typeface="Times New Roman" pitchFamily="18" charset="0"/>
                <a:cs typeface="Times New Roman" pitchFamily="18" charset="0"/>
              </a:rPr>
              <a:t> </a:t>
            </a:r>
            <a:r>
              <a:rPr lang="en-US" dirty="0">
                <a:solidFill>
                  <a:srgbClr val="2B91AF"/>
                </a:solidFill>
                <a:highlight>
                  <a:srgbClr val="FFFFFF"/>
                </a:highlight>
                <a:latin typeface="Times New Roman" pitchFamily="18" charset="0"/>
                <a:cs typeface="Times New Roman" pitchFamily="18" charset="0"/>
              </a:rPr>
              <a:t>Pervaj_1</a:t>
            </a:r>
            <a:r>
              <a:rPr lang="en-US" dirty="0" smtClean="0">
                <a:solidFill>
                  <a:srgbClr val="000000"/>
                </a:solidFill>
                <a:highlight>
                  <a:srgbClr val="FFFFFF"/>
                </a:highlight>
                <a:latin typeface="Times New Roman" pitchFamily="18" charset="0"/>
                <a:cs typeface="Times New Roman" pitchFamily="18" charset="0"/>
              </a:rPr>
              <a:t>();   </a:t>
            </a:r>
            <a:r>
              <a:rPr lang="en-US" dirty="0">
                <a:solidFill>
                  <a:srgbClr val="2B91AF"/>
                </a:solidFill>
                <a:highlight>
                  <a:srgbClr val="FFFFFF"/>
                </a:highlight>
                <a:latin typeface="Times New Roman" pitchFamily="18" charset="0"/>
                <a:cs typeface="Times New Roman" pitchFamily="18" charset="0"/>
              </a:rPr>
              <a:t>Thread</a:t>
            </a:r>
            <a:r>
              <a:rPr lang="en-US" dirty="0">
                <a:solidFill>
                  <a:srgbClr val="000000"/>
                </a:solidFill>
                <a:highlight>
                  <a:srgbClr val="FFFFFF"/>
                </a:highlight>
                <a:latin typeface="Times New Roman" pitchFamily="18" charset="0"/>
                <a:cs typeface="Times New Roman" pitchFamily="18" charset="0"/>
              </a:rPr>
              <a:t> t1 = </a:t>
            </a:r>
            <a:r>
              <a:rPr lang="en-US" dirty="0">
                <a:solidFill>
                  <a:srgbClr val="0000FF"/>
                </a:solidFill>
                <a:highlight>
                  <a:srgbClr val="FFFFFF"/>
                </a:highlight>
                <a:latin typeface="Times New Roman" pitchFamily="18" charset="0"/>
                <a:cs typeface="Times New Roman" pitchFamily="18" charset="0"/>
              </a:rPr>
              <a:t>new</a:t>
            </a:r>
            <a:r>
              <a:rPr lang="en-US" dirty="0">
                <a:solidFill>
                  <a:srgbClr val="000000"/>
                </a:solidFill>
                <a:highlight>
                  <a:srgbClr val="FFFFFF"/>
                </a:highlight>
                <a:latin typeface="Times New Roman" pitchFamily="18" charset="0"/>
                <a:cs typeface="Times New Roman" pitchFamily="18" charset="0"/>
              </a:rPr>
              <a:t> </a:t>
            </a:r>
            <a:r>
              <a:rPr lang="en-US" dirty="0">
                <a:solidFill>
                  <a:srgbClr val="2B91AF"/>
                </a:solidFill>
                <a:highlight>
                  <a:srgbClr val="FFFFFF"/>
                </a:highlight>
                <a:latin typeface="Times New Roman" pitchFamily="18" charset="0"/>
                <a:cs typeface="Times New Roman" pitchFamily="18" charset="0"/>
              </a:rPr>
              <a:t>Thread</a:t>
            </a:r>
            <a:r>
              <a:rPr lang="en-US" dirty="0">
                <a:solidFill>
                  <a:srgbClr val="000000"/>
                </a:solidFill>
                <a:highlight>
                  <a:srgbClr val="FFFFFF"/>
                </a:highlight>
                <a:latin typeface="Times New Roman" pitchFamily="18" charset="0"/>
                <a:cs typeface="Times New Roman" pitchFamily="18" charset="0"/>
              </a:rPr>
              <a:t>(Pe.Niti_1</a:t>
            </a:r>
            <a:r>
              <a:rPr lang="en-US" dirty="0" smtClean="0">
                <a:solidFill>
                  <a:srgbClr val="000000"/>
                </a:solidFill>
                <a:highlight>
                  <a:srgbClr val="FFFFFF"/>
                </a:highlight>
                <a:latin typeface="Times New Roman" pitchFamily="18" charset="0"/>
                <a:cs typeface="Times New Roman" pitchFamily="18" charset="0"/>
              </a:rPr>
              <a:t>);       </a:t>
            </a:r>
            <a:r>
              <a:rPr lang="en-US" dirty="0">
                <a:solidFill>
                  <a:srgbClr val="000000"/>
                </a:solidFill>
                <a:highlight>
                  <a:srgbClr val="FFFFFF"/>
                </a:highlight>
                <a:latin typeface="Times New Roman" pitchFamily="18" charset="0"/>
                <a:cs typeface="Times New Roman" pitchFamily="18" charset="0"/>
              </a:rPr>
              <a:t>t1.Start();</a:t>
            </a:r>
          </a:p>
          <a:p>
            <a:r>
              <a:rPr lang="en-US" dirty="0">
                <a:solidFill>
                  <a:srgbClr val="000000"/>
                </a:solidFill>
                <a:highlight>
                  <a:srgbClr val="FFFFFF"/>
                </a:highlight>
                <a:latin typeface="Times New Roman" pitchFamily="18" charset="0"/>
                <a:cs typeface="Times New Roman" pitchFamily="18" charset="0"/>
              </a:rPr>
              <a:t>           </a:t>
            </a:r>
            <a:endParaRPr lang="kk-KZ" dirty="0" smtClean="0">
              <a:solidFill>
                <a:srgbClr val="000000"/>
              </a:solidFill>
              <a:highlight>
                <a:srgbClr val="FFFFFF"/>
              </a:highlight>
              <a:latin typeface="Times New Roman" pitchFamily="18" charset="0"/>
              <a:cs typeface="Times New Roman" pitchFamily="18" charset="0"/>
            </a:endParaRPr>
          </a:p>
          <a:p>
            <a:r>
              <a:rPr lang="kk-KZ" b="1" dirty="0">
                <a:solidFill>
                  <a:srgbClr val="000000"/>
                </a:solidFill>
                <a:highlight>
                  <a:srgbClr val="FFFFFF"/>
                </a:highlight>
                <a:latin typeface="Times New Roman" pitchFamily="18" charset="0"/>
                <a:cs typeface="Times New Roman" pitchFamily="18" charset="0"/>
              </a:rPr>
              <a:t> </a:t>
            </a:r>
            <a:r>
              <a:rPr lang="kk-KZ" b="1" dirty="0" smtClean="0">
                <a:solidFill>
                  <a:srgbClr val="000000"/>
                </a:solidFill>
                <a:highlight>
                  <a:srgbClr val="FFFFFF"/>
                </a:highlight>
                <a:latin typeface="Times New Roman" pitchFamily="18" charset="0"/>
                <a:cs typeface="Times New Roman" pitchFamily="18" charset="0"/>
              </a:rPr>
              <a:t>          </a:t>
            </a:r>
            <a:r>
              <a:rPr lang="en-US" b="1" dirty="0" smtClean="0">
                <a:solidFill>
                  <a:srgbClr val="000000"/>
                </a:solidFill>
                <a:highlight>
                  <a:srgbClr val="FFFFFF"/>
                </a:highlight>
                <a:latin typeface="Times New Roman" pitchFamily="18" charset="0"/>
                <a:cs typeface="Times New Roman" pitchFamily="18" charset="0"/>
              </a:rPr>
              <a:t> </a:t>
            </a:r>
            <a:r>
              <a:rPr lang="en-US" b="1" dirty="0">
                <a:solidFill>
                  <a:srgbClr val="2B91AF"/>
                </a:solidFill>
                <a:highlight>
                  <a:srgbClr val="FFFFFF"/>
                </a:highlight>
                <a:latin typeface="Times New Roman" pitchFamily="18" charset="0"/>
                <a:cs typeface="Times New Roman" pitchFamily="18" charset="0"/>
              </a:rPr>
              <a:t>Thread</a:t>
            </a:r>
            <a:r>
              <a:rPr lang="en-US" b="1" dirty="0">
                <a:solidFill>
                  <a:srgbClr val="000000"/>
                </a:solidFill>
                <a:highlight>
                  <a:srgbClr val="FFFFFF"/>
                </a:highlight>
                <a:latin typeface="Times New Roman" pitchFamily="18" charset="0"/>
                <a:cs typeface="Times New Roman" pitchFamily="18" charset="0"/>
              </a:rPr>
              <a:t> t2 = </a:t>
            </a:r>
            <a:r>
              <a:rPr lang="en-US" b="1" dirty="0">
                <a:solidFill>
                  <a:srgbClr val="0000FF"/>
                </a:solidFill>
                <a:highlight>
                  <a:srgbClr val="FFFFFF"/>
                </a:highlight>
                <a:latin typeface="Times New Roman" pitchFamily="18" charset="0"/>
                <a:cs typeface="Times New Roman" pitchFamily="18" charset="0"/>
              </a:rPr>
              <a:t>new</a:t>
            </a:r>
            <a:r>
              <a:rPr lang="en-US" b="1" dirty="0">
                <a:solidFill>
                  <a:srgbClr val="000000"/>
                </a:solidFill>
                <a:highlight>
                  <a:srgbClr val="FFFFFF"/>
                </a:highlight>
                <a:latin typeface="Times New Roman" pitchFamily="18" charset="0"/>
                <a:cs typeface="Times New Roman" pitchFamily="18" charset="0"/>
              </a:rPr>
              <a:t> </a:t>
            </a:r>
            <a:r>
              <a:rPr lang="en-US" b="1" dirty="0">
                <a:solidFill>
                  <a:srgbClr val="2B91AF"/>
                </a:solidFill>
                <a:highlight>
                  <a:srgbClr val="FFFFFF"/>
                </a:highlight>
                <a:latin typeface="Times New Roman" pitchFamily="18" charset="0"/>
                <a:cs typeface="Times New Roman" pitchFamily="18" charset="0"/>
              </a:rPr>
              <a:t>Thread</a:t>
            </a:r>
            <a:r>
              <a:rPr lang="en-US" b="1" dirty="0">
                <a:solidFill>
                  <a:srgbClr val="000000"/>
                </a:solidFill>
                <a:highlight>
                  <a:srgbClr val="FFFFFF"/>
                </a:highlight>
                <a:latin typeface="Times New Roman" pitchFamily="18" charset="0"/>
                <a:cs typeface="Times New Roman" pitchFamily="18" charset="0"/>
              </a:rPr>
              <a:t>(Niti_2</a:t>
            </a:r>
            <a:r>
              <a:rPr lang="en-US" b="1" dirty="0" smtClean="0">
                <a:solidFill>
                  <a:srgbClr val="000000"/>
                </a:solidFill>
                <a:highlight>
                  <a:srgbClr val="FFFFFF"/>
                </a:highlight>
                <a:latin typeface="Times New Roman" pitchFamily="18" charset="0"/>
                <a:cs typeface="Times New Roman" pitchFamily="18" charset="0"/>
              </a:rPr>
              <a:t>);  </a:t>
            </a:r>
            <a:r>
              <a:rPr lang="en-US" b="1" dirty="0">
                <a:solidFill>
                  <a:srgbClr val="000000"/>
                </a:solidFill>
                <a:highlight>
                  <a:srgbClr val="FFFFFF"/>
                </a:highlight>
                <a:latin typeface="Times New Roman" pitchFamily="18" charset="0"/>
                <a:cs typeface="Times New Roman" pitchFamily="18" charset="0"/>
              </a:rPr>
              <a:t>t2.Start();</a:t>
            </a:r>
          </a:p>
          <a:p>
            <a:r>
              <a:rPr lang="nn-NO" b="1" dirty="0">
                <a:solidFill>
                  <a:srgbClr val="000000"/>
                </a:solidFill>
                <a:highlight>
                  <a:srgbClr val="FFFFFF"/>
                </a:highlight>
                <a:latin typeface="Times New Roman" pitchFamily="18" charset="0"/>
                <a:cs typeface="Times New Roman" pitchFamily="18" charset="0"/>
              </a:rPr>
              <a:t>           </a:t>
            </a:r>
            <a:endParaRPr lang="kk-KZ" b="1" dirty="0" smtClean="0">
              <a:solidFill>
                <a:srgbClr val="000000"/>
              </a:solidFill>
              <a:highlight>
                <a:srgbClr val="FFFFFF"/>
              </a:highlight>
              <a:latin typeface="Times New Roman" pitchFamily="18" charset="0"/>
              <a:cs typeface="Times New Roman" pitchFamily="18" charset="0"/>
            </a:endParaRPr>
          </a:p>
          <a:p>
            <a:r>
              <a:rPr lang="kk-KZ" dirty="0">
                <a:solidFill>
                  <a:srgbClr val="000000"/>
                </a:solidFill>
                <a:highlight>
                  <a:srgbClr val="FFFFFF"/>
                </a:highlight>
                <a:latin typeface="Times New Roman" pitchFamily="18" charset="0"/>
                <a:cs typeface="Times New Roman" pitchFamily="18" charset="0"/>
              </a:rPr>
              <a:t> </a:t>
            </a:r>
            <a:r>
              <a:rPr lang="kk-KZ" dirty="0" smtClean="0">
                <a:solidFill>
                  <a:srgbClr val="000000"/>
                </a:solidFill>
                <a:highlight>
                  <a:srgbClr val="FFFFFF"/>
                </a:highlight>
                <a:latin typeface="Times New Roman" pitchFamily="18" charset="0"/>
                <a:cs typeface="Times New Roman" pitchFamily="18" charset="0"/>
              </a:rPr>
              <a:t>           </a:t>
            </a:r>
            <a:r>
              <a:rPr lang="nn-NO" dirty="0" smtClean="0">
                <a:solidFill>
                  <a:srgbClr val="000000"/>
                </a:solidFill>
                <a:highlight>
                  <a:srgbClr val="FFFFFF"/>
                </a:highlight>
                <a:latin typeface="Times New Roman" pitchFamily="18" charset="0"/>
                <a:cs typeface="Times New Roman" pitchFamily="18" charset="0"/>
              </a:rPr>
              <a:t> </a:t>
            </a:r>
            <a:r>
              <a:rPr lang="nn-NO" dirty="0">
                <a:solidFill>
                  <a:srgbClr val="0000FF"/>
                </a:solidFill>
                <a:highlight>
                  <a:srgbClr val="FFFFFF"/>
                </a:highlight>
                <a:latin typeface="Times New Roman" pitchFamily="18" charset="0"/>
                <a:cs typeface="Times New Roman" pitchFamily="18" charset="0"/>
              </a:rPr>
              <a:t>for</a:t>
            </a:r>
            <a:r>
              <a:rPr lang="nn-NO" dirty="0">
                <a:solidFill>
                  <a:srgbClr val="000000"/>
                </a:solidFill>
                <a:highlight>
                  <a:srgbClr val="FFFFFF"/>
                </a:highlight>
                <a:latin typeface="Times New Roman" pitchFamily="18" charset="0"/>
                <a:cs typeface="Times New Roman" pitchFamily="18" charset="0"/>
              </a:rPr>
              <a:t> (</a:t>
            </a:r>
            <a:r>
              <a:rPr lang="nn-NO" dirty="0">
                <a:solidFill>
                  <a:srgbClr val="0000FF"/>
                </a:solidFill>
                <a:highlight>
                  <a:srgbClr val="FFFFFF"/>
                </a:highlight>
                <a:latin typeface="Times New Roman" pitchFamily="18" charset="0"/>
                <a:cs typeface="Times New Roman" pitchFamily="18" charset="0"/>
              </a:rPr>
              <a:t>int</a:t>
            </a:r>
            <a:r>
              <a:rPr lang="nn-NO" dirty="0">
                <a:solidFill>
                  <a:srgbClr val="000000"/>
                </a:solidFill>
                <a:highlight>
                  <a:srgbClr val="FFFFFF"/>
                </a:highlight>
                <a:latin typeface="Times New Roman" pitchFamily="18" charset="0"/>
                <a:cs typeface="Times New Roman" pitchFamily="18" charset="0"/>
              </a:rPr>
              <a:t> i = 0; i &lt; 10; i</a:t>
            </a:r>
            <a:r>
              <a:rPr lang="nn-NO" dirty="0" smtClean="0">
                <a:solidFill>
                  <a:srgbClr val="000000"/>
                </a:solidFill>
                <a:highlight>
                  <a:srgbClr val="FFFFFF"/>
                </a:highlight>
                <a:latin typeface="Times New Roman" pitchFamily="18" charset="0"/>
                <a:cs typeface="Times New Roman" pitchFamily="18" charset="0"/>
              </a:rPr>
              <a:t>++)</a:t>
            </a:r>
            <a:r>
              <a:rPr lang="en-US" dirty="0" smtClean="0">
                <a:solidFill>
                  <a:srgbClr val="000000"/>
                </a:solidFill>
                <a:highlight>
                  <a:srgbClr val="FFFFFF"/>
                </a:highlight>
                <a:latin typeface="Times New Roman" pitchFamily="18" charset="0"/>
                <a:cs typeface="Times New Roman" pitchFamily="18" charset="0"/>
              </a:rPr>
              <a:t>            </a:t>
            </a:r>
            <a:r>
              <a:rPr lang="en-US" dirty="0">
                <a:solidFill>
                  <a:srgbClr val="000000"/>
                </a:solidFill>
                <a:highlight>
                  <a:srgbClr val="FFFFFF"/>
                </a:highlight>
                <a:latin typeface="Times New Roman" pitchFamily="18" charset="0"/>
                <a:cs typeface="Times New Roman" pitchFamily="18" charset="0"/>
              </a:rPr>
              <a:t>{ </a:t>
            </a:r>
            <a:r>
              <a:rPr lang="en-US" dirty="0" err="1">
                <a:solidFill>
                  <a:srgbClr val="2B91AF"/>
                </a:solidFill>
                <a:highlight>
                  <a:srgbClr val="FFFFFF"/>
                </a:highlight>
                <a:latin typeface="Times New Roman" pitchFamily="18" charset="0"/>
                <a:cs typeface="Times New Roman" pitchFamily="18" charset="0"/>
              </a:rPr>
              <a:t>Console</a:t>
            </a:r>
            <a:r>
              <a:rPr lang="en-US" dirty="0" err="1">
                <a:solidFill>
                  <a:srgbClr val="000000"/>
                </a:solidFill>
                <a:highlight>
                  <a:srgbClr val="FFFFFF"/>
                </a:highlight>
                <a:latin typeface="Times New Roman" pitchFamily="18" charset="0"/>
                <a:cs typeface="Times New Roman" pitchFamily="18" charset="0"/>
              </a:rPr>
              <a:t>.Write</a:t>
            </a:r>
            <a:r>
              <a:rPr lang="en-US" dirty="0">
                <a:solidFill>
                  <a:srgbClr val="000000"/>
                </a:solidFill>
                <a:highlight>
                  <a:srgbClr val="FFFFFF"/>
                </a:highlight>
                <a:latin typeface="Times New Roman" pitchFamily="18" charset="0"/>
                <a:cs typeface="Times New Roman" pitchFamily="18" charset="0"/>
              </a:rPr>
              <a:t>(i + </a:t>
            </a:r>
            <a:r>
              <a:rPr lang="en-US" dirty="0">
                <a:solidFill>
                  <a:srgbClr val="A31515"/>
                </a:solidFill>
                <a:highlight>
                  <a:srgbClr val="FFFFFF"/>
                </a:highlight>
                <a:latin typeface="Times New Roman" pitchFamily="18" charset="0"/>
                <a:cs typeface="Times New Roman" pitchFamily="18" charset="0"/>
              </a:rPr>
              <a:t>" "</a:t>
            </a:r>
            <a:r>
              <a:rPr lang="en-US" dirty="0">
                <a:solidFill>
                  <a:srgbClr val="000000"/>
                </a:solidFill>
                <a:highlight>
                  <a:srgbClr val="FFFFFF"/>
                </a:highlight>
                <a:latin typeface="Times New Roman" pitchFamily="18" charset="0"/>
                <a:cs typeface="Times New Roman" pitchFamily="18" charset="0"/>
              </a:rPr>
              <a:t>); </a:t>
            </a:r>
            <a:r>
              <a:rPr lang="en-US" dirty="0" err="1">
                <a:solidFill>
                  <a:srgbClr val="2B91AF"/>
                </a:solidFill>
                <a:highlight>
                  <a:srgbClr val="FFFFFF"/>
                </a:highlight>
                <a:latin typeface="Times New Roman" pitchFamily="18" charset="0"/>
                <a:cs typeface="Times New Roman" pitchFamily="18" charset="0"/>
              </a:rPr>
              <a:t>Thread</a:t>
            </a:r>
            <a:r>
              <a:rPr lang="en-US" dirty="0" err="1">
                <a:solidFill>
                  <a:srgbClr val="000000"/>
                </a:solidFill>
                <a:highlight>
                  <a:srgbClr val="FFFFFF"/>
                </a:highlight>
                <a:latin typeface="Times New Roman" pitchFamily="18" charset="0"/>
                <a:cs typeface="Times New Roman" pitchFamily="18" charset="0"/>
              </a:rPr>
              <a:t>.Sleep</a:t>
            </a:r>
            <a:r>
              <a:rPr lang="en-US" dirty="0">
                <a:solidFill>
                  <a:srgbClr val="000000"/>
                </a:solidFill>
                <a:highlight>
                  <a:srgbClr val="FFFFFF"/>
                </a:highlight>
                <a:latin typeface="Times New Roman" pitchFamily="18" charset="0"/>
                <a:cs typeface="Times New Roman" pitchFamily="18" charset="0"/>
              </a:rPr>
              <a:t>(1); }</a:t>
            </a:r>
          </a:p>
          <a:p>
            <a:r>
              <a:rPr lang="en-US" dirty="0" smtClean="0">
                <a:solidFill>
                  <a:srgbClr val="000000"/>
                </a:solidFill>
                <a:highlight>
                  <a:srgbClr val="FFFFFF"/>
                </a:highlight>
                <a:latin typeface="Times New Roman" pitchFamily="18" charset="0"/>
                <a:cs typeface="Times New Roman" pitchFamily="18" charset="0"/>
              </a:rPr>
              <a:t>            </a:t>
            </a:r>
            <a:r>
              <a:rPr lang="en-US" dirty="0" err="1">
                <a:solidFill>
                  <a:srgbClr val="2B91AF"/>
                </a:solidFill>
                <a:highlight>
                  <a:srgbClr val="FFFFFF"/>
                </a:highlight>
                <a:latin typeface="Times New Roman" pitchFamily="18" charset="0"/>
                <a:cs typeface="Times New Roman" pitchFamily="18" charset="0"/>
              </a:rPr>
              <a:t>Console</a:t>
            </a:r>
            <a:r>
              <a:rPr lang="en-US" dirty="0" err="1">
                <a:solidFill>
                  <a:srgbClr val="000000"/>
                </a:solidFill>
                <a:highlight>
                  <a:srgbClr val="FFFFFF"/>
                </a:highlight>
                <a:latin typeface="Times New Roman" pitchFamily="18" charset="0"/>
                <a:cs typeface="Times New Roman" pitchFamily="18" charset="0"/>
              </a:rPr>
              <a:t>.ReadLine</a:t>
            </a:r>
            <a:r>
              <a:rPr lang="en-US" dirty="0">
                <a:solidFill>
                  <a:srgbClr val="000000"/>
                </a:solidFill>
                <a:highlight>
                  <a:srgbClr val="FFFFFF"/>
                </a:highlight>
                <a:latin typeface="Times New Roman" pitchFamily="18" charset="0"/>
                <a:cs typeface="Times New Roman" pitchFamily="18" charset="0"/>
              </a:rPr>
              <a:t>();</a:t>
            </a:r>
          </a:p>
          <a:p>
            <a:r>
              <a:rPr lang="ru-RU" dirty="0">
                <a:solidFill>
                  <a:srgbClr val="000000"/>
                </a:solidFill>
                <a:highlight>
                  <a:srgbClr val="FFFFFF"/>
                </a:highlight>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
        <p:nvSpPr>
          <p:cNvPr id="3" name="Прямоугольник 2"/>
          <p:cNvSpPr/>
          <p:nvPr/>
        </p:nvSpPr>
        <p:spPr>
          <a:xfrm>
            <a:off x="307712" y="136282"/>
            <a:ext cx="8845563" cy="400110"/>
          </a:xfrm>
          <a:prstGeom prst="rect">
            <a:avLst/>
          </a:prstGeom>
        </p:spPr>
        <p:txBody>
          <a:bodyPr wrap="none">
            <a:spAutoFit/>
          </a:bodyPr>
          <a:lstStyle/>
          <a:p>
            <a:r>
              <a:rPr lang="kk-KZ" sz="2000" b="1" dirty="0" smtClean="0">
                <a:latin typeface="Times New Roman" pitchFamily="18" charset="0"/>
                <a:cs typeface="Times New Roman" pitchFamily="18" charset="0"/>
              </a:rPr>
              <a:t>C</a:t>
            </a:r>
            <a:r>
              <a:rPr lang="kk-KZ" sz="2000" b="1" dirty="0">
                <a:latin typeface="Times New Roman" pitchFamily="18" charset="0"/>
                <a:cs typeface="Times New Roman" pitchFamily="18" charset="0"/>
              </a:rPr>
              <a:t># ТІЛІНДЕ ТІЗБЕКТЕРДІҢ ЖҰМЫСТАРЫН СИНХРОНИЗАЦИЯЛАУ</a:t>
            </a:r>
            <a:r>
              <a:rPr lang="kk-KZ" sz="2000" b="1" dirty="0" smtClean="0">
                <a:latin typeface="Times New Roman" pitchFamily="18" charset="0"/>
                <a:cs typeface="Times New Roman" pitchFamily="18" charset="0"/>
              </a:rPr>
              <a:t> </a:t>
            </a:r>
            <a:endParaRPr lang="ru-RU" sz="2000" b="1" dirty="0">
              <a:latin typeface="Times New Roman" pitchFamily="18" charset="0"/>
              <a:cs typeface="Times New Roman" pitchFamily="18" charset="0"/>
            </a:endParaRPr>
          </a:p>
        </p:txBody>
      </p:sp>
      <p:sp>
        <p:nvSpPr>
          <p:cNvPr id="4" name="Прямоугольник 3"/>
          <p:cNvSpPr/>
          <p:nvPr/>
        </p:nvSpPr>
        <p:spPr>
          <a:xfrm>
            <a:off x="307712" y="622541"/>
            <a:ext cx="8728784" cy="400110"/>
          </a:xfrm>
          <a:prstGeom prst="rect">
            <a:avLst/>
          </a:prstGeom>
        </p:spPr>
        <p:txBody>
          <a:bodyPr wrap="square">
            <a:spAutoFit/>
          </a:bodyPr>
          <a:lstStyle/>
          <a:p>
            <a:r>
              <a:rPr lang="kk-KZ" sz="2000" b="1" dirty="0" smtClean="0">
                <a:latin typeface="Times New Roman" pitchFamily="18" charset="0"/>
                <a:cs typeface="Times New Roman" pitchFamily="18" charset="0"/>
              </a:rPr>
              <a:t>Тізбектерді </a:t>
            </a:r>
            <a:r>
              <a:rPr lang="kk-KZ" sz="2000" b="1" dirty="0">
                <a:latin typeface="Times New Roman" pitchFamily="18" charset="0"/>
                <a:cs typeface="Times New Roman" pitchFamily="18" charset="0"/>
              </a:rPr>
              <a:t>синхрондаудың қарапайым </a:t>
            </a:r>
            <a:r>
              <a:rPr lang="kk-KZ" sz="2000" b="1" dirty="0" smtClean="0">
                <a:latin typeface="Times New Roman" pitchFamily="18" charset="0"/>
                <a:cs typeface="Times New Roman" pitchFamily="18" charset="0"/>
              </a:rPr>
              <a:t>құралдары</a:t>
            </a:r>
            <a:r>
              <a:rPr lang="en-US" sz="2000" b="1" dirty="0" smtClean="0">
                <a:latin typeface="Times New Roman" pitchFamily="18" charset="0"/>
                <a:cs typeface="Times New Roman" pitchFamily="18" charset="0"/>
              </a:rPr>
              <a:t>, </a:t>
            </a:r>
            <a:r>
              <a:rPr lang="en-US" sz="2000" b="1" dirty="0" smtClean="0">
                <a:solidFill>
                  <a:srgbClr val="FF0000"/>
                </a:solidFill>
                <a:latin typeface="Times New Roman" pitchFamily="18" charset="0"/>
                <a:cs typeface="Times New Roman" pitchFamily="18" charset="0"/>
              </a:rPr>
              <a:t>Sleep()  </a:t>
            </a:r>
            <a:r>
              <a:rPr lang="kk-KZ" sz="2000" b="1" dirty="0" smtClean="0">
                <a:solidFill>
                  <a:srgbClr val="FF0000"/>
                </a:solidFill>
                <a:latin typeface="Times New Roman" pitchFamily="18" charset="0"/>
                <a:cs typeface="Times New Roman" pitchFamily="18" charset="0"/>
              </a:rPr>
              <a:t>әдісі</a:t>
            </a:r>
            <a:endParaRPr lang="ru-RU" sz="20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413794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7712" y="136282"/>
            <a:ext cx="8845563" cy="400110"/>
          </a:xfrm>
          <a:prstGeom prst="rect">
            <a:avLst/>
          </a:prstGeom>
        </p:spPr>
        <p:txBody>
          <a:bodyPr wrap="none">
            <a:spAutoFit/>
          </a:bodyPr>
          <a:lstStyle/>
          <a:p>
            <a:r>
              <a:rPr lang="kk-KZ" sz="2000" b="1" dirty="0" smtClean="0">
                <a:latin typeface="Times New Roman" pitchFamily="18" charset="0"/>
                <a:cs typeface="Times New Roman" pitchFamily="18" charset="0"/>
              </a:rPr>
              <a:t>C</a:t>
            </a:r>
            <a:r>
              <a:rPr lang="kk-KZ" sz="2000" b="1" dirty="0">
                <a:latin typeface="Times New Roman" pitchFamily="18" charset="0"/>
                <a:cs typeface="Times New Roman" pitchFamily="18" charset="0"/>
              </a:rPr>
              <a:t># ТІЛІНДЕ ТІЗБЕКТЕРДІҢ ЖҰМЫСТАРЫН СИНХРОНИЗАЦИЯЛАУ</a:t>
            </a:r>
            <a:r>
              <a:rPr lang="kk-KZ" sz="2000" b="1" dirty="0" smtClean="0">
                <a:latin typeface="Times New Roman" pitchFamily="18" charset="0"/>
                <a:cs typeface="Times New Roman" pitchFamily="18" charset="0"/>
              </a:rPr>
              <a:t> </a:t>
            </a:r>
            <a:endParaRPr lang="ru-RU" sz="2000" b="1" dirty="0">
              <a:latin typeface="Times New Roman" pitchFamily="18" charset="0"/>
              <a:cs typeface="Times New Roman" pitchFamily="18" charset="0"/>
            </a:endParaRPr>
          </a:p>
        </p:txBody>
      </p:sp>
      <p:sp>
        <p:nvSpPr>
          <p:cNvPr id="3" name="Прямоугольник 2"/>
          <p:cNvSpPr/>
          <p:nvPr/>
        </p:nvSpPr>
        <p:spPr>
          <a:xfrm>
            <a:off x="307712" y="622541"/>
            <a:ext cx="8728784" cy="400110"/>
          </a:xfrm>
          <a:prstGeom prst="rect">
            <a:avLst/>
          </a:prstGeom>
        </p:spPr>
        <p:txBody>
          <a:bodyPr wrap="square">
            <a:spAutoFit/>
          </a:bodyPr>
          <a:lstStyle/>
          <a:p>
            <a:r>
              <a:rPr lang="kk-KZ" sz="2000" b="1" dirty="0" smtClean="0">
                <a:latin typeface="Times New Roman" pitchFamily="18" charset="0"/>
                <a:cs typeface="Times New Roman" pitchFamily="18" charset="0"/>
              </a:rPr>
              <a:t>Тізбектерді </a:t>
            </a:r>
            <a:r>
              <a:rPr lang="kk-KZ" sz="2000" b="1" dirty="0">
                <a:latin typeface="Times New Roman" pitchFamily="18" charset="0"/>
                <a:cs typeface="Times New Roman" pitchFamily="18" charset="0"/>
              </a:rPr>
              <a:t>синхрондаудың қарапайым </a:t>
            </a:r>
            <a:r>
              <a:rPr lang="kk-KZ" sz="2000" b="1" dirty="0" smtClean="0">
                <a:latin typeface="Times New Roman" pitchFamily="18" charset="0"/>
                <a:cs typeface="Times New Roman" pitchFamily="18" charset="0"/>
              </a:rPr>
              <a:t>құралдары</a:t>
            </a:r>
            <a:r>
              <a:rPr lang="en-US" sz="2000" b="1" dirty="0" smtClean="0">
                <a:latin typeface="Times New Roman" pitchFamily="18" charset="0"/>
                <a:cs typeface="Times New Roman" pitchFamily="18" charset="0"/>
              </a:rPr>
              <a:t>, </a:t>
            </a:r>
            <a:r>
              <a:rPr lang="en-US" sz="2000" b="1" dirty="0" smtClean="0">
                <a:solidFill>
                  <a:srgbClr val="FF0000"/>
                </a:solidFill>
                <a:latin typeface="Times New Roman" pitchFamily="18" charset="0"/>
                <a:cs typeface="Times New Roman" pitchFamily="18" charset="0"/>
              </a:rPr>
              <a:t>Sleep()  </a:t>
            </a:r>
            <a:r>
              <a:rPr lang="kk-KZ" sz="2000" b="1" dirty="0" smtClean="0">
                <a:solidFill>
                  <a:srgbClr val="FF0000"/>
                </a:solidFill>
                <a:latin typeface="Times New Roman" pitchFamily="18" charset="0"/>
                <a:cs typeface="Times New Roman" pitchFamily="18" charset="0"/>
              </a:rPr>
              <a:t>әдісі</a:t>
            </a:r>
            <a:endParaRPr lang="ru-RU" sz="2000" b="1" dirty="0">
              <a:solidFill>
                <a:srgbClr val="FF0000"/>
              </a:solidFill>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268760"/>
            <a:ext cx="8280920"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1849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07712" y="136282"/>
            <a:ext cx="8845563" cy="400110"/>
          </a:xfrm>
          <a:prstGeom prst="rect">
            <a:avLst/>
          </a:prstGeom>
        </p:spPr>
        <p:txBody>
          <a:bodyPr wrap="none">
            <a:spAutoFit/>
          </a:bodyPr>
          <a:lstStyle/>
          <a:p>
            <a:r>
              <a:rPr lang="kk-KZ" sz="2000" b="1" dirty="0" smtClean="0">
                <a:latin typeface="Times New Roman" pitchFamily="18" charset="0"/>
                <a:cs typeface="Times New Roman" pitchFamily="18" charset="0"/>
              </a:rPr>
              <a:t>C</a:t>
            </a:r>
            <a:r>
              <a:rPr lang="kk-KZ" sz="2000" b="1" dirty="0">
                <a:latin typeface="Times New Roman" pitchFamily="18" charset="0"/>
                <a:cs typeface="Times New Roman" pitchFamily="18" charset="0"/>
              </a:rPr>
              <a:t># ТІЛІНДЕ ТІЗБЕКТЕРДІҢ ЖҰМЫСТАРЫН СИНХРОНИЗАЦИЯЛАУ</a:t>
            </a:r>
            <a:r>
              <a:rPr lang="kk-KZ" sz="2000" b="1" dirty="0" smtClean="0">
                <a:latin typeface="Times New Roman" pitchFamily="18" charset="0"/>
                <a:cs typeface="Times New Roman" pitchFamily="18" charset="0"/>
              </a:rPr>
              <a:t> </a:t>
            </a:r>
            <a:endParaRPr lang="ru-RU" sz="2000" b="1" dirty="0">
              <a:latin typeface="Times New Roman" pitchFamily="18" charset="0"/>
              <a:cs typeface="Times New Roman" pitchFamily="18" charset="0"/>
            </a:endParaRPr>
          </a:p>
        </p:txBody>
      </p:sp>
      <p:sp>
        <p:nvSpPr>
          <p:cNvPr id="4" name="Прямоугольник 3"/>
          <p:cNvSpPr/>
          <p:nvPr/>
        </p:nvSpPr>
        <p:spPr>
          <a:xfrm>
            <a:off x="307712" y="622541"/>
            <a:ext cx="8728784" cy="400110"/>
          </a:xfrm>
          <a:prstGeom prst="rect">
            <a:avLst/>
          </a:prstGeom>
        </p:spPr>
        <p:txBody>
          <a:bodyPr wrap="square">
            <a:spAutoFit/>
          </a:bodyPr>
          <a:lstStyle/>
          <a:p>
            <a:r>
              <a:rPr lang="kk-KZ" sz="2000" b="1" dirty="0" smtClean="0">
                <a:latin typeface="Times New Roman" pitchFamily="18" charset="0"/>
                <a:cs typeface="Times New Roman" pitchFamily="18" charset="0"/>
              </a:rPr>
              <a:t>Тізбектерді </a:t>
            </a:r>
            <a:r>
              <a:rPr lang="kk-KZ" sz="2000" b="1" dirty="0">
                <a:latin typeface="Times New Roman" pitchFamily="18" charset="0"/>
                <a:cs typeface="Times New Roman" pitchFamily="18" charset="0"/>
              </a:rPr>
              <a:t>синхрондаудың қарапайым </a:t>
            </a:r>
            <a:r>
              <a:rPr lang="kk-KZ" sz="2000" b="1" dirty="0" smtClean="0">
                <a:latin typeface="Times New Roman" pitchFamily="18" charset="0"/>
                <a:cs typeface="Times New Roman" pitchFamily="18" charset="0"/>
              </a:rPr>
              <a:t>құралдары</a:t>
            </a:r>
            <a:r>
              <a:rPr lang="en-US" sz="2000" b="1" dirty="0" smtClean="0">
                <a:latin typeface="Times New Roman" pitchFamily="18" charset="0"/>
                <a:cs typeface="Times New Roman" pitchFamily="18" charset="0"/>
              </a:rPr>
              <a:t>, </a:t>
            </a:r>
            <a:r>
              <a:rPr lang="en-US" sz="2000" b="1" dirty="0">
                <a:solidFill>
                  <a:srgbClr val="FF0000"/>
                </a:solidFill>
                <a:latin typeface="Times New Roman" pitchFamily="18" charset="0"/>
                <a:cs typeface="Times New Roman" pitchFamily="18" charset="0"/>
              </a:rPr>
              <a:t>Join</a:t>
            </a:r>
            <a:r>
              <a:rPr lang="ru-RU" sz="2000" b="1" dirty="0">
                <a:solidFill>
                  <a:srgbClr val="FF0000"/>
                </a:solidFill>
                <a:latin typeface="Times New Roman" pitchFamily="18" charset="0"/>
                <a:cs typeface="Times New Roman" pitchFamily="18" charset="0"/>
              </a:rPr>
              <a:t>()</a:t>
            </a:r>
            <a:r>
              <a:rPr lang="en-US" sz="2000" b="1" dirty="0">
                <a:solidFill>
                  <a:srgbClr val="FF0000"/>
                </a:solidFill>
                <a:latin typeface="Times New Roman" pitchFamily="18" charset="0"/>
                <a:cs typeface="Times New Roman" pitchFamily="18" charset="0"/>
              </a:rPr>
              <a:t> </a:t>
            </a:r>
            <a:r>
              <a:rPr lang="kk-KZ" sz="2000" b="1" dirty="0" smtClean="0">
                <a:solidFill>
                  <a:srgbClr val="FF0000"/>
                </a:solidFill>
                <a:latin typeface="Times New Roman" pitchFamily="18" charset="0"/>
                <a:cs typeface="Times New Roman" pitchFamily="18" charset="0"/>
              </a:rPr>
              <a:t>әдісі</a:t>
            </a:r>
            <a:endParaRPr lang="ru-RU" sz="2000" b="1" dirty="0">
              <a:solidFill>
                <a:srgbClr val="FF0000"/>
              </a:solidFill>
              <a:latin typeface="Times New Roman" pitchFamily="18" charset="0"/>
              <a:cs typeface="Times New Roman" pitchFamily="18" charset="0"/>
            </a:endParaRPr>
          </a:p>
        </p:txBody>
      </p:sp>
      <p:sp>
        <p:nvSpPr>
          <p:cNvPr id="5" name="Прямоугольник 4"/>
          <p:cNvSpPr/>
          <p:nvPr/>
        </p:nvSpPr>
        <p:spPr>
          <a:xfrm>
            <a:off x="611560" y="1642468"/>
            <a:ext cx="7848872" cy="1631216"/>
          </a:xfrm>
          <a:prstGeom prst="rect">
            <a:avLst/>
          </a:prstGeom>
        </p:spPr>
        <p:txBody>
          <a:bodyPr wrap="square">
            <a:spAutoFit/>
          </a:bodyPr>
          <a:lstStyle/>
          <a:p>
            <a:pPr indent="457200" algn="just"/>
            <a:r>
              <a:rPr lang="kk-KZ" sz="2000" dirty="0">
                <a:latin typeface="Times New Roman" pitchFamily="18" charset="0"/>
                <a:cs typeface="Times New Roman" pitchFamily="18" charset="0"/>
              </a:rPr>
              <a:t>Ағымдағы тізбектің аяқталуына дейін шақырушы тізбекті блоктайтын Join() әдісінің көмегімен тізбектерді </a:t>
            </a:r>
            <a:r>
              <a:rPr lang="kk-KZ" sz="2000" dirty="0" smtClean="0">
                <a:latin typeface="Times New Roman" pitchFamily="18" charset="0"/>
                <a:cs typeface="Times New Roman" pitchFamily="18" charset="0"/>
              </a:rPr>
              <a:t>синхрондауға болады. </a:t>
            </a:r>
          </a:p>
          <a:p>
            <a:pPr indent="457200" algn="just"/>
            <a:r>
              <a:rPr lang="kk-KZ" sz="2000" dirty="0" smtClean="0">
                <a:latin typeface="Times New Roman" pitchFamily="18" charset="0"/>
                <a:cs typeface="Times New Roman" pitchFamily="18" charset="0"/>
              </a:rPr>
              <a:t>Шақырылатын тізбек, алдынғы тізбек </a:t>
            </a:r>
            <a:r>
              <a:rPr lang="kk-KZ" sz="2000" dirty="0">
                <a:latin typeface="Times New Roman" pitchFamily="18" charset="0"/>
                <a:cs typeface="Times New Roman" pitchFamily="18" charset="0"/>
              </a:rPr>
              <a:t>аяқталғанға дейін Join() әдісімен </a:t>
            </a:r>
            <a:r>
              <a:rPr lang="kk-KZ" sz="2000" dirty="0" smtClean="0">
                <a:latin typeface="Times New Roman" pitchFamily="18" charset="0"/>
                <a:cs typeface="Times New Roman" pitchFamily="18" charset="0"/>
              </a:rPr>
              <a:t>блокталынады.</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988078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087451"/>
            <a:ext cx="8856984" cy="5355312"/>
          </a:xfrm>
          <a:prstGeom prst="rect">
            <a:avLst/>
          </a:prstGeom>
        </p:spPr>
        <p:txBody>
          <a:bodyPr wrap="square">
            <a:spAutoFit/>
          </a:bodyPr>
          <a:lstStyle/>
          <a:p>
            <a:r>
              <a:rPr lang="en-US" dirty="0">
                <a:solidFill>
                  <a:srgbClr val="0000FF"/>
                </a:solidFill>
                <a:highlight>
                  <a:srgbClr val="FFFFFF"/>
                </a:highlight>
                <a:latin typeface="Times New Roman" pitchFamily="18" charset="0"/>
                <a:cs typeface="Times New Roman" pitchFamily="18" charset="0"/>
              </a:rPr>
              <a:t>class</a:t>
            </a:r>
            <a:r>
              <a:rPr lang="en-US" dirty="0">
                <a:solidFill>
                  <a:srgbClr val="000000"/>
                </a:solidFill>
                <a:highlight>
                  <a:srgbClr val="FFFFFF"/>
                </a:highlight>
                <a:latin typeface="Times New Roman" pitchFamily="18" charset="0"/>
                <a:cs typeface="Times New Roman" pitchFamily="18" charset="0"/>
              </a:rPr>
              <a:t> </a:t>
            </a:r>
            <a:r>
              <a:rPr lang="en-US" dirty="0">
                <a:solidFill>
                  <a:srgbClr val="2B91AF"/>
                </a:solidFill>
                <a:highlight>
                  <a:srgbClr val="FFFFFF"/>
                </a:highlight>
                <a:latin typeface="Times New Roman" pitchFamily="18" charset="0"/>
                <a:cs typeface="Times New Roman" pitchFamily="18" charset="0"/>
              </a:rPr>
              <a:t>Pervaj_1</a:t>
            </a:r>
            <a:endParaRPr lang="en-US" dirty="0">
              <a:solidFill>
                <a:srgbClr val="000000"/>
              </a:solidFill>
              <a:highlight>
                <a:srgbClr val="FFFFFF"/>
              </a:highlight>
              <a:latin typeface="Times New Roman" pitchFamily="18" charset="0"/>
              <a:cs typeface="Times New Roman" pitchFamily="18" charset="0"/>
            </a:endParaRPr>
          </a:p>
          <a:p>
            <a:r>
              <a:rPr lang="ru-RU" dirty="0">
                <a:solidFill>
                  <a:srgbClr val="000000"/>
                </a:solidFill>
                <a:highlight>
                  <a:srgbClr val="FFFFFF"/>
                </a:highlight>
                <a:latin typeface="Times New Roman" pitchFamily="18" charset="0"/>
                <a:cs typeface="Times New Roman" pitchFamily="18" charset="0"/>
              </a:rPr>
              <a:t>        </a:t>
            </a:r>
            <a:r>
              <a:rPr lang="ru-RU" dirty="0" smtClean="0">
                <a:solidFill>
                  <a:srgbClr val="000000"/>
                </a:solidFill>
                <a:highlight>
                  <a:srgbClr val="FFFFFF"/>
                </a:highlight>
                <a:latin typeface="Times New Roman" pitchFamily="18" charset="0"/>
                <a:cs typeface="Times New Roman" pitchFamily="18" charset="0"/>
              </a:rPr>
              <a:t>{</a:t>
            </a:r>
            <a:r>
              <a:rPr lang="en-US" dirty="0" smtClean="0">
                <a:solidFill>
                  <a:srgbClr val="000000"/>
                </a:solidFill>
                <a:highlight>
                  <a:srgbClr val="FFFFFF"/>
                </a:highlight>
                <a:latin typeface="Times New Roman" pitchFamily="18" charset="0"/>
                <a:cs typeface="Times New Roman" pitchFamily="18" charset="0"/>
              </a:rPr>
              <a:t>  </a:t>
            </a:r>
          </a:p>
          <a:p>
            <a:r>
              <a:rPr lang="en-US" dirty="0">
                <a:solidFill>
                  <a:srgbClr val="000000"/>
                </a:solidFill>
                <a:highlight>
                  <a:srgbClr val="FFFFFF"/>
                </a:highlight>
                <a:latin typeface="Times New Roman" pitchFamily="18" charset="0"/>
                <a:cs typeface="Times New Roman" pitchFamily="18" charset="0"/>
              </a:rPr>
              <a:t> </a:t>
            </a:r>
            <a:r>
              <a:rPr lang="en-US" dirty="0" smtClean="0">
                <a:solidFill>
                  <a:srgbClr val="000000"/>
                </a:solidFill>
                <a:highlight>
                  <a:srgbClr val="FFFFFF"/>
                </a:highlight>
                <a:latin typeface="Times New Roman" pitchFamily="18" charset="0"/>
                <a:cs typeface="Times New Roman" pitchFamily="18" charset="0"/>
              </a:rPr>
              <a:t>           </a:t>
            </a:r>
            <a:r>
              <a:rPr lang="en-US" dirty="0" smtClean="0">
                <a:solidFill>
                  <a:srgbClr val="0000FF"/>
                </a:solidFill>
                <a:highlight>
                  <a:srgbClr val="FFFFFF"/>
                </a:highlight>
                <a:latin typeface="Times New Roman" pitchFamily="18" charset="0"/>
                <a:cs typeface="Times New Roman" pitchFamily="18" charset="0"/>
              </a:rPr>
              <a:t>public</a:t>
            </a:r>
            <a:r>
              <a:rPr lang="en-US" dirty="0" smtClean="0">
                <a:solidFill>
                  <a:srgbClr val="000000"/>
                </a:solidFill>
                <a:highlight>
                  <a:srgbClr val="FFFFFF"/>
                </a:highlight>
                <a:latin typeface="Times New Roman" pitchFamily="18" charset="0"/>
                <a:cs typeface="Times New Roman" pitchFamily="18" charset="0"/>
              </a:rPr>
              <a:t> </a:t>
            </a:r>
            <a:r>
              <a:rPr lang="en-US" dirty="0">
                <a:solidFill>
                  <a:srgbClr val="0000FF"/>
                </a:solidFill>
                <a:highlight>
                  <a:srgbClr val="FFFFFF"/>
                </a:highlight>
                <a:latin typeface="Times New Roman" pitchFamily="18" charset="0"/>
                <a:cs typeface="Times New Roman" pitchFamily="18" charset="0"/>
              </a:rPr>
              <a:t>void</a:t>
            </a:r>
            <a:r>
              <a:rPr lang="en-US" dirty="0">
                <a:solidFill>
                  <a:srgbClr val="000000"/>
                </a:solidFill>
                <a:highlight>
                  <a:srgbClr val="FFFFFF"/>
                </a:highlight>
                <a:latin typeface="Times New Roman" pitchFamily="18" charset="0"/>
                <a:cs typeface="Times New Roman" pitchFamily="18" charset="0"/>
              </a:rPr>
              <a:t> Niti_1()</a:t>
            </a:r>
          </a:p>
          <a:p>
            <a:r>
              <a:rPr lang="ru-RU" dirty="0">
                <a:solidFill>
                  <a:srgbClr val="000000"/>
                </a:solidFill>
                <a:highlight>
                  <a:srgbClr val="FFFFFF"/>
                </a:highlight>
                <a:latin typeface="Times New Roman" pitchFamily="18" charset="0"/>
                <a:cs typeface="Times New Roman" pitchFamily="18" charset="0"/>
              </a:rPr>
              <a:t>            </a:t>
            </a:r>
            <a:r>
              <a:rPr lang="ru-RU" dirty="0" smtClean="0">
                <a:solidFill>
                  <a:srgbClr val="000000"/>
                </a:solidFill>
                <a:highlight>
                  <a:srgbClr val="FFFFFF"/>
                </a:highlight>
                <a:latin typeface="Times New Roman" pitchFamily="18" charset="0"/>
                <a:cs typeface="Times New Roman" pitchFamily="18" charset="0"/>
              </a:rPr>
              <a:t>{</a:t>
            </a:r>
            <a:r>
              <a:rPr lang="nn-NO" dirty="0" smtClean="0">
                <a:solidFill>
                  <a:srgbClr val="000000"/>
                </a:solidFill>
                <a:highlight>
                  <a:srgbClr val="FFFFFF"/>
                </a:highlight>
                <a:latin typeface="Times New Roman" pitchFamily="18" charset="0"/>
                <a:cs typeface="Times New Roman" pitchFamily="18" charset="0"/>
              </a:rPr>
              <a:t> </a:t>
            </a:r>
            <a:r>
              <a:rPr lang="nn-NO" dirty="0">
                <a:solidFill>
                  <a:srgbClr val="0000FF"/>
                </a:solidFill>
                <a:highlight>
                  <a:srgbClr val="FFFFFF"/>
                </a:highlight>
                <a:latin typeface="Times New Roman" pitchFamily="18" charset="0"/>
                <a:cs typeface="Times New Roman" pitchFamily="18" charset="0"/>
              </a:rPr>
              <a:t>for</a:t>
            </a:r>
            <a:r>
              <a:rPr lang="nn-NO" dirty="0">
                <a:solidFill>
                  <a:srgbClr val="000000"/>
                </a:solidFill>
                <a:highlight>
                  <a:srgbClr val="FFFFFF"/>
                </a:highlight>
                <a:latin typeface="Times New Roman" pitchFamily="18" charset="0"/>
                <a:cs typeface="Times New Roman" pitchFamily="18" charset="0"/>
              </a:rPr>
              <a:t> (</a:t>
            </a:r>
            <a:r>
              <a:rPr lang="nn-NO" dirty="0">
                <a:solidFill>
                  <a:srgbClr val="0000FF"/>
                </a:solidFill>
                <a:highlight>
                  <a:srgbClr val="FFFFFF"/>
                </a:highlight>
                <a:latin typeface="Times New Roman" pitchFamily="18" charset="0"/>
                <a:cs typeface="Times New Roman" pitchFamily="18" charset="0"/>
              </a:rPr>
              <a:t>int</a:t>
            </a:r>
            <a:r>
              <a:rPr lang="nn-NO" dirty="0">
                <a:solidFill>
                  <a:srgbClr val="000000"/>
                </a:solidFill>
                <a:highlight>
                  <a:srgbClr val="FFFFFF"/>
                </a:highlight>
                <a:latin typeface="Times New Roman" pitchFamily="18" charset="0"/>
                <a:cs typeface="Times New Roman" pitchFamily="18" charset="0"/>
              </a:rPr>
              <a:t> i = 10; i &lt; 20; i</a:t>
            </a:r>
            <a:r>
              <a:rPr lang="nn-NO" dirty="0" smtClean="0">
                <a:solidFill>
                  <a:srgbClr val="000000"/>
                </a:solidFill>
                <a:highlight>
                  <a:srgbClr val="FFFFFF"/>
                </a:highlight>
                <a:latin typeface="Times New Roman" pitchFamily="18" charset="0"/>
                <a:cs typeface="Times New Roman" pitchFamily="18" charset="0"/>
              </a:rPr>
              <a:t>++)</a:t>
            </a:r>
            <a:r>
              <a:rPr lang="en-US" dirty="0" smtClean="0">
                <a:solidFill>
                  <a:srgbClr val="000000"/>
                </a:solidFill>
                <a:highlight>
                  <a:srgbClr val="FFFFFF"/>
                </a:highlight>
                <a:latin typeface="Times New Roman" pitchFamily="18" charset="0"/>
                <a:cs typeface="Times New Roman" pitchFamily="18" charset="0"/>
              </a:rPr>
              <a:t>     </a:t>
            </a:r>
            <a:r>
              <a:rPr lang="en-US" dirty="0">
                <a:solidFill>
                  <a:srgbClr val="000000"/>
                </a:solidFill>
                <a:highlight>
                  <a:srgbClr val="FFFFFF"/>
                </a:highlight>
                <a:latin typeface="Times New Roman" pitchFamily="18" charset="0"/>
                <a:cs typeface="Times New Roman" pitchFamily="18" charset="0"/>
              </a:rPr>
              <a:t>{ </a:t>
            </a:r>
            <a:r>
              <a:rPr lang="en-US" dirty="0" err="1">
                <a:solidFill>
                  <a:srgbClr val="2B91AF"/>
                </a:solidFill>
                <a:highlight>
                  <a:srgbClr val="FFFFFF"/>
                </a:highlight>
                <a:latin typeface="Times New Roman" pitchFamily="18" charset="0"/>
                <a:cs typeface="Times New Roman" pitchFamily="18" charset="0"/>
              </a:rPr>
              <a:t>Console</a:t>
            </a:r>
            <a:r>
              <a:rPr lang="en-US" dirty="0" err="1">
                <a:solidFill>
                  <a:srgbClr val="000000"/>
                </a:solidFill>
                <a:highlight>
                  <a:srgbClr val="FFFFFF"/>
                </a:highlight>
                <a:latin typeface="Times New Roman" pitchFamily="18" charset="0"/>
                <a:cs typeface="Times New Roman" pitchFamily="18" charset="0"/>
              </a:rPr>
              <a:t>.Write</a:t>
            </a:r>
            <a:r>
              <a:rPr lang="en-US" dirty="0">
                <a:solidFill>
                  <a:srgbClr val="000000"/>
                </a:solidFill>
                <a:highlight>
                  <a:srgbClr val="FFFFFF"/>
                </a:highlight>
                <a:latin typeface="Times New Roman" pitchFamily="18" charset="0"/>
                <a:cs typeface="Times New Roman" pitchFamily="18" charset="0"/>
              </a:rPr>
              <a:t>(i + </a:t>
            </a:r>
            <a:r>
              <a:rPr lang="en-US" dirty="0">
                <a:solidFill>
                  <a:srgbClr val="A31515"/>
                </a:solidFill>
                <a:highlight>
                  <a:srgbClr val="FFFFFF"/>
                </a:highlight>
                <a:latin typeface="Times New Roman" pitchFamily="18" charset="0"/>
                <a:cs typeface="Times New Roman" pitchFamily="18" charset="0"/>
              </a:rPr>
              <a:t>" "</a:t>
            </a:r>
            <a:r>
              <a:rPr lang="en-US" dirty="0">
                <a:solidFill>
                  <a:srgbClr val="000000"/>
                </a:solidFill>
                <a:highlight>
                  <a:srgbClr val="FFFFFF"/>
                </a:highlight>
                <a:latin typeface="Times New Roman" pitchFamily="18" charset="0"/>
                <a:cs typeface="Times New Roman" pitchFamily="18" charset="0"/>
              </a:rPr>
              <a:t>);      }</a:t>
            </a:r>
          </a:p>
          <a:p>
            <a:r>
              <a:rPr lang="ru-RU" dirty="0">
                <a:solidFill>
                  <a:srgbClr val="000000"/>
                </a:solidFill>
                <a:highlight>
                  <a:srgbClr val="FFFFFF"/>
                </a:highlight>
                <a:latin typeface="Times New Roman" pitchFamily="18" charset="0"/>
                <a:cs typeface="Times New Roman" pitchFamily="18" charset="0"/>
              </a:rPr>
              <a:t>            }</a:t>
            </a:r>
          </a:p>
          <a:p>
            <a:r>
              <a:rPr lang="ru-RU" dirty="0">
                <a:solidFill>
                  <a:srgbClr val="000000"/>
                </a:solidFill>
                <a:highlight>
                  <a:srgbClr val="FFFFFF"/>
                </a:highlight>
                <a:latin typeface="Times New Roman" pitchFamily="18" charset="0"/>
                <a:cs typeface="Times New Roman" pitchFamily="18" charset="0"/>
              </a:rPr>
              <a:t>        }</a:t>
            </a:r>
          </a:p>
          <a:p>
            <a:r>
              <a:rPr lang="en-US" b="1" dirty="0">
                <a:solidFill>
                  <a:srgbClr val="000000"/>
                </a:solidFill>
                <a:highlight>
                  <a:srgbClr val="FFFFFF"/>
                </a:highlight>
                <a:latin typeface="Times New Roman" pitchFamily="18" charset="0"/>
                <a:cs typeface="Times New Roman" pitchFamily="18" charset="0"/>
              </a:rPr>
              <a:t>        </a:t>
            </a:r>
            <a:r>
              <a:rPr lang="en-US" b="1" dirty="0">
                <a:solidFill>
                  <a:srgbClr val="0000FF"/>
                </a:solidFill>
                <a:highlight>
                  <a:srgbClr val="FFFFFF"/>
                </a:highlight>
                <a:latin typeface="Times New Roman" pitchFamily="18" charset="0"/>
                <a:cs typeface="Times New Roman" pitchFamily="18" charset="0"/>
              </a:rPr>
              <a:t>static</a:t>
            </a:r>
            <a:r>
              <a:rPr lang="en-US" b="1" dirty="0">
                <a:solidFill>
                  <a:srgbClr val="000000"/>
                </a:solidFill>
                <a:highlight>
                  <a:srgbClr val="FFFFFF"/>
                </a:highlight>
                <a:latin typeface="Times New Roman" pitchFamily="18" charset="0"/>
                <a:cs typeface="Times New Roman" pitchFamily="18" charset="0"/>
              </a:rPr>
              <a:t> </a:t>
            </a:r>
            <a:r>
              <a:rPr lang="en-US" b="1" dirty="0">
                <a:solidFill>
                  <a:srgbClr val="0000FF"/>
                </a:solidFill>
                <a:highlight>
                  <a:srgbClr val="FFFFFF"/>
                </a:highlight>
                <a:latin typeface="Times New Roman" pitchFamily="18" charset="0"/>
                <a:cs typeface="Times New Roman" pitchFamily="18" charset="0"/>
              </a:rPr>
              <a:t>void</a:t>
            </a:r>
            <a:r>
              <a:rPr lang="en-US" b="1" dirty="0">
                <a:solidFill>
                  <a:srgbClr val="000000"/>
                </a:solidFill>
                <a:highlight>
                  <a:srgbClr val="FFFFFF"/>
                </a:highlight>
                <a:latin typeface="Times New Roman" pitchFamily="18" charset="0"/>
                <a:cs typeface="Times New Roman" pitchFamily="18" charset="0"/>
              </a:rPr>
              <a:t> Niti_2()</a:t>
            </a:r>
          </a:p>
          <a:p>
            <a:r>
              <a:rPr lang="ru-RU" b="1" dirty="0">
                <a:solidFill>
                  <a:srgbClr val="000000"/>
                </a:solidFill>
                <a:highlight>
                  <a:srgbClr val="FFFFFF"/>
                </a:highlight>
                <a:latin typeface="Times New Roman" pitchFamily="18" charset="0"/>
                <a:cs typeface="Times New Roman" pitchFamily="18" charset="0"/>
              </a:rPr>
              <a:t>        </a:t>
            </a:r>
            <a:r>
              <a:rPr lang="ru-RU" b="1" dirty="0" smtClean="0">
                <a:solidFill>
                  <a:srgbClr val="000000"/>
                </a:solidFill>
                <a:highlight>
                  <a:srgbClr val="FFFFFF"/>
                </a:highlight>
                <a:latin typeface="Times New Roman" pitchFamily="18" charset="0"/>
                <a:cs typeface="Times New Roman" pitchFamily="18" charset="0"/>
              </a:rPr>
              <a:t>{</a:t>
            </a:r>
            <a:r>
              <a:rPr lang="nn-NO" b="1" dirty="0" smtClean="0">
                <a:solidFill>
                  <a:srgbClr val="000000"/>
                </a:solidFill>
                <a:highlight>
                  <a:srgbClr val="FFFFFF"/>
                </a:highlight>
                <a:latin typeface="Times New Roman" pitchFamily="18" charset="0"/>
                <a:cs typeface="Times New Roman" pitchFamily="18" charset="0"/>
              </a:rPr>
              <a:t>  </a:t>
            </a:r>
            <a:r>
              <a:rPr lang="nn-NO" b="1" dirty="0">
                <a:solidFill>
                  <a:srgbClr val="0000FF"/>
                </a:solidFill>
                <a:highlight>
                  <a:srgbClr val="FFFFFF"/>
                </a:highlight>
                <a:latin typeface="Times New Roman" pitchFamily="18" charset="0"/>
                <a:cs typeface="Times New Roman" pitchFamily="18" charset="0"/>
              </a:rPr>
              <a:t>for</a:t>
            </a:r>
            <a:r>
              <a:rPr lang="nn-NO" b="1" dirty="0">
                <a:solidFill>
                  <a:srgbClr val="000000"/>
                </a:solidFill>
                <a:highlight>
                  <a:srgbClr val="FFFFFF"/>
                </a:highlight>
                <a:latin typeface="Times New Roman" pitchFamily="18" charset="0"/>
                <a:cs typeface="Times New Roman" pitchFamily="18" charset="0"/>
              </a:rPr>
              <a:t> (</a:t>
            </a:r>
            <a:r>
              <a:rPr lang="nn-NO" b="1" dirty="0">
                <a:solidFill>
                  <a:srgbClr val="0000FF"/>
                </a:solidFill>
                <a:highlight>
                  <a:srgbClr val="FFFFFF"/>
                </a:highlight>
                <a:latin typeface="Times New Roman" pitchFamily="18" charset="0"/>
                <a:cs typeface="Times New Roman" pitchFamily="18" charset="0"/>
              </a:rPr>
              <a:t>int</a:t>
            </a:r>
            <a:r>
              <a:rPr lang="nn-NO" b="1" dirty="0">
                <a:solidFill>
                  <a:srgbClr val="000000"/>
                </a:solidFill>
                <a:highlight>
                  <a:srgbClr val="FFFFFF"/>
                </a:highlight>
                <a:latin typeface="Times New Roman" pitchFamily="18" charset="0"/>
                <a:cs typeface="Times New Roman" pitchFamily="18" charset="0"/>
              </a:rPr>
              <a:t> i = 20; i &lt; 30; i</a:t>
            </a:r>
            <a:r>
              <a:rPr lang="nn-NO" b="1" dirty="0" smtClean="0">
                <a:solidFill>
                  <a:srgbClr val="000000"/>
                </a:solidFill>
                <a:highlight>
                  <a:srgbClr val="FFFFFF"/>
                </a:highlight>
                <a:latin typeface="Times New Roman" pitchFamily="18" charset="0"/>
                <a:cs typeface="Times New Roman" pitchFamily="18" charset="0"/>
              </a:rPr>
              <a:t>++)</a:t>
            </a:r>
            <a:r>
              <a:rPr lang="en-US" b="1" dirty="0" smtClean="0">
                <a:solidFill>
                  <a:srgbClr val="000000"/>
                </a:solidFill>
                <a:highlight>
                  <a:srgbClr val="FFFFFF"/>
                </a:highlight>
                <a:latin typeface="Times New Roman" pitchFamily="18" charset="0"/>
                <a:cs typeface="Times New Roman" pitchFamily="18" charset="0"/>
              </a:rPr>
              <a:t>        </a:t>
            </a:r>
            <a:r>
              <a:rPr lang="en-US" b="1" dirty="0">
                <a:solidFill>
                  <a:srgbClr val="000000"/>
                </a:solidFill>
                <a:highlight>
                  <a:srgbClr val="FFFFFF"/>
                </a:highlight>
                <a:latin typeface="Times New Roman" pitchFamily="18" charset="0"/>
                <a:cs typeface="Times New Roman" pitchFamily="18" charset="0"/>
              </a:rPr>
              <a:t>{ </a:t>
            </a:r>
            <a:r>
              <a:rPr lang="en-US" b="1" dirty="0" err="1">
                <a:solidFill>
                  <a:srgbClr val="2B91AF"/>
                </a:solidFill>
                <a:highlight>
                  <a:srgbClr val="FFFFFF"/>
                </a:highlight>
                <a:latin typeface="Times New Roman" pitchFamily="18" charset="0"/>
                <a:cs typeface="Times New Roman" pitchFamily="18" charset="0"/>
              </a:rPr>
              <a:t>Console</a:t>
            </a:r>
            <a:r>
              <a:rPr lang="en-US" b="1" dirty="0" err="1">
                <a:solidFill>
                  <a:srgbClr val="000000"/>
                </a:solidFill>
                <a:highlight>
                  <a:srgbClr val="FFFFFF"/>
                </a:highlight>
                <a:latin typeface="Times New Roman" pitchFamily="18" charset="0"/>
                <a:cs typeface="Times New Roman" pitchFamily="18" charset="0"/>
              </a:rPr>
              <a:t>.Write</a:t>
            </a:r>
            <a:r>
              <a:rPr lang="en-US" b="1" dirty="0">
                <a:solidFill>
                  <a:srgbClr val="000000"/>
                </a:solidFill>
                <a:highlight>
                  <a:srgbClr val="FFFFFF"/>
                </a:highlight>
                <a:latin typeface="Times New Roman" pitchFamily="18" charset="0"/>
                <a:cs typeface="Times New Roman" pitchFamily="18" charset="0"/>
              </a:rPr>
              <a:t>(i + </a:t>
            </a:r>
            <a:r>
              <a:rPr lang="en-US" b="1" dirty="0">
                <a:solidFill>
                  <a:srgbClr val="A31515"/>
                </a:solidFill>
                <a:highlight>
                  <a:srgbClr val="FFFFFF"/>
                </a:highlight>
                <a:latin typeface="Times New Roman" pitchFamily="18" charset="0"/>
                <a:cs typeface="Times New Roman" pitchFamily="18" charset="0"/>
              </a:rPr>
              <a:t>" "</a:t>
            </a:r>
            <a:r>
              <a:rPr lang="en-US" b="1" dirty="0">
                <a:solidFill>
                  <a:srgbClr val="000000"/>
                </a:solidFill>
                <a:highlight>
                  <a:srgbClr val="FFFFFF"/>
                </a:highlight>
                <a:latin typeface="Times New Roman" pitchFamily="18" charset="0"/>
                <a:cs typeface="Times New Roman" pitchFamily="18" charset="0"/>
              </a:rPr>
              <a:t>);       </a:t>
            </a:r>
            <a:r>
              <a:rPr lang="en-US" b="1" dirty="0" smtClean="0">
                <a:solidFill>
                  <a:srgbClr val="000000"/>
                </a:solidFill>
                <a:highlight>
                  <a:srgbClr val="FFFFFF"/>
                </a:highlight>
                <a:latin typeface="Times New Roman" pitchFamily="18" charset="0"/>
                <a:cs typeface="Times New Roman" pitchFamily="18" charset="0"/>
              </a:rPr>
              <a:t>}</a:t>
            </a:r>
            <a:endParaRPr lang="ru-RU" b="1" dirty="0">
              <a:solidFill>
                <a:srgbClr val="000000"/>
              </a:solidFill>
              <a:highlight>
                <a:srgbClr val="FFFFFF"/>
              </a:highlight>
              <a:latin typeface="Times New Roman" pitchFamily="18" charset="0"/>
              <a:cs typeface="Times New Roman" pitchFamily="18" charset="0"/>
            </a:endParaRPr>
          </a:p>
          <a:p>
            <a:r>
              <a:rPr lang="ru-RU" b="1" dirty="0">
                <a:solidFill>
                  <a:srgbClr val="000000"/>
                </a:solidFill>
                <a:highlight>
                  <a:srgbClr val="FFFFFF"/>
                </a:highlight>
                <a:latin typeface="Times New Roman" pitchFamily="18" charset="0"/>
                <a:cs typeface="Times New Roman" pitchFamily="18" charset="0"/>
              </a:rPr>
              <a:t>        </a:t>
            </a:r>
            <a:r>
              <a:rPr lang="ru-RU" b="1" dirty="0" smtClean="0">
                <a:solidFill>
                  <a:srgbClr val="000000"/>
                </a:solidFill>
                <a:highlight>
                  <a:srgbClr val="FFFFFF"/>
                </a:highlight>
                <a:latin typeface="Times New Roman" pitchFamily="18" charset="0"/>
                <a:cs typeface="Times New Roman" pitchFamily="18" charset="0"/>
              </a:rPr>
              <a:t>}</a:t>
            </a:r>
            <a:endParaRPr lang="en-US" b="1" dirty="0" smtClean="0">
              <a:solidFill>
                <a:srgbClr val="000000"/>
              </a:solidFill>
              <a:highlight>
                <a:srgbClr val="FFFFFF"/>
              </a:highlight>
              <a:latin typeface="Times New Roman" pitchFamily="18" charset="0"/>
              <a:cs typeface="Times New Roman" pitchFamily="18" charset="0"/>
            </a:endParaRPr>
          </a:p>
          <a:p>
            <a:endParaRPr lang="ru-RU" dirty="0">
              <a:solidFill>
                <a:srgbClr val="000000"/>
              </a:solidFill>
              <a:highlight>
                <a:srgbClr val="FFFFFF"/>
              </a:highlight>
              <a:latin typeface="Times New Roman" pitchFamily="18" charset="0"/>
              <a:cs typeface="Times New Roman" pitchFamily="18" charset="0"/>
            </a:endParaRPr>
          </a:p>
          <a:p>
            <a:r>
              <a:rPr lang="en-US" dirty="0">
                <a:solidFill>
                  <a:srgbClr val="000000"/>
                </a:solidFill>
                <a:highlight>
                  <a:srgbClr val="FFFFFF"/>
                </a:highlight>
                <a:latin typeface="Times New Roman" pitchFamily="18" charset="0"/>
                <a:cs typeface="Times New Roman" pitchFamily="18" charset="0"/>
              </a:rPr>
              <a:t>        </a:t>
            </a:r>
            <a:r>
              <a:rPr lang="en-US" dirty="0">
                <a:solidFill>
                  <a:srgbClr val="0000FF"/>
                </a:solidFill>
                <a:highlight>
                  <a:srgbClr val="FFFFFF"/>
                </a:highlight>
                <a:latin typeface="Times New Roman" pitchFamily="18" charset="0"/>
                <a:cs typeface="Times New Roman" pitchFamily="18" charset="0"/>
              </a:rPr>
              <a:t>static</a:t>
            </a:r>
            <a:r>
              <a:rPr lang="en-US" dirty="0">
                <a:solidFill>
                  <a:srgbClr val="000000"/>
                </a:solidFill>
                <a:highlight>
                  <a:srgbClr val="FFFFFF"/>
                </a:highlight>
                <a:latin typeface="Times New Roman" pitchFamily="18" charset="0"/>
                <a:cs typeface="Times New Roman" pitchFamily="18" charset="0"/>
              </a:rPr>
              <a:t> </a:t>
            </a:r>
            <a:r>
              <a:rPr lang="en-US" dirty="0">
                <a:solidFill>
                  <a:srgbClr val="0000FF"/>
                </a:solidFill>
                <a:highlight>
                  <a:srgbClr val="FFFFFF"/>
                </a:highlight>
                <a:latin typeface="Times New Roman" pitchFamily="18" charset="0"/>
                <a:cs typeface="Times New Roman" pitchFamily="18" charset="0"/>
              </a:rPr>
              <a:t>void</a:t>
            </a:r>
            <a:r>
              <a:rPr lang="en-US" dirty="0">
                <a:solidFill>
                  <a:srgbClr val="000000"/>
                </a:solidFill>
                <a:highlight>
                  <a:srgbClr val="FFFFFF"/>
                </a:highlight>
                <a:latin typeface="Times New Roman" pitchFamily="18" charset="0"/>
                <a:cs typeface="Times New Roman" pitchFamily="18" charset="0"/>
              </a:rPr>
              <a:t> Main()</a:t>
            </a:r>
          </a:p>
          <a:p>
            <a:r>
              <a:rPr lang="ru-RU" dirty="0">
                <a:solidFill>
                  <a:srgbClr val="000000"/>
                </a:solidFill>
                <a:highlight>
                  <a:srgbClr val="FFFFFF"/>
                </a:highlight>
                <a:latin typeface="Times New Roman" pitchFamily="18" charset="0"/>
                <a:cs typeface="Times New Roman" pitchFamily="18" charset="0"/>
              </a:rPr>
              <a:t>        </a:t>
            </a:r>
            <a:r>
              <a:rPr lang="ru-RU" dirty="0" smtClean="0">
                <a:solidFill>
                  <a:srgbClr val="000000"/>
                </a:solidFill>
                <a:highlight>
                  <a:srgbClr val="FFFFFF"/>
                </a:highlight>
                <a:latin typeface="Times New Roman" pitchFamily="18" charset="0"/>
                <a:cs typeface="Times New Roman" pitchFamily="18" charset="0"/>
              </a:rPr>
              <a:t>{</a:t>
            </a:r>
            <a:r>
              <a:rPr lang="en-US" dirty="0" smtClean="0">
                <a:solidFill>
                  <a:srgbClr val="000000"/>
                </a:solidFill>
                <a:highlight>
                  <a:srgbClr val="FFFFFF"/>
                </a:highlight>
                <a:latin typeface="Times New Roman" pitchFamily="18" charset="0"/>
                <a:cs typeface="Times New Roman" pitchFamily="18" charset="0"/>
              </a:rPr>
              <a:t>  </a:t>
            </a:r>
            <a:r>
              <a:rPr lang="en-US" dirty="0" smtClean="0">
                <a:solidFill>
                  <a:srgbClr val="2B91AF"/>
                </a:solidFill>
                <a:highlight>
                  <a:srgbClr val="FFFFFF"/>
                </a:highlight>
                <a:latin typeface="Times New Roman" pitchFamily="18" charset="0"/>
                <a:cs typeface="Times New Roman" pitchFamily="18" charset="0"/>
              </a:rPr>
              <a:t>Pervaj_1</a:t>
            </a:r>
            <a:r>
              <a:rPr lang="en-US" dirty="0" smtClean="0">
                <a:solidFill>
                  <a:srgbClr val="000000"/>
                </a:solidFill>
                <a:highlight>
                  <a:srgbClr val="FFFFFF"/>
                </a:highlight>
                <a:latin typeface="Times New Roman" pitchFamily="18" charset="0"/>
                <a:cs typeface="Times New Roman" pitchFamily="18" charset="0"/>
              </a:rPr>
              <a:t> </a:t>
            </a:r>
            <a:r>
              <a:rPr lang="en-US" dirty="0" err="1">
                <a:solidFill>
                  <a:srgbClr val="000000"/>
                </a:solidFill>
                <a:highlight>
                  <a:srgbClr val="FFFFFF"/>
                </a:highlight>
                <a:latin typeface="Times New Roman" pitchFamily="18" charset="0"/>
                <a:cs typeface="Times New Roman" pitchFamily="18" charset="0"/>
              </a:rPr>
              <a:t>Pe</a:t>
            </a:r>
            <a:r>
              <a:rPr lang="en-US" dirty="0">
                <a:solidFill>
                  <a:srgbClr val="000000"/>
                </a:solidFill>
                <a:highlight>
                  <a:srgbClr val="FFFFFF"/>
                </a:highlight>
                <a:latin typeface="Times New Roman" pitchFamily="18" charset="0"/>
                <a:cs typeface="Times New Roman" pitchFamily="18" charset="0"/>
              </a:rPr>
              <a:t> = </a:t>
            </a:r>
            <a:r>
              <a:rPr lang="en-US" dirty="0">
                <a:solidFill>
                  <a:srgbClr val="0000FF"/>
                </a:solidFill>
                <a:highlight>
                  <a:srgbClr val="FFFFFF"/>
                </a:highlight>
                <a:latin typeface="Times New Roman" pitchFamily="18" charset="0"/>
                <a:cs typeface="Times New Roman" pitchFamily="18" charset="0"/>
              </a:rPr>
              <a:t>new</a:t>
            </a:r>
            <a:r>
              <a:rPr lang="en-US" dirty="0">
                <a:solidFill>
                  <a:srgbClr val="000000"/>
                </a:solidFill>
                <a:highlight>
                  <a:srgbClr val="FFFFFF"/>
                </a:highlight>
                <a:latin typeface="Times New Roman" pitchFamily="18" charset="0"/>
                <a:cs typeface="Times New Roman" pitchFamily="18" charset="0"/>
              </a:rPr>
              <a:t> </a:t>
            </a:r>
            <a:r>
              <a:rPr lang="en-US" dirty="0">
                <a:solidFill>
                  <a:srgbClr val="2B91AF"/>
                </a:solidFill>
                <a:highlight>
                  <a:srgbClr val="FFFFFF"/>
                </a:highlight>
                <a:latin typeface="Times New Roman" pitchFamily="18" charset="0"/>
                <a:cs typeface="Times New Roman" pitchFamily="18" charset="0"/>
              </a:rPr>
              <a:t>Pervaj_1</a:t>
            </a:r>
            <a:r>
              <a:rPr lang="en-US" dirty="0" smtClean="0">
                <a:solidFill>
                  <a:srgbClr val="000000"/>
                </a:solidFill>
                <a:highlight>
                  <a:srgbClr val="FFFFFF"/>
                </a:highlight>
                <a:latin typeface="Times New Roman" pitchFamily="18" charset="0"/>
                <a:cs typeface="Times New Roman" pitchFamily="18" charset="0"/>
              </a:rPr>
              <a:t>();   </a:t>
            </a:r>
            <a:r>
              <a:rPr lang="en-US" dirty="0">
                <a:solidFill>
                  <a:srgbClr val="2B91AF"/>
                </a:solidFill>
                <a:highlight>
                  <a:srgbClr val="FFFFFF"/>
                </a:highlight>
                <a:latin typeface="Times New Roman" pitchFamily="18" charset="0"/>
                <a:cs typeface="Times New Roman" pitchFamily="18" charset="0"/>
              </a:rPr>
              <a:t>Thread</a:t>
            </a:r>
            <a:r>
              <a:rPr lang="en-US" dirty="0">
                <a:solidFill>
                  <a:srgbClr val="000000"/>
                </a:solidFill>
                <a:highlight>
                  <a:srgbClr val="FFFFFF"/>
                </a:highlight>
                <a:latin typeface="Times New Roman" pitchFamily="18" charset="0"/>
                <a:cs typeface="Times New Roman" pitchFamily="18" charset="0"/>
              </a:rPr>
              <a:t> t1 = </a:t>
            </a:r>
            <a:r>
              <a:rPr lang="en-US" dirty="0">
                <a:solidFill>
                  <a:srgbClr val="0000FF"/>
                </a:solidFill>
                <a:highlight>
                  <a:srgbClr val="FFFFFF"/>
                </a:highlight>
                <a:latin typeface="Times New Roman" pitchFamily="18" charset="0"/>
                <a:cs typeface="Times New Roman" pitchFamily="18" charset="0"/>
              </a:rPr>
              <a:t>new</a:t>
            </a:r>
            <a:r>
              <a:rPr lang="en-US" dirty="0">
                <a:solidFill>
                  <a:srgbClr val="000000"/>
                </a:solidFill>
                <a:highlight>
                  <a:srgbClr val="FFFFFF"/>
                </a:highlight>
                <a:latin typeface="Times New Roman" pitchFamily="18" charset="0"/>
                <a:cs typeface="Times New Roman" pitchFamily="18" charset="0"/>
              </a:rPr>
              <a:t> </a:t>
            </a:r>
            <a:r>
              <a:rPr lang="en-US" dirty="0">
                <a:solidFill>
                  <a:srgbClr val="2B91AF"/>
                </a:solidFill>
                <a:highlight>
                  <a:srgbClr val="FFFFFF"/>
                </a:highlight>
                <a:latin typeface="Times New Roman" pitchFamily="18" charset="0"/>
                <a:cs typeface="Times New Roman" pitchFamily="18" charset="0"/>
              </a:rPr>
              <a:t>Thread</a:t>
            </a:r>
            <a:r>
              <a:rPr lang="en-US" dirty="0">
                <a:solidFill>
                  <a:srgbClr val="000000"/>
                </a:solidFill>
                <a:highlight>
                  <a:srgbClr val="FFFFFF"/>
                </a:highlight>
                <a:latin typeface="Times New Roman" pitchFamily="18" charset="0"/>
                <a:cs typeface="Times New Roman" pitchFamily="18" charset="0"/>
              </a:rPr>
              <a:t>(Pe.Niti_1);</a:t>
            </a:r>
          </a:p>
          <a:p>
            <a:r>
              <a:rPr lang="en-US" dirty="0">
                <a:solidFill>
                  <a:srgbClr val="000000"/>
                </a:solidFill>
                <a:highlight>
                  <a:srgbClr val="FFFFFF"/>
                </a:highlight>
                <a:latin typeface="Times New Roman" pitchFamily="18" charset="0"/>
                <a:cs typeface="Times New Roman" pitchFamily="18" charset="0"/>
              </a:rPr>
              <a:t>            t1.Start();   t1.Join();</a:t>
            </a:r>
          </a:p>
          <a:p>
            <a:r>
              <a:rPr lang="en-US" dirty="0">
                <a:solidFill>
                  <a:srgbClr val="000000"/>
                </a:solidFill>
                <a:highlight>
                  <a:srgbClr val="FFFFFF"/>
                </a:highlight>
                <a:latin typeface="Times New Roman" pitchFamily="18" charset="0"/>
                <a:cs typeface="Times New Roman" pitchFamily="18" charset="0"/>
              </a:rPr>
              <a:t>            </a:t>
            </a:r>
            <a:endParaRPr lang="en-US" b="1" dirty="0" smtClean="0">
              <a:solidFill>
                <a:srgbClr val="000000"/>
              </a:solidFill>
              <a:highlight>
                <a:srgbClr val="FFFFFF"/>
              </a:highlight>
              <a:latin typeface="Times New Roman" pitchFamily="18" charset="0"/>
              <a:cs typeface="Times New Roman" pitchFamily="18" charset="0"/>
            </a:endParaRPr>
          </a:p>
          <a:p>
            <a:r>
              <a:rPr lang="en-US" b="1" dirty="0">
                <a:solidFill>
                  <a:srgbClr val="000000"/>
                </a:solidFill>
                <a:highlight>
                  <a:srgbClr val="FFFFFF"/>
                </a:highlight>
                <a:latin typeface="Times New Roman" pitchFamily="18" charset="0"/>
                <a:cs typeface="Times New Roman" pitchFamily="18" charset="0"/>
              </a:rPr>
              <a:t> </a:t>
            </a:r>
            <a:r>
              <a:rPr lang="en-US" b="1" dirty="0" smtClean="0">
                <a:solidFill>
                  <a:srgbClr val="000000"/>
                </a:solidFill>
                <a:highlight>
                  <a:srgbClr val="FFFFFF"/>
                </a:highlight>
                <a:latin typeface="Times New Roman" pitchFamily="18" charset="0"/>
                <a:cs typeface="Times New Roman" pitchFamily="18" charset="0"/>
              </a:rPr>
              <a:t>        </a:t>
            </a:r>
            <a:r>
              <a:rPr lang="en-US" b="1" dirty="0" smtClean="0">
                <a:solidFill>
                  <a:srgbClr val="2B91AF"/>
                </a:solidFill>
                <a:highlight>
                  <a:srgbClr val="FFFFFF"/>
                </a:highlight>
                <a:latin typeface="Times New Roman" pitchFamily="18" charset="0"/>
                <a:cs typeface="Times New Roman" pitchFamily="18" charset="0"/>
              </a:rPr>
              <a:t>Thread</a:t>
            </a:r>
            <a:r>
              <a:rPr lang="en-US" b="1" dirty="0" smtClean="0">
                <a:solidFill>
                  <a:srgbClr val="000000"/>
                </a:solidFill>
                <a:highlight>
                  <a:srgbClr val="FFFFFF"/>
                </a:highlight>
                <a:latin typeface="Times New Roman" pitchFamily="18" charset="0"/>
                <a:cs typeface="Times New Roman" pitchFamily="18" charset="0"/>
              </a:rPr>
              <a:t> </a:t>
            </a:r>
            <a:r>
              <a:rPr lang="en-US" b="1" dirty="0">
                <a:solidFill>
                  <a:srgbClr val="000000"/>
                </a:solidFill>
                <a:highlight>
                  <a:srgbClr val="FFFFFF"/>
                </a:highlight>
                <a:latin typeface="Times New Roman" pitchFamily="18" charset="0"/>
                <a:cs typeface="Times New Roman" pitchFamily="18" charset="0"/>
              </a:rPr>
              <a:t>t2 = </a:t>
            </a:r>
            <a:r>
              <a:rPr lang="en-US" b="1" dirty="0">
                <a:solidFill>
                  <a:srgbClr val="0000FF"/>
                </a:solidFill>
                <a:highlight>
                  <a:srgbClr val="FFFFFF"/>
                </a:highlight>
                <a:latin typeface="Times New Roman" pitchFamily="18" charset="0"/>
                <a:cs typeface="Times New Roman" pitchFamily="18" charset="0"/>
              </a:rPr>
              <a:t>new</a:t>
            </a:r>
            <a:r>
              <a:rPr lang="en-US" b="1" dirty="0">
                <a:solidFill>
                  <a:srgbClr val="000000"/>
                </a:solidFill>
                <a:highlight>
                  <a:srgbClr val="FFFFFF"/>
                </a:highlight>
                <a:latin typeface="Times New Roman" pitchFamily="18" charset="0"/>
                <a:cs typeface="Times New Roman" pitchFamily="18" charset="0"/>
              </a:rPr>
              <a:t> </a:t>
            </a:r>
            <a:r>
              <a:rPr lang="en-US" b="1" dirty="0">
                <a:solidFill>
                  <a:srgbClr val="2B91AF"/>
                </a:solidFill>
                <a:highlight>
                  <a:srgbClr val="FFFFFF"/>
                </a:highlight>
                <a:latin typeface="Times New Roman" pitchFamily="18" charset="0"/>
                <a:cs typeface="Times New Roman" pitchFamily="18" charset="0"/>
              </a:rPr>
              <a:t>Thread</a:t>
            </a:r>
            <a:r>
              <a:rPr lang="en-US" b="1" dirty="0">
                <a:solidFill>
                  <a:srgbClr val="000000"/>
                </a:solidFill>
                <a:highlight>
                  <a:srgbClr val="FFFFFF"/>
                </a:highlight>
                <a:latin typeface="Times New Roman" pitchFamily="18" charset="0"/>
                <a:cs typeface="Times New Roman" pitchFamily="18" charset="0"/>
              </a:rPr>
              <a:t>(Niti_2</a:t>
            </a:r>
            <a:r>
              <a:rPr lang="en-US" b="1" dirty="0" smtClean="0">
                <a:solidFill>
                  <a:srgbClr val="000000"/>
                </a:solidFill>
                <a:highlight>
                  <a:srgbClr val="FFFFFF"/>
                </a:highlight>
                <a:latin typeface="Times New Roman" pitchFamily="18" charset="0"/>
                <a:cs typeface="Times New Roman" pitchFamily="18" charset="0"/>
              </a:rPr>
              <a:t>);   </a:t>
            </a:r>
            <a:r>
              <a:rPr lang="en-US" b="1" dirty="0">
                <a:solidFill>
                  <a:srgbClr val="000000"/>
                </a:solidFill>
                <a:highlight>
                  <a:srgbClr val="FFFFFF"/>
                </a:highlight>
                <a:latin typeface="Times New Roman" pitchFamily="18" charset="0"/>
                <a:cs typeface="Times New Roman" pitchFamily="18" charset="0"/>
              </a:rPr>
              <a:t>t2.Start();            t2.Join();</a:t>
            </a:r>
          </a:p>
          <a:p>
            <a:r>
              <a:rPr lang="nn-NO" dirty="0">
                <a:solidFill>
                  <a:srgbClr val="000000"/>
                </a:solidFill>
                <a:highlight>
                  <a:srgbClr val="FFFFFF"/>
                </a:highlight>
                <a:latin typeface="Times New Roman" pitchFamily="18" charset="0"/>
                <a:cs typeface="Times New Roman" pitchFamily="18" charset="0"/>
              </a:rPr>
              <a:t>            </a:t>
            </a:r>
            <a:endParaRPr lang="nn-NO" dirty="0" smtClean="0">
              <a:solidFill>
                <a:srgbClr val="000000"/>
              </a:solidFill>
              <a:highlight>
                <a:srgbClr val="FFFFFF"/>
              </a:highlight>
              <a:latin typeface="Times New Roman" pitchFamily="18" charset="0"/>
              <a:cs typeface="Times New Roman" pitchFamily="18" charset="0"/>
            </a:endParaRPr>
          </a:p>
          <a:p>
            <a:r>
              <a:rPr lang="nn-NO" dirty="0">
                <a:solidFill>
                  <a:srgbClr val="000000"/>
                </a:solidFill>
                <a:highlight>
                  <a:srgbClr val="FFFFFF"/>
                </a:highlight>
                <a:latin typeface="Times New Roman" pitchFamily="18" charset="0"/>
                <a:cs typeface="Times New Roman" pitchFamily="18" charset="0"/>
              </a:rPr>
              <a:t> </a:t>
            </a:r>
            <a:r>
              <a:rPr lang="nn-NO" dirty="0" smtClean="0">
                <a:solidFill>
                  <a:srgbClr val="000000"/>
                </a:solidFill>
                <a:highlight>
                  <a:srgbClr val="FFFFFF"/>
                </a:highlight>
                <a:latin typeface="Times New Roman" pitchFamily="18" charset="0"/>
                <a:cs typeface="Times New Roman" pitchFamily="18" charset="0"/>
              </a:rPr>
              <a:t>         </a:t>
            </a:r>
            <a:r>
              <a:rPr lang="nn-NO" dirty="0" smtClean="0">
                <a:solidFill>
                  <a:srgbClr val="0000FF"/>
                </a:solidFill>
                <a:highlight>
                  <a:srgbClr val="FFFFFF"/>
                </a:highlight>
                <a:latin typeface="Times New Roman" pitchFamily="18" charset="0"/>
                <a:cs typeface="Times New Roman" pitchFamily="18" charset="0"/>
              </a:rPr>
              <a:t>for</a:t>
            </a:r>
            <a:r>
              <a:rPr lang="nn-NO" dirty="0" smtClean="0">
                <a:solidFill>
                  <a:srgbClr val="000000"/>
                </a:solidFill>
                <a:highlight>
                  <a:srgbClr val="FFFFFF"/>
                </a:highlight>
                <a:latin typeface="Times New Roman" pitchFamily="18" charset="0"/>
                <a:cs typeface="Times New Roman" pitchFamily="18" charset="0"/>
              </a:rPr>
              <a:t> </a:t>
            </a:r>
            <a:r>
              <a:rPr lang="nn-NO" dirty="0">
                <a:solidFill>
                  <a:srgbClr val="000000"/>
                </a:solidFill>
                <a:highlight>
                  <a:srgbClr val="FFFFFF"/>
                </a:highlight>
                <a:latin typeface="Times New Roman" pitchFamily="18" charset="0"/>
                <a:cs typeface="Times New Roman" pitchFamily="18" charset="0"/>
              </a:rPr>
              <a:t>(</a:t>
            </a:r>
            <a:r>
              <a:rPr lang="nn-NO" dirty="0">
                <a:solidFill>
                  <a:srgbClr val="0000FF"/>
                </a:solidFill>
                <a:highlight>
                  <a:srgbClr val="FFFFFF"/>
                </a:highlight>
                <a:latin typeface="Times New Roman" pitchFamily="18" charset="0"/>
                <a:cs typeface="Times New Roman" pitchFamily="18" charset="0"/>
              </a:rPr>
              <a:t>int</a:t>
            </a:r>
            <a:r>
              <a:rPr lang="nn-NO" dirty="0">
                <a:solidFill>
                  <a:srgbClr val="000000"/>
                </a:solidFill>
                <a:highlight>
                  <a:srgbClr val="FFFFFF"/>
                </a:highlight>
                <a:latin typeface="Times New Roman" pitchFamily="18" charset="0"/>
                <a:cs typeface="Times New Roman" pitchFamily="18" charset="0"/>
              </a:rPr>
              <a:t> i = 0; i &lt; 10; i</a:t>
            </a:r>
            <a:r>
              <a:rPr lang="nn-NO" dirty="0" smtClean="0">
                <a:solidFill>
                  <a:srgbClr val="000000"/>
                </a:solidFill>
                <a:highlight>
                  <a:srgbClr val="FFFFFF"/>
                </a:highlight>
                <a:latin typeface="Times New Roman" pitchFamily="18" charset="0"/>
                <a:cs typeface="Times New Roman" pitchFamily="18" charset="0"/>
              </a:rPr>
              <a:t>++)</a:t>
            </a:r>
            <a:r>
              <a:rPr lang="en-US" dirty="0" smtClean="0">
                <a:solidFill>
                  <a:srgbClr val="000000"/>
                </a:solidFill>
                <a:highlight>
                  <a:srgbClr val="FFFFFF"/>
                </a:highlight>
                <a:latin typeface="Times New Roman" pitchFamily="18" charset="0"/>
                <a:cs typeface="Times New Roman" pitchFamily="18" charset="0"/>
              </a:rPr>
              <a:t>            </a:t>
            </a:r>
            <a:r>
              <a:rPr lang="en-US" dirty="0">
                <a:solidFill>
                  <a:srgbClr val="000000"/>
                </a:solidFill>
                <a:highlight>
                  <a:srgbClr val="FFFFFF"/>
                </a:highlight>
                <a:latin typeface="Times New Roman" pitchFamily="18" charset="0"/>
                <a:cs typeface="Times New Roman" pitchFamily="18" charset="0"/>
              </a:rPr>
              <a:t>{ </a:t>
            </a:r>
            <a:r>
              <a:rPr lang="en-US" dirty="0" err="1">
                <a:solidFill>
                  <a:srgbClr val="2B91AF"/>
                </a:solidFill>
                <a:highlight>
                  <a:srgbClr val="FFFFFF"/>
                </a:highlight>
                <a:latin typeface="Times New Roman" pitchFamily="18" charset="0"/>
                <a:cs typeface="Times New Roman" pitchFamily="18" charset="0"/>
              </a:rPr>
              <a:t>Console</a:t>
            </a:r>
            <a:r>
              <a:rPr lang="en-US" dirty="0" err="1">
                <a:solidFill>
                  <a:srgbClr val="000000"/>
                </a:solidFill>
                <a:highlight>
                  <a:srgbClr val="FFFFFF"/>
                </a:highlight>
                <a:latin typeface="Times New Roman" pitchFamily="18" charset="0"/>
                <a:cs typeface="Times New Roman" pitchFamily="18" charset="0"/>
              </a:rPr>
              <a:t>.Write</a:t>
            </a:r>
            <a:r>
              <a:rPr lang="en-US" dirty="0">
                <a:solidFill>
                  <a:srgbClr val="000000"/>
                </a:solidFill>
                <a:highlight>
                  <a:srgbClr val="FFFFFF"/>
                </a:highlight>
                <a:latin typeface="Times New Roman" pitchFamily="18" charset="0"/>
                <a:cs typeface="Times New Roman" pitchFamily="18" charset="0"/>
              </a:rPr>
              <a:t>(i + </a:t>
            </a:r>
            <a:r>
              <a:rPr lang="en-US" dirty="0">
                <a:solidFill>
                  <a:srgbClr val="A31515"/>
                </a:solidFill>
                <a:highlight>
                  <a:srgbClr val="FFFFFF"/>
                </a:highlight>
                <a:latin typeface="Times New Roman" pitchFamily="18" charset="0"/>
                <a:cs typeface="Times New Roman" pitchFamily="18" charset="0"/>
              </a:rPr>
              <a:t>" </a:t>
            </a:r>
            <a:r>
              <a:rPr lang="en-US" dirty="0" smtClean="0">
                <a:solidFill>
                  <a:srgbClr val="A31515"/>
                </a:solidFill>
                <a:highlight>
                  <a:srgbClr val="FFFFFF"/>
                </a:highlight>
                <a:latin typeface="Times New Roman" pitchFamily="18" charset="0"/>
                <a:cs typeface="Times New Roman" pitchFamily="18" charset="0"/>
              </a:rPr>
              <a:t>"</a:t>
            </a:r>
            <a:r>
              <a:rPr lang="en-US" dirty="0" smtClean="0">
                <a:solidFill>
                  <a:srgbClr val="000000"/>
                </a:solidFill>
                <a:highlight>
                  <a:srgbClr val="FFFFFF"/>
                </a:highlight>
                <a:latin typeface="Times New Roman" pitchFamily="18" charset="0"/>
                <a:cs typeface="Times New Roman" pitchFamily="18" charset="0"/>
              </a:rPr>
              <a:t>);}</a:t>
            </a:r>
            <a:endParaRPr lang="ru-RU" dirty="0">
              <a:solidFill>
                <a:srgbClr val="000000"/>
              </a:solidFill>
              <a:highlight>
                <a:srgbClr val="FFFFFF"/>
              </a:highlight>
              <a:latin typeface="Times New Roman" pitchFamily="18" charset="0"/>
              <a:cs typeface="Times New Roman" pitchFamily="18" charset="0"/>
            </a:endParaRPr>
          </a:p>
          <a:p>
            <a:r>
              <a:rPr lang="en-US" dirty="0">
                <a:solidFill>
                  <a:srgbClr val="000000"/>
                </a:solidFill>
                <a:highlight>
                  <a:srgbClr val="FFFFFF"/>
                </a:highlight>
                <a:latin typeface="Times New Roman" pitchFamily="18" charset="0"/>
                <a:cs typeface="Times New Roman" pitchFamily="18" charset="0"/>
              </a:rPr>
              <a:t>            </a:t>
            </a:r>
            <a:r>
              <a:rPr lang="en-US" dirty="0" err="1">
                <a:solidFill>
                  <a:srgbClr val="2B91AF"/>
                </a:solidFill>
                <a:highlight>
                  <a:srgbClr val="FFFFFF"/>
                </a:highlight>
                <a:latin typeface="Times New Roman" pitchFamily="18" charset="0"/>
                <a:cs typeface="Times New Roman" pitchFamily="18" charset="0"/>
              </a:rPr>
              <a:t>Console</a:t>
            </a:r>
            <a:r>
              <a:rPr lang="en-US" dirty="0" err="1">
                <a:solidFill>
                  <a:srgbClr val="000000"/>
                </a:solidFill>
                <a:highlight>
                  <a:srgbClr val="FFFFFF"/>
                </a:highlight>
                <a:latin typeface="Times New Roman" pitchFamily="18" charset="0"/>
                <a:cs typeface="Times New Roman" pitchFamily="18" charset="0"/>
              </a:rPr>
              <a:t>.ReadLine</a:t>
            </a:r>
            <a:r>
              <a:rPr lang="en-US" dirty="0">
                <a:solidFill>
                  <a:srgbClr val="000000"/>
                </a:solidFill>
                <a:highlight>
                  <a:srgbClr val="FFFFFF"/>
                </a:highlight>
                <a:latin typeface="Times New Roman" pitchFamily="18" charset="0"/>
                <a:cs typeface="Times New Roman" pitchFamily="18" charset="0"/>
              </a:rPr>
              <a:t>();</a:t>
            </a:r>
          </a:p>
          <a:p>
            <a:r>
              <a:rPr lang="ru-RU" dirty="0">
                <a:solidFill>
                  <a:srgbClr val="000000"/>
                </a:solidFill>
                <a:highlight>
                  <a:srgbClr val="FFFFFF"/>
                </a:highlight>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
        <p:nvSpPr>
          <p:cNvPr id="3" name="Прямоугольник 2"/>
          <p:cNvSpPr/>
          <p:nvPr/>
        </p:nvSpPr>
        <p:spPr>
          <a:xfrm>
            <a:off x="307712" y="136282"/>
            <a:ext cx="8845563" cy="400110"/>
          </a:xfrm>
          <a:prstGeom prst="rect">
            <a:avLst/>
          </a:prstGeom>
        </p:spPr>
        <p:txBody>
          <a:bodyPr wrap="none">
            <a:spAutoFit/>
          </a:bodyPr>
          <a:lstStyle/>
          <a:p>
            <a:r>
              <a:rPr lang="kk-KZ" sz="2000" b="1" dirty="0" smtClean="0">
                <a:latin typeface="Times New Roman" pitchFamily="18" charset="0"/>
                <a:cs typeface="Times New Roman" pitchFamily="18" charset="0"/>
              </a:rPr>
              <a:t>C</a:t>
            </a:r>
            <a:r>
              <a:rPr lang="kk-KZ" sz="2000" b="1" dirty="0">
                <a:latin typeface="Times New Roman" pitchFamily="18" charset="0"/>
                <a:cs typeface="Times New Roman" pitchFamily="18" charset="0"/>
              </a:rPr>
              <a:t># ТІЛІНДЕ ТІЗБЕКТЕРДІҢ ЖҰМЫСТАРЫН СИНХРОНИЗАЦИЯЛАУ</a:t>
            </a:r>
            <a:r>
              <a:rPr lang="kk-KZ" sz="2000" b="1" dirty="0" smtClean="0">
                <a:latin typeface="Times New Roman" pitchFamily="18" charset="0"/>
                <a:cs typeface="Times New Roman" pitchFamily="18" charset="0"/>
              </a:rPr>
              <a:t> </a:t>
            </a:r>
            <a:endParaRPr lang="ru-RU" sz="2000" b="1" dirty="0">
              <a:latin typeface="Times New Roman" pitchFamily="18" charset="0"/>
              <a:cs typeface="Times New Roman" pitchFamily="18" charset="0"/>
            </a:endParaRPr>
          </a:p>
        </p:txBody>
      </p:sp>
      <p:sp>
        <p:nvSpPr>
          <p:cNvPr id="4" name="Прямоугольник 3"/>
          <p:cNvSpPr/>
          <p:nvPr/>
        </p:nvSpPr>
        <p:spPr>
          <a:xfrm>
            <a:off x="307712" y="622541"/>
            <a:ext cx="8728784" cy="400110"/>
          </a:xfrm>
          <a:prstGeom prst="rect">
            <a:avLst/>
          </a:prstGeom>
        </p:spPr>
        <p:txBody>
          <a:bodyPr wrap="square">
            <a:spAutoFit/>
          </a:bodyPr>
          <a:lstStyle/>
          <a:p>
            <a:r>
              <a:rPr lang="kk-KZ" sz="2000" b="1" dirty="0" smtClean="0">
                <a:latin typeface="Times New Roman" pitchFamily="18" charset="0"/>
                <a:cs typeface="Times New Roman" pitchFamily="18" charset="0"/>
              </a:rPr>
              <a:t>Тізбектерді </a:t>
            </a:r>
            <a:r>
              <a:rPr lang="kk-KZ" sz="2000" b="1" dirty="0">
                <a:latin typeface="Times New Roman" pitchFamily="18" charset="0"/>
                <a:cs typeface="Times New Roman" pitchFamily="18" charset="0"/>
              </a:rPr>
              <a:t>синхрондаудың қарапайым </a:t>
            </a:r>
            <a:r>
              <a:rPr lang="kk-KZ" sz="2000" b="1" dirty="0" smtClean="0">
                <a:latin typeface="Times New Roman" pitchFamily="18" charset="0"/>
                <a:cs typeface="Times New Roman" pitchFamily="18" charset="0"/>
              </a:rPr>
              <a:t>құралдары</a:t>
            </a:r>
            <a:r>
              <a:rPr lang="en-US" sz="2000" b="1" dirty="0" smtClean="0">
                <a:latin typeface="Times New Roman" pitchFamily="18" charset="0"/>
                <a:cs typeface="Times New Roman" pitchFamily="18" charset="0"/>
              </a:rPr>
              <a:t>, </a:t>
            </a:r>
            <a:r>
              <a:rPr lang="en-US" sz="2000" b="1" dirty="0">
                <a:solidFill>
                  <a:srgbClr val="FF0000"/>
                </a:solidFill>
                <a:latin typeface="Times New Roman" pitchFamily="18" charset="0"/>
                <a:cs typeface="Times New Roman" pitchFamily="18" charset="0"/>
              </a:rPr>
              <a:t>Join</a:t>
            </a:r>
            <a:r>
              <a:rPr lang="ru-RU" sz="2000" b="1" dirty="0">
                <a:solidFill>
                  <a:srgbClr val="FF0000"/>
                </a:solidFill>
                <a:latin typeface="Times New Roman" pitchFamily="18" charset="0"/>
                <a:cs typeface="Times New Roman" pitchFamily="18" charset="0"/>
              </a:rPr>
              <a:t>()</a:t>
            </a:r>
            <a:r>
              <a:rPr lang="en-US" sz="2000" b="1" dirty="0">
                <a:solidFill>
                  <a:srgbClr val="FF0000"/>
                </a:solidFill>
                <a:latin typeface="Times New Roman" pitchFamily="18" charset="0"/>
                <a:cs typeface="Times New Roman" pitchFamily="18" charset="0"/>
              </a:rPr>
              <a:t> </a:t>
            </a:r>
            <a:r>
              <a:rPr lang="kk-KZ" sz="2000" b="1" dirty="0" smtClean="0">
                <a:solidFill>
                  <a:srgbClr val="FF0000"/>
                </a:solidFill>
                <a:latin typeface="Times New Roman" pitchFamily="18" charset="0"/>
                <a:cs typeface="Times New Roman" pitchFamily="18" charset="0"/>
              </a:rPr>
              <a:t>әдісі</a:t>
            </a:r>
            <a:endParaRPr lang="ru-RU" sz="20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76470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7712" y="136282"/>
            <a:ext cx="8845563" cy="400110"/>
          </a:xfrm>
          <a:prstGeom prst="rect">
            <a:avLst/>
          </a:prstGeom>
        </p:spPr>
        <p:txBody>
          <a:bodyPr wrap="none">
            <a:spAutoFit/>
          </a:bodyPr>
          <a:lstStyle/>
          <a:p>
            <a:r>
              <a:rPr lang="kk-KZ" sz="2000" b="1" dirty="0" smtClean="0">
                <a:latin typeface="Times New Roman" pitchFamily="18" charset="0"/>
                <a:cs typeface="Times New Roman" pitchFamily="18" charset="0"/>
              </a:rPr>
              <a:t>C</a:t>
            </a:r>
            <a:r>
              <a:rPr lang="kk-KZ" sz="2000" b="1" dirty="0">
                <a:latin typeface="Times New Roman" pitchFamily="18" charset="0"/>
                <a:cs typeface="Times New Roman" pitchFamily="18" charset="0"/>
              </a:rPr>
              <a:t># ТІЛІНДЕ ТІЗБЕКТЕРДІҢ ЖҰМЫСТАРЫН СИНХРОНИЗАЦИЯЛАУ</a:t>
            </a:r>
            <a:r>
              <a:rPr lang="kk-KZ" sz="2000" b="1" dirty="0" smtClean="0">
                <a:latin typeface="Times New Roman" pitchFamily="18" charset="0"/>
                <a:cs typeface="Times New Roman" pitchFamily="18" charset="0"/>
              </a:rPr>
              <a:t> </a:t>
            </a:r>
            <a:endParaRPr lang="ru-RU" sz="2000" b="1" dirty="0">
              <a:latin typeface="Times New Roman" pitchFamily="18" charset="0"/>
              <a:cs typeface="Times New Roman" pitchFamily="18" charset="0"/>
            </a:endParaRPr>
          </a:p>
        </p:txBody>
      </p:sp>
      <p:sp>
        <p:nvSpPr>
          <p:cNvPr id="3" name="Прямоугольник 2"/>
          <p:cNvSpPr/>
          <p:nvPr/>
        </p:nvSpPr>
        <p:spPr>
          <a:xfrm>
            <a:off x="307712" y="622541"/>
            <a:ext cx="8728784" cy="400110"/>
          </a:xfrm>
          <a:prstGeom prst="rect">
            <a:avLst/>
          </a:prstGeom>
        </p:spPr>
        <p:txBody>
          <a:bodyPr wrap="square">
            <a:spAutoFit/>
          </a:bodyPr>
          <a:lstStyle/>
          <a:p>
            <a:r>
              <a:rPr lang="kk-KZ" sz="2000" b="1" dirty="0" smtClean="0">
                <a:latin typeface="Times New Roman" pitchFamily="18" charset="0"/>
                <a:cs typeface="Times New Roman" pitchFamily="18" charset="0"/>
              </a:rPr>
              <a:t>Тізбектерді </a:t>
            </a:r>
            <a:r>
              <a:rPr lang="kk-KZ" sz="2000" b="1" dirty="0">
                <a:latin typeface="Times New Roman" pitchFamily="18" charset="0"/>
                <a:cs typeface="Times New Roman" pitchFamily="18" charset="0"/>
              </a:rPr>
              <a:t>синхрондаудың қарапайым </a:t>
            </a:r>
            <a:r>
              <a:rPr lang="kk-KZ" sz="2000" b="1" dirty="0" smtClean="0">
                <a:latin typeface="Times New Roman" pitchFamily="18" charset="0"/>
                <a:cs typeface="Times New Roman" pitchFamily="18" charset="0"/>
              </a:rPr>
              <a:t>құралдары</a:t>
            </a:r>
            <a:r>
              <a:rPr lang="en-US" sz="2000" b="1" dirty="0" smtClean="0">
                <a:latin typeface="Times New Roman" pitchFamily="18" charset="0"/>
                <a:cs typeface="Times New Roman" pitchFamily="18" charset="0"/>
              </a:rPr>
              <a:t>, </a:t>
            </a:r>
            <a:r>
              <a:rPr lang="en-US" sz="2000" b="1" dirty="0">
                <a:solidFill>
                  <a:srgbClr val="FF0000"/>
                </a:solidFill>
                <a:latin typeface="Times New Roman" pitchFamily="18" charset="0"/>
                <a:cs typeface="Times New Roman" pitchFamily="18" charset="0"/>
              </a:rPr>
              <a:t>Join</a:t>
            </a:r>
            <a:r>
              <a:rPr lang="ru-RU" sz="2000" b="1" dirty="0">
                <a:solidFill>
                  <a:srgbClr val="FF0000"/>
                </a:solidFill>
                <a:latin typeface="Times New Roman" pitchFamily="18" charset="0"/>
                <a:cs typeface="Times New Roman" pitchFamily="18" charset="0"/>
              </a:rPr>
              <a:t>()</a:t>
            </a:r>
            <a:r>
              <a:rPr lang="en-US" sz="2000" b="1" dirty="0">
                <a:solidFill>
                  <a:srgbClr val="FF0000"/>
                </a:solidFill>
                <a:latin typeface="Times New Roman" pitchFamily="18" charset="0"/>
                <a:cs typeface="Times New Roman" pitchFamily="18" charset="0"/>
              </a:rPr>
              <a:t> </a:t>
            </a:r>
            <a:r>
              <a:rPr lang="kk-KZ" sz="2000" b="1" dirty="0" smtClean="0">
                <a:solidFill>
                  <a:srgbClr val="FF0000"/>
                </a:solidFill>
                <a:latin typeface="Times New Roman" pitchFamily="18" charset="0"/>
                <a:cs typeface="Times New Roman" pitchFamily="18" charset="0"/>
              </a:rPr>
              <a:t>әдісі</a:t>
            </a:r>
            <a:endParaRPr lang="ru-RU" sz="2000" b="1" dirty="0">
              <a:solidFill>
                <a:srgbClr val="FF0000"/>
              </a:solidFill>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412776"/>
            <a:ext cx="8136904"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8516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6136" y="1105110"/>
            <a:ext cx="8208912" cy="4801314"/>
          </a:xfrm>
          <a:prstGeom prst="rect">
            <a:avLst/>
          </a:prstGeom>
        </p:spPr>
        <p:txBody>
          <a:bodyPr wrap="square">
            <a:spAutoFit/>
          </a:bodyPr>
          <a:lstStyle/>
          <a:p>
            <a:pPr indent="450215">
              <a:spcAft>
                <a:spcPts val="0"/>
              </a:spcAft>
            </a:pPr>
            <a:r>
              <a:rPr lang="kk-KZ" b="1" dirty="0" smtClean="0">
                <a:latin typeface="Times New Roman"/>
                <a:ea typeface="Times New Roman"/>
              </a:rPr>
              <a:t>lock </a:t>
            </a:r>
            <a:r>
              <a:rPr lang="kk-KZ" dirty="0">
                <a:latin typeface="Times New Roman"/>
                <a:ea typeface="Times New Roman"/>
              </a:rPr>
              <a:t>операторын пайдалану</a:t>
            </a:r>
            <a:endParaRPr lang="ru-RU" sz="1600" dirty="0">
              <a:latin typeface="Times New Roman"/>
              <a:ea typeface="Times New Roman"/>
            </a:endParaRPr>
          </a:p>
          <a:p>
            <a:pPr indent="457200" algn="just">
              <a:spcAft>
                <a:spcPts val="0"/>
              </a:spcAft>
            </a:pPr>
            <a:r>
              <a:rPr lang="kk-KZ" b="1" dirty="0">
                <a:latin typeface="Times New Roman"/>
                <a:ea typeface="Times New Roman"/>
              </a:rPr>
              <a:t>Lock </a:t>
            </a:r>
            <a:r>
              <a:rPr lang="kk-KZ" dirty="0">
                <a:latin typeface="Times New Roman"/>
                <a:ea typeface="Times New Roman"/>
              </a:rPr>
              <a:t>операторы </a:t>
            </a:r>
            <a:r>
              <a:rPr lang="kk-KZ" b="1" dirty="0">
                <a:latin typeface="Times New Roman"/>
                <a:ea typeface="Times New Roman"/>
              </a:rPr>
              <a:t>Mutex </a:t>
            </a:r>
            <a:r>
              <a:rPr lang="kk-KZ" dirty="0">
                <a:latin typeface="Times New Roman"/>
                <a:ea typeface="Times New Roman"/>
              </a:rPr>
              <a:t>және </a:t>
            </a:r>
            <a:r>
              <a:rPr lang="kk-KZ" b="1" dirty="0">
                <a:latin typeface="Times New Roman"/>
                <a:ea typeface="Times New Roman"/>
              </a:rPr>
              <a:t>Semaphore </a:t>
            </a:r>
            <a:r>
              <a:rPr lang="kk-KZ" dirty="0">
                <a:latin typeface="Times New Roman"/>
                <a:ea typeface="Times New Roman"/>
              </a:rPr>
              <a:t>синхрондау объектілерімен бірге арнайы блоктаушы конструкцияларға жатады</a:t>
            </a:r>
            <a:r>
              <a:rPr lang="kk-KZ" b="1" dirty="0">
                <a:latin typeface="Times New Roman"/>
                <a:ea typeface="Times New Roman"/>
              </a:rPr>
              <a:t>.</a:t>
            </a:r>
            <a:endParaRPr lang="ru-RU" sz="1600" dirty="0">
              <a:latin typeface="Times New Roman"/>
              <a:ea typeface="Times New Roman"/>
            </a:endParaRPr>
          </a:p>
          <a:p>
            <a:pPr indent="449580" algn="just">
              <a:spcAft>
                <a:spcPts val="0"/>
              </a:spcAft>
            </a:pPr>
            <a:r>
              <a:rPr lang="kk-KZ" dirty="0">
                <a:latin typeface="Times New Roman"/>
                <a:ea typeface="Times New Roman"/>
              </a:rPr>
              <a:t>Әртүрлі үдерістердің тізбектерін блоктайтын </a:t>
            </a:r>
            <a:r>
              <a:rPr lang="kk-KZ" b="1" dirty="0">
                <a:latin typeface="Times New Roman"/>
                <a:ea typeface="Times New Roman"/>
              </a:rPr>
              <a:t>Mutex </a:t>
            </a:r>
            <a:r>
              <a:rPr lang="kk-KZ" dirty="0">
                <a:latin typeface="Times New Roman"/>
                <a:ea typeface="Times New Roman"/>
              </a:rPr>
              <a:t>және </a:t>
            </a:r>
            <a:r>
              <a:rPr lang="kk-KZ" b="1" dirty="0">
                <a:latin typeface="Times New Roman"/>
                <a:ea typeface="Times New Roman"/>
              </a:rPr>
              <a:t>Semaphore </a:t>
            </a:r>
            <a:r>
              <a:rPr lang="kk-KZ" dirty="0">
                <a:latin typeface="Times New Roman"/>
                <a:ea typeface="Times New Roman"/>
              </a:rPr>
              <a:t>синхрондау объектілеріне қарағанда, </a:t>
            </a:r>
            <a:r>
              <a:rPr lang="kk-KZ" b="1" dirty="0">
                <a:latin typeface="Times New Roman"/>
                <a:ea typeface="Times New Roman"/>
              </a:rPr>
              <a:t>lock операторы тек бір үдерістің ішінде ғана тізбектердің жұмысын блоктауға мүмкіндік береді. </a:t>
            </a:r>
            <a:endParaRPr lang="en-US" b="1" dirty="0" smtClean="0">
              <a:latin typeface="Times New Roman"/>
              <a:ea typeface="Times New Roman"/>
            </a:endParaRPr>
          </a:p>
          <a:p>
            <a:pPr indent="449580" algn="just">
              <a:spcAft>
                <a:spcPts val="0"/>
              </a:spcAft>
            </a:pPr>
            <a:endParaRPr lang="ru-RU" sz="1600" dirty="0">
              <a:latin typeface="Times New Roman"/>
              <a:ea typeface="Times New Roman"/>
            </a:endParaRPr>
          </a:p>
          <a:p>
            <a:pPr indent="449580" algn="just">
              <a:spcAft>
                <a:spcPts val="0"/>
              </a:spcAft>
            </a:pPr>
            <a:r>
              <a:rPr lang="kk-KZ" dirty="0">
                <a:latin typeface="Times New Roman"/>
                <a:ea typeface="Times New Roman"/>
              </a:rPr>
              <a:t>Алдыңғы дәрісте біз тізбектерге деректерді жіберу  үшін </a:t>
            </a:r>
            <a:r>
              <a:rPr lang="kk-KZ" b="1" dirty="0">
                <a:latin typeface="Times New Roman"/>
                <a:ea typeface="Times New Roman"/>
              </a:rPr>
              <a:t>lock </a:t>
            </a:r>
            <a:r>
              <a:rPr lang="kk-KZ" dirty="0">
                <a:latin typeface="Times New Roman"/>
                <a:ea typeface="Times New Roman"/>
              </a:rPr>
              <a:t>операторының жұмысын қарастырған болатынбыз. Осы мысалда y = a*x + b/x + c өрнегін есептеу үшін үш тізбекті қосамыз. Бірінші тізбек с мәнін алады және тиісінше екінші және үшінші тізбектерде орындалатын a*x және b/x есептеулердің нәтижелерін тосады. x айнымалысы бағдарламада глобальді айнымалы ретінде жарияланады.</a:t>
            </a:r>
            <a:endParaRPr lang="ru-RU" sz="1600" dirty="0">
              <a:latin typeface="Times New Roman"/>
              <a:ea typeface="Times New Roman"/>
            </a:endParaRPr>
          </a:p>
          <a:p>
            <a:pPr indent="449580" algn="just">
              <a:spcAft>
                <a:spcPts val="0"/>
              </a:spcAft>
            </a:pPr>
            <a:r>
              <a:rPr lang="kk-KZ" dirty="0">
                <a:latin typeface="Times New Roman"/>
                <a:ea typeface="Times New Roman"/>
              </a:rPr>
              <a:t>Оқу мақсатында бүкіл бағдарламаның жүзеге асырылуын 4 файл ретінде орындаймыз – бағдарлама файлы және тізбектер іске қосылатын әдістер үшін болатын кластар файлынан үш файл болады.  Бағдарламаның бірінші файлының бастапқы коды келесідей түрде болады:</a:t>
            </a:r>
            <a:endParaRPr lang="ru-RU" sz="1600" dirty="0">
              <a:effectLst/>
              <a:latin typeface="Times New Roman"/>
              <a:ea typeface="Times New Roman"/>
            </a:endParaRPr>
          </a:p>
        </p:txBody>
      </p:sp>
      <p:sp>
        <p:nvSpPr>
          <p:cNvPr id="3" name="Прямоугольник 2"/>
          <p:cNvSpPr/>
          <p:nvPr/>
        </p:nvSpPr>
        <p:spPr>
          <a:xfrm>
            <a:off x="307712" y="136282"/>
            <a:ext cx="8845563" cy="400110"/>
          </a:xfrm>
          <a:prstGeom prst="rect">
            <a:avLst/>
          </a:prstGeom>
        </p:spPr>
        <p:txBody>
          <a:bodyPr wrap="none">
            <a:spAutoFit/>
          </a:bodyPr>
          <a:lstStyle/>
          <a:p>
            <a:r>
              <a:rPr lang="kk-KZ" sz="2000" b="1" dirty="0" smtClean="0">
                <a:latin typeface="Times New Roman" pitchFamily="18" charset="0"/>
                <a:cs typeface="Times New Roman" pitchFamily="18" charset="0"/>
              </a:rPr>
              <a:t>C</a:t>
            </a:r>
            <a:r>
              <a:rPr lang="kk-KZ" sz="2000" b="1" dirty="0">
                <a:latin typeface="Times New Roman" pitchFamily="18" charset="0"/>
                <a:cs typeface="Times New Roman" pitchFamily="18" charset="0"/>
              </a:rPr>
              <a:t># ТІЛІНДЕ ТІЗБЕКТЕРДІҢ ЖҰМЫСТАРЫН СИНХРОНИЗАЦИЯЛАУ</a:t>
            </a:r>
            <a:r>
              <a:rPr lang="kk-KZ" sz="2000" b="1" dirty="0" smtClean="0">
                <a:latin typeface="Times New Roman" pitchFamily="18" charset="0"/>
                <a:cs typeface="Times New Roman" pitchFamily="18" charset="0"/>
              </a:rPr>
              <a:t> </a:t>
            </a:r>
            <a:endParaRPr lang="ru-RU" sz="2000" b="1" dirty="0">
              <a:latin typeface="Times New Roman" pitchFamily="18" charset="0"/>
              <a:cs typeface="Times New Roman" pitchFamily="18" charset="0"/>
            </a:endParaRPr>
          </a:p>
        </p:txBody>
      </p:sp>
      <p:sp>
        <p:nvSpPr>
          <p:cNvPr id="4" name="Прямоугольник 3"/>
          <p:cNvSpPr/>
          <p:nvPr/>
        </p:nvSpPr>
        <p:spPr>
          <a:xfrm>
            <a:off x="316136" y="686218"/>
            <a:ext cx="8496944" cy="369332"/>
          </a:xfrm>
          <a:prstGeom prst="rect">
            <a:avLst/>
          </a:prstGeom>
        </p:spPr>
        <p:txBody>
          <a:bodyPr wrap="square">
            <a:spAutoFit/>
          </a:bodyPr>
          <a:lstStyle/>
          <a:p>
            <a:r>
              <a:rPr lang="kk-KZ" b="1" dirty="0" smtClean="0">
                <a:latin typeface="Times New Roman" pitchFamily="18" charset="0"/>
                <a:cs typeface="Times New Roman" pitchFamily="18" charset="0"/>
              </a:rPr>
              <a:t>Арнайы </a:t>
            </a:r>
            <a:r>
              <a:rPr lang="kk-KZ" b="1" dirty="0">
                <a:latin typeface="Times New Roman" pitchFamily="18" charset="0"/>
                <a:cs typeface="Times New Roman" pitchFamily="18" charset="0"/>
              </a:rPr>
              <a:t>блоктаушы конструкциялар</a:t>
            </a:r>
            <a:r>
              <a:rPr lang="kk-KZ" b="1" dirty="0" smtClean="0">
                <a:latin typeface="Times New Roman" pitchFamily="18" charset="0"/>
                <a:cs typeface="Times New Roman" pitchFamily="18" charset="0"/>
              </a:rPr>
              <a:t>,</a:t>
            </a:r>
            <a:r>
              <a:rPr lang="en-US" b="1"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lock операторы</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val="19380591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35912" y="909138"/>
            <a:ext cx="8368744" cy="5940088"/>
          </a:xfrm>
          <a:prstGeom prst="rect">
            <a:avLst/>
          </a:prstGeom>
        </p:spPr>
        <p:txBody>
          <a:bodyPr wrap="square">
            <a:spAutoFit/>
          </a:bodyPr>
          <a:lstStyle/>
          <a:p>
            <a:pPr indent="457200" algn="just"/>
            <a:r>
              <a:rPr lang="ru-RU" sz="2000" dirty="0">
                <a:latin typeface="Times New Roman" pitchFamily="18" charset="0"/>
                <a:cs typeface="Times New Roman" pitchFamily="18" charset="0"/>
              </a:rPr>
              <a:t>Ключевое слово </a:t>
            </a:r>
            <a:r>
              <a:rPr lang="en-US" sz="2000" b="1" dirty="0">
                <a:latin typeface="Times New Roman" pitchFamily="18" charset="0"/>
                <a:cs typeface="Times New Roman" pitchFamily="18" charset="0"/>
              </a:rPr>
              <a:t>lock</a:t>
            </a:r>
            <a:r>
              <a:rPr lang="ru-RU" sz="2000" dirty="0">
                <a:latin typeface="Times New Roman" pitchFamily="18" charset="0"/>
                <a:cs typeface="Times New Roman" pitchFamily="18" charset="0"/>
              </a:rPr>
              <a:t> позволяет блокировать блок кода таким образом, что в каждый момент времени его может использовать только одна </a:t>
            </a:r>
            <a:r>
              <a:rPr lang="ru-RU" sz="2000" dirty="0" smtClean="0">
                <a:latin typeface="Times New Roman" pitchFamily="18" charset="0"/>
                <a:cs typeface="Times New Roman" pitchFamily="18" charset="0"/>
              </a:rPr>
              <a:t>нить</a:t>
            </a:r>
            <a:r>
              <a:rPr lang="en-US" sz="2000" dirty="0" smtClean="0">
                <a:latin typeface="Times New Roman" pitchFamily="18" charset="0"/>
                <a:cs typeface="Times New Roman" pitchFamily="18" charset="0"/>
              </a:rPr>
              <a:t>.</a:t>
            </a:r>
          </a:p>
          <a:p>
            <a:pPr indent="457200" algn="just"/>
            <a:r>
              <a:rPr lang="en-US" sz="2000" b="1" dirty="0" smtClean="0">
                <a:latin typeface="Times New Roman" pitchFamily="18" charset="0"/>
                <a:cs typeface="Times New Roman" pitchFamily="18" charset="0"/>
              </a:rPr>
              <a:t>lock</a:t>
            </a:r>
            <a:r>
              <a:rPr lang="ru-RU" sz="2000" dirty="0" smtClean="0">
                <a:latin typeface="Times New Roman" pitchFamily="18" charset="0"/>
                <a:cs typeface="Times New Roman" pitchFamily="18" charset="0"/>
              </a:rPr>
              <a:t> оператор </a:t>
            </a:r>
            <a:r>
              <a:rPr lang="ru-RU" sz="2000" dirty="0">
                <a:latin typeface="Times New Roman" pitchFamily="18" charset="0"/>
                <a:cs typeface="Times New Roman" pitchFamily="18" charset="0"/>
              </a:rPr>
              <a:t>со следующим форматом записи:</a:t>
            </a:r>
          </a:p>
          <a:p>
            <a:pPr indent="457200" algn="just"/>
            <a:r>
              <a:rPr lang="en-US" sz="2000" dirty="0">
                <a:latin typeface="Times New Roman" pitchFamily="18" charset="0"/>
                <a:cs typeface="Times New Roman" pitchFamily="18" charset="0"/>
              </a:rPr>
              <a:t>lock</a:t>
            </a:r>
            <a:r>
              <a:rPr lang="ru-RU" sz="2000" dirty="0">
                <a:latin typeface="Times New Roman" pitchFamily="18" charset="0"/>
                <a:cs typeface="Times New Roman" pitchFamily="18" charset="0"/>
              </a:rPr>
              <a:t> (выражение) </a:t>
            </a:r>
          </a:p>
          <a:p>
            <a:pPr indent="457200" algn="just"/>
            <a:r>
              <a:rPr lang="ru-RU" sz="2000" dirty="0">
                <a:latin typeface="Times New Roman" pitchFamily="18" charset="0"/>
                <a:cs typeface="Times New Roman" pitchFamily="18" charset="0"/>
              </a:rPr>
              <a:t>{ блок операторов}</a:t>
            </a:r>
          </a:p>
          <a:p>
            <a:pPr indent="457200" algn="just"/>
            <a:r>
              <a:rPr lang="ru-RU" sz="2000" dirty="0">
                <a:latin typeface="Times New Roman" pitchFamily="18" charset="0"/>
                <a:cs typeface="Times New Roman" pitchFamily="18" charset="0"/>
              </a:rPr>
              <a:t>Выражение определяет объект, который требуется заблокировать. Для обычных методов в качестве выражения используется ключевое слово </a:t>
            </a:r>
            <a:r>
              <a:rPr lang="en-US" sz="2000" b="1" dirty="0">
                <a:latin typeface="Times New Roman" pitchFamily="18" charset="0"/>
                <a:cs typeface="Times New Roman" pitchFamily="18" charset="0"/>
              </a:rPr>
              <a:t>this</a:t>
            </a:r>
            <a:r>
              <a:rPr lang="ru-RU" sz="2000" dirty="0">
                <a:latin typeface="Times New Roman" pitchFamily="18" charset="0"/>
                <a:cs typeface="Times New Roman" pitchFamily="18" charset="0"/>
              </a:rPr>
              <a:t>, для статических методов – </a:t>
            </a:r>
            <a:r>
              <a:rPr lang="en-US" sz="2000" b="1" dirty="0" err="1">
                <a:latin typeface="Times New Roman" pitchFamily="18" charset="0"/>
                <a:cs typeface="Times New Roman" pitchFamily="18" charset="0"/>
              </a:rPr>
              <a:t>typeof</a:t>
            </a:r>
            <a:r>
              <a:rPr lang="ru-RU" sz="2000" b="1" dirty="0">
                <a:latin typeface="Times New Roman" pitchFamily="18" charset="0"/>
                <a:cs typeface="Times New Roman" pitchFamily="18" charset="0"/>
              </a:rPr>
              <a:t>(</a:t>
            </a:r>
            <a:r>
              <a:rPr lang="ru-RU" sz="2000" dirty="0">
                <a:latin typeface="Times New Roman" pitchFamily="18" charset="0"/>
                <a:cs typeface="Times New Roman" pitchFamily="18" charset="0"/>
              </a:rPr>
              <a:t>класс). Блок операторов задает критическую секцию кода, которую требуется заблокировать [Павловская стр. 242].</a:t>
            </a:r>
          </a:p>
          <a:p>
            <a:pPr indent="457200" algn="just"/>
            <a:r>
              <a:rPr lang="ru-RU" sz="2000" dirty="0">
                <a:latin typeface="Times New Roman" pitchFamily="18" charset="0"/>
                <a:cs typeface="Times New Roman" pitchFamily="18" charset="0"/>
              </a:rPr>
              <a:t>Во всех определениях присутствует единое утверждение, что </a:t>
            </a:r>
            <a:r>
              <a:rPr lang="en-US" sz="2000" b="1" dirty="0">
                <a:latin typeface="Times New Roman" pitchFamily="18" charset="0"/>
                <a:cs typeface="Times New Roman" pitchFamily="18" charset="0"/>
              </a:rPr>
              <a:t>lock</a:t>
            </a:r>
            <a:r>
              <a:rPr lang="ru-RU" sz="2000" dirty="0">
                <a:latin typeface="Times New Roman" pitchFamily="18" charset="0"/>
                <a:cs typeface="Times New Roman" pitchFamily="18" charset="0"/>
              </a:rPr>
              <a:t> включает некоторый блок кода, который блокируется для использования многими нитями. С методической точки зрения лучшим и понятным определением является определение Павловской Т.А., которого мы будем придерживаться в наших лекциях. </a:t>
            </a:r>
          </a:p>
          <a:p>
            <a:pPr indent="457200" algn="just"/>
            <a:r>
              <a:rPr lang="ru-RU" sz="2000" dirty="0">
                <a:latin typeface="Times New Roman" pitchFamily="18" charset="0"/>
                <a:cs typeface="Times New Roman" pitchFamily="18" charset="0"/>
              </a:rPr>
              <a:t>Итак, </a:t>
            </a:r>
            <a:r>
              <a:rPr lang="en-US" sz="2000" b="1" dirty="0">
                <a:latin typeface="Times New Roman" pitchFamily="18" charset="0"/>
                <a:cs typeface="Times New Roman" pitchFamily="18" charset="0"/>
              </a:rPr>
              <a:t>lock</a:t>
            </a:r>
            <a:r>
              <a:rPr lang="en-US" sz="2000" dirty="0">
                <a:latin typeface="Times New Roman" pitchFamily="18" charset="0"/>
                <a:cs typeface="Times New Roman" pitchFamily="18" charset="0"/>
              </a:rPr>
              <a:t> </a:t>
            </a:r>
            <a:r>
              <a:rPr lang="ru-RU" sz="2000" dirty="0">
                <a:latin typeface="Times New Roman" pitchFamily="18" charset="0"/>
                <a:cs typeface="Times New Roman" pitchFamily="18" charset="0"/>
              </a:rPr>
              <a:t>это оператор, позволяющий блокировать секцию кода таким образом, что в каждый момент времени его может использовать только одна нить.</a:t>
            </a:r>
          </a:p>
          <a:p>
            <a:endParaRPr lang="ru-RU" sz="2000" dirty="0">
              <a:latin typeface="Times New Roman" pitchFamily="18" charset="0"/>
              <a:cs typeface="Times New Roman" pitchFamily="18" charset="0"/>
            </a:endParaRPr>
          </a:p>
        </p:txBody>
      </p:sp>
      <p:sp>
        <p:nvSpPr>
          <p:cNvPr id="3" name="Прямоугольник 2"/>
          <p:cNvSpPr/>
          <p:nvPr/>
        </p:nvSpPr>
        <p:spPr>
          <a:xfrm>
            <a:off x="307712" y="136282"/>
            <a:ext cx="8845563" cy="400110"/>
          </a:xfrm>
          <a:prstGeom prst="rect">
            <a:avLst/>
          </a:prstGeom>
        </p:spPr>
        <p:txBody>
          <a:bodyPr wrap="none">
            <a:spAutoFit/>
          </a:bodyPr>
          <a:lstStyle/>
          <a:p>
            <a:r>
              <a:rPr lang="kk-KZ" sz="2000" b="1" dirty="0" smtClean="0">
                <a:latin typeface="Times New Roman" pitchFamily="18" charset="0"/>
                <a:cs typeface="Times New Roman" pitchFamily="18" charset="0"/>
              </a:rPr>
              <a:t>C</a:t>
            </a:r>
            <a:r>
              <a:rPr lang="kk-KZ" sz="2000" b="1" dirty="0">
                <a:latin typeface="Times New Roman" pitchFamily="18" charset="0"/>
                <a:cs typeface="Times New Roman" pitchFamily="18" charset="0"/>
              </a:rPr>
              <a:t># ТІЛІНДЕ ТІЗБЕКТЕРДІҢ ЖҰМЫСТАРЫН СИНХРОНИЗАЦИЯЛАУ</a:t>
            </a:r>
            <a:r>
              <a:rPr lang="kk-KZ" sz="2000" b="1" dirty="0" smtClean="0">
                <a:latin typeface="Times New Roman" pitchFamily="18" charset="0"/>
                <a:cs typeface="Times New Roman" pitchFamily="18" charset="0"/>
              </a:rPr>
              <a:t> </a:t>
            </a:r>
            <a:endParaRPr lang="ru-RU" sz="2000" b="1" dirty="0">
              <a:latin typeface="Times New Roman" pitchFamily="18" charset="0"/>
              <a:cs typeface="Times New Roman" pitchFamily="18" charset="0"/>
            </a:endParaRPr>
          </a:p>
        </p:txBody>
      </p:sp>
      <p:sp>
        <p:nvSpPr>
          <p:cNvPr id="4" name="Прямоугольник 3"/>
          <p:cNvSpPr/>
          <p:nvPr/>
        </p:nvSpPr>
        <p:spPr>
          <a:xfrm>
            <a:off x="307712" y="539806"/>
            <a:ext cx="8496944" cy="369332"/>
          </a:xfrm>
          <a:prstGeom prst="rect">
            <a:avLst/>
          </a:prstGeom>
        </p:spPr>
        <p:txBody>
          <a:bodyPr wrap="square">
            <a:spAutoFit/>
          </a:bodyPr>
          <a:lstStyle/>
          <a:p>
            <a:r>
              <a:rPr lang="kk-KZ" b="1" dirty="0" smtClean="0">
                <a:latin typeface="Times New Roman" pitchFamily="18" charset="0"/>
                <a:cs typeface="Times New Roman" pitchFamily="18" charset="0"/>
              </a:rPr>
              <a:t>Арнайы </a:t>
            </a:r>
            <a:r>
              <a:rPr lang="kk-KZ" b="1" dirty="0">
                <a:latin typeface="Times New Roman" pitchFamily="18" charset="0"/>
                <a:cs typeface="Times New Roman" pitchFamily="18" charset="0"/>
              </a:rPr>
              <a:t>блоктаушы конструкциялар</a:t>
            </a:r>
            <a:r>
              <a:rPr lang="kk-KZ" b="1" dirty="0" smtClean="0">
                <a:latin typeface="Times New Roman" pitchFamily="18" charset="0"/>
                <a:cs typeface="Times New Roman" pitchFamily="18" charset="0"/>
              </a:rPr>
              <a:t>,</a:t>
            </a:r>
            <a:r>
              <a:rPr lang="en-US" b="1"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lock операторы</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val="221352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196752"/>
            <a:ext cx="7848872" cy="4332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307712" y="136282"/>
            <a:ext cx="8845563" cy="400110"/>
          </a:xfrm>
          <a:prstGeom prst="rect">
            <a:avLst/>
          </a:prstGeom>
        </p:spPr>
        <p:txBody>
          <a:bodyPr wrap="none">
            <a:spAutoFit/>
          </a:bodyPr>
          <a:lstStyle/>
          <a:p>
            <a:r>
              <a:rPr lang="kk-KZ" sz="2000" b="1" dirty="0" smtClean="0">
                <a:latin typeface="Times New Roman" pitchFamily="18" charset="0"/>
                <a:cs typeface="Times New Roman" pitchFamily="18" charset="0"/>
              </a:rPr>
              <a:t>C</a:t>
            </a:r>
            <a:r>
              <a:rPr lang="kk-KZ" sz="2000" b="1" dirty="0">
                <a:latin typeface="Times New Roman" pitchFamily="18" charset="0"/>
                <a:cs typeface="Times New Roman" pitchFamily="18" charset="0"/>
              </a:rPr>
              <a:t># ТІЛІНДЕ ТІЗБЕКТЕРДІҢ ЖҰМЫСТАРЫН СИНХРОНИЗАЦИЯЛАУ</a:t>
            </a:r>
            <a:r>
              <a:rPr lang="kk-KZ" sz="2000" b="1" dirty="0" smtClean="0">
                <a:latin typeface="Times New Roman" pitchFamily="18" charset="0"/>
                <a:cs typeface="Times New Roman" pitchFamily="18" charset="0"/>
              </a:rPr>
              <a:t> </a:t>
            </a:r>
            <a:endParaRPr lang="ru-RU" sz="2000" b="1" dirty="0">
              <a:latin typeface="Times New Roman" pitchFamily="18" charset="0"/>
              <a:cs typeface="Times New Roman" pitchFamily="18" charset="0"/>
            </a:endParaRPr>
          </a:p>
        </p:txBody>
      </p:sp>
      <p:sp>
        <p:nvSpPr>
          <p:cNvPr id="4" name="Прямоугольник 3"/>
          <p:cNvSpPr/>
          <p:nvPr/>
        </p:nvSpPr>
        <p:spPr>
          <a:xfrm>
            <a:off x="316136" y="686218"/>
            <a:ext cx="8496944" cy="369332"/>
          </a:xfrm>
          <a:prstGeom prst="rect">
            <a:avLst/>
          </a:prstGeom>
        </p:spPr>
        <p:txBody>
          <a:bodyPr wrap="square">
            <a:spAutoFit/>
          </a:bodyPr>
          <a:lstStyle/>
          <a:p>
            <a:r>
              <a:rPr lang="kk-KZ" b="1" dirty="0" smtClean="0">
                <a:latin typeface="Times New Roman" pitchFamily="18" charset="0"/>
                <a:cs typeface="Times New Roman" pitchFamily="18" charset="0"/>
              </a:rPr>
              <a:t>Арнайы </a:t>
            </a:r>
            <a:r>
              <a:rPr lang="kk-KZ" b="1" dirty="0">
                <a:latin typeface="Times New Roman" pitchFamily="18" charset="0"/>
                <a:cs typeface="Times New Roman" pitchFamily="18" charset="0"/>
              </a:rPr>
              <a:t>блоктаушы конструкциялар</a:t>
            </a:r>
            <a:r>
              <a:rPr lang="kk-KZ" b="1" dirty="0" smtClean="0">
                <a:latin typeface="Times New Roman" pitchFamily="18" charset="0"/>
                <a:cs typeface="Times New Roman" pitchFamily="18" charset="0"/>
              </a:rPr>
              <a:t>,</a:t>
            </a:r>
            <a:r>
              <a:rPr lang="en-US" b="1"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lock операторы</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val="5682956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5704" y="764704"/>
            <a:ext cx="8208912" cy="4401205"/>
          </a:xfrm>
          <a:prstGeom prst="rect">
            <a:avLst/>
          </a:prstGeom>
        </p:spPr>
        <p:txBody>
          <a:bodyPr wrap="square">
            <a:spAutoFit/>
          </a:bodyPr>
          <a:lstStyle/>
          <a:p>
            <a:pPr indent="457200"/>
            <a:r>
              <a:rPr lang="kk-KZ" sz="2000" b="1" dirty="0" smtClean="0">
                <a:latin typeface="Times New Roman" pitchFamily="18" charset="0"/>
                <a:cs typeface="Times New Roman" pitchFamily="18" charset="0"/>
              </a:rPr>
              <a:t>Арнайы </a:t>
            </a:r>
            <a:r>
              <a:rPr lang="kk-KZ" sz="2000" b="1" dirty="0">
                <a:latin typeface="Times New Roman" pitchFamily="18" charset="0"/>
                <a:cs typeface="Times New Roman" pitchFamily="18" charset="0"/>
              </a:rPr>
              <a:t>блоктаушы </a:t>
            </a:r>
            <a:r>
              <a:rPr lang="ru-RU" sz="2000" b="1" dirty="0">
                <a:latin typeface="Times New Roman" pitchFamily="18" charset="0"/>
                <a:cs typeface="Times New Roman" pitchFamily="18" charset="0"/>
              </a:rPr>
              <a:t>конструкция</a:t>
            </a:r>
            <a:r>
              <a:rPr lang="kk-KZ" sz="2000" b="1" dirty="0">
                <a:latin typeface="Times New Roman" pitchFamily="18" charset="0"/>
                <a:cs typeface="Times New Roman" pitchFamily="18" charset="0"/>
              </a:rPr>
              <a:t>лар</a:t>
            </a:r>
            <a:endParaRPr lang="ru-RU" sz="2000" b="1" dirty="0">
              <a:latin typeface="Times New Roman" pitchFamily="18" charset="0"/>
              <a:cs typeface="Times New Roman" pitchFamily="18" charset="0"/>
            </a:endParaRPr>
          </a:p>
          <a:p>
            <a:pPr indent="457200"/>
            <a:r>
              <a:rPr lang="kk-KZ" sz="2000" dirty="0">
                <a:latin typeface="Times New Roman" pitchFamily="18" charset="0"/>
                <a:cs typeface="Times New Roman" pitchFamily="18" charset="0"/>
              </a:rPr>
              <a:t> </a:t>
            </a:r>
            <a:r>
              <a:rPr lang="kk-KZ" sz="2000" dirty="0" smtClean="0">
                <a:latin typeface="Times New Roman" pitchFamily="18" charset="0"/>
                <a:cs typeface="Times New Roman" pitchFamily="18" charset="0"/>
              </a:rPr>
              <a:t>Mutex </a:t>
            </a:r>
            <a:r>
              <a:rPr lang="kk-KZ" sz="2000" dirty="0">
                <a:latin typeface="Times New Roman" pitchFamily="18" charset="0"/>
                <a:cs typeface="Times New Roman" pitchFamily="18" charset="0"/>
              </a:rPr>
              <a:t>арнайы блоктаушы конструкция</a:t>
            </a:r>
            <a:endParaRPr lang="ru-RU" sz="2000" dirty="0">
              <a:latin typeface="Times New Roman" pitchFamily="18" charset="0"/>
              <a:cs typeface="Times New Roman" pitchFamily="18" charset="0"/>
            </a:endParaRPr>
          </a:p>
          <a:p>
            <a:pPr indent="457200"/>
            <a:r>
              <a:rPr lang="kk-KZ" sz="2000" dirty="0">
                <a:latin typeface="Times New Roman" pitchFamily="18" charset="0"/>
                <a:cs typeface="Times New Roman" pitchFamily="18" charset="0"/>
              </a:rPr>
              <a:t> </a:t>
            </a:r>
            <a:endParaRPr lang="ru-RU" sz="2000" dirty="0">
              <a:latin typeface="Times New Roman" pitchFamily="18" charset="0"/>
              <a:cs typeface="Times New Roman" pitchFamily="18" charset="0"/>
            </a:endParaRPr>
          </a:p>
          <a:p>
            <a:pPr indent="457200" algn="just"/>
            <a:r>
              <a:rPr lang="kk-KZ" sz="2000" dirty="0">
                <a:latin typeface="Times New Roman" pitchFamily="18" charset="0"/>
                <a:cs typeface="Times New Roman" pitchFamily="18" charset="0"/>
              </a:rPr>
              <a:t>Анықтама бойынша </a:t>
            </a:r>
            <a:r>
              <a:rPr lang="kk-KZ" sz="2000" b="1" dirty="0">
                <a:latin typeface="Times New Roman" pitchFamily="18" charset="0"/>
                <a:cs typeface="Times New Roman" pitchFamily="18" charset="0"/>
              </a:rPr>
              <a:t>Mutex </a:t>
            </a:r>
            <a:r>
              <a:rPr lang="kk-KZ" sz="2000" dirty="0">
                <a:latin typeface="Times New Roman" pitchFamily="18" charset="0"/>
                <a:cs typeface="Times New Roman" pitchFamily="18" charset="0"/>
              </a:rPr>
              <a:t>класы </a:t>
            </a:r>
            <a:r>
              <a:rPr lang="kk-KZ" sz="2000" b="1" dirty="0">
                <a:latin typeface="Times New Roman" pitchFamily="18" charset="0"/>
                <a:cs typeface="Times New Roman" pitchFamily="18" charset="0"/>
              </a:rPr>
              <a:t>lock </a:t>
            </a:r>
            <a:r>
              <a:rPr lang="kk-KZ" sz="2000" dirty="0">
                <a:latin typeface="Times New Roman" pitchFamily="18" charset="0"/>
                <a:cs typeface="Times New Roman" pitchFamily="18" charset="0"/>
              </a:rPr>
              <a:t>операторы сияқты ресурсқа немесе бір тізбектің код секциясына қатынауға рұқсат береді.</a:t>
            </a:r>
            <a:endParaRPr lang="ru-RU" sz="2000" dirty="0">
              <a:latin typeface="Times New Roman" pitchFamily="18" charset="0"/>
              <a:cs typeface="Times New Roman" pitchFamily="18" charset="0"/>
            </a:endParaRPr>
          </a:p>
          <a:p>
            <a:pPr indent="457200" algn="just"/>
            <a:r>
              <a:rPr lang="kk-KZ" sz="2000" dirty="0">
                <a:latin typeface="Times New Roman" pitchFamily="18" charset="0"/>
                <a:cs typeface="Times New Roman" pitchFamily="18" charset="0"/>
              </a:rPr>
              <a:t>Егерде тізбектерді синхрондау бір процессте орындалса, онда олардың арасында функционалдық айырмашылықтар жоқ. </a:t>
            </a:r>
            <a:endParaRPr lang="ru-RU" sz="2000" dirty="0">
              <a:latin typeface="Times New Roman" pitchFamily="18" charset="0"/>
              <a:cs typeface="Times New Roman" pitchFamily="18" charset="0"/>
            </a:endParaRPr>
          </a:p>
          <a:p>
            <a:pPr indent="457200" algn="just"/>
            <a:r>
              <a:rPr lang="kk-KZ" sz="2000" dirty="0">
                <a:latin typeface="Times New Roman" pitchFamily="18" charset="0"/>
                <a:cs typeface="Times New Roman" pitchFamily="18" charset="0"/>
              </a:rPr>
              <a:t>Бірақ, </a:t>
            </a:r>
            <a:r>
              <a:rPr lang="kk-KZ" sz="2000" b="1" dirty="0">
                <a:latin typeface="Times New Roman" pitchFamily="18" charset="0"/>
                <a:cs typeface="Times New Roman" pitchFamily="18" charset="0"/>
              </a:rPr>
              <a:t>Mutex </a:t>
            </a:r>
            <a:r>
              <a:rPr lang="kk-KZ" sz="2000" dirty="0">
                <a:latin typeface="Times New Roman" pitchFamily="18" charset="0"/>
                <a:cs typeface="Times New Roman" pitchFamily="18" charset="0"/>
              </a:rPr>
              <a:t>класы үшін</a:t>
            </a:r>
            <a:r>
              <a:rPr lang="kk-KZ" sz="2000" b="1" dirty="0">
                <a:latin typeface="Times New Roman" pitchFamily="18" charset="0"/>
                <a:cs typeface="Times New Roman" pitchFamily="18" charset="0"/>
              </a:rPr>
              <a:t> </a:t>
            </a:r>
            <a:r>
              <a:rPr lang="kk-KZ" sz="2000" dirty="0">
                <a:latin typeface="Times New Roman" pitchFamily="18" charset="0"/>
                <a:cs typeface="Times New Roman" pitchFamily="18" charset="0"/>
              </a:rPr>
              <a:t>объекті құру қажет. Сондай-ақ </a:t>
            </a:r>
            <a:r>
              <a:rPr lang="ru-RU" sz="2000" b="1" dirty="0" err="1">
                <a:latin typeface="Times New Roman" pitchFamily="18" charset="0"/>
                <a:cs typeface="Times New Roman" pitchFamily="18" charset="0"/>
              </a:rPr>
              <a:t>Mutex</a:t>
            </a:r>
            <a:r>
              <a:rPr lang="ru-RU" sz="2000" dirty="0">
                <a:latin typeface="Times New Roman" pitchFamily="18" charset="0"/>
                <a:cs typeface="Times New Roman" pitchFamily="18" charset="0"/>
              </a:rPr>
              <a:t> объект</a:t>
            </a:r>
            <a:r>
              <a:rPr lang="kk-KZ" sz="2000" dirty="0">
                <a:latin typeface="Times New Roman" pitchFamily="18" charset="0"/>
                <a:cs typeface="Times New Roman" pitchFamily="18" charset="0"/>
              </a:rPr>
              <a:t>ісі </a:t>
            </a:r>
            <a:r>
              <a:rPr lang="en-US" sz="2000" b="1" dirty="0">
                <a:latin typeface="Times New Roman" pitchFamily="18" charset="0"/>
                <a:cs typeface="Times New Roman" pitchFamily="18" charset="0"/>
              </a:rPr>
              <a:t>lock </a:t>
            </a:r>
            <a:r>
              <a:rPr lang="ru-RU" sz="2000" dirty="0">
                <a:latin typeface="Times New Roman" pitchFamily="18" charset="0"/>
                <a:cs typeface="Times New Roman" pitchFamily="18" charset="0"/>
              </a:rPr>
              <a:t>оператор</a:t>
            </a:r>
            <a:r>
              <a:rPr lang="kk-KZ" sz="2000" dirty="0">
                <a:latin typeface="Times New Roman" pitchFamily="18" charset="0"/>
                <a:cs typeface="Times New Roman" pitchFamily="18" charset="0"/>
              </a:rPr>
              <a:t>ына қарағанда баяу жұмыс істейді деп саналады</a:t>
            </a:r>
            <a:r>
              <a:rPr lang="ru-RU" sz="2000" dirty="0">
                <a:latin typeface="Times New Roman" pitchFamily="18" charset="0"/>
                <a:cs typeface="Times New Roman" pitchFamily="18" charset="0"/>
              </a:rPr>
              <a:t>. </a:t>
            </a:r>
          </a:p>
          <a:p>
            <a:pPr indent="457200" algn="just"/>
            <a:r>
              <a:rPr lang="kk-KZ" sz="2000" b="1" dirty="0">
                <a:latin typeface="Times New Roman" pitchFamily="18" charset="0"/>
                <a:cs typeface="Times New Roman" pitchFamily="18" charset="0"/>
              </a:rPr>
              <a:t>Mutex</a:t>
            </a:r>
            <a:r>
              <a:rPr lang="kk-KZ" sz="2000" dirty="0">
                <a:latin typeface="Times New Roman" pitchFamily="18" charset="0"/>
                <a:cs typeface="Times New Roman" pitchFamily="18" charset="0"/>
              </a:rPr>
              <a:t> класының негізі артықшылығы – оның объектісі әртүрлі процесстердің тізбектерін </a:t>
            </a:r>
            <a:r>
              <a:rPr lang="ru-RU" sz="2000" dirty="0" err="1">
                <a:latin typeface="Times New Roman" pitchFamily="18" charset="0"/>
                <a:cs typeface="Times New Roman" pitchFamily="18" charset="0"/>
              </a:rPr>
              <a:t>синхрон</a:t>
            </a:r>
            <a:r>
              <a:rPr lang="kk-KZ" sz="2000" dirty="0">
                <a:latin typeface="Times New Roman" pitchFamily="18" charset="0"/>
                <a:cs typeface="Times New Roman" pitchFamily="18" charset="0"/>
              </a:rPr>
              <a:t>дау немесе қосымшаның бірнеше даналарын қосуын тоқтату үшін пайдалану үшін қолданылады. Ол әртүрлі процесстерде  орындалатын параллельді тізбектер арасында «өзара шығарып тастау» проблемаларын шешеді деп айтылады.</a:t>
            </a:r>
            <a:endParaRPr lang="ru-RU" sz="2000" dirty="0">
              <a:latin typeface="Times New Roman" pitchFamily="18" charset="0"/>
              <a:cs typeface="Times New Roman" pitchFamily="18" charset="0"/>
            </a:endParaRPr>
          </a:p>
        </p:txBody>
      </p:sp>
      <p:sp>
        <p:nvSpPr>
          <p:cNvPr id="3" name="Прямоугольник 2"/>
          <p:cNvSpPr/>
          <p:nvPr/>
        </p:nvSpPr>
        <p:spPr>
          <a:xfrm>
            <a:off x="307712" y="136282"/>
            <a:ext cx="8845563" cy="400110"/>
          </a:xfrm>
          <a:prstGeom prst="rect">
            <a:avLst/>
          </a:prstGeom>
        </p:spPr>
        <p:txBody>
          <a:bodyPr wrap="none">
            <a:spAutoFit/>
          </a:bodyPr>
          <a:lstStyle/>
          <a:p>
            <a:r>
              <a:rPr lang="kk-KZ" sz="2000" b="1" dirty="0" smtClean="0">
                <a:latin typeface="Times New Roman" pitchFamily="18" charset="0"/>
                <a:cs typeface="Times New Roman" pitchFamily="18" charset="0"/>
              </a:rPr>
              <a:t>C</a:t>
            </a:r>
            <a:r>
              <a:rPr lang="kk-KZ" sz="2000" b="1" dirty="0">
                <a:latin typeface="Times New Roman" pitchFamily="18" charset="0"/>
                <a:cs typeface="Times New Roman" pitchFamily="18" charset="0"/>
              </a:rPr>
              <a:t># ТІЛІНДЕ ТІЗБЕКТЕРДІҢ ЖҰМЫСТАРЫН СИНХРОНИЗАЦИЯЛАУ</a:t>
            </a:r>
            <a:r>
              <a:rPr lang="kk-KZ" sz="2000" b="1" dirty="0" smtClean="0">
                <a:latin typeface="Times New Roman" pitchFamily="18" charset="0"/>
                <a:cs typeface="Times New Roman" pitchFamily="18" charset="0"/>
              </a:rPr>
              <a:t> </a:t>
            </a:r>
            <a:endParaRPr lang="ru-RU"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2637946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5704" y="764704"/>
            <a:ext cx="8208912" cy="4093428"/>
          </a:xfrm>
          <a:prstGeom prst="rect">
            <a:avLst/>
          </a:prstGeom>
        </p:spPr>
        <p:txBody>
          <a:bodyPr wrap="square">
            <a:spAutoFit/>
          </a:bodyPr>
          <a:lstStyle/>
          <a:p>
            <a:pPr indent="457200"/>
            <a:r>
              <a:rPr lang="kk-KZ" sz="2000" b="1" dirty="0" smtClean="0">
                <a:latin typeface="Times New Roman" pitchFamily="18" charset="0"/>
                <a:cs typeface="Times New Roman" pitchFamily="18" charset="0"/>
              </a:rPr>
              <a:t>Арнайы </a:t>
            </a:r>
            <a:r>
              <a:rPr lang="kk-KZ" sz="2000" b="1" dirty="0">
                <a:latin typeface="Times New Roman" pitchFamily="18" charset="0"/>
                <a:cs typeface="Times New Roman" pitchFamily="18" charset="0"/>
              </a:rPr>
              <a:t>блоктаушы </a:t>
            </a:r>
            <a:r>
              <a:rPr lang="ru-RU" sz="2000" b="1" dirty="0">
                <a:latin typeface="Times New Roman" pitchFamily="18" charset="0"/>
                <a:cs typeface="Times New Roman" pitchFamily="18" charset="0"/>
              </a:rPr>
              <a:t>конструкция</a:t>
            </a:r>
            <a:r>
              <a:rPr lang="kk-KZ" sz="2000" b="1" dirty="0">
                <a:latin typeface="Times New Roman" pitchFamily="18" charset="0"/>
                <a:cs typeface="Times New Roman" pitchFamily="18" charset="0"/>
              </a:rPr>
              <a:t>лар</a:t>
            </a:r>
            <a:endParaRPr lang="ru-RU" sz="2000" b="1" dirty="0">
              <a:latin typeface="Times New Roman" pitchFamily="18" charset="0"/>
              <a:cs typeface="Times New Roman" pitchFamily="18" charset="0"/>
            </a:endParaRPr>
          </a:p>
          <a:p>
            <a:pPr indent="457200"/>
            <a:r>
              <a:rPr lang="kk-KZ" sz="2000" dirty="0">
                <a:latin typeface="Times New Roman" pitchFamily="18" charset="0"/>
                <a:cs typeface="Times New Roman" pitchFamily="18" charset="0"/>
              </a:rPr>
              <a:t> </a:t>
            </a:r>
            <a:r>
              <a:rPr lang="kk-KZ" sz="2000" dirty="0" smtClean="0">
                <a:latin typeface="Times New Roman" pitchFamily="18" charset="0"/>
                <a:cs typeface="Times New Roman" pitchFamily="18" charset="0"/>
              </a:rPr>
              <a:t>Mutex </a:t>
            </a:r>
            <a:r>
              <a:rPr lang="kk-KZ" sz="2000" dirty="0">
                <a:latin typeface="Times New Roman" pitchFamily="18" charset="0"/>
                <a:cs typeface="Times New Roman" pitchFamily="18" charset="0"/>
              </a:rPr>
              <a:t>арнайы блоктаушы конструкция</a:t>
            </a:r>
            <a:endParaRPr lang="ru-RU" sz="2000" dirty="0">
              <a:latin typeface="Times New Roman" pitchFamily="18" charset="0"/>
              <a:cs typeface="Times New Roman" pitchFamily="18" charset="0"/>
            </a:endParaRPr>
          </a:p>
          <a:p>
            <a:pPr indent="457200"/>
            <a:r>
              <a:rPr lang="kk-KZ" sz="2000" dirty="0">
                <a:latin typeface="Times New Roman" pitchFamily="18" charset="0"/>
                <a:cs typeface="Times New Roman" pitchFamily="18" charset="0"/>
              </a:rPr>
              <a:t> </a:t>
            </a:r>
            <a:endParaRPr lang="ru-RU" sz="2000" dirty="0">
              <a:latin typeface="Times New Roman" pitchFamily="18" charset="0"/>
              <a:cs typeface="Times New Roman" pitchFamily="18" charset="0"/>
            </a:endParaRPr>
          </a:p>
          <a:p>
            <a:r>
              <a:rPr lang="ru-RU" sz="2000" b="1" dirty="0" err="1">
                <a:latin typeface="Times New Roman" pitchFamily="18" charset="0"/>
                <a:cs typeface="Times New Roman" pitchFamily="18" charset="0"/>
              </a:rPr>
              <a:t>Mutex</a:t>
            </a:r>
            <a:r>
              <a:rPr lang="ru-RU" sz="2000" dirty="0">
                <a:latin typeface="Times New Roman" pitchFamily="18" charset="0"/>
                <a:cs typeface="Times New Roman" pitchFamily="18" charset="0"/>
              </a:rPr>
              <a:t> </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конструкторлары</a:t>
            </a:r>
            <a:r>
              <a:rPr lang="ru-RU" sz="2000" dirty="0" smtClean="0">
                <a:latin typeface="Times New Roman" pitchFamily="18" charset="0"/>
                <a:cs typeface="Times New Roman" pitchFamily="18" charset="0"/>
              </a:rPr>
              <a:t>:</a:t>
            </a:r>
          </a:p>
          <a:p>
            <a:endParaRPr lang="ru-RU"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static </a:t>
            </a:r>
            <a:r>
              <a:rPr lang="en-US" sz="2000" dirty="0" err="1">
                <a:latin typeface="Times New Roman" pitchFamily="18" charset="0"/>
                <a:cs typeface="Times New Roman" pitchFamily="18" charset="0"/>
              </a:rPr>
              <a:t>Mutex</a:t>
            </a:r>
            <a:r>
              <a:rPr lang="en-US" sz="2000" dirty="0">
                <a:latin typeface="Times New Roman" pitchFamily="18" charset="0"/>
                <a:cs typeface="Times New Roman" pitchFamily="18" charset="0"/>
              </a:rPr>
              <a:t> </a:t>
            </a:r>
            <a:r>
              <a:rPr lang="ru-RU" sz="2000" dirty="0">
                <a:latin typeface="Times New Roman" pitchFamily="18" charset="0"/>
                <a:cs typeface="Times New Roman" pitchFamily="18" charset="0"/>
              </a:rPr>
              <a:t>имя в программе</a:t>
            </a:r>
            <a:r>
              <a:rPr lang="en-US" sz="2000" dirty="0">
                <a:latin typeface="Times New Roman" pitchFamily="18" charset="0"/>
                <a:cs typeface="Times New Roman" pitchFamily="18" charset="0"/>
              </a:rPr>
              <a:t> = new </a:t>
            </a:r>
            <a:r>
              <a:rPr lang="en-US" sz="2000" dirty="0" err="1">
                <a:latin typeface="Times New Roman" pitchFamily="18" charset="0"/>
                <a:cs typeface="Times New Roman" pitchFamily="18" charset="0"/>
              </a:rPr>
              <a:t>Mutex</a:t>
            </a:r>
            <a:r>
              <a:rPr lang="en-US" sz="2000" dirty="0" smtClean="0">
                <a:latin typeface="Times New Roman" pitchFamily="18" charset="0"/>
                <a:cs typeface="Times New Roman" pitchFamily="18" charset="0"/>
              </a:rPr>
              <a:t>();</a:t>
            </a:r>
            <a:r>
              <a:rPr lang="kk-KZ" sz="2000" dirty="0" smtClean="0">
                <a:latin typeface="Times New Roman" pitchFamily="18" charset="0"/>
                <a:cs typeface="Times New Roman" pitchFamily="18" charset="0"/>
              </a:rPr>
              <a:t>                -  </a:t>
            </a:r>
            <a:r>
              <a:rPr lang="kk-KZ" sz="2000" dirty="0" smtClean="0"/>
              <a:t>бір процессте</a:t>
            </a:r>
            <a:endParaRPr lang="ru-RU"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static </a:t>
            </a:r>
            <a:r>
              <a:rPr lang="en-US" sz="2000" dirty="0" err="1">
                <a:latin typeface="Times New Roman" pitchFamily="18" charset="0"/>
                <a:cs typeface="Times New Roman" pitchFamily="18" charset="0"/>
              </a:rPr>
              <a:t>Mutex</a:t>
            </a:r>
            <a:r>
              <a:rPr lang="en-US" sz="2000" dirty="0">
                <a:latin typeface="Times New Roman" pitchFamily="18" charset="0"/>
                <a:cs typeface="Times New Roman" pitchFamily="18" charset="0"/>
              </a:rPr>
              <a:t> </a:t>
            </a:r>
            <a:r>
              <a:rPr lang="ru-RU" sz="2000" dirty="0">
                <a:latin typeface="Times New Roman" pitchFamily="18" charset="0"/>
                <a:cs typeface="Times New Roman" pitchFamily="18" charset="0"/>
              </a:rPr>
              <a:t>имя в программе</a:t>
            </a:r>
            <a:r>
              <a:rPr lang="en-US" sz="2000" dirty="0">
                <a:latin typeface="Times New Roman" pitchFamily="18" charset="0"/>
                <a:cs typeface="Times New Roman" pitchFamily="18" charset="0"/>
              </a:rPr>
              <a:t> = new </a:t>
            </a:r>
            <a:r>
              <a:rPr lang="en-US" sz="2000" dirty="0" err="1">
                <a:latin typeface="Times New Roman" pitchFamily="18" charset="0"/>
                <a:cs typeface="Times New Roman" pitchFamily="18" charset="0"/>
              </a:rPr>
              <a:t>Mutex</a:t>
            </a:r>
            <a:r>
              <a:rPr lang="en-US" sz="2000" dirty="0">
                <a:latin typeface="Times New Roman" pitchFamily="18" charset="0"/>
                <a:cs typeface="Times New Roman" pitchFamily="18" charset="0"/>
              </a:rPr>
              <a:t>(</a:t>
            </a:r>
            <a:r>
              <a:rPr lang="en-US" sz="2000" dirty="0" err="1">
                <a:latin typeface="Times New Roman" pitchFamily="18" charset="0"/>
                <a:cs typeface="Times New Roman" pitchFamily="18" charset="0"/>
              </a:rPr>
              <a:t>bool</a:t>
            </a:r>
            <a:r>
              <a:rPr lang="en-US" sz="2000" dirty="0" smtClean="0">
                <a:latin typeface="Times New Roman" pitchFamily="18" charset="0"/>
                <a:cs typeface="Times New Roman" pitchFamily="18" charset="0"/>
              </a:rPr>
              <a:t>);</a:t>
            </a:r>
            <a:r>
              <a:rPr lang="kk-KZ" sz="2000" dirty="0" smtClean="0">
                <a:latin typeface="Times New Roman" pitchFamily="18" charset="0"/>
                <a:cs typeface="Times New Roman" pitchFamily="18" charset="0"/>
              </a:rPr>
              <a:t>         -  </a:t>
            </a:r>
            <a:r>
              <a:rPr lang="kk-KZ" sz="2000" dirty="0" smtClean="0"/>
              <a:t>бір </a:t>
            </a:r>
            <a:r>
              <a:rPr lang="kk-KZ" sz="2000" dirty="0"/>
              <a:t>процессте</a:t>
            </a:r>
            <a:endParaRPr lang="ru-RU" sz="2000" dirty="0">
              <a:latin typeface="Times New Roman" pitchFamily="18" charset="0"/>
              <a:cs typeface="Times New Roman" pitchFamily="18" charset="0"/>
            </a:endParaRPr>
          </a:p>
          <a:p>
            <a:endParaRPr lang="kk-KZ" sz="2000" dirty="0" smtClean="0">
              <a:latin typeface="Times New Roman" pitchFamily="18" charset="0"/>
              <a:cs typeface="Times New Roman" pitchFamily="18" charset="0"/>
            </a:endParaRPr>
          </a:p>
          <a:p>
            <a:endParaRPr lang="kk-KZ" sz="2000" dirty="0">
              <a:latin typeface="Times New Roman" pitchFamily="18" charset="0"/>
              <a:cs typeface="Times New Roman" pitchFamily="18" charset="0"/>
            </a:endParaRPr>
          </a:p>
          <a:p>
            <a:r>
              <a:rPr lang="en-US" sz="2000" dirty="0" smtClean="0">
                <a:latin typeface="Times New Roman" pitchFamily="18" charset="0"/>
                <a:cs typeface="Times New Roman" pitchFamily="18" charset="0"/>
              </a:rPr>
              <a:t>static </a:t>
            </a:r>
            <a:r>
              <a:rPr lang="en-US" sz="2000" dirty="0" err="1">
                <a:latin typeface="Times New Roman" pitchFamily="18" charset="0"/>
                <a:cs typeface="Times New Roman" pitchFamily="18" charset="0"/>
              </a:rPr>
              <a:t>Mutex</a:t>
            </a:r>
            <a:r>
              <a:rPr lang="en-US" sz="2000" dirty="0">
                <a:latin typeface="Times New Roman" pitchFamily="18" charset="0"/>
                <a:cs typeface="Times New Roman" pitchFamily="18" charset="0"/>
              </a:rPr>
              <a:t> </a:t>
            </a:r>
            <a:r>
              <a:rPr lang="ru-RU" sz="2000" dirty="0">
                <a:latin typeface="Times New Roman" pitchFamily="18" charset="0"/>
                <a:cs typeface="Times New Roman" pitchFamily="18" charset="0"/>
              </a:rPr>
              <a:t>имя в программе </a:t>
            </a:r>
            <a:r>
              <a:rPr lang="en-US" sz="2000" dirty="0">
                <a:latin typeface="Times New Roman" pitchFamily="18" charset="0"/>
                <a:cs typeface="Times New Roman" pitchFamily="18" charset="0"/>
              </a:rPr>
              <a:t>= new </a:t>
            </a:r>
            <a:r>
              <a:rPr lang="en-US" sz="2000" dirty="0" err="1">
                <a:latin typeface="Times New Roman" pitchFamily="18" charset="0"/>
                <a:cs typeface="Times New Roman" pitchFamily="18" charset="0"/>
              </a:rPr>
              <a:t>Mutex</a:t>
            </a:r>
            <a:r>
              <a:rPr lang="en-US" sz="2000" dirty="0">
                <a:latin typeface="Times New Roman" pitchFamily="18" charset="0"/>
                <a:cs typeface="Times New Roman" pitchFamily="18" charset="0"/>
              </a:rPr>
              <a:t>(</a:t>
            </a:r>
            <a:r>
              <a:rPr lang="en-US" sz="2000" dirty="0" err="1">
                <a:latin typeface="Times New Roman" pitchFamily="18" charset="0"/>
                <a:cs typeface="Times New Roman" pitchFamily="18" charset="0"/>
              </a:rPr>
              <a:t>bool</a:t>
            </a:r>
            <a:r>
              <a:rPr lang="en-US" sz="2000" dirty="0">
                <a:latin typeface="Times New Roman" pitchFamily="18" charset="0"/>
                <a:cs typeface="Times New Roman" pitchFamily="18" charset="0"/>
              </a:rPr>
              <a:t>, "</a:t>
            </a:r>
            <a:r>
              <a:rPr lang="ru-RU" sz="2000" dirty="0">
                <a:latin typeface="Times New Roman" pitchFamily="18" charset="0"/>
                <a:cs typeface="Times New Roman" pitchFamily="18" charset="0"/>
              </a:rPr>
              <a:t>Имя в ОС</a:t>
            </a:r>
            <a:r>
              <a:rPr lang="en-US" sz="2000" dirty="0" smtClean="0">
                <a:latin typeface="Times New Roman" pitchFamily="18" charset="0"/>
                <a:cs typeface="Times New Roman" pitchFamily="18" charset="0"/>
              </a:rPr>
              <a:t>");</a:t>
            </a:r>
            <a:endParaRPr lang="kk-KZ" sz="2000" dirty="0" smtClean="0">
              <a:latin typeface="Times New Roman" pitchFamily="18" charset="0"/>
              <a:cs typeface="Times New Roman" pitchFamily="18" charset="0"/>
            </a:endParaRPr>
          </a:p>
          <a:p>
            <a:r>
              <a:rPr lang="kk-KZ" sz="2000" dirty="0"/>
              <a:t>Мысалы:</a:t>
            </a:r>
            <a:endParaRPr lang="ru-RU" sz="2000" dirty="0"/>
          </a:p>
          <a:p>
            <a:r>
              <a:rPr lang="en-US" sz="2000" dirty="0"/>
              <a:t>static </a:t>
            </a:r>
            <a:r>
              <a:rPr lang="ru-RU" sz="2000" dirty="0" err="1"/>
              <a:t>Mutex</a:t>
            </a:r>
            <a:r>
              <a:rPr lang="ru-RU" sz="2000" dirty="0"/>
              <a:t> </a:t>
            </a:r>
            <a:r>
              <a:rPr lang="ru-RU" sz="2000" dirty="0" err="1"/>
              <a:t>kl</a:t>
            </a:r>
            <a:r>
              <a:rPr lang="ru-RU" sz="2000" dirty="0"/>
              <a:t> = </a:t>
            </a:r>
            <a:r>
              <a:rPr lang="en-US" sz="2000" dirty="0"/>
              <a:t>new</a:t>
            </a:r>
            <a:r>
              <a:rPr lang="ru-RU" sz="2000" dirty="0"/>
              <a:t> </a:t>
            </a:r>
            <a:r>
              <a:rPr lang="ru-RU" sz="2000" dirty="0" err="1"/>
              <a:t>Mutex</a:t>
            </a:r>
            <a:r>
              <a:rPr lang="ru-RU" sz="2000" dirty="0"/>
              <a:t>(</a:t>
            </a:r>
            <a:r>
              <a:rPr lang="en-US" sz="2000" dirty="0"/>
              <a:t>false</a:t>
            </a:r>
            <a:r>
              <a:rPr lang="ru-RU" sz="2000" dirty="0"/>
              <a:t>, "Kljsik_1");</a:t>
            </a:r>
          </a:p>
          <a:p>
            <a:endParaRPr lang="ru-RU" sz="2000" dirty="0">
              <a:latin typeface="Times New Roman" pitchFamily="18" charset="0"/>
              <a:cs typeface="Times New Roman" pitchFamily="18" charset="0"/>
            </a:endParaRPr>
          </a:p>
        </p:txBody>
      </p:sp>
      <p:sp>
        <p:nvSpPr>
          <p:cNvPr id="3" name="Прямоугольник 2"/>
          <p:cNvSpPr/>
          <p:nvPr/>
        </p:nvSpPr>
        <p:spPr>
          <a:xfrm>
            <a:off x="307712" y="136282"/>
            <a:ext cx="8845563" cy="400110"/>
          </a:xfrm>
          <a:prstGeom prst="rect">
            <a:avLst/>
          </a:prstGeom>
        </p:spPr>
        <p:txBody>
          <a:bodyPr wrap="none">
            <a:spAutoFit/>
          </a:bodyPr>
          <a:lstStyle/>
          <a:p>
            <a:r>
              <a:rPr lang="kk-KZ" sz="2000" b="1" dirty="0" smtClean="0">
                <a:latin typeface="Times New Roman" pitchFamily="18" charset="0"/>
                <a:cs typeface="Times New Roman" pitchFamily="18" charset="0"/>
              </a:rPr>
              <a:t>C</a:t>
            </a:r>
            <a:r>
              <a:rPr lang="kk-KZ" sz="2000" b="1" dirty="0">
                <a:latin typeface="Times New Roman" pitchFamily="18" charset="0"/>
                <a:cs typeface="Times New Roman" pitchFamily="18" charset="0"/>
              </a:rPr>
              <a:t># ТІЛІНДЕ ТІЗБЕКТЕРДІҢ ЖҰМЫСТАРЫН СИНХРОНИЗАЦИЯЛАУ</a:t>
            </a:r>
            <a:r>
              <a:rPr lang="kk-KZ" sz="2000" b="1" dirty="0" smtClean="0">
                <a:latin typeface="Times New Roman" pitchFamily="18" charset="0"/>
                <a:cs typeface="Times New Roman" pitchFamily="18" charset="0"/>
              </a:rPr>
              <a:t> </a:t>
            </a:r>
            <a:endParaRPr lang="ru-RU"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1329405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9722" y="136282"/>
            <a:ext cx="8845563" cy="400110"/>
          </a:xfrm>
          <a:prstGeom prst="rect">
            <a:avLst/>
          </a:prstGeom>
        </p:spPr>
        <p:txBody>
          <a:bodyPr wrap="none">
            <a:spAutoFit/>
          </a:bodyPr>
          <a:lstStyle/>
          <a:p>
            <a:r>
              <a:rPr lang="kk-KZ" sz="2000" b="1" dirty="0">
                <a:latin typeface="Times New Roman" pitchFamily="18" charset="0"/>
                <a:cs typeface="Times New Roman" pitchFamily="18" charset="0"/>
              </a:rPr>
              <a:t>C# ТІЛІНДЕ ТІЗБЕКТЕРДІҢ ЖҰМЫСТАРЫН СИНХРОНИЗАЦИЯЛАУ </a:t>
            </a:r>
            <a:endParaRPr lang="ru-RU" sz="2000" b="1" dirty="0">
              <a:latin typeface="Times New Roman" pitchFamily="18" charset="0"/>
              <a:cs typeface="Times New Roman" pitchFamily="18" charset="0"/>
            </a:endParaRPr>
          </a:p>
        </p:txBody>
      </p:sp>
      <p:sp>
        <p:nvSpPr>
          <p:cNvPr id="3" name="Прямоугольник 2"/>
          <p:cNvSpPr/>
          <p:nvPr/>
        </p:nvSpPr>
        <p:spPr>
          <a:xfrm>
            <a:off x="555058" y="836712"/>
            <a:ext cx="8193406" cy="4832092"/>
          </a:xfrm>
          <a:prstGeom prst="rect">
            <a:avLst/>
          </a:prstGeom>
        </p:spPr>
        <p:txBody>
          <a:bodyPr wrap="square">
            <a:spAutoFit/>
          </a:bodyPr>
          <a:lstStyle/>
          <a:p>
            <a:pPr indent="457200"/>
            <a:r>
              <a:rPr lang="kk-KZ" sz="2200" b="1" dirty="0">
                <a:latin typeface="Times New Roman" pitchFamily="18" charset="0"/>
                <a:cs typeface="Times New Roman" pitchFamily="18" charset="0"/>
              </a:rPr>
              <a:t>Әрекет </a:t>
            </a:r>
            <a:r>
              <a:rPr lang="kk-KZ" sz="2200" b="1" dirty="0" smtClean="0">
                <a:latin typeface="Times New Roman" pitchFamily="18" charset="0"/>
                <a:cs typeface="Times New Roman" pitchFamily="18" charset="0"/>
              </a:rPr>
              <a:t>түсінігі</a:t>
            </a:r>
          </a:p>
          <a:p>
            <a:pPr indent="457200" algn="just"/>
            <a:r>
              <a:rPr lang="kk-KZ" sz="2200" dirty="0">
                <a:latin typeface="Times New Roman" pitchFamily="18" charset="0"/>
                <a:cs typeface="Times New Roman" pitchFamily="18" charset="0"/>
              </a:rPr>
              <a:t>Мультипроцессорлық жүйелер үшін әрекеттер әртүрлі тізбектерде параллельді орындалуы да және де бір-бірімен қиылысуы да мүмкін. </a:t>
            </a:r>
            <a:endParaRPr lang="ru-RU" sz="2200" dirty="0">
              <a:latin typeface="Times New Roman" pitchFamily="18" charset="0"/>
              <a:cs typeface="Times New Roman" pitchFamily="18" charset="0"/>
            </a:endParaRPr>
          </a:p>
          <a:p>
            <a:pPr indent="457200" algn="just"/>
            <a:r>
              <a:rPr lang="kk-KZ" sz="2200" dirty="0">
                <a:latin typeface="Times New Roman" pitchFamily="18" charset="0"/>
                <a:cs typeface="Times New Roman" pitchFamily="18" charset="0"/>
              </a:rPr>
              <a:t>Сондықтанда мультипроцессорлық жүйелер үшін </a:t>
            </a:r>
            <a:r>
              <a:rPr lang="kk-KZ" sz="2200" b="1" dirty="0">
                <a:latin typeface="Times New Roman" pitchFamily="18" charset="0"/>
                <a:cs typeface="Times New Roman" pitchFamily="18" charset="0"/>
              </a:rPr>
              <a:t>әрекеттердің үзіліссіздігі</a:t>
            </a:r>
            <a:r>
              <a:rPr lang="kk-KZ" sz="2200" dirty="0">
                <a:latin typeface="Times New Roman" pitchFamily="18" charset="0"/>
                <a:cs typeface="Times New Roman" pitchFamily="18" charset="0"/>
              </a:rPr>
              <a:t> бір процессорда орындалатын әрекеттің басқа процессорда орындалып жатқан әрекетті өзгертуге тыйым салумен қамтамасыз етіледі.</a:t>
            </a:r>
            <a:endParaRPr lang="ru-RU" sz="2200" dirty="0">
              <a:latin typeface="Times New Roman" pitchFamily="18" charset="0"/>
              <a:cs typeface="Times New Roman" pitchFamily="18" charset="0"/>
            </a:endParaRPr>
          </a:p>
          <a:p>
            <a:pPr indent="457200" algn="just"/>
            <a:r>
              <a:rPr lang="kk-KZ" sz="2200" dirty="0">
                <a:latin typeface="Times New Roman" pitchFamily="18" charset="0"/>
                <a:cs typeface="Times New Roman" pitchFamily="18" charset="0"/>
              </a:rPr>
              <a:t>Сонымен, мультипроцессорлық жүйелерде әрекеттердің үзіліссіздігін қамтамасыз етудің маңызды міндеті - параллельді тізбектер жұмысының келістіру (үйлестіру, согласование).</a:t>
            </a:r>
            <a:endParaRPr lang="ru-RU" sz="2200" dirty="0">
              <a:latin typeface="Times New Roman" pitchFamily="18" charset="0"/>
              <a:cs typeface="Times New Roman" pitchFamily="18" charset="0"/>
            </a:endParaRPr>
          </a:p>
          <a:p>
            <a:pPr indent="457200" algn="just"/>
            <a:r>
              <a:rPr lang="kk-KZ" sz="2200" dirty="0">
                <a:latin typeface="Times New Roman" pitchFamily="18" charset="0"/>
                <a:cs typeface="Times New Roman" pitchFamily="18" charset="0"/>
              </a:rPr>
              <a:t>Осы міндетті орындау  нұсқаларының бірі </a:t>
            </a:r>
            <a:r>
              <a:rPr lang="kk-KZ" sz="2200" b="1" dirty="0">
                <a:latin typeface="Times New Roman" pitchFamily="18" charset="0"/>
                <a:cs typeface="Times New Roman" pitchFamily="18" charset="0"/>
              </a:rPr>
              <a:t>тізбектердің жұмысын синхронддау</a:t>
            </a:r>
            <a:r>
              <a:rPr lang="kk-KZ" sz="2200" dirty="0">
                <a:latin typeface="Times New Roman" pitchFamily="18" charset="0"/>
                <a:cs typeface="Times New Roman" pitchFamily="18" charset="0"/>
              </a:rPr>
              <a:t>.</a:t>
            </a:r>
            <a:endParaRPr lang="ru-RU" sz="2200" dirty="0">
              <a:latin typeface="Times New Roman" pitchFamily="18" charset="0"/>
              <a:cs typeface="Times New Roman" pitchFamily="18" charset="0"/>
            </a:endParaRPr>
          </a:p>
          <a:p>
            <a:pPr indent="457200"/>
            <a:endParaRPr lang="ru-RU" sz="2200" dirty="0">
              <a:latin typeface="Times New Roman" pitchFamily="18" charset="0"/>
              <a:cs typeface="Times New Roman" pitchFamily="18" charset="0"/>
            </a:endParaRPr>
          </a:p>
        </p:txBody>
      </p:sp>
    </p:spTree>
    <p:extLst>
      <p:ext uri="{BB962C8B-B14F-4D97-AF65-F5344CB8AC3E}">
        <p14:creationId xmlns:p14="http://schemas.microsoft.com/office/powerpoint/2010/main" val="34037022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7712" y="136282"/>
            <a:ext cx="8845563" cy="400110"/>
          </a:xfrm>
          <a:prstGeom prst="rect">
            <a:avLst/>
          </a:prstGeom>
        </p:spPr>
        <p:txBody>
          <a:bodyPr wrap="none">
            <a:spAutoFit/>
          </a:bodyPr>
          <a:lstStyle/>
          <a:p>
            <a:r>
              <a:rPr lang="kk-KZ" sz="2000" b="1" dirty="0" smtClean="0">
                <a:latin typeface="Times New Roman" pitchFamily="18" charset="0"/>
                <a:cs typeface="Times New Roman" pitchFamily="18" charset="0"/>
              </a:rPr>
              <a:t>C</a:t>
            </a:r>
            <a:r>
              <a:rPr lang="kk-KZ" sz="2000" b="1" dirty="0">
                <a:latin typeface="Times New Roman" pitchFamily="18" charset="0"/>
                <a:cs typeface="Times New Roman" pitchFamily="18" charset="0"/>
              </a:rPr>
              <a:t># ТІЛІНДЕ ТІЗБЕКТЕРДІҢ ЖҰМЫСТАРЫН СИНХРОНИЗАЦИЯЛАУ</a:t>
            </a:r>
            <a:r>
              <a:rPr lang="kk-KZ" sz="2000" b="1" dirty="0" smtClean="0">
                <a:latin typeface="Times New Roman" pitchFamily="18" charset="0"/>
                <a:cs typeface="Times New Roman" pitchFamily="18" charset="0"/>
              </a:rPr>
              <a:t> </a:t>
            </a:r>
            <a:endParaRPr lang="ru-RU" sz="2000" b="1" dirty="0">
              <a:latin typeface="Times New Roman" pitchFamily="18" charset="0"/>
              <a:cs typeface="Times New Roman" pitchFamily="18" charset="0"/>
            </a:endParaRPr>
          </a:p>
        </p:txBody>
      </p:sp>
      <p:sp>
        <p:nvSpPr>
          <p:cNvPr id="3" name="Прямоугольник 2"/>
          <p:cNvSpPr/>
          <p:nvPr/>
        </p:nvSpPr>
        <p:spPr>
          <a:xfrm>
            <a:off x="331728" y="692696"/>
            <a:ext cx="8488744" cy="369332"/>
          </a:xfrm>
          <a:prstGeom prst="rect">
            <a:avLst/>
          </a:prstGeom>
        </p:spPr>
        <p:txBody>
          <a:bodyPr wrap="square">
            <a:spAutoFit/>
          </a:bodyPr>
          <a:lstStyle/>
          <a:p>
            <a:r>
              <a:rPr lang="kk-KZ" b="1" dirty="0">
                <a:latin typeface="Times New Roman" pitchFamily="18" charset="0"/>
                <a:cs typeface="Times New Roman" pitchFamily="18" charset="0"/>
              </a:rPr>
              <a:t>Арнайы блоктаушы </a:t>
            </a:r>
            <a:r>
              <a:rPr lang="ru-RU" b="1" dirty="0">
                <a:latin typeface="Times New Roman" pitchFamily="18" charset="0"/>
                <a:cs typeface="Times New Roman" pitchFamily="18" charset="0"/>
              </a:rPr>
              <a:t>конструкция</a:t>
            </a:r>
            <a:r>
              <a:rPr lang="kk-KZ" b="1" dirty="0" smtClean="0">
                <a:latin typeface="Times New Roman" pitchFamily="18" charset="0"/>
                <a:cs typeface="Times New Roman" pitchFamily="18" charset="0"/>
              </a:rPr>
              <a:t>лар.  </a:t>
            </a:r>
            <a:r>
              <a:rPr lang="kk-KZ" dirty="0">
                <a:latin typeface="Times New Roman" pitchFamily="18" charset="0"/>
                <a:cs typeface="Times New Roman" pitchFamily="18" charset="0"/>
              </a:rPr>
              <a:t> Mutex арнайы блоктаушы конструкция</a:t>
            </a:r>
            <a:endParaRPr lang="ru-RU"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944439"/>
            <a:ext cx="4956332"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40904" y="1269900"/>
            <a:ext cx="8064896" cy="707886"/>
          </a:xfrm>
          <a:prstGeom prst="rect">
            <a:avLst/>
          </a:prstGeom>
        </p:spPr>
        <p:txBody>
          <a:bodyPr wrap="square">
            <a:spAutoFit/>
          </a:bodyPr>
          <a:lstStyle/>
          <a:p>
            <a:pPr indent="457200" algn="just"/>
            <a:r>
              <a:rPr lang="kk-KZ" sz="2000" dirty="0" smtClean="0">
                <a:latin typeface="Times New Roman" pitchFamily="18" charset="0"/>
                <a:cs typeface="Times New Roman" pitchFamily="18" charset="0"/>
              </a:rPr>
              <a:t>Қосымша </a:t>
            </a:r>
            <a:r>
              <a:rPr lang="kk-KZ" sz="2000" dirty="0">
                <a:latin typeface="Times New Roman" pitchFamily="18" charset="0"/>
                <a:cs typeface="Times New Roman" pitchFamily="18" charset="0"/>
              </a:rPr>
              <a:t>бағдарламаның (клиентпен)  10-ден 19-ға дейін сандардың кестелерін </a:t>
            </a:r>
            <a:r>
              <a:rPr lang="kk-KZ" sz="2000" dirty="0" smtClean="0">
                <a:latin typeface="Times New Roman" pitchFamily="18" charset="0"/>
                <a:cs typeface="Times New Roman" pitchFamily="18" charset="0"/>
              </a:rPr>
              <a:t>шығаруын  </a:t>
            </a:r>
            <a:r>
              <a:rPr lang="en-US" sz="2000" dirty="0" smtClean="0">
                <a:latin typeface="Times New Roman" pitchFamily="18" charset="0"/>
                <a:cs typeface="Times New Roman" pitchFamily="18" charset="0"/>
              </a:rPr>
              <a:t>(</a:t>
            </a:r>
            <a:r>
              <a:rPr lang="kk-KZ" sz="2000" dirty="0">
                <a:latin typeface="Times New Roman" pitchFamily="18" charset="0"/>
                <a:cs typeface="Times New Roman" pitchFamily="18" charset="0"/>
              </a:rPr>
              <a:t>негізгі бағдарламадан қосылатын </a:t>
            </a:r>
            <a:r>
              <a:rPr lang="en-US"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7314931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7712" y="136282"/>
            <a:ext cx="8845563" cy="400110"/>
          </a:xfrm>
          <a:prstGeom prst="rect">
            <a:avLst/>
          </a:prstGeom>
        </p:spPr>
        <p:txBody>
          <a:bodyPr wrap="none">
            <a:spAutoFit/>
          </a:bodyPr>
          <a:lstStyle/>
          <a:p>
            <a:r>
              <a:rPr lang="kk-KZ" sz="2000" b="1" dirty="0" smtClean="0">
                <a:latin typeface="Times New Roman" pitchFamily="18" charset="0"/>
                <a:cs typeface="Times New Roman" pitchFamily="18" charset="0"/>
              </a:rPr>
              <a:t>C</a:t>
            </a:r>
            <a:r>
              <a:rPr lang="kk-KZ" sz="2000" b="1" dirty="0">
                <a:latin typeface="Times New Roman" pitchFamily="18" charset="0"/>
                <a:cs typeface="Times New Roman" pitchFamily="18" charset="0"/>
              </a:rPr>
              <a:t># ТІЛІНДЕ ТІЗБЕКТЕРДІҢ ЖҰМЫСТАРЫН СИНХРОНИЗАЦИЯЛАУ</a:t>
            </a:r>
            <a:r>
              <a:rPr lang="kk-KZ" sz="2000" b="1" dirty="0" smtClean="0">
                <a:latin typeface="Times New Roman" pitchFamily="18" charset="0"/>
                <a:cs typeface="Times New Roman" pitchFamily="18" charset="0"/>
              </a:rPr>
              <a:t> </a:t>
            </a:r>
            <a:endParaRPr lang="ru-RU" sz="2000" b="1" dirty="0">
              <a:latin typeface="Times New Roman" pitchFamily="18" charset="0"/>
              <a:cs typeface="Times New Roman" pitchFamily="18" charset="0"/>
            </a:endParaRPr>
          </a:p>
        </p:txBody>
      </p:sp>
      <p:sp>
        <p:nvSpPr>
          <p:cNvPr id="3" name="Прямоугольник 2"/>
          <p:cNvSpPr/>
          <p:nvPr/>
        </p:nvSpPr>
        <p:spPr>
          <a:xfrm>
            <a:off x="331728" y="692696"/>
            <a:ext cx="8488744" cy="369332"/>
          </a:xfrm>
          <a:prstGeom prst="rect">
            <a:avLst/>
          </a:prstGeom>
        </p:spPr>
        <p:txBody>
          <a:bodyPr wrap="square">
            <a:spAutoFit/>
          </a:bodyPr>
          <a:lstStyle/>
          <a:p>
            <a:r>
              <a:rPr lang="kk-KZ" b="1" dirty="0">
                <a:latin typeface="Times New Roman" pitchFamily="18" charset="0"/>
                <a:cs typeface="Times New Roman" pitchFamily="18" charset="0"/>
              </a:rPr>
              <a:t>Арнайы блоктаушы </a:t>
            </a:r>
            <a:r>
              <a:rPr lang="ru-RU" b="1" dirty="0">
                <a:latin typeface="Times New Roman" pitchFamily="18" charset="0"/>
                <a:cs typeface="Times New Roman" pitchFamily="18" charset="0"/>
              </a:rPr>
              <a:t>конструкция</a:t>
            </a:r>
            <a:r>
              <a:rPr lang="kk-KZ" b="1" dirty="0" smtClean="0">
                <a:latin typeface="Times New Roman" pitchFamily="18" charset="0"/>
                <a:cs typeface="Times New Roman" pitchFamily="18" charset="0"/>
              </a:rPr>
              <a:t>лар.  </a:t>
            </a:r>
            <a:r>
              <a:rPr lang="kk-KZ" dirty="0">
                <a:latin typeface="Times New Roman" pitchFamily="18" charset="0"/>
                <a:cs typeface="Times New Roman" pitchFamily="18" charset="0"/>
              </a:rPr>
              <a:t> Mutex арнайы блоктаушы конструкция</a:t>
            </a:r>
            <a:endParaRPr lang="ru-RU" dirty="0"/>
          </a:p>
        </p:txBody>
      </p:sp>
      <p:sp>
        <p:nvSpPr>
          <p:cNvPr id="4" name="Прямоугольник 3"/>
          <p:cNvSpPr/>
          <p:nvPr/>
        </p:nvSpPr>
        <p:spPr>
          <a:xfrm>
            <a:off x="440904" y="1269900"/>
            <a:ext cx="8064896" cy="707886"/>
          </a:xfrm>
          <a:prstGeom prst="rect">
            <a:avLst/>
          </a:prstGeom>
        </p:spPr>
        <p:txBody>
          <a:bodyPr wrap="square">
            <a:spAutoFit/>
          </a:bodyPr>
          <a:lstStyle/>
          <a:p>
            <a:pPr indent="457200" algn="just"/>
            <a:r>
              <a:rPr lang="kk-KZ" sz="2000" dirty="0" smtClean="0">
                <a:latin typeface="Times New Roman" pitchFamily="18" charset="0"/>
                <a:cs typeface="Times New Roman" pitchFamily="18" charset="0"/>
              </a:rPr>
              <a:t>Қосымша </a:t>
            </a:r>
            <a:r>
              <a:rPr lang="kk-KZ" sz="2000" dirty="0">
                <a:latin typeface="Times New Roman" pitchFamily="18" charset="0"/>
                <a:cs typeface="Times New Roman" pitchFamily="18" charset="0"/>
              </a:rPr>
              <a:t>бағдарламаның (клиентпен)  10-ден 19-ға дейін сандардың кестелерін </a:t>
            </a:r>
            <a:r>
              <a:rPr lang="kk-KZ" sz="2000" dirty="0" smtClean="0">
                <a:latin typeface="Times New Roman" pitchFamily="18" charset="0"/>
                <a:cs typeface="Times New Roman" pitchFamily="18" charset="0"/>
              </a:rPr>
              <a:t>шығаруын  </a:t>
            </a:r>
            <a:r>
              <a:rPr lang="en-US" sz="2000" dirty="0" smtClean="0">
                <a:latin typeface="Times New Roman" pitchFamily="18" charset="0"/>
                <a:cs typeface="Times New Roman" pitchFamily="18" charset="0"/>
              </a:rPr>
              <a:t>(</a:t>
            </a:r>
            <a:r>
              <a:rPr lang="kk-KZ" sz="2000" dirty="0">
                <a:latin typeface="Times New Roman" pitchFamily="18" charset="0"/>
                <a:cs typeface="Times New Roman" pitchFamily="18" charset="0"/>
              </a:rPr>
              <a:t>негізгі бағдарламадан қосылатын </a:t>
            </a:r>
            <a:r>
              <a:rPr lang="en-US"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
        <p:nvSpPr>
          <p:cNvPr id="5" name="Прямоугольник 4"/>
          <p:cNvSpPr/>
          <p:nvPr/>
        </p:nvSpPr>
        <p:spPr>
          <a:xfrm>
            <a:off x="335920" y="1977786"/>
            <a:ext cx="8640960" cy="4247317"/>
          </a:xfrm>
          <a:prstGeom prst="rect">
            <a:avLst/>
          </a:prstGeom>
        </p:spPr>
        <p:txBody>
          <a:bodyPr wrap="square">
            <a:spAutoFit/>
          </a:bodyPr>
          <a:lstStyle/>
          <a:p>
            <a:r>
              <a:rPr lang="en-US" dirty="0">
                <a:solidFill>
                  <a:srgbClr val="0000FF"/>
                </a:solidFill>
                <a:highlight>
                  <a:srgbClr val="FFFFFF"/>
                </a:highlight>
                <a:latin typeface="Consolas"/>
              </a:rPr>
              <a:t>static</a:t>
            </a:r>
            <a:r>
              <a:rPr lang="en-US" dirty="0">
                <a:solidFill>
                  <a:srgbClr val="000000"/>
                </a:solidFill>
                <a:highlight>
                  <a:srgbClr val="FFFFFF"/>
                </a:highlight>
                <a:latin typeface="Consolas"/>
              </a:rPr>
              <a:t> </a:t>
            </a:r>
            <a:r>
              <a:rPr lang="en-US" dirty="0">
                <a:solidFill>
                  <a:srgbClr val="0000FF"/>
                </a:solidFill>
                <a:highlight>
                  <a:srgbClr val="FFFFFF"/>
                </a:highlight>
                <a:latin typeface="Consolas"/>
              </a:rPr>
              <a:t>void</a:t>
            </a:r>
            <a:r>
              <a:rPr lang="en-US" dirty="0">
                <a:solidFill>
                  <a:srgbClr val="000000"/>
                </a:solidFill>
                <a:highlight>
                  <a:srgbClr val="FFFFFF"/>
                </a:highlight>
                <a:latin typeface="Consolas"/>
              </a:rPr>
              <a:t> </a:t>
            </a:r>
            <a:r>
              <a:rPr lang="en-US" dirty="0" err="1">
                <a:solidFill>
                  <a:srgbClr val="000000"/>
                </a:solidFill>
                <a:highlight>
                  <a:srgbClr val="FFFFFF"/>
                </a:highlight>
                <a:latin typeface="Consolas"/>
              </a:rPr>
              <a:t>Prin</a:t>
            </a:r>
            <a:r>
              <a:rPr lang="en-US" dirty="0">
                <a:solidFill>
                  <a:srgbClr val="000000"/>
                </a:solidFill>
                <a:highlight>
                  <a:srgbClr val="FFFFFF"/>
                </a:highlight>
                <a:latin typeface="Consolas"/>
              </a:rPr>
              <a:t>(</a:t>
            </a:r>
            <a:r>
              <a:rPr lang="en-US" dirty="0" err="1">
                <a:solidFill>
                  <a:srgbClr val="0000FF"/>
                </a:solidFill>
                <a:highlight>
                  <a:srgbClr val="FFFFFF"/>
                </a:highlight>
                <a:latin typeface="Consolas"/>
              </a:rPr>
              <a:t>int</a:t>
            </a:r>
            <a:r>
              <a:rPr lang="en-US" dirty="0">
                <a:solidFill>
                  <a:srgbClr val="000000"/>
                </a:solidFill>
                <a:highlight>
                  <a:srgbClr val="FFFFFF"/>
                </a:highlight>
                <a:latin typeface="Consolas"/>
              </a:rPr>
              <a:t> n)</a:t>
            </a:r>
          </a:p>
          <a:p>
            <a:r>
              <a:rPr lang="ru-RU" dirty="0">
                <a:solidFill>
                  <a:srgbClr val="000000"/>
                </a:solidFill>
                <a:highlight>
                  <a:srgbClr val="FFFFFF"/>
                </a:highlight>
                <a:latin typeface="Consolas"/>
              </a:rPr>
              <a:t>        </a:t>
            </a:r>
            <a:r>
              <a:rPr lang="ru-RU" dirty="0" smtClean="0">
                <a:solidFill>
                  <a:srgbClr val="000000"/>
                </a:solidFill>
                <a:highlight>
                  <a:srgbClr val="FFFFFF"/>
                </a:highlight>
                <a:latin typeface="Consolas"/>
              </a:rPr>
              <a:t>{</a:t>
            </a:r>
            <a:r>
              <a:rPr lang="en-US" dirty="0" smtClean="0">
                <a:solidFill>
                  <a:srgbClr val="000000"/>
                </a:solidFill>
                <a:highlight>
                  <a:srgbClr val="FFFFFF"/>
                </a:highlight>
                <a:latin typeface="Consolas"/>
              </a:rPr>
              <a:t>  </a:t>
            </a:r>
            <a:r>
              <a:rPr lang="en-US" dirty="0" err="1">
                <a:solidFill>
                  <a:srgbClr val="2B91AF"/>
                </a:solidFill>
                <a:highlight>
                  <a:srgbClr val="FFFFFF"/>
                </a:highlight>
                <a:latin typeface="Consolas"/>
              </a:rPr>
              <a:t>Console</a:t>
            </a:r>
            <a:r>
              <a:rPr lang="en-US" dirty="0" err="1">
                <a:solidFill>
                  <a:srgbClr val="000000"/>
                </a:solidFill>
                <a:highlight>
                  <a:srgbClr val="FFFFFF"/>
                </a:highlight>
                <a:latin typeface="Consolas"/>
              </a:rPr>
              <a:t>.Write</a:t>
            </a:r>
            <a:r>
              <a:rPr lang="en-US" dirty="0">
                <a:solidFill>
                  <a:srgbClr val="000000"/>
                </a:solidFill>
                <a:highlight>
                  <a:srgbClr val="FFFFFF"/>
                </a:highlight>
                <a:latin typeface="Consolas"/>
              </a:rPr>
              <a:t>(n + </a:t>
            </a:r>
            <a:r>
              <a:rPr lang="en-US" dirty="0">
                <a:solidFill>
                  <a:srgbClr val="A31515"/>
                </a:solidFill>
                <a:highlight>
                  <a:srgbClr val="FFFFFF"/>
                </a:highlight>
                <a:latin typeface="Consolas"/>
              </a:rPr>
              <a:t>" "</a:t>
            </a:r>
            <a:r>
              <a:rPr lang="en-US" dirty="0">
                <a:solidFill>
                  <a:srgbClr val="000000"/>
                </a:solidFill>
                <a:highlight>
                  <a:srgbClr val="FFFFFF"/>
                </a:highlight>
                <a:latin typeface="Consolas"/>
              </a:rPr>
              <a:t>);</a:t>
            </a:r>
          </a:p>
          <a:p>
            <a:r>
              <a:rPr lang="en-US" dirty="0">
                <a:solidFill>
                  <a:srgbClr val="000000"/>
                </a:solidFill>
                <a:highlight>
                  <a:srgbClr val="FFFFFF"/>
                </a:highlight>
                <a:latin typeface="Consolas"/>
              </a:rPr>
              <a:t>         </a:t>
            </a:r>
            <a:r>
              <a:rPr lang="en-US" dirty="0" smtClean="0">
                <a:solidFill>
                  <a:srgbClr val="000000"/>
                </a:solidFill>
                <a:highlight>
                  <a:srgbClr val="FFFFFF"/>
                </a:highlight>
                <a:latin typeface="Consolas"/>
              </a:rPr>
              <a:t>  </a:t>
            </a:r>
            <a:r>
              <a:rPr lang="en-US" dirty="0" err="1">
                <a:solidFill>
                  <a:srgbClr val="2B91AF"/>
                </a:solidFill>
                <a:highlight>
                  <a:srgbClr val="FFFFFF"/>
                </a:highlight>
                <a:latin typeface="Consolas"/>
              </a:rPr>
              <a:t>Thread</a:t>
            </a:r>
            <a:r>
              <a:rPr lang="en-US" dirty="0" err="1">
                <a:solidFill>
                  <a:srgbClr val="000000"/>
                </a:solidFill>
                <a:highlight>
                  <a:srgbClr val="FFFFFF"/>
                </a:highlight>
                <a:latin typeface="Consolas"/>
              </a:rPr>
              <a:t>.Sleep</a:t>
            </a:r>
            <a:r>
              <a:rPr lang="en-US" dirty="0">
                <a:solidFill>
                  <a:srgbClr val="000000"/>
                </a:solidFill>
                <a:highlight>
                  <a:srgbClr val="FFFFFF"/>
                </a:highlight>
                <a:latin typeface="Consolas"/>
              </a:rPr>
              <a:t>(100);</a:t>
            </a:r>
          </a:p>
          <a:p>
            <a:r>
              <a:rPr lang="ru-RU" dirty="0">
                <a:solidFill>
                  <a:srgbClr val="000000"/>
                </a:solidFill>
                <a:highlight>
                  <a:srgbClr val="FFFFFF"/>
                </a:highlight>
                <a:latin typeface="Consolas"/>
              </a:rPr>
              <a:t>        }</a:t>
            </a:r>
          </a:p>
          <a:p>
            <a:r>
              <a:rPr lang="en-US" dirty="0">
                <a:solidFill>
                  <a:srgbClr val="000000"/>
                </a:solidFill>
                <a:highlight>
                  <a:srgbClr val="FFFFFF"/>
                </a:highlight>
                <a:latin typeface="Consolas"/>
              </a:rPr>
              <a:t>        </a:t>
            </a:r>
            <a:r>
              <a:rPr lang="en-US" dirty="0">
                <a:solidFill>
                  <a:srgbClr val="0000FF"/>
                </a:solidFill>
                <a:highlight>
                  <a:srgbClr val="FFFFFF"/>
                </a:highlight>
                <a:latin typeface="Consolas"/>
              </a:rPr>
              <a:t>static</a:t>
            </a:r>
            <a:r>
              <a:rPr lang="en-US" dirty="0">
                <a:solidFill>
                  <a:srgbClr val="000000"/>
                </a:solidFill>
                <a:highlight>
                  <a:srgbClr val="FFFFFF"/>
                </a:highlight>
                <a:latin typeface="Consolas"/>
              </a:rPr>
              <a:t> </a:t>
            </a:r>
            <a:r>
              <a:rPr lang="en-US" dirty="0" err="1">
                <a:solidFill>
                  <a:srgbClr val="2B91AF"/>
                </a:solidFill>
                <a:highlight>
                  <a:srgbClr val="FFFFFF"/>
                </a:highlight>
                <a:latin typeface="Consolas"/>
              </a:rPr>
              <a:t>Mutex</a:t>
            </a:r>
            <a:r>
              <a:rPr lang="en-US" dirty="0">
                <a:solidFill>
                  <a:srgbClr val="000000"/>
                </a:solidFill>
                <a:highlight>
                  <a:srgbClr val="FFFFFF"/>
                </a:highlight>
                <a:latin typeface="Consolas"/>
              </a:rPr>
              <a:t> kl_2 = </a:t>
            </a:r>
            <a:r>
              <a:rPr lang="en-US" dirty="0">
                <a:solidFill>
                  <a:srgbClr val="0000FF"/>
                </a:solidFill>
                <a:highlight>
                  <a:srgbClr val="FFFFFF"/>
                </a:highlight>
                <a:latin typeface="Consolas"/>
              </a:rPr>
              <a:t>new</a:t>
            </a:r>
            <a:r>
              <a:rPr lang="en-US" dirty="0">
                <a:solidFill>
                  <a:srgbClr val="000000"/>
                </a:solidFill>
                <a:highlight>
                  <a:srgbClr val="FFFFFF"/>
                </a:highlight>
                <a:latin typeface="Consolas"/>
              </a:rPr>
              <a:t> </a:t>
            </a:r>
            <a:r>
              <a:rPr lang="en-US" dirty="0" err="1">
                <a:solidFill>
                  <a:srgbClr val="2B91AF"/>
                </a:solidFill>
                <a:highlight>
                  <a:srgbClr val="FFFFFF"/>
                </a:highlight>
                <a:latin typeface="Consolas"/>
              </a:rPr>
              <a:t>Mutex</a:t>
            </a:r>
            <a:r>
              <a:rPr lang="en-US" dirty="0">
                <a:solidFill>
                  <a:srgbClr val="000000"/>
                </a:solidFill>
                <a:highlight>
                  <a:srgbClr val="FFFFFF"/>
                </a:highlight>
                <a:latin typeface="Consolas"/>
              </a:rPr>
              <a:t>(</a:t>
            </a:r>
            <a:r>
              <a:rPr lang="en-US" dirty="0">
                <a:solidFill>
                  <a:srgbClr val="0000FF"/>
                </a:solidFill>
                <a:highlight>
                  <a:srgbClr val="FFFFFF"/>
                </a:highlight>
                <a:latin typeface="Consolas"/>
              </a:rPr>
              <a:t>false</a:t>
            </a:r>
            <a:r>
              <a:rPr lang="en-US" dirty="0">
                <a:solidFill>
                  <a:srgbClr val="000000"/>
                </a:solidFill>
                <a:highlight>
                  <a:srgbClr val="FFFFFF"/>
                </a:highlight>
                <a:latin typeface="Consolas"/>
              </a:rPr>
              <a:t>, </a:t>
            </a:r>
            <a:r>
              <a:rPr lang="en-US" dirty="0">
                <a:solidFill>
                  <a:srgbClr val="A31515"/>
                </a:solidFill>
                <a:highlight>
                  <a:srgbClr val="FFFFFF"/>
                </a:highlight>
                <a:latin typeface="Consolas"/>
              </a:rPr>
              <a:t>"Kljsik_1"</a:t>
            </a:r>
            <a:r>
              <a:rPr lang="en-US" dirty="0">
                <a:solidFill>
                  <a:srgbClr val="000000"/>
                </a:solidFill>
                <a:highlight>
                  <a:srgbClr val="FFFFFF"/>
                </a:highlight>
                <a:latin typeface="Consolas"/>
              </a:rPr>
              <a:t>);</a:t>
            </a:r>
          </a:p>
          <a:p>
            <a:r>
              <a:rPr lang="en-US" dirty="0">
                <a:solidFill>
                  <a:srgbClr val="000000"/>
                </a:solidFill>
                <a:highlight>
                  <a:srgbClr val="FFFFFF"/>
                </a:highlight>
                <a:latin typeface="Consolas"/>
              </a:rPr>
              <a:t>        </a:t>
            </a:r>
            <a:r>
              <a:rPr lang="en-US" dirty="0">
                <a:solidFill>
                  <a:srgbClr val="0000FF"/>
                </a:solidFill>
                <a:highlight>
                  <a:srgbClr val="FFFFFF"/>
                </a:highlight>
                <a:latin typeface="Consolas"/>
              </a:rPr>
              <a:t>static</a:t>
            </a:r>
            <a:r>
              <a:rPr lang="en-US" dirty="0">
                <a:solidFill>
                  <a:srgbClr val="000000"/>
                </a:solidFill>
                <a:highlight>
                  <a:srgbClr val="FFFFFF"/>
                </a:highlight>
                <a:latin typeface="Consolas"/>
              </a:rPr>
              <a:t> </a:t>
            </a:r>
            <a:r>
              <a:rPr lang="en-US" dirty="0">
                <a:solidFill>
                  <a:srgbClr val="0000FF"/>
                </a:solidFill>
                <a:highlight>
                  <a:srgbClr val="FFFFFF"/>
                </a:highlight>
                <a:latin typeface="Consolas"/>
              </a:rPr>
              <a:t>void</a:t>
            </a:r>
            <a:r>
              <a:rPr lang="en-US" dirty="0">
                <a:solidFill>
                  <a:srgbClr val="000000"/>
                </a:solidFill>
                <a:highlight>
                  <a:srgbClr val="FFFFFF"/>
                </a:highlight>
                <a:latin typeface="Consolas"/>
              </a:rPr>
              <a:t> Main()</a:t>
            </a:r>
          </a:p>
          <a:p>
            <a:r>
              <a:rPr lang="ru-RU" dirty="0">
                <a:solidFill>
                  <a:srgbClr val="000000"/>
                </a:solidFill>
                <a:highlight>
                  <a:srgbClr val="FFFFFF"/>
                </a:highlight>
                <a:latin typeface="Consolas"/>
              </a:rPr>
              <a:t>        </a:t>
            </a:r>
            <a:r>
              <a:rPr lang="ru-RU" dirty="0" smtClean="0">
                <a:solidFill>
                  <a:srgbClr val="000000"/>
                </a:solidFill>
                <a:highlight>
                  <a:srgbClr val="FFFFFF"/>
                </a:highlight>
                <a:latin typeface="Consolas"/>
              </a:rPr>
              <a:t>{</a:t>
            </a:r>
            <a:r>
              <a:rPr lang="en-US" dirty="0" smtClean="0">
                <a:solidFill>
                  <a:srgbClr val="000000"/>
                </a:solidFill>
                <a:highlight>
                  <a:srgbClr val="FFFFFF"/>
                </a:highlight>
                <a:latin typeface="Consolas"/>
              </a:rPr>
              <a:t>  </a:t>
            </a:r>
            <a:r>
              <a:rPr lang="en-US" dirty="0" err="1">
                <a:solidFill>
                  <a:srgbClr val="0000FF"/>
                </a:solidFill>
                <a:highlight>
                  <a:srgbClr val="FFFFFF"/>
                </a:highlight>
                <a:latin typeface="Consolas"/>
              </a:rPr>
              <a:t>int</a:t>
            </a:r>
            <a:r>
              <a:rPr lang="en-US" dirty="0">
                <a:solidFill>
                  <a:srgbClr val="000000"/>
                </a:solidFill>
                <a:highlight>
                  <a:srgbClr val="FFFFFF"/>
                </a:highlight>
                <a:latin typeface="Consolas"/>
              </a:rPr>
              <a:t> i, j;</a:t>
            </a:r>
          </a:p>
          <a:p>
            <a:r>
              <a:rPr lang="en-US" dirty="0">
                <a:solidFill>
                  <a:srgbClr val="000000"/>
                </a:solidFill>
                <a:highlight>
                  <a:srgbClr val="FFFFFF"/>
                </a:highlight>
                <a:latin typeface="Consolas"/>
              </a:rPr>
              <a:t>            </a:t>
            </a:r>
            <a:r>
              <a:rPr lang="en-US" dirty="0">
                <a:solidFill>
                  <a:srgbClr val="0000FF"/>
                </a:solidFill>
                <a:highlight>
                  <a:srgbClr val="FFFFFF"/>
                </a:highlight>
                <a:latin typeface="Consolas"/>
              </a:rPr>
              <a:t>for</a:t>
            </a:r>
            <a:r>
              <a:rPr lang="en-US" dirty="0">
                <a:solidFill>
                  <a:srgbClr val="000000"/>
                </a:solidFill>
                <a:highlight>
                  <a:srgbClr val="FFFFFF"/>
                </a:highlight>
                <a:latin typeface="Consolas"/>
              </a:rPr>
              <a:t> (j = 10; j &lt; 20; j++)</a:t>
            </a:r>
          </a:p>
          <a:p>
            <a:r>
              <a:rPr lang="ru-RU" dirty="0">
                <a:solidFill>
                  <a:srgbClr val="000000"/>
                </a:solidFill>
                <a:highlight>
                  <a:srgbClr val="FFFFFF"/>
                </a:highlight>
                <a:latin typeface="Consolas"/>
              </a:rPr>
              <a:t>            </a:t>
            </a:r>
            <a:r>
              <a:rPr lang="ru-RU" dirty="0" smtClean="0">
                <a:solidFill>
                  <a:srgbClr val="000000"/>
                </a:solidFill>
                <a:highlight>
                  <a:srgbClr val="FFFFFF"/>
                </a:highlight>
                <a:latin typeface="Consolas"/>
              </a:rPr>
              <a:t>{</a:t>
            </a:r>
            <a:r>
              <a:rPr lang="en-US" dirty="0" smtClean="0">
                <a:solidFill>
                  <a:srgbClr val="000000"/>
                </a:solidFill>
                <a:highlight>
                  <a:srgbClr val="FFFFFF"/>
                </a:highlight>
                <a:latin typeface="Consolas"/>
              </a:rPr>
              <a:t>   </a:t>
            </a:r>
            <a:r>
              <a:rPr lang="en-US" dirty="0">
                <a:solidFill>
                  <a:srgbClr val="000000"/>
                </a:solidFill>
                <a:highlight>
                  <a:srgbClr val="FFFFFF"/>
                </a:highlight>
                <a:latin typeface="Consolas"/>
              </a:rPr>
              <a:t>kl_2.WaitOne();</a:t>
            </a:r>
          </a:p>
          <a:p>
            <a:r>
              <a:rPr lang="nn-NO" dirty="0">
                <a:solidFill>
                  <a:srgbClr val="000000"/>
                </a:solidFill>
                <a:highlight>
                  <a:srgbClr val="FFFFFF"/>
                </a:highlight>
                <a:latin typeface="Consolas"/>
              </a:rPr>
              <a:t>                </a:t>
            </a:r>
            <a:r>
              <a:rPr lang="nn-NO" dirty="0">
                <a:solidFill>
                  <a:srgbClr val="0000FF"/>
                </a:solidFill>
                <a:highlight>
                  <a:srgbClr val="FFFFFF"/>
                </a:highlight>
                <a:latin typeface="Consolas"/>
              </a:rPr>
              <a:t>for</a:t>
            </a:r>
            <a:r>
              <a:rPr lang="nn-NO" dirty="0">
                <a:solidFill>
                  <a:srgbClr val="000000"/>
                </a:solidFill>
                <a:highlight>
                  <a:srgbClr val="FFFFFF"/>
                </a:highlight>
                <a:latin typeface="Consolas"/>
              </a:rPr>
              <a:t> (i = 0; i &lt; 10; i</a:t>
            </a:r>
            <a:r>
              <a:rPr lang="nn-NO" dirty="0" smtClean="0">
                <a:solidFill>
                  <a:srgbClr val="000000"/>
                </a:solidFill>
                <a:highlight>
                  <a:srgbClr val="FFFFFF"/>
                </a:highlight>
                <a:latin typeface="Consolas"/>
              </a:rPr>
              <a:t>++)</a:t>
            </a:r>
            <a:r>
              <a:rPr lang="en-US" dirty="0" smtClean="0">
                <a:solidFill>
                  <a:srgbClr val="000000"/>
                </a:solidFill>
                <a:highlight>
                  <a:srgbClr val="FFFFFF"/>
                </a:highlight>
                <a:latin typeface="Consolas"/>
              </a:rPr>
              <a:t>      </a:t>
            </a:r>
            <a:r>
              <a:rPr lang="en-US" dirty="0" err="1">
                <a:solidFill>
                  <a:srgbClr val="000000"/>
                </a:solidFill>
                <a:highlight>
                  <a:srgbClr val="FFFFFF"/>
                </a:highlight>
                <a:latin typeface="Consolas"/>
              </a:rPr>
              <a:t>Prin</a:t>
            </a:r>
            <a:r>
              <a:rPr lang="en-US" dirty="0">
                <a:solidFill>
                  <a:srgbClr val="000000"/>
                </a:solidFill>
                <a:highlight>
                  <a:srgbClr val="FFFFFF"/>
                </a:highlight>
                <a:latin typeface="Consolas"/>
              </a:rPr>
              <a:t>(j);</a:t>
            </a:r>
          </a:p>
          <a:p>
            <a:r>
              <a:rPr lang="en-US" dirty="0">
                <a:solidFill>
                  <a:srgbClr val="000000"/>
                </a:solidFill>
                <a:highlight>
                  <a:srgbClr val="FFFFFF"/>
                </a:highlight>
                <a:latin typeface="Consolas"/>
              </a:rPr>
              <a:t>                </a:t>
            </a:r>
            <a:r>
              <a:rPr lang="en-US" dirty="0" err="1">
                <a:solidFill>
                  <a:srgbClr val="2B91AF"/>
                </a:solidFill>
                <a:highlight>
                  <a:srgbClr val="FFFFFF"/>
                </a:highlight>
                <a:latin typeface="Consolas"/>
              </a:rPr>
              <a:t>Console</a:t>
            </a:r>
            <a:r>
              <a:rPr lang="en-US" dirty="0" err="1">
                <a:solidFill>
                  <a:srgbClr val="000000"/>
                </a:solidFill>
                <a:highlight>
                  <a:srgbClr val="FFFFFF"/>
                </a:highlight>
                <a:latin typeface="Consolas"/>
              </a:rPr>
              <a:t>.WriteLine</a:t>
            </a:r>
            <a:r>
              <a:rPr lang="en-US" dirty="0">
                <a:solidFill>
                  <a:srgbClr val="000000"/>
                </a:solidFill>
                <a:highlight>
                  <a:srgbClr val="FFFFFF"/>
                </a:highlight>
                <a:latin typeface="Consolas"/>
              </a:rPr>
              <a:t>();</a:t>
            </a:r>
          </a:p>
          <a:p>
            <a:r>
              <a:rPr lang="en-US" dirty="0">
                <a:solidFill>
                  <a:srgbClr val="000000"/>
                </a:solidFill>
                <a:highlight>
                  <a:srgbClr val="FFFFFF"/>
                </a:highlight>
                <a:latin typeface="Consolas"/>
              </a:rPr>
              <a:t>                kl_2.ReleaseMutex();</a:t>
            </a:r>
          </a:p>
          <a:p>
            <a:r>
              <a:rPr lang="ru-RU" dirty="0">
                <a:solidFill>
                  <a:srgbClr val="000000"/>
                </a:solidFill>
                <a:highlight>
                  <a:srgbClr val="FFFFFF"/>
                </a:highlight>
                <a:latin typeface="Consolas"/>
              </a:rPr>
              <a:t>            }</a:t>
            </a:r>
          </a:p>
          <a:p>
            <a:r>
              <a:rPr lang="en-US" dirty="0">
                <a:solidFill>
                  <a:srgbClr val="000000"/>
                </a:solidFill>
                <a:highlight>
                  <a:srgbClr val="FFFFFF"/>
                </a:highlight>
                <a:latin typeface="Consolas"/>
              </a:rPr>
              <a:t>            </a:t>
            </a:r>
            <a:r>
              <a:rPr lang="en-US" dirty="0" err="1">
                <a:solidFill>
                  <a:srgbClr val="2B91AF"/>
                </a:solidFill>
                <a:highlight>
                  <a:srgbClr val="FFFFFF"/>
                </a:highlight>
                <a:latin typeface="Consolas"/>
              </a:rPr>
              <a:t>Console</a:t>
            </a:r>
            <a:r>
              <a:rPr lang="en-US" dirty="0" err="1">
                <a:solidFill>
                  <a:srgbClr val="000000"/>
                </a:solidFill>
                <a:highlight>
                  <a:srgbClr val="FFFFFF"/>
                </a:highlight>
                <a:latin typeface="Consolas"/>
              </a:rPr>
              <a:t>.ReadKey</a:t>
            </a:r>
            <a:r>
              <a:rPr lang="en-US" dirty="0">
                <a:solidFill>
                  <a:srgbClr val="000000"/>
                </a:solidFill>
                <a:highlight>
                  <a:srgbClr val="FFFFFF"/>
                </a:highlight>
                <a:latin typeface="Consolas"/>
              </a:rPr>
              <a:t>();</a:t>
            </a:r>
          </a:p>
          <a:p>
            <a:r>
              <a:rPr lang="ru-RU" dirty="0">
                <a:solidFill>
                  <a:srgbClr val="000000"/>
                </a:solidFill>
                <a:highlight>
                  <a:srgbClr val="FFFFFF"/>
                </a:highlight>
                <a:latin typeface="Consolas"/>
              </a:rPr>
              <a:t>        }</a:t>
            </a:r>
            <a:endParaRPr lang="ru-RU" dirty="0"/>
          </a:p>
        </p:txBody>
      </p:sp>
      <p:sp>
        <p:nvSpPr>
          <p:cNvPr id="6" name="Прямоугольник 5"/>
          <p:cNvSpPr/>
          <p:nvPr/>
        </p:nvSpPr>
        <p:spPr>
          <a:xfrm>
            <a:off x="5272761" y="5776732"/>
            <a:ext cx="3233039" cy="369332"/>
          </a:xfrm>
          <a:prstGeom prst="rect">
            <a:avLst/>
          </a:prstGeom>
          <a:ln>
            <a:solidFill>
              <a:schemeClr val="accent1">
                <a:shade val="95000"/>
                <a:satMod val="105000"/>
              </a:schemeClr>
            </a:solidFill>
          </a:ln>
        </p:spPr>
        <p:txBody>
          <a:bodyPr wrap="square">
            <a:spAutoFit/>
          </a:bodyPr>
          <a:lstStyle/>
          <a:p>
            <a:r>
              <a:rPr lang="ru-RU" dirty="0"/>
              <a:t> </a:t>
            </a:r>
            <a:r>
              <a:rPr lang="ru-RU" dirty="0" err="1">
                <a:hlinkClick r:id="rId2"/>
              </a:rPr>
              <a:t>Mutex</a:t>
            </a:r>
            <a:r>
              <a:rPr lang="ru-RU" dirty="0"/>
              <a:t> </a:t>
            </a:r>
            <a:r>
              <a:rPr lang="ru-RU" dirty="0" err="1" smtClean="0"/>
              <a:t>объектісін</a:t>
            </a:r>
            <a:r>
              <a:rPr lang="ru-RU" dirty="0" smtClean="0"/>
              <a:t> </a:t>
            </a:r>
            <a:r>
              <a:rPr lang="ru-RU" dirty="0" err="1" smtClean="0"/>
              <a:t>босату</a:t>
            </a:r>
            <a:r>
              <a:rPr lang="ru-RU" dirty="0" smtClean="0"/>
              <a:t> </a:t>
            </a:r>
            <a:endParaRPr lang="ru-RU" dirty="0"/>
          </a:p>
        </p:txBody>
      </p:sp>
      <p:cxnSp>
        <p:nvCxnSpPr>
          <p:cNvPr id="8" name="Прямая со стрелкой 7"/>
          <p:cNvCxnSpPr/>
          <p:nvPr/>
        </p:nvCxnSpPr>
        <p:spPr>
          <a:xfrm flipH="1" flipV="1">
            <a:off x="4930626" y="5301209"/>
            <a:ext cx="721494" cy="4755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p:nvSpPr>
        <p:spPr>
          <a:xfrm>
            <a:off x="5291373" y="3501008"/>
            <a:ext cx="3214427" cy="923330"/>
          </a:xfrm>
          <a:prstGeom prst="rect">
            <a:avLst/>
          </a:prstGeom>
          <a:ln>
            <a:solidFill>
              <a:schemeClr val="accent1">
                <a:shade val="95000"/>
                <a:satMod val="105000"/>
              </a:schemeClr>
            </a:solidFill>
          </a:ln>
        </p:spPr>
        <p:txBody>
          <a:bodyPr wrap="square">
            <a:spAutoFit/>
          </a:bodyPr>
          <a:lstStyle/>
          <a:p>
            <a:r>
              <a:rPr lang="ru-RU" dirty="0"/>
              <a:t>Блокирует текущий поток </a:t>
            </a:r>
            <a:r>
              <a:rPr lang="ru-RU" dirty="0" smtClean="0"/>
              <a:t>до</a:t>
            </a:r>
          </a:p>
          <a:p>
            <a:r>
              <a:rPr lang="ru-RU" dirty="0" smtClean="0"/>
              <a:t> </a:t>
            </a:r>
            <a:r>
              <a:rPr lang="ru-RU" dirty="0"/>
              <a:t>получения сигнала </a:t>
            </a:r>
            <a:r>
              <a:rPr lang="ru-RU" dirty="0" smtClean="0"/>
              <a:t>объектом</a:t>
            </a:r>
          </a:p>
          <a:p>
            <a:r>
              <a:rPr lang="ru-RU" dirty="0"/>
              <a:t> </a:t>
            </a:r>
            <a:r>
              <a:rPr lang="ru-RU" dirty="0" err="1" smtClean="0">
                <a:hlinkClick r:id="rId3"/>
              </a:rPr>
              <a:t>WaitHandle</a:t>
            </a:r>
            <a:endParaRPr lang="ru-RU" dirty="0"/>
          </a:p>
        </p:txBody>
      </p:sp>
      <p:cxnSp>
        <p:nvCxnSpPr>
          <p:cNvPr id="14" name="Прямая со стрелкой 13"/>
          <p:cNvCxnSpPr>
            <a:stCxn id="12" idx="1"/>
          </p:cNvCxnSpPr>
          <p:nvPr/>
        </p:nvCxnSpPr>
        <p:spPr>
          <a:xfrm flipH="1">
            <a:off x="4256621" y="3962673"/>
            <a:ext cx="1034752" cy="40243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06438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7712" y="136282"/>
            <a:ext cx="8845563" cy="400110"/>
          </a:xfrm>
          <a:prstGeom prst="rect">
            <a:avLst/>
          </a:prstGeom>
        </p:spPr>
        <p:txBody>
          <a:bodyPr wrap="none">
            <a:spAutoFit/>
          </a:bodyPr>
          <a:lstStyle/>
          <a:p>
            <a:r>
              <a:rPr lang="kk-KZ" sz="2000" b="1" dirty="0" smtClean="0">
                <a:latin typeface="Times New Roman" pitchFamily="18" charset="0"/>
                <a:cs typeface="Times New Roman" pitchFamily="18" charset="0"/>
              </a:rPr>
              <a:t>C</a:t>
            </a:r>
            <a:r>
              <a:rPr lang="kk-KZ" sz="2000" b="1" dirty="0">
                <a:latin typeface="Times New Roman" pitchFamily="18" charset="0"/>
                <a:cs typeface="Times New Roman" pitchFamily="18" charset="0"/>
              </a:rPr>
              <a:t># ТІЛІНДЕ ТІЗБЕКТЕРДІҢ ЖҰМЫСТАРЫН СИНХРОНИЗАЦИЯЛАУ</a:t>
            </a:r>
            <a:r>
              <a:rPr lang="kk-KZ" sz="2000" b="1" dirty="0" smtClean="0">
                <a:latin typeface="Times New Roman" pitchFamily="18" charset="0"/>
                <a:cs typeface="Times New Roman" pitchFamily="18" charset="0"/>
              </a:rPr>
              <a:t> </a:t>
            </a:r>
            <a:endParaRPr lang="ru-RU" sz="2000" b="1" dirty="0">
              <a:latin typeface="Times New Roman" pitchFamily="18" charset="0"/>
              <a:cs typeface="Times New Roman" pitchFamily="18" charset="0"/>
            </a:endParaRPr>
          </a:p>
        </p:txBody>
      </p:sp>
      <p:sp>
        <p:nvSpPr>
          <p:cNvPr id="3" name="Прямоугольник 2"/>
          <p:cNvSpPr/>
          <p:nvPr/>
        </p:nvSpPr>
        <p:spPr>
          <a:xfrm>
            <a:off x="288712" y="669112"/>
            <a:ext cx="8488744" cy="369332"/>
          </a:xfrm>
          <a:prstGeom prst="rect">
            <a:avLst/>
          </a:prstGeom>
        </p:spPr>
        <p:txBody>
          <a:bodyPr wrap="square">
            <a:spAutoFit/>
          </a:bodyPr>
          <a:lstStyle/>
          <a:p>
            <a:r>
              <a:rPr lang="kk-KZ" b="1" dirty="0">
                <a:latin typeface="Times New Roman" pitchFamily="18" charset="0"/>
                <a:cs typeface="Times New Roman" pitchFamily="18" charset="0"/>
              </a:rPr>
              <a:t>Арнайы блоктаушы </a:t>
            </a:r>
            <a:r>
              <a:rPr lang="ru-RU" b="1" dirty="0">
                <a:latin typeface="Times New Roman" pitchFamily="18" charset="0"/>
                <a:cs typeface="Times New Roman" pitchFamily="18" charset="0"/>
              </a:rPr>
              <a:t>конструкция</a:t>
            </a:r>
            <a:r>
              <a:rPr lang="kk-KZ" b="1" dirty="0" smtClean="0">
                <a:latin typeface="Times New Roman" pitchFamily="18" charset="0"/>
                <a:cs typeface="Times New Roman" pitchFamily="18" charset="0"/>
              </a:rPr>
              <a:t>лар.  </a:t>
            </a:r>
            <a:r>
              <a:rPr lang="kk-KZ" dirty="0">
                <a:latin typeface="Times New Roman" pitchFamily="18" charset="0"/>
                <a:cs typeface="Times New Roman" pitchFamily="18" charset="0"/>
              </a:rPr>
              <a:t> Mutex арнайы блоктаушы конструкция</a:t>
            </a:r>
            <a:endParaRPr lang="ru-RU" dirty="0"/>
          </a:p>
        </p:txBody>
      </p:sp>
      <p:sp>
        <p:nvSpPr>
          <p:cNvPr id="4" name="Прямоугольник 3"/>
          <p:cNvSpPr/>
          <p:nvPr/>
        </p:nvSpPr>
        <p:spPr>
          <a:xfrm>
            <a:off x="179512" y="1018432"/>
            <a:ext cx="8064896" cy="1323439"/>
          </a:xfrm>
          <a:prstGeom prst="rect">
            <a:avLst/>
          </a:prstGeom>
        </p:spPr>
        <p:txBody>
          <a:bodyPr wrap="square">
            <a:spAutoFit/>
          </a:bodyPr>
          <a:lstStyle/>
          <a:p>
            <a:pPr indent="457200" algn="just"/>
            <a:r>
              <a:rPr lang="kk-KZ" sz="2000" dirty="0" smtClean="0">
                <a:latin typeface="Times New Roman" pitchFamily="18" charset="0"/>
                <a:cs typeface="Times New Roman" pitchFamily="18" charset="0"/>
              </a:rPr>
              <a:t>Негізгі бағдарламадан </a:t>
            </a:r>
            <a:r>
              <a:rPr lang="kk-KZ" sz="2000" dirty="0">
                <a:latin typeface="Times New Roman" pitchFamily="18" charset="0"/>
                <a:cs typeface="Times New Roman" pitchFamily="18" charset="0"/>
              </a:rPr>
              <a:t>(</a:t>
            </a:r>
            <a:r>
              <a:rPr lang="kk-KZ" sz="2000" dirty="0" smtClean="0">
                <a:latin typeface="Times New Roman" pitchFamily="18" charset="0"/>
                <a:cs typeface="Times New Roman" pitchFamily="18" charset="0"/>
              </a:rPr>
              <a:t>сервер</a:t>
            </a:r>
            <a:r>
              <a:rPr lang="ru-RU" sz="2000" dirty="0" err="1" smtClean="0">
                <a:latin typeface="Times New Roman" pitchFamily="18" charset="0"/>
                <a:cs typeface="Times New Roman" pitchFamily="18" charset="0"/>
              </a:rPr>
              <a:t>ден</a:t>
            </a:r>
            <a:r>
              <a:rPr lang="ru-RU" sz="2000" dirty="0">
                <a:latin typeface="Times New Roman" pitchFamily="18" charset="0"/>
                <a:cs typeface="Times New Roman" pitchFamily="18" charset="0"/>
              </a:rPr>
              <a:t>)</a:t>
            </a:r>
            <a:r>
              <a:rPr lang="kk-KZ" sz="2000" dirty="0" smtClean="0">
                <a:latin typeface="Times New Roman" pitchFamily="18" charset="0"/>
                <a:cs typeface="Times New Roman" pitchFamily="18" charset="0"/>
              </a:rPr>
              <a:t> 0-ден </a:t>
            </a:r>
            <a:r>
              <a:rPr lang="kk-KZ" sz="2000" dirty="0">
                <a:latin typeface="Times New Roman" pitchFamily="18" charset="0"/>
                <a:cs typeface="Times New Roman" pitchFamily="18" charset="0"/>
              </a:rPr>
              <a:t>9-ға дейінгі сандардың </a:t>
            </a:r>
            <a:r>
              <a:rPr lang="kk-KZ" sz="2000" dirty="0" smtClean="0">
                <a:latin typeface="Times New Roman" pitchFamily="18" charset="0"/>
                <a:cs typeface="Times New Roman" pitchFamily="18" charset="0"/>
              </a:rPr>
              <a:t>мәндерді </a:t>
            </a:r>
            <a:r>
              <a:rPr lang="kk-KZ" sz="2000" dirty="0">
                <a:latin typeface="Times New Roman" pitchFamily="18" charset="0"/>
                <a:cs typeface="Times New Roman" pitchFamily="18" charset="0"/>
              </a:rPr>
              <a:t>кестелерін және негізгі бағдарламадан қосылатын қосымша бағдарламаның (клиентпен)  10-ден 19-ға дейін </a:t>
            </a:r>
            <a:r>
              <a:rPr lang="kk-KZ" sz="2000" dirty="0" smtClean="0">
                <a:latin typeface="Times New Roman" pitchFamily="18" charset="0"/>
                <a:cs typeface="Times New Roman" pitchFamily="18" charset="0"/>
              </a:rPr>
              <a:t>сандарды бірге шығаруы.</a:t>
            </a:r>
            <a:endParaRPr lang="ru-RU" sz="2000" dirty="0">
              <a:latin typeface="Times New Roman" pitchFamily="18" charset="0"/>
              <a:cs typeface="Times New Roman" pitchFamily="18" charset="0"/>
            </a:endParaRPr>
          </a:p>
        </p:txBody>
      </p:sp>
      <p:sp>
        <p:nvSpPr>
          <p:cNvPr id="5" name="Прямоугольник 4"/>
          <p:cNvSpPr/>
          <p:nvPr/>
        </p:nvSpPr>
        <p:spPr>
          <a:xfrm>
            <a:off x="-180528" y="2329339"/>
            <a:ext cx="10297144" cy="4524315"/>
          </a:xfrm>
          <a:prstGeom prst="rect">
            <a:avLst/>
          </a:prstGeom>
        </p:spPr>
        <p:txBody>
          <a:bodyPr wrap="square">
            <a:spAutoFit/>
          </a:bodyPr>
          <a:lstStyle/>
          <a:p>
            <a:r>
              <a:rPr lang="kk-KZ" dirty="0" smtClean="0">
                <a:solidFill>
                  <a:srgbClr val="0000FF"/>
                </a:solidFill>
                <a:highlight>
                  <a:srgbClr val="FFFFFF"/>
                </a:highlight>
                <a:latin typeface="Consolas"/>
              </a:rPr>
              <a:t>   </a:t>
            </a:r>
            <a:r>
              <a:rPr lang="en-US" dirty="0" smtClean="0">
                <a:solidFill>
                  <a:srgbClr val="0000FF"/>
                </a:solidFill>
                <a:highlight>
                  <a:srgbClr val="FFFFFF"/>
                </a:highlight>
                <a:latin typeface="Consolas"/>
              </a:rPr>
              <a:t>static</a:t>
            </a:r>
            <a:r>
              <a:rPr lang="en-US" dirty="0" smtClean="0">
                <a:solidFill>
                  <a:srgbClr val="000000"/>
                </a:solidFill>
                <a:highlight>
                  <a:srgbClr val="FFFFFF"/>
                </a:highlight>
                <a:latin typeface="Consolas"/>
              </a:rPr>
              <a:t> </a:t>
            </a:r>
            <a:r>
              <a:rPr lang="en-US" dirty="0">
                <a:solidFill>
                  <a:srgbClr val="0000FF"/>
                </a:solidFill>
                <a:highlight>
                  <a:srgbClr val="FFFFFF"/>
                </a:highlight>
                <a:latin typeface="Consolas"/>
              </a:rPr>
              <a:t>void</a:t>
            </a:r>
            <a:r>
              <a:rPr lang="en-US" dirty="0">
                <a:solidFill>
                  <a:srgbClr val="000000"/>
                </a:solidFill>
                <a:highlight>
                  <a:srgbClr val="FFFFFF"/>
                </a:highlight>
                <a:latin typeface="Consolas"/>
              </a:rPr>
              <a:t> </a:t>
            </a:r>
            <a:r>
              <a:rPr lang="en-US" dirty="0" err="1">
                <a:solidFill>
                  <a:srgbClr val="000000"/>
                </a:solidFill>
                <a:highlight>
                  <a:srgbClr val="FFFFFF"/>
                </a:highlight>
                <a:latin typeface="Consolas"/>
              </a:rPr>
              <a:t>Prin</a:t>
            </a:r>
            <a:r>
              <a:rPr lang="en-US" dirty="0">
                <a:solidFill>
                  <a:srgbClr val="000000"/>
                </a:solidFill>
                <a:highlight>
                  <a:srgbClr val="FFFFFF"/>
                </a:highlight>
                <a:latin typeface="Consolas"/>
              </a:rPr>
              <a:t>(</a:t>
            </a:r>
            <a:r>
              <a:rPr lang="en-US" dirty="0" err="1">
                <a:solidFill>
                  <a:srgbClr val="0000FF"/>
                </a:solidFill>
                <a:highlight>
                  <a:srgbClr val="FFFFFF"/>
                </a:highlight>
                <a:latin typeface="Consolas"/>
              </a:rPr>
              <a:t>int</a:t>
            </a:r>
            <a:r>
              <a:rPr lang="en-US" dirty="0">
                <a:solidFill>
                  <a:srgbClr val="000000"/>
                </a:solidFill>
                <a:highlight>
                  <a:srgbClr val="FFFFFF"/>
                </a:highlight>
                <a:latin typeface="Consolas"/>
              </a:rPr>
              <a:t> n)</a:t>
            </a:r>
          </a:p>
          <a:p>
            <a:r>
              <a:rPr lang="ru-RU" dirty="0">
                <a:solidFill>
                  <a:srgbClr val="000000"/>
                </a:solidFill>
                <a:highlight>
                  <a:srgbClr val="FFFFFF"/>
                </a:highlight>
                <a:latin typeface="Consolas"/>
              </a:rPr>
              <a:t>        </a:t>
            </a:r>
            <a:r>
              <a:rPr lang="ru-RU" dirty="0" smtClean="0">
                <a:solidFill>
                  <a:srgbClr val="000000"/>
                </a:solidFill>
                <a:highlight>
                  <a:srgbClr val="FFFFFF"/>
                </a:highlight>
                <a:latin typeface="Consolas"/>
              </a:rPr>
              <a:t>{</a:t>
            </a:r>
            <a:r>
              <a:rPr lang="en-US" dirty="0" smtClean="0">
                <a:solidFill>
                  <a:srgbClr val="000000"/>
                </a:solidFill>
                <a:highlight>
                  <a:srgbClr val="FFFFFF"/>
                </a:highlight>
                <a:latin typeface="Consolas"/>
              </a:rPr>
              <a:t> </a:t>
            </a:r>
            <a:r>
              <a:rPr lang="en-US" dirty="0" err="1">
                <a:solidFill>
                  <a:srgbClr val="2B91AF"/>
                </a:solidFill>
                <a:highlight>
                  <a:srgbClr val="FFFFFF"/>
                </a:highlight>
                <a:latin typeface="Consolas"/>
              </a:rPr>
              <a:t>Console</a:t>
            </a:r>
            <a:r>
              <a:rPr lang="en-US" dirty="0" err="1">
                <a:solidFill>
                  <a:srgbClr val="000000"/>
                </a:solidFill>
                <a:highlight>
                  <a:srgbClr val="FFFFFF"/>
                </a:highlight>
                <a:latin typeface="Consolas"/>
              </a:rPr>
              <a:t>.Write</a:t>
            </a:r>
            <a:r>
              <a:rPr lang="en-US" dirty="0">
                <a:solidFill>
                  <a:srgbClr val="000000"/>
                </a:solidFill>
                <a:highlight>
                  <a:srgbClr val="FFFFFF"/>
                </a:highlight>
                <a:latin typeface="Consolas"/>
              </a:rPr>
              <a:t>(n + </a:t>
            </a:r>
            <a:r>
              <a:rPr lang="en-US" dirty="0">
                <a:solidFill>
                  <a:srgbClr val="A31515"/>
                </a:solidFill>
                <a:highlight>
                  <a:srgbClr val="FFFFFF"/>
                </a:highlight>
                <a:latin typeface="Consolas"/>
              </a:rPr>
              <a:t>" </a:t>
            </a:r>
            <a:r>
              <a:rPr lang="en-US" dirty="0" smtClean="0">
                <a:solidFill>
                  <a:srgbClr val="A31515"/>
                </a:solidFill>
                <a:highlight>
                  <a:srgbClr val="FFFFFF"/>
                </a:highlight>
                <a:latin typeface="Consolas"/>
              </a:rPr>
              <a:t>"</a:t>
            </a:r>
            <a:r>
              <a:rPr lang="en-US" dirty="0" smtClean="0">
                <a:solidFill>
                  <a:srgbClr val="000000"/>
                </a:solidFill>
                <a:highlight>
                  <a:srgbClr val="FFFFFF"/>
                </a:highlight>
                <a:latin typeface="Consolas"/>
              </a:rPr>
              <a:t>);  </a:t>
            </a:r>
            <a:r>
              <a:rPr lang="en-US" dirty="0" err="1">
                <a:solidFill>
                  <a:srgbClr val="2B91AF"/>
                </a:solidFill>
                <a:highlight>
                  <a:srgbClr val="FFFFFF"/>
                </a:highlight>
                <a:latin typeface="Consolas"/>
              </a:rPr>
              <a:t>Thread</a:t>
            </a:r>
            <a:r>
              <a:rPr lang="en-US" dirty="0" err="1">
                <a:solidFill>
                  <a:srgbClr val="000000"/>
                </a:solidFill>
                <a:highlight>
                  <a:srgbClr val="FFFFFF"/>
                </a:highlight>
                <a:latin typeface="Consolas"/>
              </a:rPr>
              <a:t>.Sleep</a:t>
            </a:r>
            <a:r>
              <a:rPr lang="en-US" dirty="0">
                <a:solidFill>
                  <a:srgbClr val="000000"/>
                </a:solidFill>
                <a:highlight>
                  <a:srgbClr val="FFFFFF"/>
                </a:highlight>
                <a:latin typeface="Consolas"/>
              </a:rPr>
              <a:t>(100</a:t>
            </a:r>
            <a:r>
              <a:rPr lang="en-US" dirty="0" smtClean="0">
                <a:solidFill>
                  <a:srgbClr val="000000"/>
                </a:solidFill>
                <a:highlight>
                  <a:srgbClr val="FFFFFF"/>
                </a:highlight>
                <a:latin typeface="Consolas"/>
              </a:rPr>
              <a:t>);</a:t>
            </a:r>
            <a:r>
              <a:rPr lang="ru-RU" dirty="0" smtClean="0">
                <a:solidFill>
                  <a:srgbClr val="000000"/>
                </a:solidFill>
                <a:highlight>
                  <a:srgbClr val="FFFFFF"/>
                </a:highlight>
                <a:latin typeface="Consolas"/>
              </a:rPr>
              <a:t>        </a:t>
            </a:r>
            <a:r>
              <a:rPr lang="ru-RU" dirty="0">
                <a:solidFill>
                  <a:srgbClr val="000000"/>
                </a:solidFill>
                <a:highlight>
                  <a:srgbClr val="FFFFFF"/>
                </a:highlight>
                <a:latin typeface="Consolas"/>
              </a:rPr>
              <a:t>}</a:t>
            </a:r>
          </a:p>
          <a:p>
            <a:r>
              <a:rPr lang="en-US" dirty="0">
                <a:solidFill>
                  <a:srgbClr val="000000"/>
                </a:solidFill>
                <a:highlight>
                  <a:srgbClr val="FFFFFF"/>
                </a:highlight>
                <a:latin typeface="Consolas"/>
              </a:rPr>
              <a:t>        </a:t>
            </a:r>
            <a:r>
              <a:rPr lang="en-US" dirty="0">
                <a:solidFill>
                  <a:srgbClr val="0000FF"/>
                </a:solidFill>
                <a:highlight>
                  <a:srgbClr val="FFFFFF"/>
                </a:highlight>
                <a:latin typeface="Consolas"/>
              </a:rPr>
              <a:t>static</a:t>
            </a:r>
            <a:r>
              <a:rPr lang="en-US" dirty="0">
                <a:solidFill>
                  <a:srgbClr val="000000"/>
                </a:solidFill>
                <a:highlight>
                  <a:srgbClr val="FFFFFF"/>
                </a:highlight>
                <a:latin typeface="Consolas"/>
              </a:rPr>
              <a:t> </a:t>
            </a:r>
            <a:r>
              <a:rPr lang="en-US" dirty="0" err="1">
                <a:solidFill>
                  <a:srgbClr val="2B91AF"/>
                </a:solidFill>
                <a:highlight>
                  <a:srgbClr val="FFFFFF"/>
                </a:highlight>
                <a:latin typeface="Consolas"/>
              </a:rPr>
              <a:t>Mutex</a:t>
            </a:r>
            <a:r>
              <a:rPr lang="en-US" dirty="0">
                <a:solidFill>
                  <a:srgbClr val="000000"/>
                </a:solidFill>
                <a:highlight>
                  <a:srgbClr val="FFFFFF"/>
                </a:highlight>
                <a:latin typeface="Consolas"/>
              </a:rPr>
              <a:t> kl = </a:t>
            </a:r>
            <a:r>
              <a:rPr lang="en-US" dirty="0">
                <a:solidFill>
                  <a:srgbClr val="0000FF"/>
                </a:solidFill>
                <a:highlight>
                  <a:srgbClr val="FFFFFF"/>
                </a:highlight>
                <a:latin typeface="Consolas"/>
              </a:rPr>
              <a:t>new</a:t>
            </a:r>
            <a:r>
              <a:rPr lang="en-US" dirty="0">
                <a:solidFill>
                  <a:srgbClr val="000000"/>
                </a:solidFill>
                <a:highlight>
                  <a:srgbClr val="FFFFFF"/>
                </a:highlight>
                <a:latin typeface="Consolas"/>
              </a:rPr>
              <a:t> </a:t>
            </a:r>
            <a:r>
              <a:rPr lang="en-US" dirty="0" err="1">
                <a:solidFill>
                  <a:srgbClr val="2B91AF"/>
                </a:solidFill>
                <a:highlight>
                  <a:srgbClr val="FFFFFF"/>
                </a:highlight>
                <a:latin typeface="Consolas"/>
              </a:rPr>
              <a:t>Mutex</a:t>
            </a:r>
            <a:r>
              <a:rPr lang="en-US" dirty="0">
                <a:solidFill>
                  <a:srgbClr val="000000"/>
                </a:solidFill>
                <a:highlight>
                  <a:srgbClr val="FFFFFF"/>
                </a:highlight>
                <a:latin typeface="Consolas"/>
              </a:rPr>
              <a:t>(</a:t>
            </a:r>
            <a:r>
              <a:rPr lang="en-US" dirty="0">
                <a:solidFill>
                  <a:srgbClr val="0000FF"/>
                </a:solidFill>
                <a:highlight>
                  <a:srgbClr val="FFFFFF"/>
                </a:highlight>
                <a:latin typeface="Consolas"/>
              </a:rPr>
              <a:t>false</a:t>
            </a:r>
            <a:r>
              <a:rPr lang="en-US" dirty="0">
                <a:solidFill>
                  <a:srgbClr val="000000"/>
                </a:solidFill>
                <a:highlight>
                  <a:srgbClr val="FFFFFF"/>
                </a:highlight>
                <a:latin typeface="Consolas"/>
              </a:rPr>
              <a:t>, </a:t>
            </a:r>
            <a:r>
              <a:rPr lang="en-US" dirty="0">
                <a:solidFill>
                  <a:srgbClr val="A31515"/>
                </a:solidFill>
                <a:highlight>
                  <a:srgbClr val="FFFFFF"/>
                </a:highlight>
                <a:latin typeface="Consolas"/>
              </a:rPr>
              <a:t>"Kljsik_1"</a:t>
            </a:r>
            <a:r>
              <a:rPr lang="en-US" dirty="0">
                <a:solidFill>
                  <a:srgbClr val="000000"/>
                </a:solidFill>
                <a:highlight>
                  <a:srgbClr val="FFFFFF"/>
                </a:highlight>
                <a:latin typeface="Consolas"/>
              </a:rPr>
              <a:t>);</a:t>
            </a:r>
          </a:p>
          <a:p>
            <a:r>
              <a:rPr lang="en-US" dirty="0">
                <a:solidFill>
                  <a:srgbClr val="000000"/>
                </a:solidFill>
                <a:highlight>
                  <a:srgbClr val="FFFFFF"/>
                </a:highlight>
                <a:latin typeface="Consolas"/>
              </a:rPr>
              <a:t>        </a:t>
            </a:r>
            <a:r>
              <a:rPr lang="en-US" dirty="0">
                <a:solidFill>
                  <a:srgbClr val="0000FF"/>
                </a:solidFill>
                <a:highlight>
                  <a:srgbClr val="FFFFFF"/>
                </a:highlight>
                <a:latin typeface="Consolas"/>
              </a:rPr>
              <a:t>static</a:t>
            </a:r>
            <a:r>
              <a:rPr lang="en-US" dirty="0">
                <a:solidFill>
                  <a:srgbClr val="000000"/>
                </a:solidFill>
                <a:highlight>
                  <a:srgbClr val="FFFFFF"/>
                </a:highlight>
                <a:latin typeface="Consolas"/>
              </a:rPr>
              <a:t> </a:t>
            </a:r>
            <a:r>
              <a:rPr lang="en-US" dirty="0">
                <a:solidFill>
                  <a:srgbClr val="0000FF"/>
                </a:solidFill>
                <a:highlight>
                  <a:srgbClr val="FFFFFF"/>
                </a:highlight>
                <a:latin typeface="Consolas"/>
              </a:rPr>
              <a:t>void</a:t>
            </a:r>
            <a:r>
              <a:rPr lang="en-US" dirty="0">
                <a:solidFill>
                  <a:srgbClr val="000000"/>
                </a:solidFill>
                <a:highlight>
                  <a:srgbClr val="FFFFFF"/>
                </a:highlight>
                <a:latin typeface="Consolas"/>
              </a:rPr>
              <a:t> Main()</a:t>
            </a:r>
          </a:p>
          <a:p>
            <a:r>
              <a:rPr lang="ru-RU" dirty="0">
                <a:solidFill>
                  <a:srgbClr val="000000"/>
                </a:solidFill>
                <a:highlight>
                  <a:srgbClr val="FFFFFF"/>
                </a:highlight>
                <a:latin typeface="Consolas"/>
              </a:rPr>
              <a:t>        </a:t>
            </a:r>
            <a:r>
              <a:rPr lang="ru-RU" dirty="0" smtClean="0">
                <a:solidFill>
                  <a:srgbClr val="000000"/>
                </a:solidFill>
                <a:highlight>
                  <a:srgbClr val="FFFFFF"/>
                </a:highlight>
                <a:latin typeface="Consolas"/>
              </a:rPr>
              <a:t>{</a:t>
            </a:r>
            <a:r>
              <a:rPr lang="en-US" dirty="0" smtClean="0">
                <a:solidFill>
                  <a:srgbClr val="000000"/>
                </a:solidFill>
                <a:highlight>
                  <a:srgbClr val="FFFFFF"/>
                </a:highlight>
                <a:latin typeface="Consolas"/>
              </a:rPr>
              <a:t>   </a:t>
            </a:r>
            <a:r>
              <a:rPr lang="en-US" dirty="0">
                <a:solidFill>
                  <a:srgbClr val="0000FF"/>
                </a:solidFill>
                <a:highlight>
                  <a:srgbClr val="FFFFFF"/>
                </a:highlight>
                <a:latin typeface="Consolas"/>
              </a:rPr>
              <a:t>string</a:t>
            </a:r>
            <a:r>
              <a:rPr lang="en-US" dirty="0">
                <a:solidFill>
                  <a:srgbClr val="000000"/>
                </a:solidFill>
                <a:highlight>
                  <a:srgbClr val="FFFFFF"/>
                </a:highlight>
                <a:latin typeface="Consolas"/>
              </a:rPr>
              <a:t> </a:t>
            </a:r>
            <a:r>
              <a:rPr lang="en-US" dirty="0" err="1">
                <a:solidFill>
                  <a:srgbClr val="000000"/>
                </a:solidFill>
                <a:highlight>
                  <a:srgbClr val="FFFFFF"/>
                </a:highlight>
                <a:latin typeface="Consolas"/>
              </a:rPr>
              <a:t>clientExe</a:t>
            </a:r>
            <a:r>
              <a:rPr lang="en-US" dirty="0">
                <a:solidFill>
                  <a:srgbClr val="000000"/>
                </a:solidFill>
                <a:highlight>
                  <a:srgbClr val="FFFFFF"/>
                </a:highlight>
                <a:latin typeface="Consolas"/>
              </a:rPr>
              <a:t> = </a:t>
            </a:r>
            <a:r>
              <a:rPr lang="en-US" dirty="0">
                <a:solidFill>
                  <a:srgbClr val="A31515"/>
                </a:solidFill>
                <a:highlight>
                  <a:srgbClr val="FFFFFF"/>
                </a:highlight>
                <a:latin typeface="Consolas"/>
              </a:rPr>
              <a:t>"Dop_prMutex.exe"</a:t>
            </a:r>
            <a:r>
              <a:rPr lang="en-US" dirty="0">
                <a:solidFill>
                  <a:srgbClr val="000000"/>
                </a:solidFill>
                <a:highlight>
                  <a:srgbClr val="FFFFFF"/>
                </a:highlight>
                <a:latin typeface="Consolas"/>
              </a:rPr>
              <a:t>;</a:t>
            </a:r>
          </a:p>
          <a:p>
            <a:r>
              <a:rPr lang="en-US" dirty="0">
                <a:solidFill>
                  <a:srgbClr val="000000"/>
                </a:solidFill>
                <a:highlight>
                  <a:srgbClr val="FFFFFF"/>
                </a:highlight>
                <a:latin typeface="Consolas"/>
              </a:rPr>
              <a:t>            </a:t>
            </a:r>
            <a:r>
              <a:rPr lang="en-US" dirty="0" err="1">
                <a:solidFill>
                  <a:srgbClr val="0000FF"/>
                </a:solidFill>
                <a:highlight>
                  <a:srgbClr val="FFFFFF"/>
                </a:highlight>
                <a:latin typeface="Consolas"/>
              </a:rPr>
              <a:t>var</a:t>
            </a:r>
            <a:r>
              <a:rPr lang="en-US" dirty="0">
                <a:solidFill>
                  <a:srgbClr val="000000"/>
                </a:solidFill>
                <a:highlight>
                  <a:srgbClr val="FFFFFF"/>
                </a:highlight>
                <a:latin typeface="Consolas"/>
              </a:rPr>
              <a:t> </a:t>
            </a:r>
            <a:r>
              <a:rPr lang="en-US" dirty="0" err="1">
                <a:solidFill>
                  <a:srgbClr val="000000"/>
                </a:solidFill>
                <a:highlight>
                  <a:srgbClr val="FFFFFF"/>
                </a:highlight>
                <a:latin typeface="Consolas"/>
              </a:rPr>
              <a:t>startInfo</a:t>
            </a:r>
            <a:r>
              <a:rPr lang="en-US" dirty="0">
                <a:solidFill>
                  <a:srgbClr val="000000"/>
                </a:solidFill>
                <a:highlight>
                  <a:srgbClr val="FFFFFF"/>
                </a:highlight>
                <a:latin typeface="Consolas"/>
              </a:rPr>
              <a:t> = </a:t>
            </a:r>
            <a:r>
              <a:rPr lang="en-US" dirty="0">
                <a:solidFill>
                  <a:srgbClr val="0000FF"/>
                </a:solidFill>
                <a:highlight>
                  <a:srgbClr val="FFFFFF"/>
                </a:highlight>
                <a:latin typeface="Consolas"/>
              </a:rPr>
              <a:t>new</a:t>
            </a:r>
            <a:r>
              <a:rPr lang="en-US" dirty="0">
                <a:solidFill>
                  <a:srgbClr val="000000"/>
                </a:solidFill>
                <a:highlight>
                  <a:srgbClr val="FFFFFF"/>
                </a:highlight>
                <a:latin typeface="Consolas"/>
              </a:rPr>
              <a:t> </a:t>
            </a:r>
            <a:r>
              <a:rPr lang="en-US" dirty="0" err="1">
                <a:solidFill>
                  <a:srgbClr val="2B91AF"/>
                </a:solidFill>
                <a:highlight>
                  <a:srgbClr val="FFFFFF"/>
                </a:highlight>
                <a:latin typeface="Consolas"/>
              </a:rPr>
              <a:t>ProcessStartInfo</a:t>
            </a:r>
            <a:r>
              <a:rPr lang="en-US" dirty="0">
                <a:solidFill>
                  <a:srgbClr val="000000"/>
                </a:solidFill>
                <a:highlight>
                  <a:srgbClr val="FFFFFF"/>
                </a:highlight>
                <a:latin typeface="Consolas"/>
              </a:rPr>
              <a:t>(</a:t>
            </a:r>
            <a:r>
              <a:rPr lang="en-US" dirty="0" err="1">
                <a:solidFill>
                  <a:srgbClr val="000000"/>
                </a:solidFill>
                <a:highlight>
                  <a:srgbClr val="FFFFFF"/>
                </a:highlight>
                <a:latin typeface="Consolas"/>
              </a:rPr>
              <a:t>clientExe</a:t>
            </a:r>
            <a:r>
              <a:rPr lang="en-US" dirty="0">
                <a:solidFill>
                  <a:srgbClr val="000000"/>
                </a:solidFill>
                <a:highlight>
                  <a:srgbClr val="FFFFFF"/>
                </a:highlight>
                <a:latin typeface="Consolas"/>
              </a:rPr>
              <a:t>);</a:t>
            </a:r>
          </a:p>
          <a:p>
            <a:r>
              <a:rPr lang="en-US" dirty="0">
                <a:solidFill>
                  <a:srgbClr val="000000"/>
                </a:solidFill>
                <a:highlight>
                  <a:srgbClr val="FFFFFF"/>
                </a:highlight>
                <a:latin typeface="Consolas"/>
              </a:rPr>
              <a:t>            </a:t>
            </a:r>
            <a:r>
              <a:rPr lang="en-US" dirty="0" err="1">
                <a:solidFill>
                  <a:srgbClr val="000000"/>
                </a:solidFill>
                <a:highlight>
                  <a:srgbClr val="FFFFFF"/>
                </a:highlight>
                <a:latin typeface="Consolas"/>
              </a:rPr>
              <a:t>startInfo.UseShellExecute</a:t>
            </a:r>
            <a:r>
              <a:rPr lang="en-US" dirty="0">
                <a:solidFill>
                  <a:srgbClr val="000000"/>
                </a:solidFill>
                <a:highlight>
                  <a:srgbClr val="FFFFFF"/>
                </a:highlight>
                <a:latin typeface="Consolas"/>
              </a:rPr>
              <a:t> = </a:t>
            </a:r>
            <a:r>
              <a:rPr lang="en-US" dirty="0">
                <a:solidFill>
                  <a:srgbClr val="0000FF"/>
                </a:solidFill>
                <a:highlight>
                  <a:srgbClr val="FFFFFF"/>
                </a:highlight>
                <a:latin typeface="Consolas"/>
              </a:rPr>
              <a:t>false</a:t>
            </a:r>
            <a:r>
              <a:rPr lang="en-US" dirty="0">
                <a:solidFill>
                  <a:srgbClr val="000000"/>
                </a:solidFill>
                <a:highlight>
                  <a:srgbClr val="FFFFFF"/>
                </a:highlight>
                <a:latin typeface="Consolas"/>
              </a:rPr>
              <a:t>;</a:t>
            </a:r>
            <a:r>
              <a:rPr lang="en-US" dirty="0">
                <a:solidFill>
                  <a:srgbClr val="008000"/>
                </a:solidFill>
                <a:highlight>
                  <a:srgbClr val="FFFFFF"/>
                </a:highlight>
                <a:latin typeface="Consolas"/>
              </a:rPr>
              <a:t>//</a:t>
            </a:r>
            <a:r>
              <a:rPr lang="ru-RU" dirty="0">
                <a:solidFill>
                  <a:srgbClr val="008000"/>
                </a:solidFill>
                <a:highlight>
                  <a:srgbClr val="FFFFFF"/>
                </a:highlight>
                <a:latin typeface="Consolas"/>
              </a:rPr>
              <a:t>в одно консольное окно</a:t>
            </a:r>
            <a:endParaRPr lang="ru-RU" dirty="0">
              <a:solidFill>
                <a:srgbClr val="000000"/>
              </a:solidFill>
              <a:highlight>
                <a:srgbClr val="FFFFFF"/>
              </a:highlight>
              <a:latin typeface="Consolas"/>
            </a:endParaRPr>
          </a:p>
          <a:p>
            <a:r>
              <a:rPr lang="en-US" dirty="0">
                <a:solidFill>
                  <a:srgbClr val="000000"/>
                </a:solidFill>
                <a:highlight>
                  <a:srgbClr val="FFFFFF"/>
                </a:highlight>
                <a:latin typeface="Consolas"/>
              </a:rPr>
              <a:t>            </a:t>
            </a:r>
            <a:r>
              <a:rPr lang="en-US" dirty="0">
                <a:solidFill>
                  <a:srgbClr val="2B91AF"/>
                </a:solidFill>
                <a:highlight>
                  <a:srgbClr val="FFFFFF"/>
                </a:highlight>
                <a:latin typeface="Consolas"/>
              </a:rPr>
              <a:t>Process</a:t>
            </a:r>
            <a:r>
              <a:rPr lang="en-US" dirty="0">
                <a:solidFill>
                  <a:srgbClr val="000000"/>
                </a:solidFill>
                <a:highlight>
                  <a:srgbClr val="FFFFFF"/>
                </a:highlight>
                <a:latin typeface="Consolas"/>
              </a:rPr>
              <a:t> p = </a:t>
            </a:r>
            <a:r>
              <a:rPr lang="en-US" dirty="0" err="1">
                <a:solidFill>
                  <a:srgbClr val="2B91AF"/>
                </a:solidFill>
                <a:highlight>
                  <a:srgbClr val="FFFFFF"/>
                </a:highlight>
                <a:latin typeface="Consolas"/>
              </a:rPr>
              <a:t>Process</a:t>
            </a:r>
            <a:r>
              <a:rPr lang="en-US" dirty="0" err="1">
                <a:solidFill>
                  <a:srgbClr val="000000"/>
                </a:solidFill>
                <a:highlight>
                  <a:srgbClr val="FFFFFF"/>
                </a:highlight>
                <a:latin typeface="Consolas"/>
              </a:rPr>
              <a:t>.Start</a:t>
            </a:r>
            <a:r>
              <a:rPr lang="en-US" dirty="0">
                <a:solidFill>
                  <a:srgbClr val="000000"/>
                </a:solidFill>
                <a:highlight>
                  <a:srgbClr val="FFFFFF"/>
                </a:highlight>
                <a:latin typeface="Consolas"/>
              </a:rPr>
              <a:t>(</a:t>
            </a:r>
            <a:r>
              <a:rPr lang="en-US" dirty="0" err="1">
                <a:solidFill>
                  <a:srgbClr val="000000"/>
                </a:solidFill>
                <a:highlight>
                  <a:srgbClr val="FFFFFF"/>
                </a:highlight>
                <a:latin typeface="Consolas"/>
              </a:rPr>
              <a:t>startInfo</a:t>
            </a:r>
            <a:r>
              <a:rPr lang="en-US" dirty="0">
                <a:solidFill>
                  <a:srgbClr val="000000"/>
                </a:solidFill>
                <a:highlight>
                  <a:srgbClr val="FFFFFF"/>
                </a:highlight>
                <a:latin typeface="Consolas"/>
              </a:rPr>
              <a:t>);</a:t>
            </a:r>
          </a:p>
          <a:p>
            <a:r>
              <a:rPr lang="en-US" dirty="0">
                <a:solidFill>
                  <a:srgbClr val="000000"/>
                </a:solidFill>
                <a:highlight>
                  <a:srgbClr val="FFFFFF"/>
                </a:highlight>
                <a:latin typeface="Consolas"/>
              </a:rPr>
              <a:t>            </a:t>
            </a:r>
            <a:r>
              <a:rPr lang="en-US" dirty="0">
                <a:solidFill>
                  <a:srgbClr val="0000FF"/>
                </a:solidFill>
                <a:highlight>
                  <a:srgbClr val="FFFFFF"/>
                </a:highlight>
                <a:latin typeface="Consolas"/>
              </a:rPr>
              <a:t>for</a:t>
            </a:r>
            <a:r>
              <a:rPr lang="en-US" dirty="0">
                <a:solidFill>
                  <a:srgbClr val="000000"/>
                </a:solidFill>
                <a:highlight>
                  <a:srgbClr val="FFFFFF"/>
                </a:highlight>
                <a:latin typeface="Consolas"/>
              </a:rPr>
              <a:t> (</a:t>
            </a:r>
            <a:r>
              <a:rPr lang="en-US" dirty="0" err="1">
                <a:solidFill>
                  <a:srgbClr val="0000FF"/>
                </a:solidFill>
                <a:highlight>
                  <a:srgbClr val="FFFFFF"/>
                </a:highlight>
                <a:latin typeface="Consolas"/>
              </a:rPr>
              <a:t>int</a:t>
            </a:r>
            <a:r>
              <a:rPr lang="en-US" dirty="0">
                <a:solidFill>
                  <a:srgbClr val="000000"/>
                </a:solidFill>
                <a:highlight>
                  <a:srgbClr val="FFFFFF"/>
                </a:highlight>
                <a:latin typeface="Consolas"/>
              </a:rPr>
              <a:t> j = 0; j &lt; 10; j++)</a:t>
            </a:r>
          </a:p>
          <a:p>
            <a:r>
              <a:rPr lang="ru-RU" dirty="0">
                <a:solidFill>
                  <a:srgbClr val="000000"/>
                </a:solidFill>
                <a:highlight>
                  <a:srgbClr val="FFFFFF"/>
                </a:highlight>
                <a:latin typeface="Consolas"/>
              </a:rPr>
              <a:t>            </a:t>
            </a:r>
            <a:r>
              <a:rPr lang="ru-RU" dirty="0" smtClean="0">
                <a:solidFill>
                  <a:srgbClr val="000000"/>
                </a:solidFill>
                <a:highlight>
                  <a:srgbClr val="FFFFFF"/>
                </a:highlight>
                <a:latin typeface="Consolas"/>
              </a:rPr>
              <a:t>{</a:t>
            </a:r>
            <a:r>
              <a:rPr lang="en-US" dirty="0" smtClean="0">
                <a:solidFill>
                  <a:srgbClr val="000000"/>
                </a:solidFill>
                <a:highlight>
                  <a:srgbClr val="FFFFFF"/>
                </a:highlight>
                <a:latin typeface="Consolas"/>
              </a:rPr>
              <a:t>   </a:t>
            </a:r>
            <a:r>
              <a:rPr lang="en-US" dirty="0" err="1">
                <a:solidFill>
                  <a:srgbClr val="000000"/>
                </a:solidFill>
                <a:highlight>
                  <a:srgbClr val="FFFFFF"/>
                </a:highlight>
                <a:latin typeface="Consolas"/>
              </a:rPr>
              <a:t>kl.WaitOne</a:t>
            </a:r>
            <a:r>
              <a:rPr lang="en-US" dirty="0">
                <a:solidFill>
                  <a:srgbClr val="000000"/>
                </a:solidFill>
                <a:highlight>
                  <a:srgbClr val="FFFFFF"/>
                </a:highlight>
                <a:latin typeface="Consolas"/>
              </a:rPr>
              <a:t>();</a:t>
            </a:r>
          </a:p>
          <a:p>
            <a:r>
              <a:rPr lang="nn-NO" dirty="0">
                <a:solidFill>
                  <a:srgbClr val="000000"/>
                </a:solidFill>
                <a:highlight>
                  <a:srgbClr val="FFFFFF"/>
                </a:highlight>
                <a:latin typeface="Consolas"/>
              </a:rPr>
              <a:t>                </a:t>
            </a:r>
            <a:r>
              <a:rPr lang="nn-NO" dirty="0">
                <a:solidFill>
                  <a:srgbClr val="0000FF"/>
                </a:solidFill>
                <a:highlight>
                  <a:srgbClr val="FFFFFF"/>
                </a:highlight>
                <a:latin typeface="Consolas"/>
              </a:rPr>
              <a:t>for</a:t>
            </a:r>
            <a:r>
              <a:rPr lang="nn-NO" dirty="0">
                <a:solidFill>
                  <a:srgbClr val="000000"/>
                </a:solidFill>
                <a:highlight>
                  <a:srgbClr val="FFFFFF"/>
                </a:highlight>
                <a:latin typeface="Consolas"/>
              </a:rPr>
              <a:t> </a:t>
            </a:r>
            <a:r>
              <a:rPr lang="nn-NO" dirty="0" smtClean="0">
                <a:solidFill>
                  <a:srgbClr val="000000"/>
                </a:solidFill>
                <a:highlight>
                  <a:srgbClr val="FFFFFF"/>
                </a:highlight>
                <a:latin typeface="Consolas"/>
              </a:rPr>
              <a:t>(</a:t>
            </a:r>
            <a:r>
              <a:rPr lang="nn-NO" dirty="0" smtClean="0">
                <a:solidFill>
                  <a:srgbClr val="0000FF"/>
                </a:solidFill>
                <a:highlight>
                  <a:srgbClr val="FFFFFF"/>
                </a:highlight>
                <a:latin typeface="Consolas"/>
              </a:rPr>
              <a:t>int</a:t>
            </a:r>
            <a:r>
              <a:rPr lang="nn-NO" dirty="0" smtClean="0">
                <a:solidFill>
                  <a:srgbClr val="000000"/>
                </a:solidFill>
                <a:highlight>
                  <a:srgbClr val="FFFFFF"/>
                </a:highlight>
                <a:latin typeface="Consolas"/>
              </a:rPr>
              <a:t> </a:t>
            </a:r>
            <a:r>
              <a:rPr lang="nn-NO" dirty="0">
                <a:solidFill>
                  <a:srgbClr val="000000"/>
                </a:solidFill>
                <a:highlight>
                  <a:srgbClr val="FFFFFF"/>
                </a:highlight>
                <a:latin typeface="Consolas"/>
              </a:rPr>
              <a:t>i = 0; i &lt; 10; i</a:t>
            </a:r>
            <a:r>
              <a:rPr lang="nn-NO" dirty="0" smtClean="0">
                <a:solidFill>
                  <a:srgbClr val="000000"/>
                </a:solidFill>
                <a:highlight>
                  <a:srgbClr val="FFFFFF"/>
                </a:highlight>
                <a:latin typeface="Consolas"/>
              </a:rPr>
              <a:t>++)</a:t>
            </a:r>
            <a:r>
              <a:rPr lang="kk-KZ" dirty="0" smtClean="0">
                <a:solidFill>
                  <a:srgbClr val="000000"/>
                </a:solidFill>
                <a:highlight>
                  <a:srgbClr val="FFFFFF"/>
                </a:highlight>
                <a:latin typeface="Consolas"/>
              </a:rPr>
              <a:t>  </a:t>
            </a:r>
            <a:r>
              <a:rPr lang="ru-RU" dirty="0" smtClean="0">
                <a:solidFill>
                  <a:srgbClr val="000000"/>
                </a:solidFill>
                <a:highlight>
                  <a:srgbClr val="FFFFFF"/>
                </a:highlight>
                <a:latin typeface="Consolas"/>
              </a:rPr>
              <a:t>{</a:t>
            </a:r>
            <a:r>
              <a:rPr lang="en-US" dirty="0" smtClean="0">
                <a:solidFill>
                  <a:srgbClr val="000000"/>
                </a:solidFill>
                <a:highlight>
                  <a:srgbClr val="FFFFFF"/>
                </a:highlight>
                <a:latin typeface="Consolas"/>
              </a:rPr>
              <a:t> </a:t>
            </a:r>
            <a:r>
              <a:rPr lang="en-US" dirty="0" err="1">
                <a:solidFill>
                  <a:srgbClr val="000000"/>
                </a:solidFill>
                <a:highlight>
                  <a:srgbClr val="FFFFFF"/>
                </a:highlight>
                <a:latin typeface="Consolas"/>
              </a:rPr>
              <a:t>Prin</a:t>
            </a:r>
            <a:r>
              <a:rPr lang="en-US" dirty="0">
                <a:solidFill>
                  <a:srgbClr val="000000"/>
                </a:solidFill>
                <a:highlight>
                  <a:srgbClr val="FFFFFF"/>
                </a:highlight>
                <a:latin typeface="Consolas"/>
              </a:rPr>
              <a:t>(j</a:t>
            </a:r>
            <a:r>
              <a:rPr lang="en-US" dirty="0" smtClean="0">
                <a:solidFill>
                  <a:srgbClr val="000000"/>
                </a:solidFill>
                <a:highlight>
                  <a:srgbClr val="FFFFFF"/>
                </a:highlight>
                <a:latin typeface="Consolas"/>
              </a:rPr>
              <a:t>);</a:t>
            </a:r>
            <a:r>
              <a:rPr lang="ru-RU" dirty="0" smtClean="0">
                <a:solidFill>
                  <a:srgbClr val="000000"/>
                </a:solidFill>
                <a:highlight>
                  <a:srgbClr val="FFFFFF"/>
                </a:highlight>
                <a:latin typeface="Consolas"/>
              </a:rPr>
              <a:t> </a:t>
            </a:r>
            <a:r>
              <a:rPr lang="ru-RU" dirty="0">
                <a:solidFill>
                  <a:srgbClr val="000000"/>
                </a:solidFill>
                <a:highlight>
                  <a:srgbClr val="FFFFFF"/>
                </a:highlight>
                <a:latin typeface="Consolas"/>
              </a:rPr>
              <a:t>}</a:t>
            </a:r>
          </a:p>
          <a:p>
            <a:r>
              <a:rPr lang="en-US" dirty="0">
                <a:solidFill>
                  <a:srgbClr val="000000"/>
                </a:solidFill>
                <a:highlight>
                  <a:srgbClr val="FFFFFF"/>
                </a:highlight>
                <a:latin typeface="Consolas"/>
              </a:rPr>
              <a:t>                </a:t>
            </a:r>
            <a:r>
              <a:rPr lang="en-US" dirty="0" err="1">
                <a:solidFill>
                  <a:srgbClr val="2B91AF"/>
                </a:solidFill>
                <a:highlight>
                  <a:srgbClr val="FFFFFF"/>
                </a:highlight>
                <a:latin typeface="Consolas"/>
              </a:rPr>
              <a:t>Console</a:t>
            </a:r>
            <a:r>
              <a:rPr lang="en-US" dirty="0" err="1">
                <a:solidFill>
                  <a:srgbClr val="000000"/>
                </a:solidFill>
                <a:highlight>
                  <a:srgbClr val="FFFFFF"/>
                </a:highlight>
                <a:latin typeface="Consolas"/>
              </a:rPr>
              <a:t>.WriteLine</a:t>
            </a:r>
            <a:r>
              <a:rPr lang="en-US" dirty="0">
                <a:solidFill>
                  <a:srgbClr val="000000"/>
                </a:solidFill>
                <a:highlight>
                  <a:srgbClr val="FFFFFF"/>
                </a:highlight>
                <a:latin typeface="Consolas"/>
              </a:rPr>
              <a:t>();</a:t>
            </a:r>
          </a:p>
          <a:p>
            <a:r>
              <a:rPr lang="en-US" dirty="0">
                <a:solidFill>
                  <a:srgbClr val="000000"/>
                </a:solidFill>
                <a:highlight>
                  <a:srgbClr val="FFFFFF"/>
                </a:highlight>
                <a:latin typeface="Consolas"/>
              </a:rPr>
              <a:t>                </a:t>
            </a:r>
            <a:r>
              <a:rPr lang="en-US" dirty="0" err="1">
                <a:solidFill>
                  <a:srgbClr val="000000"/>
                </a:solidFill>
                <a:highlight>
                  <a:srgbClr val="FFFFFF"/>
                </a:highlight>
                <a:latin typeface="Consolas"/>
              </a:rPr>
              <a:t>kl.ReleaseMutex</a:t>
            </a:r>
            <a:r>
              <a:rPr lang="en-US" dirty="0">
                <a:solidFill>
                  <a:srgbClr val="000000"/>
                </a:solidFill>
                <a:highlight>
                  <a:srgbClr val="FFFFFF"/>
                </a:highlight>
                <a:latin typeface="Consolas"/>
              </a:rPr>
              <a:t>();</a:t>
            </a:r>
          </a:p>
          <a:p>
            <a:r>
              <a:rPr lang="ru-RU" dirty="0">
                <a:solidFill>
                  <a:srgbClr val="000000"/>
                </a:solidFill>
                <a:highlight>
                  <a:srgbClr val="FFFFFF"/>
                </a:highlight>
                <a:latin typeface="Consolas"/>
              </a:rPr>
              <a:t>            }</a:t>
            </a:r>
          </a:p>
          <a:p>
            <a:r>
              <a:rPr lang="en-US" dirty="0">
                <a:solidFill>
                  <a:srgbClr val="000000"/>
                </a:solidFill>
                <a:highlight>
                  <a:srgbClr val="FFFFFF"/>
                </a:highlight>
                <a:latin typeface="Consolas"/>
              </a:rPr>
              <a:t>            </a:t>
            </a:r>
            <a:r>
              <a:rPr lang="en-US" dirty="0" err="1">
                <a:solidFill>
                  <a:srgbClr val="2B91AF"/>
                </a:solidFill>
                <a:highlight>
                  <a:srgbClr val="FFFFFF"/>
                </a:highlight>
                <a:latin typeface="Consolas"/>
              </a:rPr>
              <a:t>Console</a:t>
            </a:r>
            <a:r>
              <a:rPr lang="en-US" dirty="0" err="1">
                <a:solidFill>
                  <a:srgbClr val="000000"/>
                </a:solidFill>
                <a:highlight>
                  <a:srgbClr val="FFFFFF"/>
                </a:highlight>
                <a:latin typeface="Consolas"/>
              </a:rPr>
              <a:t>.ReadLine</a:t>
            </a:r>
            <a:r>
              <a:rPr lang="en-US" dirty="0">
                <a:solidFill>
                  <a:srgbClr val="000000"/>
                </a:solidFill>
                <a:highlight>
                  <a:srgbClr val="FFFFFF"/>
                </a:highlight>
                <a:latin typeface="Consolas"/>
              </a:rPr>
              <a:t>();</a:t>
            </a:r>
          </a:p>
          <a:p>
            <a:r>
              <a:rPr lang="ru-RU" dirty="0">
                <a:solidFill>
                  <a:srgbClr val="000000"/>
                </a:solidFill>
                <a:highlight>
                  <a:srgbClr val="FFFFFF"/>
                </a:highlight>
                <a:latin typeface="Consolas"/>
              </a:rPr>
              <a:t>        }</a:t>
            </a:r>
            <a:endParaRPr lang="ru-RU" dirty="0"/>
          </a:p>
        </p:txBody>
      </p:sp>
    </p:spTree>
    <p:extLst>
      <p:ext uri="{BB962C8B-B14F-4D97-AF65-F5344CB8AC3E}">
        <p14:creationId xmlns:p14="http://schemas.microsoft.com/office/powerpoint/2010/main" val="6322503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7712" y="136282"/>
            <a:ext cx="8845563" cy="400110"/>
          </a:xfrm>
          <a:prstGeom prst="rect">
            <a:avLst/>
          </a:prstGeom>
        </p:spPr>
        <p:txBody>
          <a:bodyPr wrap="none">
            <a:spAutoFit/>
          </a:bodyPr>
          <a:lstStyle/>
          <a:p>
            <a:r>
              <a:rPr lang="kk-KZ" sz="2000" b="1" dirty="0" smtClean="0">
                <a:latin typeface="Times New Roman" pitchFamily="18" charset="0"/>
                <a:cs typeface="Times New Roman" pitchFamily="18" charset="0"/>
              </a:rPr>
              <a:t>C</a:t>
            </a:r>
            <a:r>
              <a:rPr lang="kk-KZ" sz="2000" b="1" dirty="0">
                <a:latin typeface="Times New Roman" pitchFamily="18" charset="0"/>
                <a:cs typeface="Times New Roman" pitchFamily="18" charset="0"/>
              </a:rPr>
              <a:t># ТІЛІНДЕ ТІЗБЕКТЕРДІҢ ЖҰМЫСТАРЫН СИНХРОНИЗАЦИЯЛАУ</a:t>
            </a:r>
            <a:r>
              <a:rPr lang="kk-KZ" sz="2000" b="1" dirty="0" smtClean="0">
                <a:latin typeface="Times New Roman" pitchFamily="18" charset="0"/>
                <a:cs typeface="Times New Roman" pitchFamily="18" charset="0"/>
              </a:rPr>
              <a:t> </a:t>
            </a:r>
            <a:endParaRPr lang="ru-RU" sz="2000" b="1" dirty="0">
              <a:latin typeface="Times New Roman" pitchFamily="18" charset="0"/>
              <a:cs typeface="Times New Roman" pitchFamily="18" charset="0"/>
            </a:endParaRPr>
          </a:p>
        </p:txBody>
      </p:sp>
      <p:sp>
        <p:nvSpPr>
          <p:cNvPr id="3" name="Прямоугольник 2"/>
          <p:cNvSpPr/>
          <p:nvPr/>
        </p:nvSpPr>
        <p:spPr>
          <a:xfrm>
            <a:off x="331728" y="692696"/>
            <a:ext cx="8488744" cy="369332"/>
          </a:xfrm>
          <a:prstGeom prst="rect">
            <a:avLst/>
          </a:prstGeom>
        </p:spPr>
        <p:txBody>
          <a:bodyPr wrap="square">
            <a:spAutoFit/>
          </a:bodyPr>
          <a:lstStyle/>
          <a:p>
            <a:r>
              <a:rPr lang="kk-KZ" b="1" dirty="0">
                <a:latin typeface="Times New Roman" pitchFamily="18" charset="0"/>
                <a:cs typeface="Times New Roman" pitchFamily="18" charset="0"/>
              </a:rPr>
              <a:t>Арнайы блоктаушы </a:t>
            </a:r>
            <a:r>
              <a:rPr lang="ru-RU" b="1" dirty="0">
                <a:latin typeface="Times New Roman" pitchFamily="18" charset="0"/>
                <a:cs typeface="Times New Roman" pitchFamily="18" charset="0"/>
              </a:rPr>
              <a:t>конструкция</a:t>
            </a:r>
            <a:r>
              <a:rPr lang="kk-KZ" b="1" dirty="0" smtClean="0">
                <a:latin typeface="Times New Roman" pitchFamily="18" charset="0"/>
                <a:cs typeface="Times New Roman" pitchFamily="18" charset="0"/>
              </a:rPr>
              <a:t>лар.  </a:t>
            </a:r>
            <a:r>
              <a:rPr lang="kk-KZ" dirty="0">
                <a:latin typeface="Times New Roman" pitchFamily="18" charset="0"/>
                <a:cs typeface="Times New Roman" pitchFamily="18" charset="0"/>
              </a:rPr>
              <a:t> Mutex арнайы блоктаушы конструкция</a:t>
            </a:r>
            <a:endParaRPr lang="ru-RU" dirty="0"/>
          </a:p>
        </p:txBody>
      </p:sp>
      <p:sp>
        <p:nvSpPr>
          <p:cNvPr id="4" name="Прямоугольник 3"/>
          <p:cNvSpPr/>
          <p:nvPr/>
        </p:nvSpPr>
        <p:spPr>
          <a:xfrm>
            <a:off x="338976" y="1102429"/>
            <a:ext cx="8064896" cy="1323439"/>
          </a:xfrm>
          <a:prstGeom prst="rect">
            <a:avLst/>
          </a:prstGeom>
        </p:spPr>
        <p:txBody>
          <a:bodyPr wrap="square">
            <a:spAutoFit/>
          </a:bodyPr>
          <a:lstStyle/>
          <a:p>
            <a:pPr indent="457200" algn="just"/>
            <a:r>
              <a:rPr lang="kk-KZ" sz="2000" dirty="0" smtClean="0">
                <a:latin typeface="Times New Roman" pitchFamily="18" charset="0"/>
                <a:cs typeface="Times New Roman" pitchFamily="18" charset="0"/>
              </a:rPr>
              <a:t>Негізгі бағдарламадан </a:t>
            </a:r>
            <a:r>
              <a:rPr lang="kk-KZ" sz="2000" dirty="0">
                <a:latin typeface="Times New Roman" pitchFamily="18" charset="0"/>
                <a:cs typeface="Times New Roman" pitchFamily="18" charset="0"/>
              </a:rPr>
              <a:t>(</a:t>
            </a:r>
            <a:r>
              <a:rPr lang="kk-KZ" sz="2000" dirty="0" smtClean="0">
                <a:latin typeface="Times New Roman" pitchFamily="18" charset="0"/>
                <a:cs typeface="Times New Roman" pitchFamily="18" charset="0"/>
              </a:rPr>
              <a:t>сервер</a:t>
            </a:r>
            <a:r>
              <a:rPr lang="ru-RU" sz="2000" dirty="0" err="1" smtClean="0">
                <a:latin typeface="Times New Roman" pitchFamily="18" charset="0"/>
                <a:cs typeface="Times New Roman" pitchFamily="18" charset="0"/>
              </a:rPr>
              <a:t>ден</a:t>
            </a:r>
            <a:r>
              <a:rPr lang="ru-RU" sz="2000" dirty="0">
                <a:latin typeface="Times New Roman" pitchFamily="18" charset="0"/>
                <a:cs typeface="Times New Roman" pitchFamily="18" charset="0"/>
              </a:rPr>
              <a:t>)</a:t>
            </a:r>
            <a:r>
              <a:rPr lang="kk-KZ" sz="2000" dirty="0" smtClean="0">
                <a:latin typeface="Times New Roman" pitchFamily="18" charset="0"/>
                <a:cs typeface="Times New Roman" pitchFamily="18" charset="0"/>
              </a:rPr>
              <a:t> 0-ден </a:t>
            </a:r>
            <a:r>
              <a:rPr lang="kk-KZ" sz="2000" dirty="0">
                <a:latin typeface="Times New Roman" pitchFamily="18" charset="0"/>
                <a:cs typeface="Times New Roman" pitchFamily="18" charset="0"/>
              </a:rPr>
              <a:t>9-ға дейінгі сандардың </a:t>
            </a:r>
            <a:r>
              <a:rPr lang="kk-KZ" sz="2000" dirty="0" smtClean="0">
                <a:latin typeface="Times New Roman" pitchFamily="18" charset="0"/>
                <a:cs typeface="Times New Roman" pitchFamily="18" charset="0"/>
              </a:rPr>
              <a:t>мәндерді </a:t>
            </a:r>
            <a:r>
              <a:rPr lang="kk-KZ" sz="2000" dirty="0">
                <a:latin typeface="Times New Roman" pitchFamily="18" charset="0"/>
                <a:cs typeface="Times New Roman" pitchFamily="18" charset="0"/>
              </a:rPr>
              <a:t>кестелерін және негізгі бағдарламадан қосылатын қосымша бағдарламаның (клиентпен)  10-ден 19-ға дейін </a:t>
            </a:r>
            <a:r>
              <a:rPr lang="kk-KZ" sz="2000" dirty="0" smtClean="0">
                <a:latin typeface="Times New Roman" pitchFamily="18" charset="0"/>
                <a:cs typeface="Times New Roman" pitchFamily="18" charset="0"/>
              </a:rPr>
              <a:t>сандарды бірге шығаруы.</a:t>
            </a:r>
            <a:endParaRPr lang="ru-RU" sz="2000" dirty="0">
              <a:latin typeface="Times New Roman" pitchFamily="18" charset="0"/>
              <a:cs typeface="Times New Roman" pitchFamily="18"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420888"/>
            <a:ext cx="4968552" cy="37279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4347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7712" y="136282"/>
            <a:ext cx="8845563" cy="400110"/>
          </a:xfrm>
          <a:prstGeom prst="rect">
            <a:avLst/>
          </a:prstGeom>
        </p:spPr>
        <p:txBody>
          <a:bodyPr wrap="none">
            <a:spAutoFit/>
          </a:bodyPr>
          <a:lstStyle/>
          <a:p>
            <a:r>
              <a:rPr lang="kk-KZ" sz="2000" b="1" dirty="0" smtClean="0">
                <a:latin typeface="Times New Roman" pitchFamily="18" charset="0"/>
                <a:cs typeface="Times New Roman" pitchFamily="18" charset="0"/>
              </a:rPr>
              <a:t>C</a:t>
            </a:r>
            <a:r>
              <a:rPr lang="kk-KZ" sz="2000" b="1" dirty="0">
                <a:latin typeface="Times New Roman" pitchFamily="18" charset="0"/>
                <a:cs typeface="Times New Roman" pitchFamily="18" charset="0"/>
              </a:rPr>
              <a:t># ТІЛІНДЕ ТІЗБЕКТЕРДІҢ ЖҰМЫСТАРЫН СИНХРОНИЗАЦИЯЛАУ</a:t>
            </a:r>
            <a:r>
              <a:rPr lang="kk-KZ" sz="2000" b="1" dirty="0" smtClean="0">
                <a:latin typeface="Times New Roman" pitchFamily="18" charset="0"/>
                <a:cs typeface="Times New Roman" pitchFamily="18" charset="0"/>
              </a:rPr>
              <a:t> </a:t>
            </a:r>
            <a:endParaRPr lang="ru-RU" sz="2000" b="1" dirty="0">
              <a:latin typeface="Times New Roman" pitchFamily="18" charset="0"/>
              <a:cs typeface="Times New Roman" pitchFamily="18" charset="0"/>
            </a:endParaRPr>
          </a:p>
        </p:txBody>
      </p:sp>
      <p:sp>
        <p:nvSpPr>
          <p:cNvPr id="3" name="Прямоугольник 2"/>
          <p:cNvSpPr/>
          <p:nvPr/>
        </p:nvSpPr>
        <p:spPr>
          <a:xfrm>
            <a:off x="513153" y="822826"/>
            <a:ext cx="8208912" cy="4154984"/>
          </a:xfrm>
          <a:prstGeom prst="rect">
            <a:avLst/>
          </a:prstGeom>
        </p:spPr>
        <p:txBody>
          <a:bodyPr wrap="square">
            <a:spAutoFit/>
          </a:bodyPr>
          <a:lstStyle/>
          <a:p>
            <a:pPr indent="457200" algn="just"/>
            <a:r>
              <a:rPr lang="kk-KZ" sz="2400" b="1" dirty="0" smtClean="0">
                <a:latin typeface="Times New Roman" pitchFamily="18" charset="0"/>
                <a:cs typeface="Times New Roman" pitchFamily="18" charset="0"/>
              </a:rPr>
              <a:t>Әрекет түсінігі</a:t>
            </a:r>
          </a:p>
          <a:p>
            <a:pPr indent="457200" algn="just"/>
            <a:endParaRPr lang="en-US" sz="2400" b="1" dirty="0" smtClean="0">
              <a:latin typeface="Times New Roman" pitchFamily="18" charset="0"/>
              <a:cs typeface="Times New Roman" pitchFamily="18" charset="0"/>
            </a:endParaRPr>
          </a:p>
          <a:p>
            <a:pPr indent="457200" algn="just"/>
            <a:r>
              <a:rPr lang="kk-KZ" sz="2400" b="1" dirty="0" smtClean="0">
                <a:latin typeface="Times New Roman" pitchFamily="18" charset="0"/>
                <a:cs typeface="Times New Roman" pitchFamily="18" charset="0"/>
              </a:rPr>
              <a:t>Жалпы </a:t>
            </a:r>
            <a:r>
              <a:rPr lang="kk-KZ" sz="2400" b="1" dirty="0">
                <a:latin typeface="Times New Roman" pitchFamily="18" charset="0"/>
                <a:cs typeface="Times New Roman" pitchFamily="18" charset="0"/>
              </a:rPr>
              <a:t>алғанда</a:t>
            </a:r>
            <a:r>
              <a:rPr lang="kk-KZ" sz="2400" dirty="0">
                <a:latin typeface="Times New Roman" pitchFamily="18" charset="0"/>
                <a:cs typeface="Times New Roman" pitchFamily="18" charset="0"/>
              </a:rPr>
              <a:t>, </a:t>
            </a:r>
            <a:r>
              <a:rPr lang="kk-KZ" sz="2400" b="1" dirty="0">
                <a:latin typeface="Times New Roman" pitchFamily="18" charset="0"/>
                <a:cs typeface="Times New Roman" pitchFamily="18" charset="0"/>
              </a:rPr>
              <a:t>тізбектерді синхрондау дегеніміз – тізбектер өзара алмасатын сигналдардың көмегімен оларды орындаудың қандай да бір бекітілген реттілігіне қол </a:t>
            </a:r>
            <a:r>
              <a:rPr lang="kk-KZ" sz="2400" b="1" dirty="0" smtClean="0">
                <a:latin typeface="Times New Roman" pitchFamily="18" charset="0"/>
                <a:cs typeface="Times New Roman" pitchFamily="18" charset="0"/>
              </a:rPr>
              <a:t>жеткізу</a:t>
            </a:r>
            <a:r>
              <a:rPr lang="en-US" sz="2400" b="1" dirty="0" smtClean="0">
                <a:latin typeface="Times New Roman" pitchFamily="18" charset="0"/>
                <a:cs typeface="Times New Roman" pitchFamily="18" charset="0"/>
              </a:rPr>
              <a:t>.</a:t>
            </a:r>
            <a:endParaRPr lang="ru-RU" sz="2400" b="1" dirty="0">
              <a:latin typeface="Times New Roman" pitchFamily="18" charset="0"/>
              <a:cs typeface="Times New Roman" pitchFamily="18" charset="0"/>
            </a:endParaRPr>
          </a:p>
          <a:p>
            <a:pPr indent="457200" algn="just"/>
            <a:endParaRPr lang="en-US" sz="2400" b="1" dirty="0" smtClean="0">
              <a:latin typeface="Times New Roman" pitchFamily="18" charset="0"/>
              <a:cs typeface="Times New Roman" pitchFamily="18" charset="0"/>
            </a:endParaRPr>
          </a:p>
          <a:p>
            <a:pPr indent="457200" algn="just"/>
            <a:r>
              <a:rPr lang="kk-KZ" sz="2400" b="1" dirty="0" smtClean="0">
                <a:latin typeface="Times New Roman" pitchFamily="18" charset="0"/>
                <a:cs typeface="Times New Roman" pitchFamily="18" charset="0"/>
              </a:rPr>
              <a:t>Синхрондау</a:t>
            </a:r>
            <a:r>
              <a:rPr lang="kk-KZ" sz="2400" dirty="0" smtClean="0">
                <a:latin typeface="Times New Roman" pitchFamily="18" charset="0"/>
                <a:cs typeface="Times New Roman" pitchFamily="18" charset="0"/>
              </a:rPr>
              <a:t> </a:t>
            </a:r>
            <a:r>
              <a:rPr lang="kk-KZ" sz="2400" b="1" dirty="0">
                <a:latin typeface="Times New Roman" pitchFamily="18" charset="0"/>
                <a:cs typeface="Times New Roman" pitchFamily="18" charset="0"/>
              </a:rPr>
              <a:t>дегеніміз</a:t>
            </a:r>
            <a:r>
              <a:rPr lang="kk-KZ" sz="2400" dirty="0">
                <a:latin typeface="Times New Roman" pitchFamily="18" charset="0"/>
                <a:cs typeface="Times New Roman" pitchFamily="18" charset="0"/>
              </a:rPr>
              <a:t> </a:t>
            </a:r>
            <a:r>
              <a:rPr lang="kk-KZ" sz="2400" b="1" dirty="0">
                <a:latin typeface="Times New Roman" pitchFamily="18" charset="0"/>
                <a:cs typeface="Times New Roman" pitchFamily="18" charset="0"/>
              </a:rPr>
              <a:t>–</a:t>
            </a:r>
            <a:r>
              <a:rPr lang="kk-KZ" sz="2400" dirty="0">
                <a:latin typeface="Times New Roman" pitchFamily="18" charset="0"/>
                <a:cs typeface="Times New Roman" pitchFamily="18" charset="0"/>
              </a:rPr>
              <a:t>  </a:t>
            </a:r>
            <a:r>
              <a:rPr lang="kk-KZ" sz="2400" b="1" dirty="0">
                <a:latin typeface="Times New Roman" pitchFamily="18" charset="0"/>
                <a:cs typeface="Times New Roman" pitchFamily="18" charset="0"/>
              </a:rPr>
              <a:t>болжанылған нәтижені алу үшін тізбектер әрекеттерін координациялау </a:t>
            </a:r>
            <a:r>
              <a:rPr lang="kk-KZ" sz="2400" dirty="0">
                <a:latin typeface="Times New Roman" pitchFamily="18" charset="0"/>
                <a:cs typeface="Times New Roman" pitchFamily="18" charset="0"/>
              </a:rPr>
              <a:t>[</a:t>
            </a:r>
            <a:r>
              <a:rPr lang="kk-KZ" sz="2400" dirty="0" smtClean="0">
                <a:latin typeface="Times New Roman" pitchFamily="18" charset="0"/>
                <a:cs typeface="Times New Roman" pitchFamily="18" charset="0"/>
              </a:rPr>
              <a:t>Албахари</a:t>
            </a:r>
            <a:r>
              <a:rPr lang="en-US"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a:p>
            <a:r>
              <a:rPr lang="kk-KZ" sz="2400" dirty="0">
                <a:latin typeface="Times New Roman" pitchFamily="18" charset="0"/>
                <a:cs typeface="Times New Roman" pitchFamily="18" charset="0"/>
              </a:rPr>
              <a:t> </a:t>
            </a:r>
            <a:endParaRPr lang="ru-RU" sz="2400" dirty="0">
              <a:latin typeface="Times New Roman" pitchFamily="18" charset="0"/>
              <a:cs typeface="Times New Roman" pitchFamily="18" charset="0"/>
            </a:endParaRPr>
          </a:p>
          <a:p>
            <a:pPr indent="457200"/>
            <a:endParaRPr lang="kk-KZ" sz="24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485192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6268" y="620688"/>
            <a:ext cx="7920880" cy="4401205"/>
          </a:xfrm>
          <a:prstGeom prst="rect">
            <a:avLst/>
          </a:prstGeom>
        </p:spPr>
        <p:txBody>
          <a:bodyPr wrap="square">
            <a:spAutoFit/>
          </a:bodyPr>
          <a:lstStyle/>
          <a:p>
            <a:pPr indent="457200" algn="just"/>
            <a:r>
              <a:rPr lang="kk-KZ" sz="2000" b="1" dirty="0">
                <a:latin typeface="Times New Roman" pitchFamily="18" charset="0"/>
                <a:cs typeface="Times New Roman" pitchFamily="18" charset="0"/>
              </a:rPr>
              <a:t>Тізбектерді синхрондау құралдарының жіктелуі</a:t>
            </a:r>
            <a:endParaRPr lang="ru-RU" sz="2000" dirty="0">
              <a:latin typeface="Times New Roman" pitchFamily="18" charset="0"/>
              <a:cs typeface="Times New Roman" pitchFamily="18" charset="0"/>
            </a:endParaRPr>
          </a:p>
          <a:p>
            <a:pPr indent="457200" algn="just"/>
            <a:r>
              <a:rPr lang="kk-KZ" sz="2000" dirty="0">
                <a:latin typeface="Times New Roman" pitchFamily="18" charset="0"/>
                <a:cs typeface="Times New Roman" pitchFamily="18" charset="0"/>
              </a:rPr>
              <a:t> </a:t>
            </a:r>
            <a:endParaRPr lang="ru-RU" sz="2000" dirty="0">
              <a:latin typeface="Times New Roman" pitchFamily="18" charset="0"/>
              <a:cs typeface="Times New Roman" pitchFamily="18" charset="0"/>
            </a:endParaRPr>
          </a:p>
          <a:p>
            <a:pPr indent="457200" algn="just"/>
            <a:r>
              <a:rPr lang="kk-KZ" sz="2000" dirty="0">
                <a:latin typeface="Times New Roman" pitchFamily="18" charset="0"/>
                <a:cs typeface="Times New Roman" pitchFamily="18" charset="0"/>
              </a:rPr>
              <a:t>Осы дәрісте бір үдерісте тізбектерді синхрондау мысаларындағы синхрондаудың теориялық аспектілерін қарастырамыз.</a:t>
            </a:r>
            <a:endParaRPr lang="ru-RU" sz="2000" dirty="0">
              <a:latin typeface="Times New Roman" pitchFamily="18" charset="0"/>
              <a:cs typeface="Times New Roman" pitchFamily="18" charset="0"/>
            </a:endParaRPr>
          </a:p>
          <a:p>
            <a:pPr indent="457200" algn="just"/>
            <a:r>
              <a:rPr lang="kk-KZ" sz="2000" dirty="0">
                <a:latin typeface="Times New Roman" pitchFamily="18" charset="0"/>
                <a:cs typeface="Times New Roman" pitchFamily="18" charset="0"/>
              </a:rPr>
              <a:t>Әдетте, бағдарламаның негізгі әдісі (Main) басты тізбек деп аталады, ал басты тізбек үшін кейбір міндеттерді шешетін әдістер қосымша немесе екінші тізбектер деп аталады.</a:t>
            </a:r>
            <a:endParaRPr lang="ru-RU" sz="2000" dirty="0">
              <a:latin typeface="Times New Roman" pitchFamily="18" charset="0"/>
              <a:cs typeface="Times New Roman" pitchFamily="18" charset="0"/>
            </a:endParaRPr>
          </a:p>
          <a:p>
            <a:pPr indent="457200" algn="just"/>
            <a:r>
              <a:rPr lang="kk-KZ" sz="2000" dirty="0">
                <a:latin typeface="Times New Roman" pitchFamily="18" charset="0"/>
                <a:cs typeface="Times New Roman" pitchFamily="18" charset="0"/>
              </a:rPr>
              <a:t>Әрине, осы тізбектердің жұмысы реттелуге тиіс. Тізбектер жұмысының реттелгендігінен басқа реалды (айқын) (оқуға емес) бағдарламалар кейбір деректерді бірлесе пайдалану міндеттерін шешуге тиіс (тізбектерге деректерді және тізбектер арасында деректерді жіберудің жеке сұрақтарын біз алдыңғы дәрістерде қарастырдық), бірақ синхрондау теорияларын зерделеу үшін осы міндеттерді жеке-жеке қарастырған тиімді.</a:t>
            </a:r>
            <a:endParaRPr lang="ru-RU" sz="2000" dirty="0">
              <a:latin typeface="Times New Roman" pitchFamily="18" charset="0"/>
              <a:cs typeface="Times New Roman" pitchFamily="18" charset="0"/>
            </a:endParaRPr>
          </a:p>
        </p:txBody>
      </p:sp>
      <p:sp>
        <p:nvSpPr>
          <p:cNvPr id="3" name="Прямоугольник 2"/>
          <p:cNvSpPr/>
          <p:nvPr/>
        </p:nvSpPr>
        <p:spPr>
          <a:xfrm>
            <a:off x="307712" y="136282"/>
            <a:ext cx="8845563" cy="400110"/>
          </a:xfrm>
          <a:prstGeom prst="rect">
            <a:avLst/>
          </a:prstGeom>
        </p:spPr>
        <p:txBody>
          <a:bodyPr wrap="none">
            <a:spAutoFit/>
          </a:bodyPr>
          <a:lstStyle/>
          <a:p>
            <a:r>
              <a:rPr lang="kk-KZ" sz="2000" b="1" dirty="0" smtClean="0">
                <a:latin typeface="Times New Roman" pitchFamily="18" charset="0"/>
                <a:cs typeface="Times New Roman" pitchFamily="18" charset="0"/>
              </a:rPr>
              <a:t>C</a:t>
            </a:r>
            <a:r>
              <a:rPr lang="kk-KZ" sz="2000" b="1" dirty="0">
                <a:latin typeface="Times New Roman" pitchFamily="18" charset="0"/>
                <a:cs typeface="Times New Roman" pitchFamily="18" charset="0"/>
              </a:rPr>
              <a:t># ТІЛІНДЕ ТІЗБЕКТЕРДІҢ ЖҰМЫСТАРЫН СИНХРОНИЗАЦИЯЛАУ</a:t>
            </a:r>
            <a:r>
              <a:rPr lang="kk-KZ" sz="2000" b="1" dirty="0" smtClean="0">
                <a:latin typeface="Times New Roman" pitchFamily="18" charset="0"/>
                <a:cs typeface="Times New Roman" pitchFamily="18" charset="0"/>
              </a:rPr>
              <a:t> </a:t>
            </a:r>
            <a:endParaRPr lang="ru-RU"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558431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836712"/>
            <a:ext cx="7992888" cy="5632311"/>
          </a:xfrm>
          <a:prstGeom prst="rect">
            <a:avLst/>
          </a:prstGeom>
        </p:spPr>
        <p:txBody>
          <a:bodyPr wrap="square">
            <a:spAutoFit/>
          </a:bodyPr>
          <a:lstStyle/>
          <a:p>
            <a:pPr indent="457200" algn="just"/>
            <a:r>
              <a:rPr lang="kk-KZ" sz="2000" dirty="0">
                <a:latin typeface="Times New Roman" pitchFamily="18" charset="0"/>
                <a:cs typeface="Times New Roman" pitchFamily="18" charset="0"/>
              </a:rPr>
              <a:t>«Барлық синхрондау құралдарын шартты түрде төр санатқа бөлуге болады:</a:t>
            </a:r>
            <a:endParaRPr lang="ru-RU" sz="2000" dirty="0">
              <a:latin typeface="Times New Roman" pitchFamily="18" charset="0"/>
              <a:cs typeface="Times New Roman" pitchFamily="18" charset="0"/>
            </a:endParaRPr>
          </a:p>
          <a:p>
            <a:pPr indent="457200" algn="just"/>
            <a:r>
              <a:rPr lang="kk-KZ" sz="2000" dirty="0">
                <a:latin typeface="Times New Roman" pitchFamily="18" charset="0"/>
                <a:cs typeface="Times New Roman" pitchFamily="18" charset="0"/>
              </a:rPr>
              <a:t>- тізбектерді синхрондаудың қарапайым құралдары, мұнда </a:t>
            </a:r>
            <a:r>
              <a:rPr lang="kk-KZ" sz="2000" b="1" dirty="0">
                <a:latin typeface="Times New Roman" pitchFamily="18" charset="0"/>
                <a:cs typeface="Times New Roman" pitchFamily="18" charset="0"/>
              </a:rPr>
              <a:t>глобальді</a:t>
            </a:r>
            <a:r>
              <a:rPr lang="kk-KZ" sz="2000" dirty="0">
                <a:latin typeface="Times New Roman" pitchFamily="18" charset="0"/>
                <a:cs typeface="Times New Roman" pitchFamily="18" charset="0"/>
              </a:rPr>
              <a:t> (ауқымды) </a:t>
            </a:r>
            <a:r>
              <a:rPr lang="kk-KZ" sz="2000" b="1" dirty="0">
                <a:latin typeface="Times New Roman" pitchFamily="18" charset="0"/>
                <a:cs typeface="Times New Roman" pitchFamily="18" charset="0"/>
              </a:rPr>
              <a:t>айнымалылар</a:t>
            </a:r>
            <a:r>
              <a:rPr lang="kk-KZ" sz="2000" dirty="0">
                <a:latin typeface="Times New Roman" pitchFamily="18" charset="0"/>
                <a:cs typeface="Times New Roman" pitchFamily="18" charset="0"/>
              </a:rPr>
              <a:t> және тізбектің орындалуын тоқтатудың қарапайым әдістері (</a:t>
            </a:r>
            <a:r>
              <a:rPr lang="kk-KZ" sz="2000" b="1" dirty="0">
                <a:latin typeface="Times New Roman" pitchFamily="18" charset="0"/>
                <a:cs typeface="Times New Roman" pitchFamily="18" charset="0"/>
              </a:rPr>
              <a:t>Sleep </a:t>
            </a:r>
            <a:r>
              <a:rPr lang="kk-KZ" sz="2000" dirty="0">
                <a:latin typeface="Times New Roman" pitchFamily="18" charset="0"/>
                <a:cs typeface="Times New Roman" pitchFamily="18" charset="0"/>
              </a:rPr>
              <a:t>және</a:t>
            </a:r>
            <a:r>
              <a:rPr lang="kk-KZ" sz="2000" b="1" dirty="0">
                <a:latin typeface="Times New Roman" pitchFamily="18" charset="0"/>
                <a:cs typeface="Times New Roman" pitchFamily="18" charset="0"/>
              </a:rPr>
              <a:t> Join</a:t>
            </a:r>
            <a:r>
              <a:rPr lang="kk-KZ" sz="2000" dirty="0">
                <a:latin typeface="Times New Roman" pitchFamily="18" charset="0"/>
                <a:cs typeface="Times New Roman" pitchFamily="18" charset="0"/>
              </a:rPr>
              <a:t>) жатады;</a:t>
            </a:r>
            <a:endParaRPr lang="ru-RU" sz="2000" dirty="0">
              <a:latin typeface="Times New Roman" pitchFamily="18" charset="0"/>
              <a:cs typeface="Times New Roman" pitchFamily="18" charset="0"/>
            </a:endParaRPr>
          </a:p>
          <a:p>
            <a:pPr indent="457200" algn="just"/>
            <a:r>
              <a:rPr lang="kk-KZ" sz="2000" dirty="0">
                <a:latin typeface="Times New Roman" pitchFamily="18" charset="0"/>
                <a:cs typeface="Times New Roman" pitchFamily="18" charset="0"/>
              </a:rPr>
              <a:t>- арнайы блоктаушы конструкциялар,мұнда синхрондау объектілері (</a:t>
            </a:r>
            <a:r>
              <a:rPr lang="kk-KZ" sz="2000" b="1" dirty="0">
                <a:latin typeface="Times New Roman" pitchFamily="18" charset="0"/>
                <a:cs typeface="Times New Roman" pitchFamily="18" charset="0"/>
              </a:rPr>
              <a:t>Mutex </a:t>
            </a:r>
            <a:r>
              <a:rPr lang="kk-KZ" sz="2000" dirty="0">
                <a:latin typeface="Times New Roman" pitchFamily="18" charset="0"/>
                <a:cs typeface="Times New Roman" pitchFamily="18" charset="0"/>
              </a:rPr>
              <a:t>және</a:t>
            </a:r>
            <a:r>
              <a:rPr lang="kk-KZ" sz="2000" b="1" dirty="0">
                <a:latin typeface="Times New Roman" pitchFamily="18" charset="0"/>
                <a:cs typeface="Times New Roman" pitchFamily="18" charset="0"/>
              </a:rPr>
              <a:t> Semaphore</a:t>
            </a:r>
            <a:r>
              <a:rPr lang="kk-KZ" sz="2000" dirty="0">
                <a:latin typeface="Times New Roman" pitchFamily="18" charset="0"/>
                <a:cs typeface="Times New Roman" pitchFamily="18" charset="0"/>
              </a:rPr>
              <a:t>) және </a:t>
            </a:r>
            <a:r>
              <a:rPr lang="kk-KZ" sz="2000" b="1" dirty="0">
                <a:latin typeface="Times New Roman" pitchFamily="18" charset="0"/>
                <a:cs typeface="Times New Roman" pitchFamily="18" charset="0"/>
              </a:rPr>
              <a:t>lock</a:t>
            </a:r>
            <a:r>
              <a:rPr lang="kk-KZ" sz="2000" dirty="0">
                <a:latin typeface="Times New Roman" pitchFamily="18" charset="0"/>
                <a:cs typeface="Times New Roman" pitchFamily="18" charset="0"/>
              </a:rPr>
              <a:t> операторы жатады;</a:t>
            </a:r>
            <a:endParaRPr lang="ru-RU" sz="2000" dirty="0">
              <a:latin typeface="Times New Roman" pitchFamily="18" charset="0"/>
              <a:cs typeface="Times New Roman" pitchFamily="18" charset="0"/>
            </a:endParaRPr>
          </a:p>
          <a:p>
            <a:pPr indent="457200" algn="just"/>
            <a:r>
              <a:rPr lang="kk-KZ" sz="2000" dirty="0">
                <a:latin typeface="Times New Roman" pitchFamily="18" charset="0"/>
                <a:cs typeface="Times New Roman" pitchFamily="18" charset="0"/>
              </a:rPr>
              <a:t>- арнайы сигналдарды беруге және қабылдап алуға негізделген конструкциялар. Осы конструкциялар басқа тізбектен сигнал алғанға дейін тізбектің орындалуын тоқтатып тұрады. Әдетте, сигналдық механизмді пайдаланатын екі осындай конструкциялар қолданылады, олар оқиғаларды күту дескрипторлары және Monitor класының </a:t>
            </a:r>
            <a:r>
              <a:rPr lang="kk-KZ" sz="2000" b="1" dirty="0">
                <a:latin typeface="Times New Roman" pitchFamily="18" charset="0"/>
                <a:cs typeface="Times New Roman" pitchFamily="18" charset="0"/>
              </a:rPr>
              <a:t>Wait/Pulse әдістері</a:t>
            </a:r>
            <a:r>
              <a:rPr lang="kk-KZ" sz="2000" dirty="0">
                <a:latin typeface="Times New Roman" pitchFamily="18" charset="0"/>
                <a:cs typeface="Times New Roman" pitchFamily="18" charset="0"/>
              </a:rPr>
              <a:t>;</a:t>
            </a:r>
            <a:endParaRPr lang="ru-RU" sz="2000" dirty="0">
              <a:latin typeface="Times New Roman" pitchFamily="18" charset="0"/>
              <a:cs typeface="Times New Roman" pitchFamily="18" charset="0"/>
            </a:endParaRPr>
          </a:p>
          <a:p>
            <a:pPr indent="457200" algn="just"/>
            <a:r>
              <a:rPr lang="kk-KZ" sz="2000" dirty="0">
                <a:latin typeface="Times New Roman" pitchFamily="18" charset="0"/>
                <a:cs typeface="Times New Roman" pitchFamily="18" charset="0"/>
              </a:rPr>
              <a:t>- тізбектердің орындалуын тоқтатуды  талап етпейтін құралдар (бөгет етпейтін (кідіртпейтін) синхрондау құралдары), оларға </a:t>
            </a:r>
            <a:r>
              <a:rPr lang="kk-KZ" sz="2000" b="1" dirty="0">
                <a:latin typeface="Times New Roman" pitchFamily="18" charset="0"/>
                <a:cs typeface="Times New Roman" pitchFamily="18" charset="0"/>
              </a:rPr>
              <a:t>Interlocked класы </a:t>
            </a:r>
            <a:r>
              <a:rPr lang="kk-KZ" sz="2000" dirty="0">
                <a:latin typeface="Times New Roman" pitchFamily="18" charset="0"/>
                <a:cs typeface="Times New Roman" pitchFamily="18" charset="0"/>
              </a:rPr>
              <a:t>және volatile арнайы кілт сөзі, ол деректерді оқу –жазу операцияларын кэштеуге тыйым салуға мүмкіндік береді.»[Албахари б. 739-740].</a:t>
            </a:r>
            <a:endParaRPr lang="ru-RU" sz="2000" dirty="0">
              <a:latin typeface="Times New Roman" pitchFamily="18" charset="0"/>
              <a:cs typeface="Times New Roman" pitchFamily="18" charset="0"/>
            </a:endParaRPr>
          </a:p>
        </p:txBody>
      </p:sp>
      <p:sp>
        <p:nvSpPr>
          <p:cNvPr id="3" name="Прямоугольник 2"/>
          <p:cNvSpPr/>
          <p:nvPr/>
        </p:nvSpPr>
        <p:spPr>
          <a:xfrm>
            <a:off x="307712" y="136282"/>
            <a:ext cx="8845563" cy="400110"/>
          </a:xfrm>
          <a:prstGeom prst="rect">
            <a:avLst/>
          </a:prstGeom>
        </p:spPr>
        <p:txBody>
          <a:bodyPr wrap="none">
            <a:spAutoFit/>
          </a:bodyPr>
          <a:lstStyle/>
          <a:p>
            <a:r>
              <a:rPr lang="kk-KZ" sz="2000" b="1" dirty="0" smtClean="0">
                <a:latin typeface="Times New Roman" pitchFamily="18" charset="0"/>
                <a:cs typeface="Times New Roman" pitchFamily="18" charset="0"/>
              </a:rPr>
              <a:t>C</a:t>
            </a:r>
            <a:r>
              <a:rPr lang="kk-KZ" sz="2000" b="1" dirty="0">
                <a:latin typeface="Times New Roman" pitchFamily="18" charset="0"/>
                <a:cs typeface="Times New Roman" pitchFamily="18" charset="0"/>
              </a:rPr>
              <a:t># ТІЛІНДЕ ТІЗБЕКТЕРДІҢ ЖҰМЫСТАРЫН СИНХРОНИЗАЦИЯЛАУ</a:t>
            </a:r>
            <a:r>
              <a:rPr lang="kk-KZ" sz="2000" b="1" dirty="0" smtClean="0">
                <a:latin typeface="Times New Roman" pitchFamily="18" charset="0"/>
                <a:cs typeface="Times New Roman" pitchFamily="18" charset="0"/>
              </a:rPr>
              <a:t> </a:t>
            </a:r>
            <a:endParaRPr lang="ru-RU"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4191419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7712" y="622541"/>
            <a:ext cx="8064896" cy="400110"/>
          </a:xfrm>
          <a:prstGeom prst="rect">
            <a:avLst/>
          </a:prstGeom>
        </p:spPr>
        <p:txBody>
          <a:bodyPr wrap="square">
            <a:spAutoFit/>
          </a:bodyPr>
          <a:lstStyle/>
          <a:p>
            <a:r>
              <a:rPr lang="kk-KZ" sz="2000" b="1" dirty="0" smtClean="0">
                <a:latin typeface="Times New Roman" pitchFamily="18" charset="0"/>
                <a:cs typeface="Times New Roman" pitchFamily="18" charset="0"/>
              </a:rPr>
              <a:t>Тізбек</a:t>
            </a:r>
            <a:r>
              <a:rPr lang="ru-RU" sz="2000" b="1" dirty="0" err="1" smtClean="0">
                <a:latin typeface="Times New Roman" pitchFamily="18" charset="0"/>
                <a:cs typeface="Times New Roman" pitchFamily="18" charset="0"/>
              </a:rPr>
              <a:t>терде</a:t>
            </a:r>
            <a:r>
              <a:rPr lang="en-US" sz="2000" b="1" dirty="0" smtClean="0">
                <a:latin typeface="Times New Roman" pitchFamily="18" charset="0"/>
                <a:cs typeface="Times New Roman" pitchFamily="18" charset="0"/>
              </a:rPr>
              <a:t>  </a:t>
            </a:r>
            <a:r>
              <a:rPr lang="kk-KZ" sz="2000" b="1" dirty="0" smtClean="0">
                <a:latin typeface="Times New Roman" pitchFamily="18" charset="0"/>
                <a:cs typeface="Times New Roman" pitchFamily="18" charset="0"/>
              </a:rPr>
              <a:t>синхронизациялау жоқ</a:t>
            </a:r>
            <a:endParaRPr lang="ru-RU" sz="2000" b="1" dirty="0"/>
          </a:p>
        </p:txBody>
      </p:sp>
      <p:sp>
        <p:nvSpPr>
          <p:cNvPr id="3" name="Прямоугольник 2"/>
          <p:cNvSpPr/>
          <p:nvPr/>
        </p:nvSpPr>
        <p:spPr>
          <a:xfrm>
            <a:off x="307712" y="136282"/>
            <a:ext cx="8845563" cy="400110"/>
          </a:xfrm>
          <a:prstGeom prst="rect">
            <a:avLst/>
          </a:prstGeom>
        </p:spPr>
        <p:txBody>
          <a:bodyPr wrap="none">
            <a:spAutoFit/>
          </a:bodyPr>
          <a:lstStyle/>
          <a:p>
            <a:r>
              <a:rPr lang="kk-KZ" sz="2000" b="1" dirty="0" smtClean="0">
                <a:latin typeface="Times New Roman" pitchFamily="18" charset="0"/>
                <a:cs typeface="Times New Roman" pitchFamily="18" charset="0"/>
              </a:rPr>
              <a:t>C</a:t>
            </a:r>
            <a:r>
              <a:rPr lang="kk-KZ" sz="2000" b="1" dirty="0">
                <a:latin typeface="Times New Roman" pitchFamily="18" charset="0"/>
                <a:cs typeface="Times New Roman" pitchFamily="18" charset="0"/>
              </a:rPr>
              <a:t># ТІЛІНДЕ ТІЗБЕКТЕРДІҢ ЖҰМЫСТАРЫН СИНХРОНИЗАЦИЯЛАУ</a:t>
            </a:r>
            <a:r>
              <a:rPr lang="kk-KZ" sz="2000" b="1" dirty="0" smtClean="0">
                <a:latin typeface="Times New Roman" pitchFamily="18" charset="0"/>
                <a:cs typeface="Times New Roman" pitchFamily="18" charset="0"/>
              </a:rPr>
              <a:t> </a:t>
            </a:r>
            <a:endParaRPr lang="ru-RU" sz="2000" b="1" dirty="0">
              <a:latin typeface="Times New Roman" pitchFamily="18" charset="0"/>
              <a:cs typeface="Times New Roman" pitchFamily="18" charset="0"/>
            </a:endParaRPr>
          </a:p>
        </p:txBody>
      </p:sp>
      <p:sp>
        <p:nvSpPr>
          <p:cNvPr id="5" name="Прямоугольник 4"/>
          <p:cNvSpPr/>
          <p:nvPr/>
        </p:nvSpPr>
        <p:spPr>
          <a:xfrm>
            <a:off x="-367136" y="1089993"/>
            <a:ext cx="9763671" cy="5632311"/>
          </a:xfrm>
          <a:prstGeom prst="rect">
            <a:avLst/>
          </a:prstGeom>
        </p:spPr>
        <p:txBody>
          <a:bodyPr wrap="square">
            <a:spAutoFit/>
          </a:bodyPr>
          <a:lstStyle/>
          <a:p>
            <a:r>
              <a:rPr lang="en-US" dirty="0" smtClean="0">
                <a:solidFill>
                  <a:srgbClr val="0000FF"/>
                </a:solidFill>
                <a:highlight>
                  <a:srgbClr val="FFFFFF"/>
                </a:highlight>
                <a:latin typeface="Consolas"/>
              </a:rPr>
              <a:t>      class</a:t>
            </a:r>
            <a:r>
              <a:rPr lang="en-US" dirty="0" smtClean="0">
                <a:solidFill>
                  <a:srgbClr val="000000"/>
                </a:solidFill>
                <a:highlight>
                  <a:srgbClr val="FFFFFF"/>
                </a:highlight>
                <a:latin typeface="Consolas"/>
              </a:rPr>
              <a:t> </a:t>
            </a:r>
            <a:r>
              <a:rPr lang="en-US" dirty="0">
                <a:solidFill>
                  <a:srgbClr val="2B91AF"/>
                </a:solidFill>
                <a:highlight>
                  <a:srgbClr val="FFFFFF"/>
                </a:highlight>
                <a:latin typeface="Consolas"/>
              </a:rPr>
              <a:t>Pervaj_1</a:t>
            </a:r>
            <a:endParaRPr lang="en-US" dirty="0">
              <a:solidFill>
                <a:srgbClr val="000000"/>
              </a:solidFill>
              <a:highlight>
                <a:srgbClr val="FFFFFF"/>
              </a:highlight>
              <a:latin typeface="Consolas"/>
            </a:endParaRPr>
          </a:p>
          <a:p>
            <a:r>
              <a:rPr lang="ru-RU" dirty="0">
                <a:solidFill>
                  <a:srgbClr val="000000"/>
                </a:solidFill>
                <a:highlight>
                  <a:srgbClr val="FFFFFF"/>
                </a:highlight>
                <a:latin typeface="Consolas"/>
              </a:rPr>
              <a:t>        {</a:t>
            </a:r>
          </a:p>
          <a:p>
            <a:r>
              <a:rPr lang="en-US" dirty="0">
                <a:solidFill>
                  <a:srgbClr val="000000"/>
                </a:solidFill>
                <a:highlight>
                  <a:srgbClr val="FFFFFF"/>
                </a:highlight>
                <a:latin typeface="Consolas"/>
              </a:rPr>
              <a:t>            </a:t>
            </a:r>
            <a:r>
              <a:rPr lang="en-US" dirty="0">
                <a:solidFill>
                  <a:srgbClr val="0000FF"/>
                </a:solidFill>
                <a:highlight>
                  <a:srgbClr val="FFFFFF"/>
                </a:highlight>
                <a:latin typeface="Consolas"/>
              </a:rPr>
              <a:t>public</a:t>
            </a:r>
            <a:r>
              <a:rPr lang="en-US" dirty="0">
                <a:solidFill>
                  <a:srgbClr val="000000"/>
                </a:solidFill>
                <a:highlight>
                  <a:srgbClr val="FFFFFF"/>
                </a:highlight>
                <a:latin typeface="Consolas"/>
              </a:rPr>
              <a:t> </a:t>
            </a:r>
            <a:r>
              <a:rPr lang="en-US" dirty="0">
                <a:solidFill>
                  <a:srgbClr val="0000FF"/>
                </a:solidFill>
                <a:highlight>
                  <a:srgbClr val="FFFFFF"/>
                </a:highlight>
                <a:latin typeface="Consolas"/>
              </a:rPr>
              <a:t>void</a:t>
            </a:r>
            <a:r>
              <a:rPr lang="en-US" dirty="0">
                <a:solidFill>
                  <a:srgbClr val="000000"/>
                </a:solidFill>
                <a:highlight>
                  <a:srgbClr val="FFFFFF"/>
                </a:highlight>
                <a:latin typeface="Consolas"/>
              </a:rPr>
              <a:t> Niti_1()</a:t>
            </a:r>
          </a:p>
          <a:p>
            <a:r>
              <a:rPr lang="ru-RU" dirty="0">
                <a:solidFill>
                  <a:srgbClr val="000000"/>
                </a:solidFill>
                <a:highlight>
                  <a:srgbClr val="FFFFFF"/>
                </a:highlight>
                <a:latin typeface="Consolas"/>
              </a:rPr>
              <a:t>            </a:t>
            </a:r>
            <a:r>
              <a:rPr lang="ru-RU" dirty="0" smtClean="0">
                <a:solidFill>
                  <a:srgbClr val="000000"/>
                </a:solidFill>
                <a:highlight>
                  <a:srgbClr val="FFFFFF"/>
                </a:highlight>
                <a:latin typeface="Consolas"/>
              </a:rPr>
              <a:t>{</a:t>
            </a:r>
            <a:r>
              <a:rPr lang="en-US" dirty="0" smtClean="0">
                <a:solidFill>
                  <a:srgbClr val="000000"/>
                </a:solidFill>
                <a:highlight>
                  <a:srgbClr val="FFFFFF"/>
                </a:highlight>
                <a:latin typeface="Consolas"/>
              </a:rPr>
              <a:t> </a:t>
            </a:r>
            <a:r>
              <a:rPr lang="nn-NO" dirty="0" smtClean="0">
                <a:solidFill>
                  <a:srgbClr val="0000FF"/>
                </a:solidFill>
                <a:highlight>
                  <a:srgbClr val="FFFFFF"/>
                </a:highlight>
                <a:latin typeface="Consolas"/>
              </a:rPr>
              <a:t>for</a:t>
            </a:r>
            <a:r>
              <a:rPr lang="nn-NO" dirty="0" smtClean="0">
                <a:solidFill>
                  <a:srgbClr val="000000"/>
                </a:solidFill>
                <a:highlight>
                  <a:srgbClr val="FFFFFF"/>
                </a:highlight>
                <a:latin typeface="Consolas"/>
              </a:rPr>
              <a:t> </a:t>
            </a:r>
            <a:r>
              <a:rPr lang="nn-NO" dirty="0">
                <a:solidFill>
                  <a:srgbClr val="000000"/>
                </a:solidFill>
                <a:highlight>
                  <a:srgbClr val="FFFFFF"/>
                </a:highlight>
                <a:latin typeface="Consolas"/>
              </a:rPr>
              <a:t>(</a:t>
            </a:r>
            <a:r>
              <a:rPr lang="nn-NO" dirty="0">
                <a:solidFill>
                  <a:srgbClr val="0000FF"/>
                </a:solidFill>
                <a:highlight>
                  <a:srgbClr val="FFFFFF"/>
                </a:highlight>
                <a:latin typeface="Consolas"/>
              </a:rPr>
              <a:t>int</a:t>
            </a:r>
            <a:r>
              <a:rPr lang="nn-NO" dirty="0">
                <a:solidFill>
                  <a:srgbClr val="000000"/>
                </a:solidFill>
                <a:highlight>
                  <a:srgbClr val="FFFFFF"/>
                </a:highlight>
                <a:latin typeface="Consolas"/>
              </a:rPr>
              <a:t> i = 10; i &lt; 20; i++)</a:t>
            </a:r>
          </a:p>
          <a:p>
            <a:r>
              <a:rPr lang="en-US" dirty="0">
                <a:solidFill>
                  <a:srgbClr val="000000"/>
                </a:solidFill>
                <a:highlight>
                  <a:srgbClr val="FFFFFF"/>
                </a:highlight>
                <a:latin typeface="Consolas"/>
              </a:rPr>
              <a:t>              </a:t>
            </a:r>
            <a:r>
              <a:rPr lang="en-US" dirty="0" err="1" smtClean="0">
                <a:solidFill>
                  <a:srgbClr val="2B91AF"/>
                </a:solidFill>
                <a:highlight>
                  <a:srgbClr val="FFFFFF"/>
                </a:highlight>
                <a:latin typeface="Consolas"/>
              </a:rPr>
              <a:t>Console</a:t>
            </a:r>
            <a:r>
              <a:rPr lang="en-US" dirty="0" err="1" smtClean="0">
                <a:solidFill>
                  <a:srgbClr val="000000"/>
                </a:solidFill>
                <a:highlight>
                  <a:srgbClr val="FFFFFF"/>
                </a:highlight>
                <a:latin typeface="Consolas"/>
              </a:rPr>
              <a:t>.Write</a:t>
            </a:r>
            <a:r>
              <a:rPr lang="en-US" dirty="0" smtClean="0">
                <a:solidFill>
                  <a:srgbClr val="000000"/>
                </a:solidFill>
                <a:highlight>
                  <a:srgbClr val="FFFFFF"/>
                </a:highlight>
                <a:latin typeface="Consolas"/>
              </a:rPr>
              <a:t>(i </a:t>
            </a:r>
            <a:r>
              <a:rPr lang="en-US" dirty="0">
                <a:solidFill>
                  <a:srgbClr val="000000"/>
                </a:solidFill>
                <a:highlight>
                  <a:srgbClr val="FFFFFF"/>
                </a:highlight>
                <a:latin typeface="Consolas"/>
              </a:rPr>
              <a:t>+ </a:t>
            </a:r>
            <a:r>
              <a:rPr lang="en-US" dirty="0">
                <a:solidFill>
                  <a:srgbClr val="A31515"/>
                </a:solidFill>
                <a:highlight>
                  <a:srgbClr val="FFFFFF"/>
                </a:highlight>
                <a:latin typeface="Consolas"/>
              </a:rPr>
              <a:t>" "</a:t>
            </a:r>
            <a:r>
              <a:rPr lang="en-US" dirty="0">
                <a:solidFill>
                  <a:srgbClr val="000000"/>
                </a:solidFill>
                <a:highlight>
                  <a:srgbClr val="FFFFFF"/>
                </a:highlight>
                <a:latin typeface="Consolas"/>
              </a:rPr>
              <a:t>);</a:t>
            </a:r>
          </a:p>
          <a:p>
            <a:r>
              <a:rPr lang="ru-RU" dirty="0">
                <a:solidFill>
                  <a:srgbClr val="000000"/>
                </a:solidFill>
                <a:highlight>
                  <a:srgbClr val="FFFFFF"/>
                </a:highlight>
                <a:latin typeface="Consolas"/>
              </a:rPr>
              <a:t>            }</a:t>
            </a:r>
          </a:p>
          <a:p>
            <a:r>
              <a:rPr lang="ru-RU" dirty="0">
                <a:solidFill>
                  <a:srgbClr val="000000"/>
                </a:solidFill>
                <a:highlight>
                  <a:srgbClr val="FFFFFF"/>
                </a:highlight>
                <a:latin typeface="Consolas"/>
              </a:rPr>
              <a:t>        }</a:t>
            </a:r>
          </a:p>
          <a:p>
            <a:r>
              <a:rPr lang="en-US" dirty="0">
                <a:solidFill>
                  <a:srgbClr val="000000"/>
                </a:solidFill>
                <a:highlight>
                  <a:srgbClr val="FFFFFF"/>
                </a:highlight>
                <a:latin typeface="Consolas"/>
              </a:rPr>
              <a:t>        </a:t>
            </a:r>
            <a:r>
              <a:rPr lang="en-US" b="1" dirty="0">
                <a:solidFill>
                  <a:srgbClr val="0000FF"/>
                </a:solidFill>
                <a:highlight>
                  <a:srgbClr val="FFFFFF"/>
                </a:highlight>
                <a:latin typeface="Consolas"/>
              </a:rPr>
              <a:t>static</a:t>
            </a:r>
            <a:r>
              <a:rPr lang="en-US" b="1" dirty="0">
                <a:solidFill>
                  <a:srgbClr val="000000"/>
                </a:solidFill>
                <a:highlight>
                  <a:srgbClr val="FFFFFF"/>
                </a:highlight>
                <a:latin typeface="Consolas"/>
              </a:rPr>
              <a:t> </a:t>
            </a:r>
            <a:r>
              <a:rPr lang="en-US" b="1" dirty="0">
                <a:solidFill>
                  <a:srgbClr val="0000FF"/>
                </a:solidFill>
                <a:highlight>
                  <a:srgbClr val="FFFFFF"/>
                </a:highlight>
                <a:latin typeface="Consolas"/>
              </a:rPr>
              <a:t>void</a:t>
            </a:r>
            <a:r>
              <a:rPr lang="en-US" b="1" dirty="0">
                <a:solidFill>
                  <a:srgbClr val="000000"/>
                </a:solidFill>
                <a:highlight>
                  <a:srgbClr val="FFFFFF"/>
                </a:highlight>
                <a:latin typeface="Consolas"/>
              </a:rPr>
              <a:t> Niti_2()</a:t>
            </a:r>
          </a:p>
          <a:p>
            <a:r>
              <a:rPr lang="ru-RU" b="1" dirty="0">
                <a:solidFill>
                  <a:srgbClr val="000000"/>
                </a:solidFill>
                <a:highlight>
                  <a:srgbClr val="FFFFFF"/>
                </a:highlight>
                <a:latin typeface="Consolas"/>
              </a:rPr>
              <a:t>        </a:t>
            </a:r>
            <a:r>
              <a:rPr lang="ru-RU" b="1" dirty="0" smtClean="0">
                <a:solidFill>
                  <a:srgbClr val="000000"/>
                </a:solidFill>
                <a:highlight>
                  <a:srgbClr val="FFFFFF"/>
                </a:highlight>
                <a:latin typeface="Consolas"/>
              </a:rPr>
              <a:t>{</a:t>
            </a:r>
            <a:r>
              <a:rPr lang="nn-NO" b="1" dirty="0" smtClean="0">
                <a:solidFill>
                  <a:srgbClr val="000000"/>
                </a:solidFill>
                <a:highlight>
                  <a:srgbClr val="FFFFFF"/>
                </a:highlight>
                <a:latin typeface="Consolas"/>
              </a:rPr>
              <a:t> </a:t>
            </a:r>
            <a:r>
              <a:rPr lang="nn-NO" b="1" dirty="0" smtClean="0">
                <a:solidFill>
                  <a:srgbClr val="0000FF"/>
                </a:solidFill>
                <a:highlight>
                  <a:srgbClr val="FFFFFF"/>
                </a:highlight>
                <a:latin typeface="Consolas"/>
              </a:rPr>
              <a:t>for</a:t>
            </a:r>
            <a:r>
              <a:rPr lang="nn-NO" b="1" dirty="0" smtClean="0">
                <a:solidFill>
                  <a:srgbClr val="000000"/>
                </a:solidFill>
                <a:highlight>
                  <a:srgbClr val="FFFFFF"/>
                </a:highlight>
                <a:latin typeface="Consolas"/>
              </a:rPr>
              <a:t> </a:t>
            </a:r>
            <a:r>
              <a:rPr lang="nn-NO" b="1" dirty="0">
                <a:solidFill>
                  <a:srgbClr val="000000"/>
                </a:solidFill>
                <a:highlight>
                  <a:srgbClr val="FFFFFF"/>
                </a:highlight>
                <a:latin typeface="Consolas"/>
              </a:rPr>
              <a:t>(</a:t>
            </a:r>
            <a:r>
              <a:rPr lang="nn-NO" b="1" dirty="0">
                <a:solidFill>
                  <a:srgbClr val="0000FF"/>
                </a:solidFill>
                <a:highlight>
                  <a:srgbClr val="FFFFFF"/>
                </a:highlight>
                <a:latin typeface="Consolas"/>
              </a:rPr>
              <a:t>int</a:t>
            </a:r>
            <a:r>
              <a:rPr lang="nn-NO" b="1" dirty="0">
                <a:solidFill>
                  <a:srgbClr val="000000"/>
                </a:solidFill>
                <a:highlight>
                  <a:srgbClr val="FFFFFF"/>
                </a:highlight>
                <a:latin typeface="Consolas"/>
              </a:rPr>
              <a:t> i = 20; i &lt; 30; i++)</a:t>
            </a:r>
          </a:p>
          <a:p>
            <a:r>
              <a:rPr lang="en-US" b="1" dirty="0">
                <a:solidFill>
                  <a:srgbClr val="000000"/>
                </a:solidFill>
                <a:highlight>
                  <a:srgbClr val="FFFFFF"/>
                </a:highlight>
                <a:latin typeface="Consolas"/>
              </a:rPr>
              <a:t>         </a:t>
            </a:r>
            <a:r>
              <a:rPr lang="en-US" b="1" dirty="0" smtClean="0">
                <a:solidFill>
                  <a:srgbClr val="000000"/>
                </a:solidFill>
                <a:highlight>
                  <a:srgbClr val="FFFFFF"/>
                </a:highlight>
                <a:latin typeface="Consolas"/>
              </a:rPr>
              <a:t> </a:t>
            </a:r>
            <a:r>
              <a:rPr lang="en-US" b="1" dirty="0" err="1">
                <a:solidFill>
                  <a:srgbClr val="2B91AF"/>
                </a:solidFill>
                <a:highlight>
                  <a:srgbClr val="FFFFFF"/>
                </a:highlight>
                <a:latin typeface="Consolas"/>
              </a:rPr>
              <a:t>Console</a:t>
            </a:r>
            <a:r>
              <a:rPr lang="en-US" b="1" dirty="0" err="1">
                <a:solidFill>
                  <a:srgbClr val="000000"/>
                </a:solidFill>
                <a:highlight>
                  <a:srgbClr val="FFFFFF"/>
                </a:highlight>
                <a:latin typeface="Consolas"/>
              </a:rPr>
              <a:t>.Write</a:t>
            </a:r>
            <a:r>
              <a:rPr lang="en-US" b="1" dirty="0">
                <a:solidFill>
                  <a:srgbClr val="000000"/>
                </a:solidFill>
                <a:highlight>
                  <a:srgbClr val="FFFFFF"/>
                </a:highlight>
                <a:latin typeface="Consolas"/>
              </a:rPr>
              <a:t>(i + </a:t>
            </a:r>
            <a:r>
              <a:rPr lang="en-US" b="1" dirty="0">
                <a:solidFill>
                  <a:srgbClr val="A31515"/>
                </a:solidFill>
                <a:highlight>
                  <a:srgbClr val="FFFFFF"/>
                </a:highlight>
                <a:latin typeface="Consolas"/>
              </a:rPr>
              <a:t>" "</a:t>
            </a:r>
            <a:r>
              <a:rPr lang="en-US" b="1" dirty="0">
                <a:solidFill>
                  <a:srgbClr val="000000"/>
                </a:solidFill>
                <a:highlight>
                  <a:srgbClr val="FFFFFF"/>
                </a:highlight>
                <a:latin typeface="Consolas"/>
              </a:rPr>
              <a:t>);</a:t>
            </a:r>
          </a:p>
          <a:p>
            <a:r>
              <a:rPr lang="ru-RU" b="1" dirty="0">
                <a:solidFill>
                  <a:srgbClr val="000000"/>
                </a:solidFill>
                <a:highlight>
                  <a:srgbClr val="FFFFFF"/>
                </a:highlight>
                <a:latin typeface="Consolas"/>
              </a:rPr>
              <a:t>        }</a:t>
            </a:r>
          </a:p>
          <a:p>
            <a:r>
              <a:rPr lang="en-US" dirty="0">
                <a:solidFill>
                  <a:srgbClr val="000000"/>
                </a:solidFill>
                <a:highlight>
                  <a:srgbClr val="FFFFFF"/>
                </a:highlight>
                <a:latin typeface="Consolas"/>
              </a:rPr>
              <a:t>        </a:t>
            </a:r>
            <a:r>
              <a:rPr lang="en-US" dirty="0">
                <a:solidFill>
                  <a:srgbClr val="0000FF"/>
                </a:solidFill>
                <a:highlight>
                  <a:srgbClr val="FFFFFF"/>
                </a:highlight>
                <a:latin typeface="Consolas"/>
              </a:rPr>
              <a:t>static</a:t>
            </a:r>
            <a:r>
              <a:rPr lang="en-US" dirty="0">
                <a:solidFill>
                  <a:srgbClr val="000000"/>
                </a:solidFill>
                <a:highlight>
                  <a:srgbClr val="FFFFFF"/>
                </a:highlight>
                <a:latin typeface="Consolas"/>
              </a:rPr>
              <a:t> </a:t>
            </a:r>
            <a:r>
              <a:rPr lang="en-US" dirty="0">
                <a:solidFill>
                  <a:srgbClr val="0000FF"/>
                </a:solidFill>
                <a:highlight>
                  <a:srgbClr val="FFFFFF"/>
                </a:highlight>
                <a:latin typeface="Consolas"/>
              </a:rPr>
              <a:t>void</a:t>
            </a:r>
            <a:r>
              <a:rPr lang="en-US" dirty="0">
                <a:solidFill>
                  <a:srgbClr val="000000"/>
                </a:solidFill>
                <a:highlight>
                  <a:srgbClr val="FFFFFF"/>
                </a:highlight>
                <a:latin typeface="Consolas"/>
              </a:rPr>
              <a:t> Main()</a:t>
            </a:r>
          </a:p>
          <a:p>
            <a:r>
              <a:rPr lang="ru-RU" dirty="0">
                <a:solidFill>
                  <a:srgbClr val="000000"/>
                </a:solidFill>
                <a:highlight>
                  <a:srgbClr val="FFFFFF"/>
                </a:highlight>
                <a:latin typeface="Consolas"/>
              </a:rPr>
              <a:t>        </a:t>
            </a:r>
            <a:r>
              <a:rPr lang="ru-RU" dirty="0" smtClean="0">
                <a:solidFill>
                  <a:srgbClr val="000000"/>
                </a:solidFill>
                <a:highlight>
                  <a:srgbClr val="FFFFFF"/>
                </a:highlight>
                <a:latin typeface="Consolas"/>
              </a:rPr>
              <a:t>{</a:t>
            </a:r>
            <a:r>
              <a:rPr lang="en-US" dirty="0" smtClean="0">
                <a:solidFill>
                  <a:srgbClr val="000000"/>
                </a:solidFill>
                <a:highlight>
                  <a:srgbClr val="FFFFFF"/>
                </a:highlight>
                <a:latin typeface="Consolas"/>
              </a:rPr>
              <a:t>   </a:t>
            </a:r>
            <a:r>
              <a:rPr lang="en-US" dirty="0">
                <a:solidFill>
                  <a:srgbClr val="2B91AF"/>
                </a:solidFill>
                <a:highlight>
                  <a:srgbClr val="FFFFFF"/>
                </a:highlight>
                <a:latin typeface="Consolas"/>
              </a:rPr>
              <a:t>Pervaj_1</a:t>
            </a:r>
            <a:r>
              <a:rPr lang="en-US" dirty="0">
                <a:solidFill>
                  <a:srgbClr val="000000"/>
                </a:solidFill>
                <a:highlight>
                  <a:srgbClr val="FFFFFF"/>
                </a:highlight>
                <a:latin typeface="Consolas"/>
              </a:rPr>
              <a:t> </a:t>
            </a:r>
            <a:r>
              <a:rPr lang="en-US" dirty="0" err="1">
                <a:solidFill>
                  <a:srgbClr val="000000"/>
                </a:solidFill>
                <a:highlight>
                  <a:srgbClr val="FFFFFF"/>
                </a:highlight>
                <a:latin typeface="Consolas"/>
              </a:rPr>
              <a:t>Pe</a:t>
            </a:r>
            <a:r>
              <a:rPr lang="en-US" dirty="0">
                <a:solidFill>
                  <a:srgbClr val="000000"/>
                </a:solidFill>
                <a:highlight>
                  <a:srgbClr val="FFFFFF"/>
                </a:highlight>
                <a:latin typeface="Consolas"/>
              </a:rPr>
              <a:t> = </a:t>
            </a:r>
            <a:r>
              <a:rPr lang="en-US" dirty="0">
                <a:solidFill>
                  <a:srgbClr val="0000FF"/>
                </a:solidFill>
                <a:highlight>
                  <a:srgbClr val="FFFFFF"/>
                </a:highlight>
                <a:latin typeface="Consolas"/>
              </a:rPr>
              <a:t>new</a:t>
            </a:r>
            <a:r>
              <a:rPr lang="en-US" dirty="0">
                <a:solidFill>
                  <a:srgbClr val="000000"/>
                </a:solidFill>
                <a:highlight>
                  <a:srgbClr val="FFFFFF"/>
                </a:highlight>
                <a:latin typeface="Consolas"/>
              </a:rPr>
              <a:t> </a:t>
            </a:r>
            <a:r>
              <a:rPr lang="en-US" dirty="0">
                <a:solidFill>
                  <a:srgbClr val="2B91AF"/>
                </a:solidFill>
                <a:highlight>
                  <a:srgbClr val="FFFFFF"/>
                </a:highlight>
                <a:latin typeface="Consolas"/>
              </a:rPr>
              <a:t>Pervaj_1</a:t>
            </a:r>
            <a:r>
              <a:rPr lang="en-US" dirty="0">
                <a:solidFill>
                  <a:srgbClr val="000000"/>
                </a:solidFill>
                <a:highlight>
                  <a:srgbClr val="FFFFFF"/>
                </a:highlight>
                <a:latin typeface="Consolas"/>
              </a:rPr>
              <a:t>();</a:t>
            </a:r>
          </a:p>
          <a:p>
            <a:r>
              <a:rPr lang="en-US" dirty="0">
                <a:solidFill>
                  <a:srgbClr val="000000"/>
                </a:solidFill>
                <a:highlight>
                  <a:srgbClr val="FFFFFF"/>
                </a:highlight>
                <a:latin typeface="Consolas"/>
              </a:rPr>
              <a:t>            </a:t>
            </a:r>
            <a:r>
              <a:rPr lang="en-US" dirty="0">
                <a:solidFill>
                  <a:srgbClr val="2B91AF"/>
                </a:solidFill>
                <a:highlight>
                  <a:srgbClr val="FFFFFF"/>
                </a:highlight>
                <a:latin typeface="Consolas"/>
              </a:rPr>
              <a:t>Thread</a:t>
            </a:r>
            <a:r>
              <a:rPr lang="en-US" dirty="0">
                <a:solidFill>
                  <a:srgbClr val="000000"/>
                </a:solidFill>
                <a:highlight>
                  <a:srgbClr val="FFFFFF"/>
                </a:highlight>
                <a:latin typeface="Consolas"/>
              </a:rPr>
              <a:t> t1 = </a:t>
            </a:r>
            <a:r>
              <a:rPr lang="en-US" dirty="0">
                <a:solidFill>
                  <a:srgbClr val="0000FF"/>
                </a:solidFill>
                <a:highlight>
                  <a:srgbClr val="FFFFFF"/>
                </a:highlight>
                <a:latin typeface="Consolas"/>
              </a:rPr>
              <a:t>new</a:t>
            </a:r>
            <a:r>
              <a:rPr lang="en-US" dirty="0">
                <a:solidFill>
                  <a:srgbClr val="000000"/>
                </a:solidFill>
                <a:highlight>
                  <a:srgbClr val="FFFFFF"/>
                </a:highlight>
                <a:latin typeface="Consolas"/>
              </a:rPr>
              <a:t> </a:t>
            </a:r>
            <a:r>
              <a:rPr lang="en-US" dirty="0">
                <a:solidFill>
                  <a:srgbClr val="2B91AF"/>
                </a:solidFill>
                <a:highlight>
                  <a:srgbClr val="FFFFFF"/>
                </a:highlight>
                <a:latin typeface="Consolas"/>
              </a:rPr>
              <a:t>Thread</a:t>
            </a:r>
            <a:r>
              <a:rPr lang="en-US" dirty="0">
                <a:solidFill>
                  <a:srgbClr val="000000"/>
                </a:solidFill>
                <a:highlight>
                  <a:srgbClr val="FFFFFF"/>
                </a:highlight>
                <a:latin typeface="Consolas"/>
              </a:rPr>
              <a:t>(Pe.Niti_1);</a:t>
            </a:r>
          </a:p>
          <a:p>
            <a:r>
              <a:rPr lang="en-US" dirty="0">
                <a:solidFill>
                  <a:srgbClr val="000000"/>
                </a:solidFill>
                <a:highlight>
                  <a:srgbClr val="FFFFFF"/>
                </a:highlight>
                <a:latin typeface="Consolas"/>
              </a:rPr>
              <a:t>            t1.Start();</a:t>
            </a:r>
          </a:p>
          <a:p>
            <a:r>
              <a:rPr lang="en-US" b="1" dirty="0">
                <a:solidFill>
                  <a:srgbClr val="000000"/>
                </a:solidFill>
                <a:highlight>
                  <a:srgbClr val="FFFFFF"/>
                </a:highlight>
                <a:latin typeface="Consolas"/>
              </a:rPr>
              <a:t>            </a:t>
            </a:r>
            <a:r>
              <a:rPr lang="en-US" b="1" dirty="0">
                <a:solidFill>
                  <a:srgbClr val="2B91AF"/>
                </a:solidFill>
                <a:highlight>
                  <a:srgbClr val="FFFFFF"/>
                </a:highlight>
                <a:latin typeface="Consolas"/>
              </a:rPr>
              <a:t>Thread</a:t>
            </a:r>
            <a:r>
              <a:rPr lang="en-US" b="1" dirty="0">
                <a:solidFill>
                  <a:srgbClr val="000000"/>
                </a:solidFill>
                <a:highlight>
                  <a:srgbClr val="FFFFFF"/>
                </a:highlight>
                <a:latin typeface="Consolas"/>
              </a:rPr>
              <a:t> t2 = </a:t>
            </a:r>
            <a:r>
              <a:rPr lang="en-US" b="1" dirty="0">
                <a:solidFill>
                  <a:srgbClr val="0000FF"/>
                </a:solidFill>
                <a:highlight>
                  <a:srgbClr val="FFFFFF"/>
                </a:highlight>
                <a:latin typeface="Consolas"/>
              </a:rPr>
              <a:t>new</a:t>
            </a:r>
            <a:r>
              <a:rPr lang="en-US" b="1" dirty="0">
                <a:solidFill>
                  <a:srgbClr val="000000"/>
                </a:solidFill>
                <a:highlight>
                  <a:srgbClr val="FFFFFF"/>
                </a:highlight>
                <a:latin typeface="Consolas"/>
              </a:rPr>
              <a:t> </a:t>
            </a:r>
            <a:r>
              <a:rPr lang="en-US" b="1" dirty="0">
                <a:solidFill>
                  <a:srgbClr val="2B91AF"/>
                </a:solidFill>
                <a:highlight>
                  <a:srgbClr val="FFFFFF"/>
                </a:highlight>
                <a:latin typeface="Consolas"/>
              </a:rPr>
              <a:t>Thread</a:t>
            </a:r>
            <a:r>
              <a:rPr lang="en-US" b="1" dirty="0">
                <a:solidFill>
                  <a:srgbClr val="000000"/>
                </a:solidFill>
                <a:highlight>
                  <a:srgbClr val="FFFFFF"/>
                </a:highlight>
                <a:latin typeface="Consolas"/>
              </a:rPr>
              <a:t>(Niti_2);</a:t>
            </a:r>
          </a:p>
          <a:p>
            <a:r>
              <a:rPr lang="en-US" b="1" dirty="0">
                <a:solidFill>
                  <a:srgbClr val="000000"/>
                </a:solidFill>
                <a:highlight>
                  <a:srgbClr val="FFFFFF"/>
                </a:highlight>
                <a:latin typeface="Consolas"/>
              </a:rPr>
              <a:t>            t2.Start();</a:t>
            </a:r>
          </a:p>
          <a:p>
            <a:r>
              <a:rPr lang="nn-NO" dirty="0">
                <a:solidFill>
                  <a:srgbClr val="000000"/>
                </a:solidFill>
                <a:highlight>
                  <a:srgbClr val="FFFFFF"/>
                </a:highlight>
                <a:latin typeface="Consolas"/>
              </a:rPr>
              <a:t>            </a:t>
            </a:r>
            <a:r>
              <a:rPr lang="nn-NO" dirty="0">
                <a:solidFill>
                  <a:srgbClr val="0000FF"/>
                </a:solidFill>
                <a:highlight>
                  <a:srgbClr val="FFFFFF"/>
                </a:highlight>
                <a:latin typeface="Consolas"/>
              </a:rPr>
              <a:t>for</a:t>
            </a:r>
            <a:r>
              <a:rPr lang="nn-NO" dirty="0">
                <a:solidFill>
                  <a:srgbClr val="000000"/>
                </a:solidFill>
                <a:highlight>
                  <a:srgbClr val="FFFFFF"/>
                </a:highlight>
                <a:latin typeface="Consolas"/>
              </a:rPr>
              <a:t> (</a:t>
            </a:r>
            <a:r>
              <a:rPr lang="nn-NO" dirty="0">
                <a:solidFill>
                  <a:srgbClr val="0000FF"/>
                </a:solidFill>
                <a:highlight>
                  <a:srgbClr val="FFFFFF"/>
                </a:highlight>
                <a:latin typeface="Consolas"/>
              </a:rPr>
              <a:t>int</a:t>
            </a:r>
            <a:r>
              <a:rPr lang="nn-NO" dirty="0">
                <a:solidFill>
                  <a:srgbClr val="000000"/>
                </a:solidFill>
                <a:highlight>
                  <a:srgbClr val="FFFFFF"/>
                </a:highlight>
                <a:latin typeface="Consolas"/>
              </a:rPr>
              <a:t> i = 0; i &lt; 10; i</a:t>
            </a:r>
            <a:r>
              <a:rPr lang="nn-NO" dirty="0" smtClean="0">
                <a:solidFill>
                  <a:srgbClr val="000000"/>
                </a:solidFill>
                <a:highlight>
                  <a:srgbClr val="FFFFFF"/>
                </a:highlight>
                <a:latin typeface="Consolas"/>
              </a:rPr>
              <a:t>++)</a:t>
            </a:r>
            <a:r>
              <a:rPr lang="en-US" dirty="0" smtClean="0">
                <a:solidFill>
                  <a:srgbClr val="000000"/>
                </a:solidFill>
                <a:highlight>
                  <a:srgbClr val="FFFFFF"/>
                </a:highlight>
                <a:latin typeface="Consolas"/>
              </a:rPr>
              <a:t> </a:t>
            </a:r>
            <a:r>
              <a:rPr lang="en-US" dirty="0" err="1" smtClean="0">
                <a:solidFill>
                  <a:srgbClr val="2B91AF"/>
                </a:solidFill>
                <a:highlight>
                  <a:srgbClr val="FFFFFF"/>
                </a:highlight>
                <a:latin typeface="Consolas"/>
              </a:rPr>
              <a:t>Console</a:t>
            </a:r>
            <a:r>
              <a:rPr lang="en-US" dirty="0" err="1" smtClean="0">
                <a:solidFill>
                  <a:srgbClr val="000000"/>
                </a:solidFill>
                <a:highlight>
                  <a:srgbClr val="FFFFFF"/>
                </a:highlight>
                <a:latin typeface="Consolas"/>
              </a:rPr>
              <a:t>.Write</a:t>
            </a:r>
            <a:r>
              <a:rPr lang="en-US" dirty="0" smtClean="0">
                <a:solidFill>
                  <a:srgbClr val="000000"/>
                </a:solidFill>
                <a:highlight>
                  <a:srgbClr val="FFFFFF"/>
                </a:highlight>
                <a:latin typeface="Consolas"/>
              </a:rPr>
              <a:t>(i </a:t>
            </a:r>
            <a:r>
              <a:rPr lang="en-US" dirty="0">
                <a:solidFill>
                  <a:srgbClr val="000000"/>
                </a:solidFill>
                <a:highlight>
                  <a:srgbClr val="FFFFFF"/>
                </a:highlight>
                <a:latin typeface="Consolas"/>
              </a:rPr>
              <a:t>+ </a:t>
            </a:r>
            <a:r>
              <a:rPr lang="en-US" dirty="0">
                <a:solidFill>
                  <a:srgbClr val="A31515"/>
                </a:solidFill>
                <a:highlight>
                  <a:srgbClr val="FFFFFF"/>
                </a:highlight>
                <a:latin typeface="Consolas"/>
              </a:rPr>
              <a:t>" "</a:t>
            </a:r>
            <a:r>
              <a:rPr lang="en-US" dirty="0">
                <a:solidFill>
                  <a:srgbClr val="000000"/>
                </a:solidFill>
                <a:highlight>
                  <a:srgbClr val="FFFFFF"/>
                </a:highlight>
                <a:latin typeface="Consolas"/>
              </a:rPr>
              <a:t>);</a:t>
            </a:r>
          </a:p>
          <a:p>
            <a:r>
              <a:rPr lang="en-US" dirty="0">
                <a:solidFill>
                  <a:srgbClr val="000000"/>
                </a:solidFill>
                <a:highlight>
                  <a:srgbClr val="FFFFFF"/>
                </a:highlight>
                <a:latin typeface="Consolas"/>
              </a:rPr>
              <a:t>            </a:t>
            </a:r>
            <a:r>
              <a:rPr lang="en-US" dirty="0" err="1">
                <a:solidFill>
                  <a:srgbClr val="2B91AF"/>
                </a:solidFill>
                <a:highlight>
                  <a:srgbClr val="FFFFFF"/>
                </a:highlight>
                <a:latin typeface="Consolas"/>
              </a:rPr>
              <a:t>Console</a:t>
            </a:r>
            <a:r>
              <a:rPr lang="en-US" dirty="0" err="1">
                <a:solidFill>
                  <a:srgbClr val="000000"/>
                </a:solidFill>
                <a:highlight>
                  <a:srgbClr val="FFFFFF"/>
                </a:highlight>
                <a:latin typeface="Consolas"/>
              </a:rPr>
              <a:t>.ReadLine</a:t>
            </a:r>
            <a:r>
              <a:rPr lang="en-US" dirty="0">
                <a:solidFill>
                  <a:srgbClr val="000000"/>
                </a:solidFill>
                <a:highlight>
                  <a:srgbClr val="FFFFFF"/>
                </a:highlight>
                <a:latin typeface="Consolas"/>
              </a:rPr>
              <a:t>();</a:t>
            </a:r>
          </a:p>
          <a:p>
            <a:r>
              <a:rPr lang="ru-RU" dirty="0">
                <a:solidFill>
                  <a:srgbClr val="000000"/>
                </a:solidFill>
                <a:highlight>
                  <a:srgbClr val="FFFFFF"/>
                </a:highlight>
                <a:latin typeface="Consolas"/>
              </a:rPr>
              <a:t>        }</a:t>
            </a:r>
            <a:endParaRPr lang="ru-RU" dirty="0"/>
          </a:p>
        </p:txBody>
      </p:sp>
    </p:spTree>
    <p:extLst>
      <p:ext uri="{BB962C8B-B14F-4D97-AF65-F5344CB8AC3E}">
        <p14:creationId xmlns:p14="http://schemas.microsoft.com/office/powerpoint/2010/main" val="37503053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7712" y="622541"/>
            <a:ext cx="8064896" cy="400110"/>
          </a:xfrm>
          <a:prstGeom prst="rect">
            <a:avLst/>
          </a:prstGeom>
        </p:spPr>
        <p:txBody>
          <a:bodyPr wrap="square">
            <a:spAutoFit/>
          </a:bodyPr>
          <a:lstStyle/>
          <a:p>
            <a:r>
              <a:rPr lang="kk-KZ" sz="2000" b="1" dirty="0">
                <a:latin typeface="Times New Roman" pitchFamily="18" charset="0"/>
                <a:cs typeface="Times New Roman" pitchFamily="18" charset="0"/>
              </a:rPr>
              <a:t>Тізбек</a:t>
            </a:r>
            <a:r>
              <a:rPr lang="ru-RU" sz="2000" b="1" dirty="0" err="1">
                <a:latin typeface="Times New Roman" pitchFamily="18" charset="0"/>
                <a:cs typeface="Times New Roman" pitchFamily="18" charset="0"/>
              </a:rPr>
              <a:t>терде</a:t>
            </a:r>
            <a:r>
              <a:rPr lang="en-US" sz="2000" b="1" dirty="0">
                <a:latin typeface="Times New Roman" pitchFamily="18" charset="0"/>
                <a:cs typeface="Times New Roman" pitchFamily="18" charset="0"/>
              </a:rPr>
              <a:t>  </a:t>
            </a:r>
            <a:r>
              <a:rPr lang="kk-KZ" sz="2000" b="1" dirty="0">
                <a:latin typeface="Times New Roman" pitchFamily="18" charset="0"/>
                <a:cs typeface="Times New Roman" pitchFamily="18" charset="0"/>
              </a:rPr>
              <a:t>синхронизациялау жоқ</a:t>
            </a:r>
            <a:endParaRPr lang="ru-RU" sz="2000" b="1" dirty="0"/>
          </a:p>
        </p:txBody>
      </p:sp>
      <p:sp>
        <p:nvSpPr>
          <p:cNvPr id="3" name="Прямоугольник 2"/>
          <p:cNvSpPr/>
          <p:nvPr/>
        </p:nvSpPr>
        <p:spPr>
          <a:xfrm>
            <a:off x="307712" y="136282"/>
            <a:ext cx="8845563" cy="400110"/>
          </a:xfrm>
          <a:prstGeom prst="rect">
            <a:avLst/>
          </a:prstGeom>
        </p:spPr>
        <p:txBody>
          <a:bodyPr wrap="none">
            <a:spAutoFit/>
          </a:bodyPr>
          <a:lstStyle/>
          <a:p>
            <a:r>
              <a:rPr lang="kk-KZ" sz="2000" b="1" dirty="0" smtClean="0">
                <a:latin typeface="Times New Roman" pitchFamily="18" charset="0"/>
                <a:cs typeface="Times New Roman" pitchFamily="18" charset="0"/>
              </a:rPr>
              <a:t>C</a:t>
            </a:r>
            <a:r>
              <a:rPr lang="kk-KZ" sz="2000" b="1" dirty="0">
                <a:latin typeface="Times New Roman" pitchFamily="18" charset="0"/>
                <a:cs typeface="Times New Roman" pitchFamily="18" charset="0"/>
              </a:rPr>
              <a:t># ТІЛІНДЕ ТІЗБЕКТЕРДІҢ ЖҰМЫСТАРЫН СИНХРОНИЗАЦИЯЛАУ</a:t>
            </a:r>
            <a:r>
              <a:rPr lang="kk-KZ" sz="2000" b="1" dirty="0" smtClean="0">
                <a:latin typeface="Times New Roman" pitchFamily="18" charset="0"/>
                <a:cs typeface="Times New Roman" pitchFamily="18" charset="0"/>
              </a:rPr>
              <a:t> </a:t>
            </a:r>
            <a:endParaRPr lang="ru-RU" sz="2000" b="1" dirty="0">
              <a:latin typeface="Times New Roman" pitchFamily="18" charset="0"/>
              <a:cs typeface="Times New Roman" pitchFamily="18" charset="0"/>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52" t="4133" r="50193" b="86375"/>
          <a:stretch/>
        </p:blipFill>
        <p:spPr bwMode="auto">
          <a:xfrm>
            <a:off x="539552" y="1360452"/>
            <a:ext cx="8064896" cy="3168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33526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7712" y="622541"/>
            <a:ext cx="8728784" cy="400110"/>
          </a:xfrm>
          <a:prstGeom prst="rect">
            <a:avLst/>
          </a:prstGeom>
        </p:spPr>
        <p:txBody>
          <a:bodyPr wrap="square">
            <a:spAutoFit/>
          </a:bodyPr>
          <a:lstStyle/>
          <a:p>
            <a:r>
              <a:rPr lang="kk-KZ" sz="2000" b="1" dirty="0" smtClean="0">
                <a:latin typeface="Times New Roman" pitchFamily="18" charset="0"/>
                <a:cs typeface="Times New Roman" pitchFamily="18" charset="0"/>
              </a:rPr>
              <a:t>Тізбектерді </a:t>
            </a:r>
            <a:r>
              <a:rPr lang="kk-KZ" sz="2000" b="1" dirty="0">
                <a:latin typeface="Times New Roman" pitchFamily="18" charset="0"/>
                <a:cs typeface="Times New Roman" pitchFamily="18" charset="0"/>
              </a:rPr>
              <a:t>синхрондаудың қарапайым </a:t>
            </a:r>
            <a:r>
              <a:rPr lang="kk-KZ" sz="2000" b="1" dirty="0" smtClean="0">
                <a:latin typeface="Times New Roman" pitchFamily="18" charset="0"/>
                <a:cs typeface="Times New Roman" pitchFamily="18" charset="0"/>
              </a:rPr>
              <a:t>құралдары</a:t>
            </a:r>
            <a:r>
              <a:rPr lang="en-US" sz="2000" b="1" dirty="0" smtClean="0">
                <a:latin typeface="Times New Roman" pitchFamily="18" charset="0"/>
                <a:cs typeface="Times New Roman" pitchFamily="18" charset="0"/>
              </a:rPr>
              <a:t>, </a:t>
            </a:r>
            <a:r>
              <a:rPr lang="ru-RU" sz="2000" b="1" dirty="0" err="1" smtClean="0">
                <a:solidFill>
                  <a:srgbClr val="FF0000"/>
                </a:solidFill>
                <a:latin typeface="Times New Roman" pitchFamily="18" charset="0"/>
                <a:cs typeface="Times New Roman" pitchFamily="18" charset="0"/>
              </a:rPr>
              <a:t>Глобальді</a:t>
            </a:r>
            <a:r>
              <a:rPr lang="ru-RU" sz="2000" b="1" dirty="0" smtClean="0">
                <a:solidFill>
                  <a:srgbClr val="FF0000"/>
                </a:solidFill>
                <a:latin typeface="Times New Roman" pitchFamily="18" charset="0"/>
                <a:cs typeface="Times New Roman" pitchFamily="18" charset="0"/>
              </a:rPr>
              <a:t> </a:t>
            </a:r>
            <a:r>
              <a:rPr lang="ru-RU" sz="2000" b="1" dirty="0" err="1" smtClean="0">
                <a:solidFill>
                  <a:srgbClr val="FF0000"/>
                </a:solidFill>
                <a:latin typeface="Times New Roman" pitchFamily="18" charset="0"/>
                <a:cs typeface="Times New Roman" pitchFamily="18" charset="0"/>
              </a:rPr>
              <a:t>айнымалы</a:t>
            </a:r>
            <a:endParaRPr lang="ru-RU" sz="2000" b="1" dirty="0">
              <a:solidFill>
                <a:srgbClr val="FF0000"/>
              </a:solidFill>
            </a:endParaRPr>
          </a:p>
        </p:txBody>
      </p:sp>
      <p:sp>
        <p:nvSpPr>
          <p:cNvPr id="3" name="Прямоугольник 2"/>
          <p:cNvSpPr/>
          <p:nvPr/>
        </p:nvSpPr>
        <p:spPr>
          <a:xfrm>
            <a:off x="307712" y="136282"/>
            <a:ext cx="8845563" cy="400110"/>
          </a:xfrm>
          <a:prstGeom prst="rect">
            <a:avLst/>
          </a:prstGeom>
        </p:spPr>
        <p:txBody>
          <a:bodyPr wrap="none">
            <a:spAutoFit/>
          </a:bodyPr>
          <a:lstStyle/>
          <a:p>
            <a:r>
              <a:rPr lang="kk-KZ" sz="2000" b="1" dirty="0" smtClean="0">
                <a:latin typeface="Times New Roman" pitchFamily="18" charset="0"/>
                <a:cs typeface="Times New Roman" pitchFamily="18" charset="0"/>
              </a:rPr>
              <a:t>C</a:t>
            </a:r>
            <a:r>
              <a:rPr lang="kk-KZ" sz="2000" b="1" dirty="0">
                <a:latin typeface="Times New Roman" pitchFamily="18" charset="0"/>
                <a:cs typeface="Times New Roman" pitchFamily="18" charset="0"/>
              </a:rPr>
              <a:t># ТІЛІНДЕ ТІЗБЕКТЕРДІҢ ЖҰМЫСТАРЫН СИНХРОНИЗАЦИЯЛАУ</a:t>
            </a:r>
            <a:r>
              <a:rPr lang="kk-KZ" sz="2000" b="1" dirty="0" smtClean="0">
                <a:latin typeface="Times New Roman" pitchFamily="18" charset="0"/>
                <a:cs typeface="Times New Roman" pitchFamily="18" charset="0"/>
              </a:rPr>
              <a:t> </a:t>
            </a:r>
            <a:endParaRPr lang="ru-RU" sz="2000" b="1" dirty="0">
              <a:latin typeface="Times New Roman" pitchFamily="18" charset="0"/>
              <a:cs typeface="Times New Roman" pitchFamily="18" charset="0"/>
            </a:endParaRPr>
          </a:p>
        </p:txBody>
      </p:sp>
      <p:sp>
        <p:nvSpPr>
          <p:cNvPr id="4" name="Прямоугольник 3"/>
          <p:cNvSpPr/>
          <p:nvPr/>
        </p:nvSpPr>
        <p:spPr>
          <a:xfrm>
            <a:off x="-2627" y="1022651"/>
            <a:ext cx="10297144" cy="5755422"/>
          </a:xfrm>
          <a:prstGeom prst="rect">
            <a:avLst/>
          </a:prstGeom>
        </p:spPr>
        <p:txBody>
          <a:bodyPr wrap="square">
            <a:spAutoFit/>
          </a:bodyPr>
          <a:lstStyle/>
          <a:p>
            <a:r>
              <a:rPr lang="en-US" sz="1600" dirty="0">
                <a:solidFill>
                  <a:srgbClr val="0000FF"/>
                </a:solidFill>
                <a:highlight>
                  <a:srgbClr val="FFFFFF"/>
                </a:highlight>
                <a:latin typeface="Consolas"/>
              </a:rPr>
              <a:t>class</a:t>
            </a:r>
            <a:r>
              <a:rPr lang="en-US" sz="1600" dirty="0">
                <a:solidFill>
                  <a:srgbClr val="000000"/>
                </a:solidFill>
                <a:highlight>
                  <a:srgbClr val="FFFFFF"/>
                </a:highlight>
                <a:latin typeface="Consolas"/>
              </a:rPr>
              <a:t> </a:t>
            </a:r>
            <a:r>
              <a:rPr lang="en-US" sz="1600" dirty="0">
                <a:solidFill>
                  <a:srgbClr val="2B91AF"/>
                </a:solidFill>
                <a:highlight>
                  <a:srgbClr val="FFFFFF"/>
                </a:highlight>
                <a:latin typeface="Consolas"/>
              </a:rPr>
              <a:t>Program</a:t>
            </a:r>
            <a:endParaRPr lang="en-US" sz="1600" dirty="0">
              <a:solidFill>
                <a:srgbClr val="000000"/>
              </a:solidFill>
              <a:highlight>
                <a:srgbClr val="FFFFFF"/>
              </a:highlight>
              <a:latin typeface="Consolas"/>
            </a:endParaRPr>
          </a:p>
          <a:p>
            <a:r>
              <a:rPr lang="ru-RU" sz="1600" dirty="0">
                <a:solidFill>
                  <a:srgbClr val="000000"/>
                </a:solidFill>
                <a:highlight>
                  <a:srgbClr val="FFFFFF"/>
                </a:highlight>
                <a:latin typeface="Consolas"/>
              </a:rPr>
              <a:t>    </a:t>
            </a:r>
            <a:r>
              <a:rPr lang="ru-RU" sz="1600" dirty="0" smtClean="0">
                <a:solidFill>
                  <a:srgbClr val="000000"/>
                </a:solidFill>
                <a:highlight>
                  <a:srgbClr val="FFFFFF"/>
                </a:highlight>
                <a:latin typeface="Consolas"/>
              </a:rPr>
              <a:t>{ </a:t>
            </a:r>
            <a:r>
              <a:rPr lang="ru-RU" sz="1600" dirty="0" smtClean="0">
                <a:solidFill>
                  <a:srgbClr val="000000"/>
                </a:solidFill>
                <a:highlight>
                  <a:srgbClr val="FFFFFF"/>
                </a:highlight>
                <a:latin typeface="Consolas"/>
                <a:cs typeface="Times New Roman" pitchFamily="18" charset="0"/>
              </a:rPr>
              <a:t>  </a:t>
            </a:r>
            <a:r>
              <a:rPr lang="en-US" sz="1600" dirty="0" smtClean="0">
                <a:solidFill>
                  <a:srgbClr val="0000FF"/>
                </a:solidFill>
                <a:highlight>
                  <a:srgbClr val="FFFFFF"/>
                </a:highlight>
                <a:latin typeface="Times New Roman" pitchFamily="18" charset="0"/>
                <a:cs typeface="Times New Roman" pitchFamily="18" charset="0"/>
              </a:rPr>
              <a:t>public</a:t>
            </a:r>
            <a:r>
              <a:rPr lang="en-US" sz="1600" dirty="0" smtClean="0">
                <a:solidFill>
                  <a:srgbClr val="000000"/>
                </a:solidFill>
                <a:highlight>
                  <a:srgbClr val="FFFFFF"/>
                </a:highlight>
                <a:latin typeface="Times New Roman" pitchFamily="18" charset="0"/>
                <a:cs typeface="Times New Roman" pitchFamily="18" charset="0"/>
              </a:rPr>
              <a:t> </a:t>
            </a:r>
            <a:r>
              <a:rPr lang="en-US" sz="1600" dirty="0">
                <a:solidFill>
                  <a:srgbClr val="0000FF"/>
                </a:solidFill>
                <a:highlight>
                  <a:srgbClr val="FFFFFF"/>
                </a:highlight>
                <a:latin typeface="Times New Roman" pitchFamily="18" charset="0"/>
                <a:cs typeface="Times New Roman" pitchFamily="18" charset="0"/>
              </a:rPr>
              <a:t>static</a:t>
            </a:r>
            <a:r>
              <a:rPr lang="en-US" sz="1600" dirty="0">
                <a:solidFill>
                  <a:srgbClr val="000000"/>
                </a:solidFill>
                <a:highlight>
                  <a:srgbClr val="FFFFFF"/>
                </a:highlight>
                <a:latin typeface="Times New Roman" pitchFamily="18" charset="0"/>
                <a:cs typeface="Times New Roman" pitchFamily="18" charset="0"/>
              </a:rPr>
              <a:t> </a:t>
            </a:r>
            <a:r>
              <a:rPr lang="en-US" sz="1600" dirty="0" err="1">
                <a:solidFill>
                  <a:srgbClr val="0000FF"/>
                </a:solidFill>
                <a:highlight>
                  <a:srgbClr val="FFFFFF"/>
                </a:highlight>
                <a:latin typeface="Times New Roman" pitchFamily="18" charset="0"/>
                <a:cs typeface="Times New Roman" pitchFamily="18" charset="0"/>
              </a:rPr>
              <a:t>int</a:t>
            </a:r>
            <a:r>
              <a:rPr lang="en-US" sz="1600" dirty="0">
                <a:solidFill>
                  <a:srgbClr val="000000"/>
                </a:solidFill>
                <a:highlight>
                  <a:srgbClr val="FFFFFF"/>
                </a:highlight>
                <a:latin typeface="Times New Roman" pitchFamily="18" charset="0"/>
                <a:cs typeface="Times New Roman" pitchFamily="18" charset="0"/>
              </a:rPr>
              <a:t> </a:t>
            </a:r>
            <a:r>
              <a:rPr lang="en-US" sz="1600" dirty="0">
                <a:solidFill>
                  <a:srgbClr val="FF0000"/>
                </a:solidFill>
                <a:highlight>
                  <a:srgbClr val="FFFFFF"/>
                </a:highlight>
                <a:latin typeface="Times New Roman" pitchFamily="18" charset="0"/>
                <a:cs typeface="Times New Roman" pitchFamily="18" charset="0"/>
              </a:rPr>
              <a:t>flag</a:t>
            </a:r>
            <a:r>
              <a:rPr lang="en-US" sz="1600" dirty="0">
                <a:solidFill>
                  <a:srgbClr val="000000"/>
                </a:solidFill>
                <a:highlight>
                  <a:srgbClr val="FFFFFF"/>
                </a:highlight>
                <a:latin typeface="Times New Roman" pitchFamily="18" charset="0"/>
                <a:cs typeface="Times New Roman" pitchFamily="18" charset="0"/>
              </a:rPr>
              <a:t> = 0;</a:t>
            </a:r>
          </a:p>
          <a:p>
            <a:r>
              <a:rPr lang="en-US" sz="1600" dirty="0">
                <a:solidFill>
                  <a:srgbClr val="000000"/>
                </a:solidFill>
                <a:highlight>
                  <a:srgbClr val="FFFFFF"/>
                </a:highlight>
                <a:latin typeface="Times New Roman" pitchFamily="18" charset="0"/>
                <a:cs typeface="Times New Roman" pitchFamily="18" charset="0"/>
              </a:rPr>
              <a:t>        </a:t>
            </a:r>
            <a:r>
              <a:rPr lang="en-US" sz="1600" dirty="0">
                <a:solidFill>
                  <a:srgbClr val="0000FF"/>
                </a:solidFill>
                <a:highlight>
                  <a:srgbClr val="FFFFFF"/>
                </a:highlight>
                <a:latin typeface="Times New Roman" pitchFamily="18" charset="0"/>
                <a:cs typeface="Times New Roman" pitchFamily="18" charset="0"/>
              </a:rPr>
              <a:t>class</a:t>
            </a:r>
            <a:r>
              <a:rPr lang="en-US" sz="1600" dirty="0">
                <a:solidFill>
                  <a:srgbClr val="000000"/>
                </a:solidFill>
                <a:highlight>
                  <a:srgbClr val="FFFFFF"/>
                </a:highlight>
                <a:latin typeface="Times New Roman" pitchFamily="18" charset="0"/>
                <a:cs typeface="Times New Roman" pitchFamily="18" charset="0"/>
              </a:rPr>
              <a:t> </a:t>
            </a:r>
            <a:r>
              <a:rPr lang="en-US" sz="1600" dirty="0">
                <a:solidFill>
                  <a:srgbClr val="2B91AF"/>
                </a:solidFill>
                <a:highlight>
                  <a:srgbClr val="FFFFFF"/>
                </a:highlight>
                <a:latin typeface="Times New Roman" pitchFamily="18" charset="0"/>
                <a:cs typeface="Times New Roman" pitchFamily="18" charset="0"/>
              </a:rPr>
              <a:t>Pervaj_1</a:t>
            </a:r>
            <a:endParaRPr lang="en-US" sz="1600" dirty="0">
              <a:solidFill>
                <a:srgbClr val="000000"/>
              </a:solidFill>
              <a:highlight>
                <a:srgbClr val="FFFFFF"/>
              </a:highlight>
              <a:latin typeface="Times New Roman" pitchFamily="18" charset="0"/>
              <a:cs typeface="Times New Roman" pitchFamily="18" charset="0"/>
            </a:endParaRPr>
          </a:p>
          <a:p>
            <a:r>
              <a:rPr lang="ru-RU" sz="1600" dirty="0">
                <a:solidFill>
                  <a:srgbClr val="000000"/>
                </a:solidFill>
                <a:highlight>
                  <a:srgbClr val="FFFFFF"/>
                </a:highlight>
                <a:latin typeface="Times New Roman" pitchFamily="18" charset="0"/>
                <a:cs typeface="Times New Roman" pitchFamily="18" charset="0"/>
              </a:rPr>
              <a:t>        </a:t>
            </a:r>
            <a:r>
              <a:rPr lang="ru-RU" sz="1600" dirty="0" smtClean="0">
                <a:solidFill>
                  <a:srgbClr val="000000"/>
                </a:solidFill>
                <a:highlight>
                  <a:srgbClr val="FFFFFF"/>
                </a:highlight>
                <a:latin typeface="Times New Roman" pitchFamily="18" charset="0"/>
                <a:cs typeface="Times New Roman" pitchFamily="18" charset="0"/>
              </a:rPr>
              <a:t>{</a:t>
            </a:r>
            <a:r>
              <a:rPr lang="en-US" sz="1600" dirty="0" smtClean="0">
                <a:solidFill>
                  <a:srgbClr val="000000"/>
                </a:solidFill>
                <a:highlight>
                  <a:srgbClr val="FFFFFF"/>
                </a:highlight>
                <a:latin typeface="Times New Roman" pitchFamily="18" charset="0"/>
                <a:cs typeface="Times New Roman" pitchFamily="18" charset="0"/>
              </a:rPr>
              <a:t> </a:t>
            </a:r>
            <a:r>
              <a:rPr lang="en-US" sz="1600" dirty="0">
                <a:solidFill>
                  <a:srgbClr val="0000FF"/>
                </a:solidFill>
                <a:highlight>
                  <a:srgbClr val="FFFFFF"/>
                </a:highlight>
                <a:latin typeface="Times New Roman" pitchFamily="18" charset="0"/>
                <a:cs typeface="Times New Roman" pitchFamily="18" charset="0"/>
              </a:rPr>
              <a:t>public</a:t>
            </a:r>
            <a:r>
              <a:rPr lang="en-US" sz="1600" dirty="0">
                <a:solidFill>
                  <a:srgbClr val="000000"/>
                </a:solidFill>
                <a:highlight>
                  <a:srgbClr val="FFFFFF"/>
                </a:highlight>
                <a:latin typeface="Times New Roman" pitchFamily="18" charset="0"/>
                <a:cs typeface="Times New Roman" pitchFamily="18" charset="0"/>
              </a:rPr>
              <a:t> </a:t>
            </a:r>
            <a:r>
              <a:rPr lang="en-US" sz="1600" dirty="0">
                <a:solidFill>
                  <a:srgbClr val="0000FF"/>
                </a:solidFill>
                <a:highlight>
                  <a:srgbClr val="FFFFFF"/>
                </a:highlight>
                <a:latin typeface="Times New Roman" pitchFamily="18" charset="0"/>
                <a:cs typeface="Times New Roman" pitchFamily="18" charset="0"/>
              </a:rPr>
              <a:t>void</a:t>
            </a:r>
            <a:r>
              <a:rPr lang="en-US" sz="1600" dirty="0">
                <a:solidFill>
                  <a:srgbClr val="000000"/>
                </a:solidFill>
                <a:highlight>
                  <a:srgbClr val="FFFFFF"/>
                </a:highlight>
                <a:latin typeface="Times New Roman" pitchFamily="18" charset="0"/>
                <a:cs typeface="Times New Roman" pitchFamily="18" charset="0"/>
              </a:rPr>
              <a:t> Niti_1()</a:t>
            </a:r>
          </a:p>
          <a:p>
            <a:r>
              <a:rPr lang="ru-RU" sz="1600" dirty="0">
                <a:solidFill>
                  <a:srgbClr val="000000"/>
                </a:solidFill>
                <a:highlight>
                  <a:srgbClr val="FFFFFF"/>
                </a:highlight>
                <a:latin typeface="Times New Roman" pitchFamily="18" charset="0"/>
                <a:cs typeface="Times New Roman" pitchFamily="18" charset="0"/>
              </a:rPr>
              <a:t>            </a:t>
            </a:r>
            <a:r>
              <a:rPr lang="ru-RU" sz="1600" dirty="0" smtClean="0">
                <a:solidFill>
                  <a:srgbClr val="000000"/>
                </a:solidFill>
                <a:highlight>
                  <a:srgbClr val="FFFFFF"/>
                </a:highlight>
                <a:latin typeface="Times New Roman" pitchFamily="18" charset="0"/>
                <a:cs typeface="Times New Roman" pitchFamily="18" charset="0"/>
              </a:rPr>
              <a:t>{</a:t>
            </a:r>
            <a:r>
              <a:rPr lang="en-US" sz="1600" dirty="0" smtClean="0">
                <a:solidFill>
                  <a:srgbClr val="000000"/>
                </a:solidFill>
                <a:highlight>
                  <a:srgbClr val="FFFFFF"/>
                </a:highlight>
                <a:latin typeface="Times New Roman" pitchFamily="18" charset="0"/>
                <a:cs typeface="Times New Roman" pitchFamily="18" charset="0"/>
              </a:rPr>
              <a:t> </a:t>
            </a:r>
            <a:r>
              <a:rPr lang="en-US" sz="1600" dirty="0">
                <a:solidFill>
                  <a:srgbClr val="000000"/>
                </a:solidFill>
                <a:highlight>
                  <a:srgbClr val="FFFFFF"/>
                </a:highlight>
                <a:latin typeface="Times New Roman" pitchFamily="18" charset="0"/>
                <a:cs typeface="Times New Roman" pitchFamily="18" charset="0"/>
              </a:rPr>
              <a:t>m1: </a:t>
            </a:r>
            <a:r>
              <a:rPr lang="en-US" sz="1600" dirty="0">
                <a:solidFill>
                  <a:srgbClr val="0000FF"/>
                </a:solidFill>
                <a:highlight>
                  <a:srgbClr val="FFFFFF"/>
                </a:highlight>
                <a:latin typeface="Times New Roman" pitchFamily="18" charset="0"/>
                <a:cs typeface="Times New Roman" pitchFamily="18" charset="0"/>
              </a:rPr>
              <a:t>if</a:t>
            </a:r>
            <a:r>
              <a:rPr lang="en-US" sz="1600" dirty="0">
                <a:solidFill>
                  <a:srgbClr val="000000"/>
                </a:solidFill>
                <a:highlight>
                  <a:srgbClr val="FFFFFF"/>
                </a:highlight>
                <a:latin typeface="Times New Roman" pitchFamily="18" charset="0"/>
                <a:cs typeface="Times New Roman" pitchFamily="18" charset="0"/>
              </a:rPr>
              <a:t> (</a:t>
            </a:r>
            <a:r>
              <a:rPr lang="en-US" sz="1600" dirty="0">
                <a:solidFill>
                  <a:srgbClr val="FF0000"/>
                </a:solidFill>
                <a:highlight>
                  <a:srgbClr val="FFFFFF"/>
                </a:highlight>
                <a:latin typeface="Times New Roman" pitchFamily="18" charset="0"/>
                <a:cs typeface="Times New Roman" pitchFamily="18" charset="0"/>
              </a:rPr>
              <a:t>flag</a:t>
            </a:r>
            <a:r>
              <a:rPr lang="en-US" sz="1600" dirty="0">
                <a:solidFill>
                  <a:srgbClr val="000000"/>
                </a:solidFill>
                <a:highlight>
                  <a:srgbClr val="FFFFFF"/>
                </a:highlight>
                <a:latin typeface="Times New Roman" pitchFamily="18" charset="0"/>
                <a:cs typeface="Times New Roman" pitchFamily="18" charset="0"/>
              </a:rPr>
              <a:t> == 0)</a:t>
            </a:r>
          </a:p>
          <a:p>
            <a:r>
              <a:rPr lang="nn-NO" sz="1600" dirty="0">
                <a:solidFill>
                  <a:srgbClr val="000000"/>
                </a:solidFill>
                <a:highlight>
                  <a:srgbClr val="FFFFFF"/>
                </a:highlight>
                <a:latin typeface="Times New Roman" pitchFamily="18" charset="0"/>
                <a:cs typeface="Times New Roman" pitchFamily="18" charset="0"/>
              </a:rPr>
              <a:t>                { </a:t>
            </a:r>
            <a:r>
              <a:rPr lang="nn-NO" sz="1600" dirty="0">
                <a:solidFill>
                  <a:srgbClr val="0000FF"/>
                </a:solidFill>
                <a:highlight>
                  <a:srgbClr val="FFFFFF"/>
                </a:highlight>
                <a:latin typeface="Times New Roman" pitchFamily="18" charset="0"/>
                <a:cs typeface="Times New Roman" pitchFamily="18" charset="0"/>
              </a:rPr>
              <a:t>for</a:t>
            </a:r>
            <a:r>
              <a:rPr lang="nn-NO" sz="1600" dirty="0">
                <a:solidFill>
                  <a:srgbClr val="000000"/>
                </a:solidFill>
                <a:highlight>
                  <a:srgbClr val="FFFFFF"/>
                </a:highlight>
                <a:latin typeface="Times New Roman" pitchFamily="18" charset="0"/>
                <a:cs typeface="Times New Roman" pitchFamily="18" charset="0"/>
              </a:rPr>
              <a:t> (</a:t>
            </a:r>
            <a:r>
              <a:rPr lang="nn-NO" sz="1600" dirty="0">
                <a:solidFill>
                  <a:srgbClr val="0000FF"/>
                </a:solidFill>
                <a:highlight>
                  <a:srgbClr val="FFFFFF"/>
                </a:highlight>
                <a:latin typeface="Times New Roman" pitchFamily="18" charset="0"/>
                <a:cs typeface="Times New Roman" pitchFamily="18" charset="0"/>
              </a:rPr>
              <a:t>int</a:t>
            </a:r>
            <a:r>
              <a:rPr lang="nn-NO" sz="1600" dirty="0">
                <a:solidFill>
                  <a:srgbClr val="000000"/>
                </a:solidFill>
                <a:highlight>
                  <a:srgbClr val="FFFFFF"/>
                </a:highlight>
                <a:latin typeface="Times New Roman" pitchFamily="18" charset="0"/>
                <a:cs typeface="Times New Roman" pitchFamily="18" charset="0"/>
              </a:rPr>
              <a:t> i = 10; i &lt; 20; i</a:t>
            </a:r>
            <a:r>
              <a:rPr lang="nn-NO" sz="1600" dirty="0" smtClean="0">
                <a:solidFill>
                  <a:srgbClr val="000000"/>
                </a:solidFill>
                <a:highlight>
                  <a:srgbClr val="FFFFFF"/>
                </a:highlight>
                <a:latin typeface="Times New Roman" pitchFamily="18" charset="0"/>
                <a:cs typeface="Times New Roman" pitchFamily="18" charset="0"/>
              </a:rPr>
              <a:t>++)</a:t>
            </a:r>
            <a:r>
              <a:rPr lang="en-US" sz="1600" dirty="0" smtClean="0">
                <a:solidFill>
                  <a:srgbClr val="000000"/>
                </a:solidFill>
                <a:highlight>
                  <a:srgbClr val="FFFFFF"/>
                </a:highlight>
                <a:latin typeface="Times New Roman" pitchFamily="18" charset="0"/>
                <a:cs typeface="Times New Roman" pitchFamily="18" charset="0"/>
              </a:rPr>
              <a:t>        </a:t>
            </a:r>
            <a:r>
              <a:rPr lang="en-US" sz="1600" dirty="0" err="1">
                <a:solidFill>
                  <a:srgbClr val="2B91AF"/>
                </a:solidFill>
                <a:highlight>
                  <a:srgbClr val="FFFFFF"/>
                </a:highlight>
                <a:latin typeface="Times New Roman" pitchFamily="18" charset="0"/>
                <a:cs typeface="Times New Roman" pitchFamily="18" charset="0"/>
              </a:rPr>
              <a:t>Console</a:t>
            </a:r>
            <a:r>
              <a:rPr lang="en-US" sz="1600" dirty="0" err="1">
                <a:solidFill>
                  <a:srgbClr val="000000"/>
                </a:solidFill>
                <a:highlight>
                  <a:srgbClr val="FFFFFF"/>
                </a:highlight>
                <a:latin typeface="Times New Roman" pitchFamily="18" charset="0"/>
                <a:cs typeface="Times New Roman" pitchFamily="18" charset="0"/>
              </a:rPr>
              <a:t>.Write</a:t>
            </a:r>
            <a:r>
              <a:rPr lang="en-US" sz="1600" dirty="0">
                <a:solidFill>
                  <a:srgbClr val="000000"/>
                </a:solidFill>
                <a:highlight>
                  <a:srgbClr val="FFFFFF"/>
                </a:highlight>
                <a:latin typeface="Times New Roman" pitchFamily="18" charset="0"/>
                <a:cs typeface="Times New Roman" pitchFamily="18" charset="0"/>
              </a:rPr>
              <a:t>(i + </a:t>
            </a:r>
            <a:r>
              <a:rPr lang="en-US" sz="1600" dirty="0">
                <a:solidFill>
                  <a:srgbClr val="A31515"/>
                </a:solidFill>
                <a:highlight>
                  <a:srgbClr val="FFFFFF"/>
                </a:highlight>
                <a:latin typeface="Times New Roman" pitchFamily="18" charset="0"/>
                <a:cs typeface="Times New Roman" pitchFamily="18" charset="0"/>
              </a:rPr>
              <a:t>" </a:t>
            </a:r>
            <a:r>
              <a:rPr lang="en-US" sz="1600" dirty="0" smtClean="0">
                <a:solidFill>
                  <a:srgbClr val="A31515"/>
                </a:solidFill>
                <a:highlight>
                  <a:srgbClr val="FFFFFF"/>
                </a:highlight>
                <a:latin typeface="Times New Roman" pitchFamily="18" charset="0"/>
                <a:cs typeface="Times New Roman" pitchFamily="18" charset="0"/>
              </a:rPr>
              <a:t>"</a:t>
            </a:r>
            <a:r>
              <a:rPr lang="en-US" sz="1600" dirty="0" smtClean="0">
                <a:solidFill>
                  <a:srgbClr val="000000"/>
                </a:solidFill>
                <a:highlight>
                  <a:srgbClr val="FFFFFF"/>
                </a:highlight>
                <a:latin typeface="Times New Roman" pitchFamily="18" charset="0"/>
                <a:cs typeface="Times New Roman" pitchFamily="18" charset="0"/>
              </a:rPr>
              <a:t>);            </a:t>
            </a:r>
            <a:r>
              <a:rPr lang="en-US" sz="1600" dirty="0">
                <a:solidFill>
                  <a:srgbClr val="FF0000"/>
                </a:solidFill>
                <a:highlight>
                  <a:srgbClr val="FFFFFF"/>
                </a:highlight>
                <a:latin typeface="Times New Roman" pitchFamily="18" charset="0"/>
                <a:cs typeface="Times New Roman" pitchFamily="18" charset="0"/>
              </a:rPr>
              <a:t>flag</a:t>
            </a:r>
            <a:r>
              <a:rPr lang="en-US" sz="1600" dirty="0" smtClean="0">
                <a:solidFill>
                  <a:srgbClr val="000000"/>
                </a:solidFill>
                <a:highlight>
                  <a:srgbClr val="FFFFFF"/>
                </a:highlight>
                <a:latin typeface="Times New Roman" pitchFamily="18" charset="0"/>
                <a:cs typeface="Times New Roman" pitchFamily="18" charset="0"/>
              </a:rPr>
              <a:t>++;</a:t>
            </a:r>
            <a:r>
              <a:rPr lang="ru-RU" sz="1600" dirty="0" smtClean="0">
                <a:solidFill>
                  <a:srgbClr val="000000"/>
                </a:solidFill>
                <a:highlight>
                  <a:srgbClr val="FFFFFF"/>
                </a:highlight>
                <a:latin typeface="Times New Roman" pitchFamily="18" charset="0"/>
                <a:cs typeface="Times New Roman" pitchFamily="18" charset="0"/>
              </a:rPr>
              <a:t>          </a:t>
            </a:r>
            <a:r>
              <a:rPr lang="ru-RU" sz="1600" dirty="0">
                <a:solidFill>
                  <a:srgbClr val="000000"/>
                </a:solidFill>
                <a:highlight>
                  <a:srgbClr val="FFFFFF"/>
                </a:highlight>
                <a:latin typeface="Times New Roman" pitchFamily="18" charset="0"/>
                <a:cs typeface="Times New Roman" pitchFamily="18" charset="0"/>
              </a:rPr>
              <a:t>}</a:t>
            </a:r>
          </a:p>
          <a:p>
            <a:r>
              <a:rPr lang="en-US" sz="1600" dirty="0">
                <a:solidFill>
                  <a:srgbClr val="000000"/>
                </a:solidFill>
                <a:highlight>
                  <a:srgbClr val="FFFFFF"/>
                </a:highlight>
                <a:latin typeface="Times New Roman" pitchFamily="18" charset="0"/>
                <a:cs typeface="Times New Roman" pitchFamily="18" charset="0"/>
              </a:rPr>
              <a:t>                </a:t>
            </a:r>
            <a:r>
              <a:rPr lang="en-US" sz="1600" dirty="0">
                <a:solidFill>
                  <a:srgbClr val="0000FF"/>
                </a:solidFill>
                <a:highlight>
                  <a:srgbClr val="FFFFFF"/>
                </a:highlight>
                <a:latin typeface="Times New Roman" pitchFamily="18" charset="0"/>
                <a:cs typeface="Times New Roman" pitchFamily="18" charset="0"/>
              </a:rPr>
              <a:t>else</a:t>
            </a:r>
            <a:r>
              <a:rPr lang="en-US" sz="1600" dirty="0">
                <a:solidFill>
                  <a:srgbClr val="000000"/>
                </a:solidFill>
                <a:highlight>
                  <a:srgbClr val="FFFFFF"/>
                </a:highlight>
                <a:latin typeface="Times New Roman" pitchFamily="18" charset="0"/>
                <a:cs typeface="Times New Roman" pitchFamily="18" charset="0"/>
              </a:rPr>
              <a:t> </a:t>
            </a:r>
            <a:r>
              <a:rPr lang="en-US" sz="1600" dirty="0" err="1">
                <a:solidFill>
                  <a:srgbClr val="0000FF"/>
                </a:solidFill>
                <a:highlight>
                  <a:srgbClr val="FFFFFF"/>
                </a:highlight>
                <a:latin typeface="Times New Roman" pitchFamily="18" charset="0"/>
                <a:cs typeface="Times New Roman" pitchFamily="18" charset="0"/>
              </a:rPr>
              <a:t>goto</a:t>
            </a:r>
            <a:r>
              <a:rPr lang="en-US" sz="1600" dirty="0">
                <a:solidFill>
                  <a:srgbClr val="000000"/>
                </a:solidFill>
                <a:highlight>
                  <a:srgbClr val="FFFFFF"/>
                </a:highlight>
                <a:latin typeface="Times New Roman" pitchFamily="18" charset="0"/>
                <a:cs typeface="Times New Roman" pitchFamily="18" charset="0"/>
              </a:rPr>
              <a:t> m1;</a:t>
            </a:r>
          </a:p>
          <a:p>
            <a:r>
              <a:rPr lang="ru-RU" sz="1600" dirty="0">
                <a:solidFill>
                  <a:srgbClr val="000000"/>
                </a:solidFill>
                <a:highlight>
                  <a:srgbClr val="FFFFFF"/>
                </a:highlight>
                <a:latin typeface="Times New Roman" pitchFamily="18" charset="0"/>
                <a:cs typeface="Times New Roman" pitchFamily="18" charset="0"/>
              </a:rPr>
              <a:t>            }</a:t>
            </a:r>
          </a:p>
          <a:p>
            <a:r>
              <a:rPr lang="ru-RU" sz="1600" dirty="0">
                <a:solidFill>
                  <a:srgbClr val="000000"/>
                </a:solidFill>
                <a:highlight>
                  <a:srgbClr val="FFFFFF"/>
                </a:highlight>
                <a:latin typeface="Times New Roman" pitchFamily="18" charset="0"/>
                <a:cs typeface="Times New Roman" pitchFamily="18" charset="0"/>
              </a:rPr>
              <a:t>        }</a:t>
            </a:r>
          </a:p>
          <a:p>
            <a:r>
              <a:rPr lang="en-US" sz="1600" dirty="0">
                <a:solidFill>
                  <a:srgbClr val="000000"/>
                </a:solidFill>
                <a:highlight>
                  <a:srgbClr val="FFFFFF"/>
                </a:highlight>
                <a:latin typeface="Times New Roman" pitchFamily="18" charset="0"/>
                <a:cs typeface="Times New Roman" pitchFamily="18" charset="0"/>
              </a:rPr>
              <a:t>        </a:t>
            </a:r>
            <a:r>
              <a:rPr lang="en-US" sz="1600" b="1" dirty="0">
                <a:solidFill>
                  <a:srgbClr val="0000FF"/>
                </a:solidFill>
                <a:highlight>
                  <a:srgbClr val="FFFFFF"/>
                </a:highlight>
                <a:latin typeface="Times New Roman" pitchFamily="18" charset="0"/>
                <a:cs typeface="Times New Roman" pitchFamily="18" charset="0"/>
              </a:rPr>
              <a:t>static</a:t>
            </a:r>
            <a:r>
              <a:rPr lang="en-US" sz="1600" b="1" dirty="0">
                <a:solidFill>
                  <a:srgbClr val="000000"/>
                </a:solidFill>
                <a:highlight>
                  <a:srgbClr val="FFFFFF"/>
                </a:highlight>
                <a:latin typeface="Times New Roman" pitchFamily="18" charset="0"/>
                <a:cs typeface="Times New Roman" pitchFamily="18" charset="0"/>
              </a:rPr>
              <a:t> </a:t>
            </a:r>
            <a:r>
              <a:rPr lang="en-US" sz="1600" b="1" dirty="0">
                <a:solidFill>
                  <a:srgbClr val="0000FF"/>
                </a:solidFill>
                <a:highlight>
                  <a:srgbClr val="FFFFFF"/>
                </a:highlight>
                <a:latin typeface="Times New Roman" pitchFamily="18" charset="0"/>
                <a:cs typeface="Times New Roman" pitchFamily="18" charset="0"/>
              </a:rPr>
              <a:t>void</a:t>
            </a:r>
            <a:r>
              <a:rPr lang="en-US" sz="1600" b="1" dirty="0">
                <a:solidFill>
                  <a:srgbClr val="000000"/>
                </a:solidFill>
                <a:highlight>
                  <a:srgbClr val="FFFFFF"/>
                </a:highlight>
                <a:latin typeface="Times New Roman" pitchFamily="18" charset="0"/>
                <a:cs typeface="Times New Roman" pitchFamily="18" charset="0"/>
              </a:rPr>
              <a:t> Niti_2()</a:t>
            </a:r>
          </a:p>
          <a:p>
            <a:r>
              <a:rPr lang="ru-RU" sz="1600" b="1" dirty="0">
                <a:solidFill>
                  <a:srgbClr val="000000"/>
                </a:solidFill>
                <a:highlight>
                  <a:srgbClr val="FFFFFF"/>
                </a:highlight>
                <a:latin typeface="Times New Roman" pitchFamily="18" charset="0"/>
                <a:cs typeface="Times New Roman" pitchFamily="18" charset="0"/>
              </a:rPr>
              <a:t>        </a:t>
            </a:r>
            <a:r>
              <a:rPr lang="ru-RU" sz="1600" b="1" dirty="0" smtClean="0">
                <a:solidFill>
                  <a:srgbClr val="000000"/>
                </a:solidFill>
                <a:highlight>
                  <a:srgbClr val="FFFFFF"/>
                </a:highlight>
                <a:latin typeface="Times New Roman" pitchFamily="18" charset="0"/>
                <a:cs typeface="Times New Roman" pitchFamily="18" charset="0"/>
              </a:rPr>
              <a:t>{</a:t>
            </a:r>
            <a:r>
              <a:rPr lang="en-US" sz="1600" b="1" dirty="0" smtClean="0">
                <a:solidFill>
                  <a:srgbClr val="000000"/>
                </a:solidFill>
                <a:highlight>
                  <a:srgbClr val="FFFFFF"/>
                </a:highlight>
                <a:latin typeface="Times New Roman" pitchFamily="18" charset="0"/>
                <a:cs typeface="Times New Roman" pitchFamily="18" charset="0"/>
              </a:rPr>
              <a:t> </a:t>
            </a:r>
            <a:r>
              <a:rPr lang="en-US" sz="1600" b="1" dirty="0">
                <a:solidFill>
                  <a:srgbClr val="000000"/>
                </a:solidFill>
                <a:highlight>
                  <a:srgbClr val="FFFFFF"/>
                </a:highlight>
                <a:latin typeface="Times New Roman" pitchFamily="18" charset="0"/>
                <a:cs typeface="Times New Roman" pitchFamily="18" charset="0"/>
              </a:rPr>
              <a:t>m1: </a:t>
            </a:r>
            <a:r>
              <a:rPr lang="en-US" sz="1600" b="1" dirty="0">
                <a:solidFill>
                  <a:srgbClr val="0000FF"/>
                </a:solidFill>
                <a:highlight>
                  <a:srgbClr val="FFFFFF"/>
                </a:highlight>
                <a:latin typeface="Times New Roman" pitchFamily="18" charset="0"/>
                <a:cs typeface="Times New Roman" pitchFamily="18" charset="0"/>
              </a:rPr>
              <a:t>if</a:t>
            </a:r>
            <a:r>
              <a:rPr lang="en-US" sz="1600" b="1" dirty="0">
                <a:solidFill>
                  <a:srgbClr val="000000"/>
                </a:solidFill>
                <a:highlight>
                  <a:srgbClr val="FFFFFF"/>
                </a:highlight>
                <a:latin typeface="Times New Roman" pitchFamily="18" charset="0"/>
                <a:cs typeface="Times New Roman" pitchFamily="18" charset="0"/>
              </a:rPr>
              <a:t> (</a:t>
            </a:r>
            <a:r>
              <a:rPr lang="en-US" sz="1600" b="1" dirty="0">
                <a:solidFill>
                  <a:srgbClr val="FF0000"/>
                </a:solidFill>
                <a:highlight>
                  <a:srgbClr val="FFFFFF"/>
                </a:highlight>
                <a:latin typeface="Times New Roman" pitchFamily="18" charset="0"/>
                <a:cs typeface="Times New Roman" pitchFamily="18" charset="0"/>
              </a:rPr>
              <a:t>flag</a:t>
            </a:r>
            <a:r>
              <a:rPr lang="en-US" sz="1600" b="1" dirty="0">
                <a:solidFill>
                  <a:srgbClr val="000000"/>
                </a:solidFill>
                <a:highlight>
                  <a:srgbClr val="FFFFFF"/>
                </a:highlight>
                <a:latin typeface="Times New Roman" pitchFamily="18" charset="0"/>
                <a:cs typeface="Times New Roman" pitchFamily="18" charset="0"/>
              </a:rPr>
              <a:t> == 2)</a:t>
            </a:r>
          </a:p>
          <a:p>
            <a:r>
              <a:rPr lang="nn-NO" sz="1600" b="1" dirty="0">
                <a:solidFill>
                  <a:srgbClr val="000000"/>
                </a:solidFill>
                <a:highlight>
                  <a:srgbClr val="FFFFFF"/>
                </a:highlight>
                <a:latin typeface="Times New Roman" pitchFamily="18" charset="0"/>
                <a:cs typeface="Times New Roman" pitchFamily="18" charset="0"/>
              </a:rPr>
              <a:t>            {  </a:t>
            </a:r>
            <a:r>
              <a:rPr lang="nn-NO" sz="1600" b="1" dirty="0">
                <a:solidFill>
                  <a:srgbClr val="0000FF"/>
                </a:solidFill>
                <a:highlight>
                  <a:srgbClr val="FFFFFF"/>
                </a:highlight>
                <a:latin typeface="Times New Roman" pitchFamily="18" charset="0"/>
                <a:cs typeface="Times New Roman" pitchFamily="18" charset="0"/>
              </a:rPr>
              <a:t>for</a:t>
            </a:r>
            <a:r>
              <a:rPr lang="nn-NO" sz="1600" b="1" dirty="0">
                <a:solidFill>
                  <a:srgbClr val="000000"/>
                </a:solidFill>
                <a:highlight>
                  <a:srgbClr val="FFFFFF"/>
                </a:highlight>
                <a:latin typeface="Times New Roman" pitchFamily="18" charset="0"/>
                <a:cs typeface="Times New Roman" pitchFamily="18" charset="0"/>
              </a:rPr>
              <a:t> (</a:t>
            </a:r>
            <a:r>
              <a:rPr lang="nn-NO" sz="1600" b="1" dirty="0">
                <a:solidFill>
                  <a:srgbClr val="0000FF"/>
                </a:solidFill>
                <a:highlight>
                  <a:srgbClr val="FFFFFF"/>
                </a:highlight>
                <a:latin typeface="Times New Roman" pitchFamily="18" charset="0"/>
                <a:cs typeface="Times New Roman" pitchFamily="18" charset="0"/>
              </a:rPr>
              <a:t>int</a:t>
            </a:r>
            <a:r>
              <a:rPr lang="nn-NO" sz="1600" b="1" dirty="0">
                <a:solidFill>
                  <a:srgbClr val="000000"/>
                </a:solidFill>
                <a:highlight>
                  <a:srgbClr val="FFFFFF"/>
                </a:highlight>
                <a:latin typeface="Times New Roman" pitchFamily="18" charset="0"/>
                <a:cs typeface="Times New Roman" pitchFamily="18" charset="0"/>
              </a:rPr>
              <a:t> i = 20; i &lt; 30; i</a:t>
            </a:r>
            <a:r>
              <a:rPr lang="nn-NO" sz="1600" b="1" dirty="0" smtClean="0">
                <a:solidFill>
                  <a:srgbClr val="000000"/>
                </a:solidFill>
                <a:highlight>
                  <a:srgbClr val="FFFFFF"/>
                </a:highlight>
                <a:latin typeface="Times New Roman" pitchFamily="18" charset="0"/>
                <a:cs typeface="Times New Roman" pitchFamily="18" charset="0"/>
              </a:rPr>
              <a:t>++)</a:t>
            </a:r>
            <a:r>
              <a:rPr lang="en-US" sz="1600" b="1" dirty="0" smtClean="0">
                <a:solidFill>
                  <a:srgbClr val="000000"/>
                </a:solidFill>
                <a:highlight>
                  <a:srgbClr val="FFFFFF"/>
                </a:highlight>
                <a:latin typeface="Times New Roman" pitchFamily="18" charset="0"/>
                <a:cs typeface="Times New Roman" pitchFamily="18" charset="0"/>
              </a:rPr>
              <a:t>      </a:t>
            </a:r>
            <a:r>
              <a:rPr lang="en-US" sz="1600" b="1" dirty="0" err="1">
                <a:solidFill>
                  <a:srgbClr val="2B91AF"/>
                </a:solidFill>
                <a:highlight>
                  <a:srgbClr val="FFFFFF"/>
                </a:highlight>
                <a:latin typeface="Times New Roman" pitchFamily="18" charset="0"/>
                <a:cs typeface="Times New Roman" pitchFamily="18" charset="0"/>
              </a:rPr>
              <a:t>Console</a:t>
            </a:r>
            <a:r>
              <a:rPr lang="en-US" sz="1600" b="1" dirty="0" err="1">
                <a:solidFill>
                  <a:srgbClr val="000000"/>
                </a:solidFill>
                <a:highlight>
                  <a:srgbClr val="FFFFFF"/>
                </a:highlight>
                <a:latin typeface="Times New Roman" pitchFamily="18" charset="0"/>
                <a:cs typeface="Times New Roman" pitchFamily="18" charset="0"/>
              </a:rPr>
              <a:t>.Write</a:t>
            </a:r>
            <a:r>
              <a:rPr lang="en-US" sz="1600" b="1" dirty="0">
                <a:solidFill>
                  <a:srgbClr val="000000"/>
                </a:solidFill>
                <a:highlight>
                  <a:srgbClr val="FFFFFF"/>
                </a:highlight>
                <a:latin typeface="Times New Roman" pitchFamily="18" charset="0"/>
                <a:cs typeface="Times New Roman" pitchFamily="18" charset="0"/>
              </a:rPr>
              <a:t>(i + </a:t>
            </a:r>
            <a:r>
              <a:rPr lang="en-US" sz="1600" b="1" dirty="0">
                <a:solidFill>
                  <a:srgbClr val="A31515"/>
                </a:solidFill>
                <a:highlight>
                  <a:srgbClr val="FFFFFF"/>
                </a:highlight>
                <a:latin typeface="Times New Roman" pitchFamily="18" charset="0"/>
                <a:cs typeface="Times New Roman" pitchFamily="18" charset="0"/>
              </a:rPr>
              <a:t>" </a:t>
            </a:r>
            <a:r>
              <a:rPr lang="en-US" sz="1600" b="1" dirty="0" smtClean="0">
                <a:solidFill>
                  <a:srgbClr val="A31515"/>
                </a:solidFill>
                <a:highlight>
                  <a:srgbClr val="FFFFFF"/>
                </a:highlight>
                <a:latin typeface="Times New Roman" pitchFamily="18" charset="0"/>
                <a:cs typeface="Times New Roman" pitchFamily="18" charset="0"/>
              </a:rPr>
              <a:t>"</a:t>
            </a:r>
            <a:r>
              <a:rPr lang="en-US" sz="1600" b="1" dirty="0" smtClean="0">
                <a:solidFill>
                  <a:srgbClr val="000000"/>
                </a:solidFill>
                <a:highlight>
                  <a:srgbClr val="FFFFFF"/>
                </a:highlight>
                <a:latin typeface="Times New Roman" pitchFamily="18" charset="0"/>
                <a:cs typeface="Times New Roman" pitchFamily="18" charset="0"/>
              </a:rPr>
              <a:t>);</a:t>
            </a:r>
            <a:r>
              <a:rPr lang="kk-KZ" sz="1600" b="1" dirty="0" smtClean="0">
                <a:solidFill>
                  <a:srgbClr val="000000"/>
                </a:solidFill>
                <a:highlight>
                  <a:srgbClr val="FFFFFF"/>
                </a:highlight>
                <a:latin typeface="Times New Roman" pitchFamily="18" charset="0"/>
                <a:cs typeface="Times New Roman" pitchFamily="18" charset="0"/>
              </a:rPr>
              <a:t> </a:t>
            </a:r>
            <a:r>
              <a:rPr lang="en-US" sz="1600" b="1" dirty="0" smtClean="0">
                <a:solidFill>
                  <a:srgbClr val="000000"/>
                </a:solidFill>
                <a:highlight>
                  <a:srgbClr val="FFFFFF"/>
                </a:highlight>
                <a:latin typeface="Times New Roman" pitchFamily="18" charset="0"/>
                <a:cs typeface="Times New Roman" pitchFamily="18" charset="0"/>
              </a:rPr>
              <a:t>          </a:t>
            </a:r>
            <a:r>
              <a:rPr lang="en-US" sz="1600" b="1" dirty="0">
                <a:solidFill>
                  <a:srgbClr val="FF0000"/>
                </a:solidFill>
                <a:highlight>
                  <a:srgbClr val="FFFFFF"/>
                </a:highlight>
                <a:latin typeface="Times New Roman" pitchFamily="18" charset="0"/>
                <a:cs typeface="Times New Roman" pitchFamily="18" charset="0"/>
              </a:rPr>
              <a:t>flag</a:t>
            </a:r>
            <a:r>
              <a:rPr lang="en-US" sz="1600" b="1" dirty="0" smtClean="0">
                <a:solidFill>
                  <a:srgbClr val="000000"/>
                </a:solidFill>
                <a:highlight>
                  <a:srgbClr val="FFFFFF"/>
                </a:highlight>
                <a:latin typeface="Times New Roman" pitchFamily="18" charset="0"/>
                <a:cs typeface="Times New Roman" pitchFamily="18" charset="0"/>
              </a:rPr>
              <a:t>++;</a:t>
            </a:r>
            <a:r>
              <a:rPr lang="ru-RU" sz="1600" b="1" dirty="0" smtClean="0">
                <a:solidFill>
                  <a:srgbClr val="000000"/>
                </a:solidFill>
                <a:highlight>
                  <a:srgbClr val="FFFFFF"/>
                </a:highlight>
                <a:latin typeface="Times New Roman" pitchFamily="18" charset="0"/>
                <a:cs typeface="Times New Roman" pitchFamily="18" charset="0"/>
              </a:rPr>
              <a:t>            </a:t>
            </a:r>
            <a:r>
              <a:rPr lang="ru-RU" sz="1600" b="1" dirty="0">
                <a:solidFill>
                  <a:srgbClr val="000000"/>
                </a:solidFill>
                <a:highlight>
                  <a:srgbClr val="FFFFFF"/>
                </a:highlight>
                <a:latin typeface="Times New Roman" pitchFamily="18" charset="0"/>
                <a:cs typeface="Times New Roman" pitchFamily="18" charset="0"/>
              </a:rPr>
              <a:t>}</a:t>
            </a:r>
          </a:p>
          <a:p>
            <a:r>
              <a:rPr lang="en-US" sz="1600" b="1" dirty="0">
                <a:solidFill>
                  <a:srgbClr val="000000"/>
                </a:solidFill>
                <a:highlight>
                  <a:srgbClr val="FFFFFF"/>
                </a:highlight>
                <a:latin typeface="Times New Roman" pitchFamily="18" charset="0"/>
                <a:cs typeface="Times New Roman" pitchFamily="18" charset="0"/>
              </a:rPr>
              <a:t>            </a:t>
            </a:r>
            <a:r>
              <a:rPr lang="en-US" sz="1600" b="1" dirty="0">
                <a:solidFill>
                  <a:srgbClr val="0000FF"/>
                </a:solidFill>
                <a:highlight>
                  <a:srgbClr val="FFFFFF"/>
                </a:highlight>
                <a:latin typeface="Times New Roman" pitchFamily="18" charset="0"/>
                <a:cs typeface="Times New Roman" pitchFamily="18" charset="0"/>
              </a:rPr>
              <a:t>else</a:t>
            </a:r>
            <a:r>
              <a:rPr lang="en-US" sz="1600" b="1" dirty="0">
                <a:solidFill>
                  <a:srgbClr val="000000"/>
                </a:solidFill>
                <a:highlight>
                  <a:srgbClr val="FFFFFF"/>
                </a:highlight>
                <a:latin typeface="Times New Roman" pitchFamily="18" charset="0"/>
                <a:cs typeface="Times New Roman" pitchFamily="18" charset="0"/>
              </a:rPr>
              <a:t> </a:t>
            </a:r>
            <a:r>
              <a:rPr lang="en-US" sz="1600" b="1" dirty="0" err="1">
                <a:solidFill>
                  <a:srgbClr val="0000FF"/>
                </a:solidFill>
                <a:highlight>
                  <a:srgbClr val="FFFFFF"/>
                </a:highlight>
                <a:latin typeface="Times New Roman" pitchFamily="18" charset="0"/>
                <a:cs typeface="Times New Roman" pitchFamily="18" charset="0"/>
              </a:rPr>
              <a:t>goto</a:t>
            </a:r>
            <a:r>
              <a:rPr lang="en-US" sz="1600" b="1" dirty="0">
                <a:solidFill>
                  <a:srgbClr val="000000"/>
                </a:solidFill>
                <a:highlight>
                  <a:srgbClr val="FFFFFF"/>
                </a:highlight>
                <a:latin typeface="Times New Roman" pitchFamily="18" charset="0"/>
                <a:cs typeface="Times New Roman" pitchFamily="18" charset="0"/>
              </a:rPr>
              <a:t> m1;</a:t>
            </a:r>
          </a:p>
          <a:p>
            <a:r>
              <a:rPr lang="ru-RU" sz="1600" b="1" dirty="0">
                <a:solidFill>
                  <a:srgbClr val="000000"/>
                </a:solidFill>
                <a:highlight>
                  <a:srgbClr val="FFFFFF"/>
                </a:highlight>
                <a:latin typeface="Times New Roman" pitchFamily="18" charset="0"/>
                <a:cs typeface="Times New Roman" pitchFamily="18" charset="0"/>
              </a:rPr>
              <a:t>        }</a:t>
            </a:r>
          </a:p>
          <a:p>
            <a:r>
              <a:rPr lang="en-US" sz="1600" dirty="0">
                <a:solidFill>
                  <a:srgbClr val="000000"/>
                </a:solidFill>
                <a:highlight>
                  <a:srgbClr val="FFFFFF"/>
                </a:highlight>
                <a:latin typeface="Times New Roman" pitchFamily="18" charset="0"/>
                <a:cs typeface="Times New Roman" pitchFamily="18" charset="0"/>
              </a:rPr>
              <a:t>        </a:t>
            </a:r>
            <a:r>
              <a:rPr lang="en-US" sz="1600" dirty="0">
                <a:solidFill>
                  <a:srgbClr val="0000FF"/>
                </a:solidFill>
                <a:highlight>
                  <a:srgbClr val="FFFFFF"/>
                </a:highlight>
                <a:latin typeface="Times New Roman" pitchFamily="18" charset="0"/>
                <a:cs typeface="Times New Roman" pitchFamily="18" charset="0"/>
              </a:rPr>
              <a:t>static</a:t>
            </a:r>
            <a:r>
              <a:rPr lang="en-US" sz="1600" dirty="0">
                <a:solidFill>
                  <a:srgbClr val="000000"/>
                </a:solidFill>
                <a:highlight>
                  <a:srgbClr val="FFFFFF"/>
                </a:highlight>
                <a:latin typeface="Times New Roman" pitchFamily="18" charset="0"/>
                <a:cs typeface="Times New Roman" pitchFamily="18" charset="0"/>
              </a:rPr>
              <a:t> </a:t>
            </a:r>
            <a:r>
              <a:rPr lang="en-US" sz="1600" dirty="0">
                <a:solidFill>
                  <a:srgbClr val="0000FF"/>
                </a:solidFill>
                <a:highlight>
                  <a:srgbClr val="FFFFFF"/>
                </a:highlight>
                <a:latin typeface="Times New Roman" pitchFamily="18" charset="0"/>
                <a:cs typeface="Times New Roman" pitchFamily="18" charset="0"/>
              </a:rPr>
              <a:t>void</a:t>
            </a:r>
            <a:r>
              <a:rPr lang="en-US" sz="1600" dirty="0">
                <a:solidFill>
                  <a:srgbClr val="000000"/>
                </a:solidFill>
                <a:highlight>
                  <a:srgbClr val="FFFFFF"/>
                </a:highlight>
                <a:latin typeface="Times New Roman" pitchFamily="18" charset="0"/>
                <a:cs typeface="Times New Roman" pitchFamily="18" charset="0"/>
              </a:rPr>
              <a:t> Main()</a:t>
            </a:r>
          </a:p>
          <a:p>
            <a:r>
              <a:rPr lang="ru-RU" sz="1600" dirty="0">
                <a:solidFill>
                  <a:srgbClr val="000000"/>
                </a:solidFill>
                <a:highlight>
                  <a:srgbClr val="FFFFFF"/>
                </a:highlight>
                <a:latin typeface="Times New Roman" pitchFamily="18" charset="0"/>
                <a:cs typeface="Times New Roman" pitchFamily="18" charset="0"/>
              </a:rPr>
              <a:t>        </a:t>
            </a:r>
            <a:r>
              <a:rPr lang="ru-RU" sz="1600" dirty="0" smtClean="0">
                <a:solidFill>
                  <a:srgbClr val="000000"/>
                </a:solidFill>
                <a:highlight>
                  <a:srgbClr val="FFFFFF"/>
                </a:highlight>
                <a:latin typeface="Times New Roman" pitchFamily="18" charset="0"/>
                <a:cs typeface="Times New Roman" pitchFamily="18" charset="0"/>
              </a:rPr>
              <a:t>{</a:t>
            </a:r>
            <a:r>
              <a:rPr lang="en-US" sz="1600" dirty="0" smtClean="0">
                <a:solidFill>
                  <a:srgbClr val="000000"/>
                </a:solidFill>
                <a:highlight>
                  <a:srgbClr val="FFFFFF"/>
                </a:highlight>
                <a:latin typeface="Times New Roman" pitchFamily="18" charset="0"/>
                <a:cs typeface="Times New Roman" pitchFamily="18" charset="0"/>
              </a:rPr>
              <a:t>   </a:t>
            </a:r>
            <a:r>
              <a:rPr lang="en-US" sz="1600" dirty="0">
                <a:solidFill>
                  <a:srgbClr val="2B91AF"/>
                </a:solidFill>
                <a:highlight>
                  <a:srgbClr val="FFFFFF"/>
                </a:highlight>
                <a:latin typeface="Times New Roman" pitchFamily="18" charset="0"/>
                <a:cs typeface="Times New Roman" pitchFamily="18" charset="0"/>
              </a:rPr>
              <a:t>Pervaj_1</a:t>
            </a:r>
            <a:r>
              <a:rPr lang="en-US" sz="1600" dirty="0">
                <a:solidFill>
                  <a:srgbClr val="000000"/>
                </a:solidFill>
                <a:highlight>
                  <a:srgbClr val="FFFFFF"/>
                </a:highlight>
                <a:latin typeface="Times New Roman" pitchFamily="18" charset="0"/>
                <a:cs typeface="Times New Roman" pitchFamily="18" charset="0"/>
              </a:rPr>
              <a:t> </a:t>
            </a:r>
            <a:r>
              <a:rPr lang="en-US" sz="1600" dirty="0" err="1">
                <a:solidFill>
                  <a:srgbClr val="000000"/>
                </a:solidFill>
                <a:highlight>
                  <a:srgbClr val="FFFFFF"/>
                </a:highlight>
                <a:latin typeface="Times New Roman" pitchFamily="18" charset="0"/>
                <a:cs typeface="Times New Roman" pitchFamily="18" charset="0"/>
              </a:rPr>
              <a:t>Pe</a:t>
            </a:r>
            <a:r>
              <a:rPr lang="en-US" sz="1600" dirty="0">
                <a:solidFill>
                  <a:srgbClr val="000000"/>
                </a:solidFill>
                <a:highlight>
                  <a:srgbClr val="FFFFFF"/>
                </a:highlight>
                <a:latin typeface="Times New Roman" pitchFamily="18" charset="0"/>
                <a:cs typeface="Times New Roman" pitchFamily="18" charset="0"/>
              </a:rPr>
              <a:t> = </a:t>
            </a:r>
            <a:r>
              <a:rPr lang="en-US" sz="1600" dirty="0">
                <a:solidFill>
                  <a:srgbClr val="0000FF"/>
                </a:solidFill>
                <a:highlight>
                  <a:srgbClr val="FFFFFF"/>
                </a:highlight>
                <a:latin typeface="Times New Roman" pitchFamily="18" charset="0"/>
                <a:cs typeface="Times New Roman" pitchFamily="18" charset="0"/>
              </a:rPr>
              <a:t>new</a:t>
            </a:r>
            <a:r>
              <a:rPr lang="en-US" sz="1600" dirty="0">
                <a:solidFill>
                  <a:srgbClr val="000000"/>
                </a:solidFill>
                <a:highlight>
                  <a:srgbClr val="FFFFFF"/>
                </a:highlight>
                <a:latin typeface="Times New Roman" pitchFamily="18" charset="0"/>
                <a:cs typeface="Times New Roman" pitchFamily="18" charset="0"/>
              </a:rPr>
              <a:t> </a:t>
            </a:r>
            <a:r>
              <a:rPr lang="en-US" sz="1600" dirty="0">
                <a:solidFill>
                  <a:srgbClr val="2B91AF"/>
                </a:solidFill>
                <a:highlight>
                  <a:srgbClr val="FFFFFF"/>
                </a:highlight>
                <a:latin typeface="Times New Roman" pitchFamily="18" charset="0"/>
                <a:cs typeface="Times New Roman" pitchFamily="18" charset="0"/>
              </a:rPr>
              <a:t>Pervaj_1</a:t>
            </a:r>
            <a:r>
              <a:rPr lang="en-US" sz="1600" dirty="0" smtClean="0">
                <a:solidFill>
                  <a:srgbClr val="000000"/>
                </a:solidFill>
                <a:highlight>
                  <a:srgbClr val="FFFFFF"/>
                </a:highlight>
                <a:latin typeface="Times New Roman" pitchFamily="18" charset="0"/>
                <a:cs typeface="Times New Roman" pitchFamily="18" charset="0"/>
              </a:rPr>
              <a:t>();            </a:t>
            </a:r>
            <a:r>
              <a:rPr lang="en-US" sz="1600" dirty="0">
                <a:solidFill>
                  <a:srgbClr val="2B91AF"/>
                </a:solidFill>
                <a:highlight>
                  <a:srgbClr val="FFFFFF"/>
                </a:highlight>
                <a:latin typeface="Times New Roman" pitchFamily="18" charset="0"/>
                <a:cs typeface="Times New Roman" pitchFamily="18" charset="0"/>
              </a:rPr>
              <a:t>Thread</a:t>
            </a:r>
            <a:r>
              <a:rPr lang="en-US" sz="1600" dirty="0">
                <a:solidFill>
                  <a:srgbClr val="000000"/>
                </a:solidFill>
                <a:highlight>
                  <a:srgbClr val="FFFFFF"/>
                </a:highlight>
                <a:latin typeface="Times New Roman" pitchFamily="18" charset="0"/>
                <a:cs typeface="Times New Roman" pitchFamily="18" charset="0"/>
              </a:rPr>
              <a:t> t1 = </a:t>
            </a:r>
            <a:r>
              <a:rPr lang="en-US" sz="1600" dirty="0">
                <a:solidFill>
                  <a:srgbClr val="0000FF"/>
                </a:solidFill>
                <a:highlight>
                  <a:srgbClr val="FFFFFF"/>
                </a:highlight>
                <a:latin typeface="Times New Roman" pitchFamily="18" charset="0"/>
                <a:cs typeface="Times New Roman" pitchFamily="18" charset="0"/>
              </a:rPr>
              <a:t>new</a:t>
            </a:r>
            <a:r>
              <a:rPr lang="en-US" sz="1600" dirty="0">
                <a:solidFill>
                  <a:srgbClr val="000000"/>
                </a:solidFill>
                <a:highlight>
                  <a:srgbClr val="FFFFFF"/>
                </a:highlight>
                <a:latin typeface="Times New Roman" pitchFamily="18" charset="0"/>
                <a:cs typeface="Times New Roman" pitchFamily="18" charset="0"/>
              </a:rPr>
              <a:t> </a:t>
            </a:r>
            <a:r>
              <a:rPr lang="en-US" sz="1600" dirty="0">
                <a:solidFill>
                  <a:srgbClr val="2B91AF"/>
                </a:solidFill>
                <a:highlight>
                  <a:srgbClr val="FFFFFF"/>
                </a:highlight>
                <a:latin typeface="Times New Roman" pitchFamily="18" charset="0"/>
                <a:cs typeface="Times New Roman" pitchFamily="18" charset="0"/>
              </a:rPr>
              <a:t>Thread</a:t>
            </a:r>
            <a:r>
              <a:rPr lang="en-US" sz="1600" dirty="0">
                <a:solidFill>
                  <a:srgbClr val="000000"/>
                </a:solidFill>
                <a:highlight>
                  <a:srgbClr val="FFFFFF"/>
                </a:highlight>
                <a:latin typeface="Times New Roman" pitchFamily="18" charset="0"/>
                <a:cs typeface="Times New Roman" pitchFamily="18" charset="0"/>
              </a:rPr>
              <a:t>(Pe.Niti_1</a:t>
            </a:r>
            <a:r>
              <a:rPr lang="en-US" sz="1600" dirty="0" smtClean="0">
                <a:solidFill>
                  <a:srgbClr val="000000"/>
                </a:solidFill>
                <a:highlight>
                  <a:srgbClr val="FFFFFF"/>
                </a:highlight>
                <a:latin typeface="Times New Roman" pitchFamily="18" charset="0"/>
                <a:cs typeface="Times New Roman" pitchFamily="18" charset="0"/>
              </a:rPr>
              <a:t>);</a:t>
            </a:r>
            <a:r>
              <a:rPr lang="kk-KZ" sz="1600" dirty="0" smtClean="0">
                <a:solidFill>
                  <a:srgbClr val="000000"/>
                </a:solidFill>
                <a:highlight>
                  <a:srgbClr val="FFFFFF"/>
                </a:highlight>
                <a:latin typeface="Times New Roman" pitchFamily="18" charset="0"/>
                <a:cs typeface="Times New Roman" pitchFamily="18" charset="0"/>
              </a:rPr>
              <a:t> </a:t>
            </a:r>
            <a:r>
              <a:rPr lang="en-US" sz="1600" dirty="0" smtClean="0">
                <a:solidFill>
                  <a:srgbClr val="000000"/>
                </a:solidFill>
                <a:highlight>
                  <a:srgbClr val="FFFFFF"/>
                </a:highlight>
                <a:latin typeface="Times New Roman" pitchFamily="18" charset="0"/>
                <a:cs typeface="Times New Roman" pitchFamily="18" charset="0"/>
              </a:rPr>
              <a:t>     </a:t>
            </a:r>
            <a:r>
              <a:rPr lang="en-US" sz="1600" dirty="0">
                <a:solidFill>
                  <a:srgbClr val="000000"/>
                </a:solidFill>
                <a:highlight>
                  <a:srgbClr val="FFFFFF"/>
                </a:highlight>
                <a:latin typeface="Times New Roman" pitchFamily="18" charset="0"/>
                <a:cs typeface="Times New Roman" pitchFamily="18" charset="0"/>
              </a:rPr>
              <a:t>t1.Start();</a:t>
            </a:r>
          </a:p>
          <a:p>
            <a:r>
              <a:rPr lang="en-US" sz="1600" b="1" dirty="0">
                <a:solidFill>
                  <a:srgbClr val="000000"/>
                </a:solidFill>
                <a:highlight>
                  <a:srgbClr val="FFFFFF"/>
                </a:highlight>
                <a:latin typeface="Times New Roman" pitchFamily="18" charset="0"/>
                <a:cs typeface="Times New Roman" pitchFamily="18" charset="0"/>
              </a:rPr>
              <a:t>            </a:t>
            </a:r>
            <a:r>
              <a:rPr lang="en-US" sz="1600" b="1" dirty="0">
                <a:solidFill>
                  <a:srgbClr val="2B91AF"/>
                </a:solidFill>
                <a:highlight>
                  <a:srgbClr val="FFFFFF"/>
                </a:highlight>
                <a:latin typeface="Times New Roman" pitchFamily="18" charset="0"/>
                <a:cs typeface="Times New Roman" pitchFamily="18" charset="0"/>
              </a:rPr>
              <a:t>Thread</a:t>
            </a:r>
            <a:r>
              <a:rPr lang="en-US" sz="1600" b="1" dirty="0">
                <a:solidFill>
                  <a:srgbClr val="000000"/>
                </a:solidFill>
                <a:highlight>
                  <a:srgbClr val="FFFFFF"/>
                </a:highlight>
                <a:latin typeface="Times New Roman" pitchFamily="18" charset="0"/>
                <a:cs typeface="Times New Roman" pitchFamily="18" charset="0"/>
              </a:rPr>
              <a:t> t2 = </a:t>
            </a:r>
            <a:r>
              <a:rPr lang="en-US" sz="1600" b="1" dirty="0">
                <a:solidFill>
                  <a:srgbClr val="0000FF"/>
                </a:solidFill>
                <a:highlight>
                  <a:srgbClr val="FFFFFF"/>
                </a:highlight>
                <a:latin typeface="Times New Roman" pitchFamily="18" charset="0"/>
                <a:cs typeface="Times New Roman" pitchFamily="18" charset="0"/>
              </a:rPr>
              <a:t>new</a:t>
            </a:r>
            <a:r>
              <a:rPr lang="en-US" sz="1600" b="1" dirty="0">
                <a:solidFill>
                  <a:srgbClr val="000000"/>
                </a:solidFill>
                <a:highlight>
                  <a:srgbClr val="FFFFFF"/>
                </a:highlight>
                <a:latin typeface="Times New Roman" pitchFamily="18" charset="0"/>
                <a:cs typeface="Times New Roman" pitchFamily="18" charset="0"/>
              </a:rPr>
              <a:t> </a:t>
            </a:r>
            <a:r>
              <a:rPr lang="en-US" sz="1600" b="1" dirty="0">
                <a:solidFill>
                  <a:srgbClr val="2B91AF"/>
                </a:solidFill>
                <a:highlight>
                  <a:srgbClr val="FFFFFF"/>
                </a:highlight>
                <a:latin typeface="Times New Roman" pitchFamily="18" charset="0"/>
                <a:cs typeface="Times New Roman" pitchFamily="18" charset="0"/>
              </a:rPr>
              <a:t>Thread</a:t>
            </a:r>
            <a:r>
              <a:rPr lang="en-US" sz="1600" b="1" dirty="0">
                <a:solidFill>
                  <a:srgbClr val="000000"/>
                </a:solidFill>
                <a:highlight>
                  <a:srgbClr val="FFFFFF"/>
                </a:highlight>
                <a:latin typeface="Times New Roman" pitchFamily="18" charset="0"/>
                <a:cs typeface="Times New Roman" pitchFamily="18" charset="0"/>
              </a:rPr>
              <a:t>(Niti_2</a:t>
            </a:r>
            <a:r>
              <a:rPr lang="en-US" sz="1600" b="1" dirty="0" smtClean="0">
                <a:solidFill>
                  <a:srgbClr val="000000"/>
                </a:solidFill>
                <a:highlight>
                  <a:srgbClr val="FFFFFF"/>
                </a:highlight>
                <a:latin typeface="Times New Roman" pitchFamily="18" charset="0"/>
                <a:cs typeface="Times New Roman" pitchFamily="18" charset="0"/>
              </a:rPr>
              <a:t>);            </a:t>
            </a:r>
            <a:r>
              <a:rPr lang="en-US" sz="1600" b="1" dirty="0">
                <a:solidFill>
                  <a:srgbClr val="000000"/>
                </a:solidFill>
                <a:highlight>
                  <a:srgbClr val="FFFFFF"/>
                </a:highlight>
                <a:latin typeface="Times New Roman" pitchFamily="18" charset="0"/>
                <a:cs typeface="Times New Roman" pitchFamily="18" charset="0"/>
              </a:rPr>
              <a:t>t2.Start();</a:t>
            </a:r>
          </a:p>
          <a:p>
            <a:r>
              <a:rPr lang="en-US" sz="1600" dirty="0">
                <a:solidFill>
                  <a:srgbClr val="000000"/>
                </a:solidFill>
                <a:highlight>
                  <a:srgbClr val="FFFFFF"/>
                </a:highlight>
                <a:latin typeface="Times New Roman" pitchFamily="18" charset="0"/>
                <a:cs typeface="Times New Roman" pitchFamily="18" charset="0"/>
              </a:rPr>
              <a:t>        m1: </a:t>
            </a:r>
            <a:r>
              <a:rPr lang="en-US" sz="1600" dirty="0">
                <a:solidFill>
                  <a:srgbClr val="0000FF"/>
                </a:solidFill>
                <a:highlight>
                  <a:srgbClr val="FFFFFF"/>
                </a:highlight>
                <a:latin typeface="Times New Roman" pitchFamily="18" charset="0"/>
                <a:cs typeface="Times New Roman" pitchFamily="18" charset="0"/>
              </a:rPr>
              <a:t>if</a:t>
            </a:r>
            <a:r>
              <a:rPr lang="en-US" sz="1600" dirty="0">
                <a:solidFill>
                  <a:srgbClr val="000000"/>
                </a:solidFill>
                <a:highlight>
                  <a:srgbClr val="FFFFFF"/>
                </a:highlight>
                <a:latin typeface="Times New Roman" pitchFamily="18" charset="0"/>
                <a:cs typeface="Times New Roman" pitchFamily="18" charset="0"/>
              </a:rPr>
              <a:t> (</a:t>
            </a:r>
            <a:r>
              <a:rPr lang="en-US" sz="1600" dirty="0">
                <a:solidFill>
                  <a:srgbClr val="FF0000"/>
                </a:solidFill>
                <a:highlight>
                  <a:srgbClr val="FFFFFF"/>
                </a:highlight>
                <a:latin typeface="Times New Roman" pitchFamily="18" charset="0"/>
                <a:cs typeface="Times New Roman" pitchFamily="18" charset="0"/>
              </a:rPr>
              <a:t>flag</a:t>
            </a:r>
            <a:r>
              <a:rPr lang="en-US" sz="1600" dirty="0">
                <a:solidFill>
                  <a:srgbClr val="000000"/>
                </a:solidFill>
                <a:highlight>
                  <a:srgbClr val="FFFFFF"/>
                </a:highlight>
                <a:latin typeface="Times New Roman" pitchFamily="18" charset="0"/>
                <a:cs typeface="Times New Roman" pitchFamily="18" charset="0"/>
              </a:rPr>
              <a:t> == 1)</a:t>
            </a:r>
          </a:p>
          <a:p>
            <a:r>
              <a:rPr lang="nn-NO" sz="1600" dirty="0">
                <a:solidFill>
                  <a:srgbClr val="000000"/>
                </a:solidFill>
                <a:highlight>
                  <a:srgbClr val="FFFFFF"/>
                </a:highlight>
                <a:latin typeface="Times New Roman" pitchFamily="18" charset="0"/>
                <a:cs typeface="Times New Roman" pitchFamily="18" charset="0"/>
              </a:rPr>
              <a:t>            { </a:t>
            </a:r>
            <a:r>
              <a:rPr lang="nn-NO" sz="1600" dirty="0">
                <a:solidFill>
                  <a:srgbClr val="0000FF"/>
                </a:solidFill>
                <a:highlight>
                  <a:srgbClr val="FFFFFF"/>
                </a:highlight>
                <a:latin typeface="Times New Roman" pitchFamily="18" charset="0"/>
                <a:cs typeface="Times New Roman" pitchFamily="18" charset="0"/>
              </a:rPr>
              <a:t>for</a:t>
            </a:r>
            <a:r>
              <a:rPr lang="nn-NO" sz="1600" dirty="0">
                <a:solidFill>
                  <a:srgbClr val="000000"/>
                </a:solidFill>
                <a:highlight>
                  <a:srgbClr val="FFFFFF"/>
                </a:highlight>
                <a:latin typeface="Times New Roman" pitchFamily="18" charset="0"/>
                <a:cs typeface="Times New Roman" pitchFamily="18" charset="0"/>
              </a:rPr>
              <a:t> (</a:t>
            </a:r>
            <a:r>
              <a:rPr lang="nn-NO" sz="1600" dirty="0">
                <a:solidFill>
                  <a:srgbClr val="0000FF"/>
                </a:solidFill>
                <a:highlight>
                  <a:srgbClr val="FFFFFF"/>
                </a:highlight>
                <a:latin typeface="Times New Roman" pitchFamily="18" charset="0"/>
                <a:cs typeface="Times New Roman" pitchFamily="18" charset="0"/>
              </a:rPr>
              <a:t>int</a:t>
            </a:r>
            <a:r>
              <a:rPr lang="nn-NO" sz="1600" dirty="0">
                <a:solidFill>
                  <a:srgbClr val="000000"/>
                </a:solidFill>
                <a:highlight>
                  <a:srgbClr val="FFFFFF"/>
                </a:highlight>
                <a:latin typeface="Times New Roman" pitchFamily="18" charset="0"/>
                <a:cs typeface="Times New Roman" pitchFamily="18" charset="0"/>
              </a:rPr>
              <a:t> i = 0; i &lt; 10; i</a:t>
            </a:r>
            <a:r>
              <a:rPr lang="nn-NO" sz="1600" dirty="0" smtClean="0">
                <a:solidFill>
                  <a:srgbClr val="000000"/>
                </a:solidFill>
                <a:highlight>
                  <a:srgbClr val="FFFFFF"/>
                </a:highlight>
                <a:latin typeface="Times New Roman" pitchFamily="18" charset="0"/>
                <a:cs typeface="Times New Roman" pitchFamily="18" charset="0"/>
              </a:rPr>
              <a:t>++)</a:t>
            </a:r>
            <a:r>
              <a:rPr lang="en-US" sz="1600" dirty="0" smtClean="0">
                <a:solidFill>
                  <a:srgbClr val="000000"/>
                </a:solidFill>
                <a:highlight>
                  <a:srgbClr val="FFFFFF"/>
                </a:highlight>
                <a:latin typeface="Times New Roman" pitchFamily="18" charset="0"/>
                <a:cs typeface="Times New Roman" pitchFamily="18" charset="0"/>
              </a:rPr>
              <a:t>              </a:t>
            </a:r>
            <a:r>
              <a:rPr lang="en-US" sz="1600" dirty="0" err="1">
                <a:solidFill>
                  <a:srgbClr val="2B91AF"/>
                </a:solidFill>
                <a:highlight>
                  <a:srgbClr val="FFFFFF"/>
                </a:highlight>
                <a:latin typeface="Times New Roman" pitchFamily="18" charset="0"/>
                <a:cs typeface="Times New Roman" pitchFamily="18" charset="0"/>
              </a:rPr>
              <a:t>Console</a:t>
            </a:r>
            <a:r>
              <a:rPr lang="en-US" sz="1600" dirty="0" err="1">
                <a:solidFill>
                  <a:srgbClr val="000000"/>
                </a:solidFill>
                <a:highlight>
                  <a:srgbClr val="FFFFFF"/>
                </a:highlight>
                <a:latin typeface="Times New Roman" pitchFamily="18" charset="0"/>
                <a:cs typeface="Times New Roman" pitchFamily="18" charset="0"/>
              </a:rPr>
              <a:t>.Write</a:t>
            </a:r>
            <a:r>
              <a:rPr lang="en-US" sz="1600" dirty="0">
                <a:solidFill>
                  <a:srgbClr val="000000"/>
                </a:solidFill>
                <a:highlight>
                  <a:srgbClr val="FFFFFF"/>
                </a:highlight>
                <a:latin typeface="Times New Roman" pitchFamily="18" charset="0"/>
                <a:cs typeface="Times New Roman" pitchFamily="18" charset="0"/>
              </a:rPr>
              <a:t>(i + </a:t>
            </a:r>
            <a:r>
              <a:rPr lang="en-US" sz="1600" dirty="0">
                <a:solidFill>
                  <a:srgbClr val="A31515"/>
                </a:solidFill>
                <a:highlight>
                  <a:srgbClr val="FFFFFF"/>
                </a:highlight>
                <a:latin typeface="Times New Roman" pitchFamily="18" charset="0"/>
                <a:cs typeface="Times New Roman" pitchFamily="18" charset="0"/>
              </a:rPr>
              <a:t>" </a:t>
            </a:r>
            <a:r>
              <a:rPr lang="en-US" sz="1600" dirty="0" smtClean="0">
                <a:solidFill>
                  <a:srgbClr val="A31515"/>
                </a:solidFill>
                <a:highlight>
                  <a:srgbClr val="FFFFFF"/>
                </a:highlight>
                <a:latin typeface="Times New Roman" pitchFamily="18" charset="0"/>
                <a:cs typeface="Times New Roman" pitchFamily="18" charset="0"/>
              </a:rPr>
              <a:t>"</a:t>
            </a:r>
            <a:r>
              <a:rPr lang="en-US" sz="1600" dirty="0" smtClean="0">
                <a:solidFill>
                  <a:srgbClr val="000000"/>
                </a:solidFill>
                <a:highlight>
                  <a:srgbClr val="FFFFFF"/>
                </a:highlight>
                <a:latin typeface="Times New Roman" pitchFamily="18" charset="0"/>
                <a:cs typeface="Times New Roman" pitchFamily="18" charset="0"/>
              </a:rPr>
              <a:t>);           </a:t>
            </a:r>
            <a:r>
              <a:rPr lang="en-US" sz="1600" dirty="0">
                <a:solidFill>
                  <a:srgbClr val="FF0000"/>
                </a:solidFill>
                <a:highlight>
                  <a:srgbClr val="FFFFFF"/>
                </a:highlight>
                <a:latin typeface="Times New Roman" pitchFamily="18" charset="0"/>
                <a:cs typeface="Times New Roman" pitchFamily="18" charset="0"/>
              </a:rPr>
              <a:t>flag</a:t>
            </a:r>
            <a:r>
              <a:rPr lang="en-US" sz="1600" dirty="0">
                <a:solidFill>
                  <a:srgbClr val="000000"/>
                </a:solidFill>
                <a:highlight>
                  <a:srgbClr val="FFFFFF"/>
                </a:highlight>
                <a:latin typeface="Times New Roman" pitchFamily="18" charset="0"/>
                <a:cs typeface="Times New Roman" pitchFamily="18" charset="0"/>
              </a:rPr>
              <a:t>++;</a:t>
            </a:r>
          </a:p>
          <a:p>
            <a:r>
              <a:rPr lang="ru-RU" sz="1600" dirty="0">
                <a:solidFill>
                  <a:srgbClr val="000000"/>
                </a:solidFill>
                <a:highlight>
                  <a:srgbClr val="FFFFFF"/>
                </a:highlight>
                <a:latin typeface="Times New Roman" pitchFamily="18" charset="0"/>
                <a:cs typeface="Times New Roman" pitchFamily="18" charset="0"/>
              </a:rPr>
              <a:t>            }</a:t>
            </a:r>
          </a:p>
          <a:p>
            <a:r>
              <a:rPr lang="en-US" sz="1600" dirty="0">
                <a:solidFill>
                  <a:srgbClr val="000000"/>
                </a:solidFill>
                <a:highlight>
                  <a:srgbClr val="FFFFFF"/>
                </a:highlight>
                <a:latin typeface="Times New Roman" pitchFamily="18" charset="0"/>
                <a:cs typeface="Times New Roman" pitchFamily="18" charset="0"/>
              </a:rPr>
              <a:t>            </a:t>
            </a:r>
            <a:r>
              <a:rPr lang="en-US" sz="1600" dirty="0">
                <a:solidFill>
                  <a:srgbClr val="0000FF"/>
                </a:solidFill>
                <a:highlight>
                  <a:srgbClr val="FFFFFF"/>
                </a:highlight>
                <a:latin typeface="Times New Roman" pitchFamily="18" charset="0"/>
                <a:cs typeface="Times New Roman" pitchFamily="18" charset="0"/>
              </a:rPr>
              <a:t>else</a:t>
            </a:r>
            <a:r>
              <a:rPr lang="en-US" sz="1600" dirty="0">
                <a:solidFill>
                  <a:srgbClr val="000000"/>
                </a:solidFill>
                <a:highlight>
                  <a:srgbClr val="FFFFFF"/>
                </a:highlight>
                <a:latin typeface="Times New Roman" pitchFamily="18" charset="0"/>
                <a:cs typeface="Times New Roman" pitchFamily="18" charset="0"/>
              </a:rPr>
              <a:t> </a:t>
            </a:r>
            <a:r>
              <a:rPr lang="en-US" sz="1600" dirty="0" err="1">
                <a:solidFill>
                  <a:srgbClr val="0000FF"/>
                </a:solidFill>
                <a:highlight>
                  <a:srgbClr val="FFFFFF"/>
                </a:highlight>
                <a:latin typeface="Times New Roman" pitchFamily="18" charset="0"/>
                <a:cs typeface="Times New Roman" pitchFamily="18" charset="0"/>
              </a:rPr>
              <a:t>goto</a:t>
            </a:r>
            <a:r>
              <a:rPr lang="en-US" sz="1600" dirty="0">
                <a:solidFill>
                  <a:srgbClr val="000000"/>
                </a:solidFill>
                <a:highlight>
                  <a:srgbClr val="FFFFFF"/>
                </a:highlight>
                <a:latin typeface="Times New Roman" pitchFamily="18" charset="0"/>
                <a:cs typeface="Times New Roman" pitchFamily="18" charset="0"/>
              </a:rPr>
              <a:t> m1;</a:t>
            </a:r>
          </a:p>
          <a:p>
            <a:r>
              <a:rPr lang="en-US" sz="1600" dirty="0">
                <a:solidFill>
                  <a:srgbClr val="000000"/>
                </a:solidFill>
                <a:highlight>
                  <a:srgbClr val="FFFFFF"/>
                </a:highlight>
                <a:latin typeface="Times New Roman" pitchFamily="18" charset="0"/>
                <a:cs typeface="Times New Roman" pitchFamily="18" charset="0"/>
              </a:rPr>
              <a:t>            </a:t>
            </a:r>
            <a:r>
              <a:rPr lang="en-US" sz="1600" dirty="0" err="1">
                <a:solidFill>
                  <a:srgbClr val="2B91AF"/>
                </a:solidFill>
                <a:highlight>
                  <a:srgbClr val="FFFFFF"/>
                </a:highlight>
                <a:latin typeface="Times New Roman" pitchFamily="18" charset="0"/>
                <a:cs typeface="Times New Roman" pitchFamily="18" charset="0"/>
              </a:rPr>
              <a:t>Console</a:t>
            </a:r>
            <a:r>
              <a:rPr lang="en-US" sz="1600" dirty="0" err="1">
                <a:solidFill>
                  <a:srgbClr val="000000"/>
                </a:solidFill>
                <a:highlight>
                  <a:srgbClr val="FFFFFF"/>
                </a:highlight>
                <a:latin typeface="Times New Roman" pitchFamily="18" charset="0"/>
                <a:cs typeface="Times New Roman" pitchFamily="18" charset="0"/>
              </a:rPr>
              <a:t>.ReadLine</a:t>
            </a:r>
            <a:r>
              <a:rPr lang="en-US" sz="1600" dirty="0">
                <a:solidFill>
                  <a:srgbClr val="000000"/>
                </a:solidFill>
                <a:highlight>
                  <a:srgbClr val="FFFFFF"/>
                </a:highlight>
                <a:latin typeface="Times New Roman" pitchFamily="18" charset="0"/>
                <a:cs typeface="Times New Roman" pitchFamily="18" charset="0"/>
              </a:rPr>
              <a:t>();</a:t>
            </a:r>
          </a:p>
          <a:p>
            <a:r>
              <a:rPr lang="ru-RU" sz="1600" dirty="0">
                <a:solidFill>
                  <a:srgbClr val="000000"/>
                </a:solidFill>
                <a:highlight>
                  <a:srgbClr val="FFFFFF"/>
                </a:highlight>
                <a:latin typeface="Times New Roman" pitchFamily="18" charset="0"/>
                <a:cs typeface="Times New Roman" pitchFamily="18" charset="0"/>
              </a:rPr>
              <a:t>        </a:t>
            </a:r>
            <a:r>
              <a:rPr lang="ru-RU" sz="1600" dirty="0" smtClean="0">
                <a:solidFill>
                  <a:srgbClr val="000000"/>
                </a:solidFill>
                <a:highlight>
                  <a:srgbClr val="FFFFFF"/>
                </a:highlight>
                <a:latin typeface="Times New Roman" pitchFamily="18" charset="0"/>
                <a:cs typeface="Times New Roman" pitchFamily="18" charset="0"/>
              </a:rPr>
              <a:t>}</a:t>
            </a:r>
            <a:r>
              <a:rPr lang="en-US" sz="1600" dirty="0" smtClean="0">
                <a:solidFill>
                  <a:srgbClr val="000000"/>
                </a:solidFill>
                <a:highlight>
                  <a:srgbClr val="FFFFFF"/>
                </a:highlight>
                <a:latin typeface="Times New Roman" pitchFamily="18" charset="0"/>
                <a:cs typeface="Times New Roman" pitchFamily="18" charset="0"/>
              </a:rPr>
              <a:t>  }</a:t>
            </a:r>
            <a:endParaRPr lang="ru-RU" sz="1600" dirty="0">
              <a:latin typeface="Times New Roman" pitchFamily="18" charset="0"/>
              <a:cs typeface="Times New Roman" pitchFamily="18" charset="0"/>
            </a:endParaRPr>
          </a:p>
        </p:txBody>
      </p:sp>
      <p:cxnSp>
        <p:nvCxnSpPr>
          <p:cNvPr id="9" name="Прямая со стрелкой 8"/>
          <p:cNvCxnSpPr/>
          <p:nvPr/>
        </p:nvCxnSpPr>
        <p:spPr>
          <a:xfrm flipH="1">
            <a:off x="3131840" y="1484784"/>
            <a:ext cx="3960440"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p:nvPr/>
        </p:nvCxnSpPr>
        <p:spPr>
          <a:xfrm>
            <a:off x="7092280" y="1022651"/>
            <a:ext cx="0" cy="462133"/>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74762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7712" y="622541"/>
            <a:ext cx="8728784" cy="400110"/>
          </a:xfrm>
          <a:prstGeom prst="rect">
            <a:avLst/>
          </a:prstGeom>
        </p:spPr>
        <p:txBody>
          <a:bodyPr wrap="square">
            <a:spAutoFit/>
          </a:bodyPr>
          <a:lstStyle/>
          <a:p>
            <a:r>
              <a:rPr lang="kk-KZ" sz="2000" b="1" dirty="0" smtClean="0">
                <a:latin typeface="Times New Roman" pitchFamily="18" charset="0"/>
                <a:cs typeface="Times New Roman" pitchFamily="18" charset="0"/>
              </a:rPr>
              <a:t>Тізбектерді </a:t>
            </a:r>
            <a:r>
              <a:rPr lang="kk-KZ" sz="2000" b="1" dirty="0">
                <a:latin typeface="Times New Roman" pitchFamily="18" charset="0"/>
                <a:cs typeface="Times New Roman" pitchFamily="18" charset="0"/>
              </a:rPr>
              <a:t>синхрондаудың қарапайым </a:t>
            </a:r>
            <a:r>
              <a:rPr lang="kk-KZ" sz="2000" b="1" dirty="0" smtClean="0">
                <a:latin typeface="Times New Roman" pitchFamily="18" charset="0"/>
                <a:cs typeface="Times New Roman" pitchFamily="18" charset="0"/>
              </a:rPr>
              <a:t>құралдары</a:t>
            </a:r>
            <a:r>
              <a:rPr lang="en-US" sz="2000" b="1" dirty="0" smtClean="0">
                <a:latin typeface="Times New Roman" pitchFamily="18" charset="0"/>
                <a:cs typeface="Times New Roman" pitchFamily="18" charset="0"/>
              </a:rPr>
              <a:t>, </a:t>
            </a:r>
            <a:r>
              <a:rPr lang="ru-RU" sz="2000" b="1" dirty="0" err="1" smtClean="0">
                <a:solidFill>
                  <a:srgbClr val="FF0000"/>
                </a:solidFill>
                <a:latin typeface="Times New Roman" pitchFamily="18" charset="0"/>
                <a:cs typeface="Times New Roman" pitchFamily="18" charset="0"/>
              </a:rPr>
              <a:t>Глобальді</a:t>
            </a:r>
            <a:r>
              <a:rPr lang="ru-RU" sz="2000" b="1" dirty="0" smtClean="0">
                <a:solidFill>
                  <a:srgbClr val="FF0000"/>
                </a:solidFill>
                <a:latin typeface="Times New Roman" pitchFamily="18" charset="0"/>
                <a:cs typeface="Times New Roman" pitchFamily="18" charset="0"/>
              </a:rPr>
              <a:t> </a:t>
            </a:r>
            <a:r>
              <a:rPr lang="ru-RU" sz="2000" b="1" dirty="0" err="1" smtClean="0">
                <a:solidFill>
                  <a:srgbClr val="FF0000"/>
                </a:solidFill>
                <a:latin typeface="Times New Roman" pitchFamily="18" charset="0"/>
                <a:cs typeface="Times New Roman" pitchFamily="18" charset="0"/>
              </a:rPr>
              <a:t>айнымалы</a:t>
            </a:r>
            <a:endParaRPr lang="ru-RU" sz="2000" b="1" dirty="0">
              <a:solidFill>
                <a:srgbClr val="FF0000"/>
              </a:solidFill>
            </a:endParaRPr>
          </a:p>
        </p:txBody>
      </p:sp>
      <p:sp>
        <p:nvSpPr>
          <p:cNvPr id="3" name="Прямоугольник 2"/>
          <p:cNvSpPr/>
          <p:nvPr/>
        </p:nvSpPr>
        <p:spPr>
          <a:xfrm>
            <a:off x="307712" y="136282"/>
            <a:ext cx="8845563" cy="400110"/>
          </a:xfrm>
          <a:prstGeom prst="rect">
            <a:avLst/>
          </a:prstGeom>
        </p:spPr>
        <p:txBody>
          <a:bodyPr wrap="none">
            <a:spAutoFit/>
          </a:bodyPr>
          <a:lstStyle/>
          <a:p>
            <a:r>
              <a:rPr lang="kk-KZ" sz="2000" b="1" dirty="0" smtClean="0">
                <a:latin typeface="Times New Roman" pitchFamily="18" charset="0"/>
                <a:cs typeface="Times New Roman" pitchFamily="18" charset="0"/>
              </a:rPr>
              <a:t>C</a:t>
            </a:r>
            <a:r>
              <a:rPr lang="kk-KZ" sz="2000" b="1" dirty="0">
                <a:latin typeface="Times New Roman" pitchFamily="18" charset="0"/>
                <a:cs typeface="Times New Roman" pitchFamily="18" charset="0"/>
              </a:rPr>
              <a:t># ТІЛІНДЕ ТІЗБЕКТЕРДІҢ ЖҰМЫСТАРЫН СИНХРОНИЗАЦИЯЛАУ</a:t>
            </a:r>
            <a:r>
              <a:rPr lang="kk-KZ" sz="2000" b="1" dirty="0" smtClean="0">
                <a:latin typeface="Times New Roman" pitchFamily="18" charset="0"/>
                <a:cs typeface="Times New Roman" pitchFamily="18" charset="0"/>
              </a:rPr>
              <a:t> </a:t>
            </a:r>
            <a:endParaRPr lang="ru-RU" sz="2000" b="1"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484784"/>
            <a:ext cx="8208912"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736777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TotalTime>
  <Words>1716</Words>
  <Application>Microsoft Office PowerPoint</Application>
  <PresentationFormat>Экран (4:3)</PresentationFormat>
  <Paragraphs>221</Paragraphs>
  <Slides>23</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1</dc:creator>
  <cp:lastModifiedBy>Windows User</cp:lastModifiedBy>
  <cp:revision>23</cp:revision>
  <dcterms:created xsi:type="dcterms:W3CDTF">2017-03-13T02:14:14Z</dcterms:created>
  <dcterms:modified xsi:type="dcterms:W3CDTF">2017-03-13T04:50:03Z</dcterms:modified>
</cp:coreProperties>
</file>