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84" r:id="rId3"/>
    <p:sldId id="285" r:id="rId4"/>
    <p:sldId id="286" r:id="rId5"/>
    <p:sldId id="287" r:id="rId6"/>
    <p:sldId id="288" r:id="rId7"/>
    <p:sldId id="289" r:id="rId8"/>
    <p:sldId id="257" r:id="rId9"/>
    <p:sldId id="264" r:id="rId10"/>
    <p:sldId id="258" r:id="rId11"/>
    <p:sldId id="290" r:id="rId12"/>
    <p:sldId id="260" r:id="rId13"/>
    <p:sldId id="291" r:id="rId14"/>
    <p:sldId id="261" r:id="rId15"/>
    <p:sldId id="262" r:id="rId16"/>
    <p:sldId id="270" r:id="rId17"/>
    <p:sldId id="292" r:id="rId18"/>
    <p:sldId id="272" r:id="rId19"/>
    <p:sldId id="283" r:id="rId20"/>
    <p:sldId id="273" r:id="rId21"/>
    <p:sldId id="274" r:id="rId22"/>
    <p:sldId id="275" r:id="rId23"/>
    <p:sldId id="278" r:id="rId24"/>
    <p:sldId id="279" r:id="rId25"/>
    <p:sldId id="276" r:id="rId26"/>
    <p:sldId id="280" r:id="rId27"/>
    <p:sldId id="281" r:id="rId28"/>
    <p:sldId id="282" r:id="rId29"/>
    <p:sldId id="263" r:id="rId30"/>
    <p:sldId id="265" r:id="rId31"/>
    <p:sldId id="266" r:id="rId32"/>
    <p:sldId id="267" r:id="rId33"/>
    <p:sldId id="268" r:id="rId34"/>
    <p:sldId id="269" r:id="rId35"/>
    <p:sldId id="271" r:id="rId36"/>
    <p:sldId id="277" r:id="rId3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0927" autoAdjust="0"/>
    <p:restoredTop sz="94662" autoAdjust="0"/>
  </p:normalViewPr>
  <p:slideViewPr>
    <p:cSldViewPr>
      <p:cViewPr varScale="1">
        <p:scale>
          <a:sx n="68" d="100"/>
          <a:sy n="68" d="100"/>
        </p:scale>
        <p:origin x="1824"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F42C9A4C-8FC0-4335-9764-64A7C14AD53C}" type="datetimeFigureOut">
              <a:rPr lang="ru-RU" smtClean="0"/>
              <a:t>22.01.2018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ADF94A-7E01-4DF8-899D-ECE2B9F3CCB4}" type="slidenum">
              <a:rPr lang="ru-RU" smtClean="0"/>
              <a:t>‹#›</a:t>
            </a:fld>
            <a:endParaRPr lang="ru-RU"/>
          </a:p>
        </p:txBody>
      </p:sp>
    </p:spTree>
    <p:extLst>
      <p:ext uri="{BB962C8B-B14F-4D97-AF65-F5344CB8AC3E}">
        <p14:creationId xmlns:p14="http://schemas.microsoft.com/office/powerpoint/2010/main" val="2030609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42C9A4C-8FC0-4335-9764-64A7C14AD53C}" type="datetimeFigureOut">
              <a:rPr lang="ru-RU" smtClean="0"/>
              <a:t>22.01.2018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ADF94A-7E01-4DF8-899D-ECE2B9F3CCB4}" type="slidenum">
              <a:rPr lang="ru-RU" smtClean="0"/>
              <a:t>‹#›</a:t>
            </a:fld>
            <a:endParaRPr lang="ru-RU"/>
          </a:p>
        </p:txBody>
      </p:sp>
    </p:spTree>
    <p:extLst>
      <p:ext uri="{BB962C8B-B14F-4D97-AF65-F5344CB8AC3E}">
        <p14:creationId xmlns:p14="http://schemas.microsoft.com/office/powerpoint/2010/main" val="2571155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42C9A4C-8FC0-4335-9764-64A7C14AD53C}" type="datetimeFigureOut">
              <a:rPr lang="ru-RU" smtClean="0"/>
              <a:t>22.01.2018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ADF94A-7E01-4DF8-899D-ECE2B9F3CCB4}" type="slidenum">
              <a:rPr lang="ru-RU" smtClean="0"/>
              <a:t>‹#›</a:t>
            </a:fld>
            <a:endParaRPr lang="ru-RU"/>
          </a:p>
        </p:txBody>
      </p:sp>
    </p:spTree>
    <p:extLst>
      <p:ext uri="{BB962C8B-B14F-4D97-AF65-F5344CB8AC3E}">
        <p14:creationId xmlns:p14="http://schemas.microsoft.com/office/powerpoint/2010/main" val="4151317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42C9A4C-8FC0-4335-9764-64A7C14AD53C}" type="datetimeFigureOut">
              <a:rPr lang="ru-RU" smtClean="0"/>
              <a:t>22.01.2018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ADF94A-7E01-4DF8-899D-ECE2B9F3CCB4}" type="slidenum">
              <a:rPr lang="ru-RU" smtClean="0"/>
              <a:t>‹#›</a:t>
            </a:fld>
            <a:endParaRPr lang="ru-RU"/>
          </a:p>
        </p:txBody>
      </p:sp>
    </p:spTree>
    <p:extLst>
      <p:ext uri="{BB962C8B-B14F-4D97-AF65-F5344CB8AC3E}">
        <p14:creationId xmlns:p14="http://schemas.microsoft.com/office/powerpoint/2010/main" val="2909118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F42C9A4C-8FC0-4335-9764-64A7C14AD53C}" type="datetimeFigureOut">
              <a:rPr lang="ru-RU" smtClean="0"/>
              <a:t>22.01.2018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ADF94A-7E01-4DF8-899D-ECE2B9F3CCB4}" type="slidenum">
              <a:rPr lang="ru-RU" smtClean="0"/>
              <a:t>‹#›</a:t>
            </a:fld>
            <a:endParaRPr lang="ru-RU"/>
          </a:p>
        </p:txBody>
      </p:sp>
    </p:spTree>
    <p:extLst>
      <p:ext uri="{BB962C8B-B14F-4D97-AF65-F5344CB8AC3E}">
        <p14:creationId xmlns:p14="http://schemas.microsoft.com/office/powerpoint/2010/main" val="2950362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F42C9A4C-8FC0-4335-9764-64A7C14AD53C}" type="datetimeFigureOut">
              <a:rPr lang="ru-RU" smtClean="0"/>
              <a:t>22.01.2018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ADF94A-7E01-4DF8-899D-ECE2B9F3CCB4}" type="slidenum">
              <a:rPr lang="ru-RU" smtClean="0"/>
              <a:t>‹#›</a:t>
            </a:fld>
            <a:endParaRPr lang="ru-RU"/>
          </a:p>
        </p:txBody>
      </p:sp>
    </p:spTree>
    <p:extLst>
      <p:ext uri="{BB962C8B-B14F-4D97-AF65-F5344CB8AC3E}">
        <p14:creationId xmlns:p14="http://schemas.microsoft.com/office/powerpoint/2010/main" val="2762243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F42C9A4C-8FC0-4335-9764-64A7C14AD53C}" type="datetimeFigureOut">
              <a:rPr lang="ru-RU" smtClean="0"/>
              <a:t>22.01.2018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AADF94A-7E01-4DF8-899D-ECE2B9F3CCB4}" type="slidenum">
              <a:rPr lang="ru-RU" smtClean="0"/>
              <a:t>‹#›</a:t>
            </a:fld>
            <a:endParaRPr lang="ru-RU"/>
          </a:p>
        </p:txBody>
      </p:sp>
    </p:spTree>
    <p:extLst>
      <p:ext uri="{BB962C8B-B14F-4D97-AF65-F5344CB8AC3E}">
        <p14:creationId xmlns:p14="http://schemas.microsoft.com/office/powerpoint/2010/main" val="3287248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F42C9A4C-8FC0-4335-9764-64A7C14AD53C}" type="datetimeFigureOut">
              <a:rPr lang="ru-RU" smtClean="0"/>
              <a:t>22.01.2018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AADF94A-7E01-4DF8-899D-ECE2B9F3CCB4}" type="slidenum">
              <a:rPr lang="ru-RU" smtClean="0"/>
              <a:t>‹#›</a:t>
            </a:fld>
            <a:endParaRPr lang="ru-RU"/>
          </a:p>
        </p:txBody>
      </p:sp>
    </p:spTree>
    <p:extLst>
      <p:ext uri="{BB962C8B-B14F-4D97-AF65-F5344CB8AC3E}">
        <p14:creationId xmlns:p14="http://schemas.microsoft.com/office/powerpoint/2010/main" val="3209729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42C9A4C-8FC0-4335-9764-64A7C14AD53C}" type="datetimeFigureOut">
              <a:rPr lang="ru-RU" smtClean="0"/>
              <a:t>22.01.2018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AADF94A-7E01-4DF8-899D-ECE2B9F3CCB4}" type="slidenum">
              <a:rPr lang="ru-RU" smtClean="0"/>
              <a:t>‹#›</a:t>
            </a:fld>
            <a:endParaRPr lang="ru-RU"/>
          </a:p>
        </p:txBody>
      </p:sp>
    </p:spTree>
    <p:extLst>
      <p:ext uri="{BB962C8B-B14F-4D97-AF65-F5344CB8AC3E}">
        <p14:creationId xmlns:p14="http://schemas.microsoft.com/office/powerpoint/2010/main" val="2451529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F42C9A4C-8FC0-4335-9764-64A7C14AD53C}" type="datetimeFigureOut">
              <a:rPr lang="ru-RU" smtClean="0"/>
              <a:t>22.01.2018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ADF94A-7E01-4DF8-899D-ECE2B9F3CCB4}" type="slidenum">
              <a:rPr lang="ru-RU" smtClean="0"/>
              <a:t>‹#›</a:t>
            </a:fld>
            <a:endParaRPr lang="ru-RU"/>
          </a:p>
        </p:txBody>
      </p:sp>
    </p:spTree>
    <p:extLst>
      <p:ext uri="{BB962C8B-B14F-4D97-AF65-F5344CB8AC3E}">
        <p14:creationId xmlns:p14="http://schemas.microsoft.com/office/powerpoint/2010/main" val="70791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F42C9A4C-8FC0-4335-9764-64A7C14AD53C}" type="datetimeFigureOut">
              <a:rPr lang="ru-RU" smtClean="0"/>
              <a:t>22.01.2018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ADF94A-7E01-4DF8-899D-ECE2B9F3CCB4}" type="slidenum">
              <a:rPr lang="ru-RU" smtClean="0"/>
              <a:t>‹#›</a:t>
            </a:fld>
            <a:endParaRPr lang="ru-RU"/>
          </a:p>
        </p:txBody>
      </p:sp>
    </p:spTree>
    <p:extLst>
      <p:ext uri="{BB962C8B-B14F-4D97-AF65-F5344CB8AC3E}">
        <p14:creationId xmlns:p14="http://schemas.microsoft.com/office/powerpoint/2010/main" val="3839754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2C9A4C-8FC0-4335-9764-64A7C14AD53C}" type="datetimeFigureOut">
              <a:rPr lang="ru-RU" smtClean="0"/>
              <a:t>22.01.2018</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ADF94A-7E01-4DF8-899D-ECE2B9F3CCB4}" type="slidenum">
              <a:rPr lang="ru-RU" smtClean="0"/>
              <a:t>‹#›</a:t>
            </a:fld>
            <a:endParaRPr lang="ru-RU"/>
          </a:p>
        </p:txBody>
      </p:sp>
    </p:spTree>
    <p:extLst>
      <p:ext uri="{BB962C8B-B14F-4D97-AF65-F5344CB8AC3E}">
        <p14:creationId xmlns:p14="http://schemas.microsoft.com/office/powerpoint/2010/main" val="28545485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39552" y="2924944"/>
            <a:ext cx="7460348" cy="3108543"/>
          </a:xfrm>
          <a:prstGeom prst="rect">
            <a:avLst/>
          </a:prstGeom>
        </p:spPr>
        <p:txBody>
          <a:bodyPr wrap="square">
            <a:spAutoFit/>
          </a:bodyPr>
          <a:lstStyle/>
          <a:p>
            <a:pPr marL="342900" indent="-342900">
              <a:buAutoNum type="arabicPeriod"/>
            </a:pPr>
            <a:r>
              <a:rPr lang="ru-RU" sz="2800" dirty="0" err="1">
                <a:latin typeface="Times New Roman" pitchFamily="18" charset="0"/>
                <a:cs typeface="Times New Roman" pitchFamily="18" charset="0"/>
              </a:rPr>
              <a:t>Кіріспе</a:t>
            </a:r>
            <a:r>
              <a:rPr lang="ru-RU" sz="2800" dirty="0">
                <a:latin typeface="Times New Roman" pitchFamily="18" charset="0"/>
                <a:cs typeface="Times New Roman" pitchFamily="18" charset="0"/>
              </a:rPr>
              <a:t> </a:t>
            </a:r>
          </a:p>
          <a:p>
            <a:pPr marL="342900" indent="-342900">
              <a:buFontTx/>
              <a:buAutoNum type="arabicPeriod"/>
            </a:pPr>
            <a:r>
              <a:rPr lang="kk-KZ" sz="2800" dirty="0">
                <a:latin typeface="Times New Roman" pitchFamily="18" charset="0"/>
                <a:cs typeface="Times New Roman" pitchFamily="18" charset="0"/>
              </a:rPr>
              <a:t>Windows жүйесінің оқиғаларын басқару ұғымы</a:t>
            </a:r>
            <a:r>
              <a:rPr lang="ru-RU" sz="2800" dirty="0">
                <a:latin typeface="Times New Roman" pitchFamily="18" charset="0"/>
                <a:cs typeface="Times New Roman" pitchFamily="18" charset="0"/>
              </a:rPr>
              <a:t> </a:t>
            </a:r>
          </a:p>
          <a:p>
            <a:r>
              <a:rPr lang="kk-KZ" sz="2800" dirty="0">
                <a:latin typeface="Times New Roman" pitchFamily="18" charset="0"/>
                <a:cs typeface="Times New Roman" pitchFamily="18" charset="0"/>
              </a:rPr>
              <a:t>3. Visual Studio.Net ортасының негізгі терезелері</a:t>
            </a:r>
          </a:p>
          <a:p>
            <a:r>
              <a:rPr lang="kk-KZ" sz="2800" dirty="0">
                <a:latin typeface="Times New Roman" pitchFamily="18" charset="0"/>
                <a:cs typeface="Times New Roman" pitchFamily="18" charset="0"/>
              </a:rPr>
              <a:t>4. Атаулар кеңістігі</a:t>
            </a:r>
          </a:p>
          <a:p>
            <a:r>
              <a:rPr lang="kk-KZ" sz="2800" dirty="0">
                <a:latin typeface="Times New Roman" pitchFamily="18" charset="0"/>
                <a:cs typeface="Times New Roman" pitchFamily="18" charset="0"/>
              </a:rPr>
              <a:t>5. Бағдарламаны құру мысалы</a:t>
            </a:r>
            <a:endParaRPr lang="ru-RU" sz="2800" dirty="0">
              <a:latin typeface="Times New Roman" pitchFamily="18" charset="0"/>
              <a:cs typeface="Times New Roman" pitchFamily="18" charset="0"/>
            </a:endParaRPr>
          </a:p>
        </p:txBody>
      </p:sp>
      <p:sp>
        <p:nvSpPr>
          <p:cNvPr id="5" name="Заголовок 1"/>
          <p:cNvSpPr txBox="1">
            <a:spLocks/>
          </p:cNvSpPr>
          <p:nvPr/>
        </p:nvSpPr>
        <p:spPr>
          <a:xfrm>
            <a:off x="539552" y="116633"/>
            <a:ext cx="7992888" cy="576064"/>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120000"/>
              </a:lnSpc>
            </a:pPr>
            <a:r>
              <a:rPr lang="kk-KZ" sz="2800" dirty="0">
                <a:latin typeface="Times New Roman" pitchFamily="18" charset="0"/>
                <a:cs typeface="Times New Roman" pitchFamily="18" charset="0"/>
              </a:rPr>
              <a:t>«Бағдарламалау технологиясы» </a:t>
            </a:r>
            <a:br>
              <a:rPr lang="kk-KZ" sz="2800" dirty="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sp>
        <p:nvSpPr>
          <p:cNvPr id="6" name="Прямоугольник 5"/>
          <p:cNvSpPr/>
          <p:nvPr/>
        </p:nvSpPr>
        <p:spPr>
          <a:xfrm>
            <a:off x="546876" y="2401724"/>
            <a:ext cx="2859757" cy="523220"/>
          </a:xfrm>
          <a:prstGeom prst="rect">
            <a:avLst/>
          </a:prstGeom>
        </p:spPr>
        <p:txBody>
          <a:bodyPr wrap="none">
            <a:spAutoFit/>
          </a:bodyPr>
          <a:lstStyle/>
          <a:p>
            <a:r>
              <a:rPr lang="ru-RU" sz="2800" dirty="0">
                <a:latin typeface="Times New Roman" pitchFamily="18" charset="0"/>
                <a:cs typeface="Times New Roman" pitchFamily="18" charset="0"/>
              </a:rPr>
              <a:t>Лекция </a:t>
            </a:r>
            <a:r>
              <a:rPr lang="ru-RU" sz="2800" dirty="0" err="1">
                <a:latin typeface="Times New Roman" pitchFamily="18" charset="0"/>
                <a:cs typeface="Times New Roman" pitchFamily="18" charset="0"/>
              </a:rPr>
              <a:t>мазмұны</a:t>
            </a:r>
            <a:r>
              <a:rPr lang="ru-RU" sz="2800" dirty="0">
                <a:latin typeface="Times New Roman" pitchFamily="18" charset="0"/>
                <a:cs typeface="Times New Roman" pitchFamily="18" charset="0"/>
              </a:rPr>
              <a:t>:</a:t>
            </a:r>
          </a:p>
        </p:txBody>
      </p:sp>
      <p:sp>
        <p:nvSpPr>
          <p:cNvPr id="7" name="Прямоугольник 6"/>
          <p:cNvSpPr/>
          <p:nvPr/>
        </p:nvSpPr>
        <p:spPr>
          <a:xfrm>
            <a:off x="359532" y="860652"/>
            <a:ext cx="8352928" cy="1231106"/>
          </a:xfrm>
          <a:prstGeom prst="rect">
            <a:avLst/>
          </a:prstGeom>
        </p:spPr>
        <p:txBody>
          <a:bodyPr wrap="square">
            <a:spAutoFit/>
          </a:bodyPr>
          <a:lstStyle/>
          <a:p>
            <a:pPr algn="ctr"/>
            <a:r>
              <a:rPr lang="ru-RU" sz="2800" dirty="0">
                <a:latin typeface="Times New Roman" pitchFamily="18" charset="0"/>
                <a:cs typeface="Times New Roman" pitchFamily="18" charset="0"/>
              </a:rPr>
              <a:t>1 </a:t>
            </a:r>
            <a:r>
              <a:rPr lang="ru-RU" sz="2800" dirty="0" err="1">
                <a:latin typeface="Times New Roman" pitchFamily="18" charset="0"/>
                <a:cs typeface="Times New Roman" pitchFamily="18" charset="0"/>
              </a:rPr>
              <a:t>дәріс</a:t>
            </a:r>
            <a:r>
              <a:rPr lang="ru-RU" sz="2800" dirty="0">
                <a:latin typeface="Times New Roman" pitchFamily="18" charset="0"/>
                <a:cs typeface="Times New Roman" pitchFamily="18" charset="0"/>
              </a:rPr>
              <a:t>.  </a:t>
            </a:r>
            <a:r>
              <a:rPr lang="en-US" sz="2800" dirty="0">
                <a:latin typeface="Times New Roman" pitchFamily="18" charset="0"/>
                <a:cs typeface="Times New Roman" pitchFamily="18" charset="0"/>
              </a:rPr>
              <a:t>VISUAL STUDIO.NET </a:t>
            </a:r>
            <a:r>
              <a:rPr lang="ru-RU" sz="2800" dirty="0">
                <a:latin typeface="Times New Roman" pitchFamily="18" charset="0"/>
                <a:cs typeface="Times New Roman" pitchFamily="18" charset="0"/>
              </a:rPr>
              <a:t>ВИЗУАЛДЫ БАҒДАРЛАМАЛАУ ОРТАСЫ</a:t>
            </a:r>
            <a:br>
              <a:rPr lang="ru-RU" dirty="0"/>
            </a:br>
            <a:endParaRPr lang="ru-RU" dirty="0"/>
          </a:p>
        </p:txBody>
      </p:sp>
    </p:spTree>
    <p:extLst>
      <p:ext uri="{BB962C8B-B14F-4D97-AF65-F5344CB8AC3E}">
        <p14:creationId xmlns:p14="http://schemas.microsoft.com/office/powerpoint/2010/main" val="24239296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25876" y="260648"/>
            <a:ext cx="7993066" cy="369332"/>
          </a:xfrm>
          <a:prstGeom prst="rect">
            <a:avLst/>
          </a:prstGeom>
        </p:spPr>
        <p:txBody>
          <a:bodyPr wrap="square">
            <a:spAutoFit/>
          </a:bodyPr>
          <a:lstStyle/>
          <a:p>
            <a:pPr algn="ctr"/>
            <a:r>
              <a:rPr lang="kk-KZ" b="1" dirty="0">
                <a:latin typeface="Times New Roman" pitchFamily="18" charset="0"/>
                <a:cs typeface="Times New Roman" pitchFamily="18" charset="0"/>
              </a:rPr>
              <a:t>2  Windows жүйесінің оқиғаларын басқару ұғымы</a:t>
            </a:r>
            <a:r>
              <a:rPr lang="ru-RU" b="1" dirty="0">
                <a:latin typeface="Times New Roman" pitchFamily="18" charset="0"/>
                <a:cs typeface="Times New Roman" pitchFamily="18" charset="0"/>
              </a:rPr>
              <a:t> </a:t>
            </a:r>
          </a:p>
        </p:txBody>
      </p:sp>
      <p:sp>
        <p:nvSpPr>
          <p:cNvPr id="5" name="Прямоугольник 4"/>
          <p:cNvSpPr/>
          <p:nvPr/>
        </p:nvSpPr>
        <p:spPr>
          <a:xfrm>
            <a:off x="544069" y="836712"/>
            <a:ext cx="7992888" cy="5324535"/>
          </a:xfrm>
          <a:prstGeom prst="rect">
            <a:avLst/>
          </a:prstGeom>
        </p:spPr>
        <p:txBody>
          <a:bodyPr wrap="square">
            <a:spAutoFit/>
          </a:bodyPr>
          <a:lstStyle/>
          <a:p>
            <a:pPr indent="457200" algn="just"/>
            <a:r>
              <a:rPr lang="kk-KZ" sz="2000" dirty="0">
                <a:latin typeface="Times New Roman" pitchFamily="18" charset="0"/>
                <a:cs typeface="Times New Roman" pitchFamily="18" charset="0"/>
              </a:rPr>
              <a:t>Консольді қосымшаларда бағдарлама (программа)  жұмысы іске қосылғаннан кейін </a:t>
            </a:r>
            <a:r>
              <a:rPr lang="kk-KZ" sz="2000" b="1" dirty="0">
                <a:latin typeface="Times New Roman" pitchFamily="18" charset="0"/>
                <a:cs typeface="Times New Roman" pitchFamily="18" charset="0"/>
              </a:rPr>
              <a:t>Main</a:t>
            </a:r>
            <a:r>
              <a:rPr lang="kk-KZ" sz="2000" dirty="0">
                <a:latin typeface="Times New Roman" pitchFamily="18" charset="0"/>
                <a:cs typeface="Times New Roman" pitchFamily="18" charset="0"/>
              </a:rPr>
              <a:t>() əдісінің операторлары орындала бастайды. </a:t>
            </a:r>
          </a:p>
          <a:p>
            <a:pPr indent="457200" algn="just"/>
            <a:r>
              <a:rPr lang="en-US" sz="2000" b="1" dirty="0">
                <a:latin typeface="Times New Roman" pitchFamily="18" charset="0"/>
                <a:cs typeface="Times New Roman" pitchFamily="18" charset="0"/>
              </a:rPr>
              <a:t>Windows</a:t>
            </a:r>
            <a:r>
              <a:rPr lang="en-US"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үшін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жазылған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бағдарламардың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ерекшелігі</a:t>
            </a:r>
            <a:r>
              <a:rPr lang="en-US" sz="2000" dirty="0">
                <a:latin typeface="Times New Roman" pitchFamily="18" charset="0"/>
                <a:cs typeface="Times New Roman" pitchFamily="18" charset="0"/>
              </a:rPr>
              <a:t> –  </a:t>
            </a:r>
            <a:r>
              <a:rPr lang="ru-RU" sz="2000" dirty="0" err="1">
                <a:latin typeface="Times New Roman" pitchFamily="18" charset="0"/>
                <a:cs typeface="Times New Roman" pitchFamily="18" charset="0"/>
              </a:rPr>
              <a:t>бағдарлама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іске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қосылғаннан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кейін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ол</a:t>
            </a:r>
            <a:r>
              <a:rPr lang="ru-RU" sz="2000" dirty="0">
                <a:latin typeface="Times New Roman" pitchFamily="18" charset="0"/>
                <a:cs typeface="Times New Roman" pitchFamily="18" charset="0"/>
              </a:rPr>
              <a:t> </a:t>
            </a:r>
            <a:r>
              <a:rPr lang="en-US" sz="2000" b="1" dirty="0">
                <a:latin typeface="Times New Roman" pitchFamily="18" charset="0"/>
                <a:cs typeface="Times New Roman" pitchFamily="18" charset="0"/>
              </a:rPr>
              <a:t>Windows-</a:t>
            </a:r>
            <a:r>
              <a:rPr lang="ru-RU" sz="2000" b="1" dirty="0" err="1">
                <a:latin typeface="Times New Roman" pitchFamily="18" charset="0"/>
                <a:cs typeface="Times New Roman" pitchFamily="18" charset="0"/>
              </a:rPr>
              <a:t>тан</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келетін</a:t>
            </a:r>
            <a:r>
              <a:rPr lang="ru-RU" sz="2000" b="1" dirty="0">
                <a:latin typeface="Times New Roman" pitchFamily="18" charset="0"/>
                <a:cs typeface="Times New Roman" pitchFamily="18" charset="0"/>
              </a:rPr>
              <a:t> </a:t>
            </a:r>
            <a:r>
              <a:rPr lang="ru-RU" sz="2000" b="1" dirty="0" err="1">
                <a:solidFill>
                  <a:srgbClr val="FF0000"/>
                </a:solidFill>
                <a:latin typeface="Times New Roman" pitchFamily="18" charset="0"/>
                <a:cs typeface="Times New Roman" pitchFamily="18" charset="0"/>
              </a:rPr>
              <a:t>хабарларды</a:t>
            </a:r>
            <a:r>
              <a:rPr lang="ru-RU" sz="2000" dirty="0">
                <a:solidFill>
                  <a:srgbClr val="FF0000"/>
                </a:solidFill>
                <a:latin typeface="Times New Roman" pitchFamily="18" charset="0"/>
                <a:cs typeface="Times New Roman" pitchFamily="18" charset="0"/>
              </a:rPr>
              <a:t> </a:t>
            </a:r>
            <a:r>
              <a:rPr lang="ru-RU" sz="2000" b="1" dirty="0" err="1">
                <a:solidFill>
                  <a:srgbClr val="FF0000"/>
                </a:solidFill>
                <a:latin typeface="Times New Roman" pitchFamily="18" charset="0"/>
                <a:cs typeface="Times New Roman" pitchFamily="18" charset="0"/>
              </a:rPr>
              <a:t>күтудің</a:t>
            </a:r>
            <a:r>
              <a:rPr lang="ru-RU" sz="2000" b="1" dirty="0">
                <a:solidFill>
                  <a:srgbClr val="FF0000"/>
                </a:solidFill>
                <a:latin typeface="Times New Roman" pitchFamily="18" charset="0"/>
                <a:cs typeface="Times New Roman" pitchFamily="18" charset="0"/>
              </a:rPr>
              <a:t> </a:t>
            </a:r>
            <a:r>
              <a:rPr lang="ru-RU" sz="2000" b="1" dirty="0" err="1">
                <a:solidFill>
                  <a:srgbClr val="FF0000"/>
                </a:solidFill>
                <a:latin typeface="Times New Roman" pitchFamily="18" charset="0"/>
                <a:cs typeface="Times New Roman" pitchFamily="18" charset="0"/>
              </a:rPr>
              <a:t>шексіз</a:t>
            </a:r>
            <a:r>
              <a:rPr lang="ru-RU" sz="2000" b="1" dirty="0">
                <a:solidFill>
                  <a:srgbClr val="FF0000"/>
                </a:solidFill>
                <a:latin typeface="Times New Roman" pitchFamily="18" charset="0"/>
                <a:cs typeface="Times New Roman" pitchFamily="18" charset="0"/>
              </a:rPr>
              <a:t> </a:t>
            </a:r>
            <a:r>
              <a:rPr lang="ru-RU" sz="2000" b="1" dirty="0" err="1">
                <a:solidFill>
                  <a:srgbClr val="FF0000"/>
                </a:solidFill>
                <a:latin typeface="Times New Roman" pitchFamily="18" charset="0"/>
                <a:cs typeface="Times New Roman" pitchFamily="18" charset="0"/>
              </a:rPr>
              <a:t>цикліне</a:t>
            </a:r>
            <a:r>
              <a:rPr lang="ru-RU" sz="2000" b="1" dirty="0">
                <a:latin typeface="Times New Roman" pitchFamily="18" charset="0"/>
                <a:cs typeface="Times New Roman" pitchFamily="18" charset="0"/>
              </a:rPr>
              <a:t> </a:t>
            </a:r>
            <a:r>
              <a:rPr lang="ru-RU" sz="2000" dirty="0" err="1">
                <a:latin typeface="Times New Roman" pitchFamily="18" charset="0"/>
                <a:cs typeface="Times New Roman" pitchFamily="18" charset="0"/>
              </a:rPr>
              <a:t>ауысады</a:t>
            </a:r>
            <a:r>
              <a:rPr lang="en-US" sz="2000" dirty="0">
                <a:latin typeface="Times New Roman" pitchFamily="18" charset="0"/>
                <a:cs typeface="Times New Roman" pitchFamily="18" charset="0"/>
              </a:rPr>
              <a:t>.</a:t>
            </a:r>
            <a:endParaRPr lang="kk-KZ" sz="2000" dirty="0">
              <a:latin typeface="Times New Roman" pitchFamily="18" charset="0"/>
              <a:cs typeface="Times New Roman" pitchFamily="18" charset="0"/>
            </a:endParaRPr>
          </a:p>
          <a:p>
            <a:pPr marL="457200" indent="-457200" algn="just">
              <a:buAutoNum type="arabicPeriod"/>
            </a:pPr>
            <a:r>
              <a:rPr lang="ru-RU" sz="2000" b="1" dirty="0">
                <a:latin typeface="Times New Roman" pitchFamily="18" charset="0"/>
                <a:cs typeface="Times New Roman" pitchFamily="18" charset="0"/>
              </a:rPr>
              <a:t>Хабар </a:t>
            </a:r>
            <a:r>
              <a:rPr lang="ru-RU" sz="2000" b="1" dirty="0" err="1">
                <a:latin typeface="Times New Roman" pitchFamily="18" charset="0"/>
                <a:cs typeface="Times New Roman" pitchFamily="18" charset="0"/>
              </a:rPr>
              <a:t>дегеніміз</a:t>
            </a:r>
            <a:r>
              <a:rPr lang="en-US" sz="2000" b="1" dirty="0">
                <a:latin typeface="Times New Roman" pitchFamily="18" charset="0"/>
                <a:cs typeface="Times New Roman" pitchFamily="18" charset="0"/>
              </a:rPr>
              <a:t> -</a:t>
            </a:r>
            <a:r>
              <a:rPr lang="en-US" sz="2000" dirty="0">
                <a:latin typeface="Times New Roman" pitchFamily="18" charset="0"/>
                <a:cs typeface="Times New Roman" pitchFamily="18" charset="0"/>
              </a:rPr>
              <a:t> </a:t>
            </a:r>
            <a:r>
              <a:rPr lang="en-US" sz="2000" b="1" dirty="0">
                <a:latin typeface="Times New Roman" pitchFamily="18" charset="0"/>
                <a:cs typeface="Times New Roman" pitchFamily="18" charset="0"/>
              </a:rPr>
              <a:t>Windows </a:t>
            </a:r>
            <a:r>
              <a:rPr lang="ru-RU" sz="2000" b="1" dirty="0" err="1">
                <a:latin typeface="Times New Roman" pitchFamily="18" charset="0"/>
                <a:cs typeface="Times New Roman" pitchFamily="18" charset="0"/>
              </a:rPr>
              <a:t>операциялық</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жүйесінің</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жүйеде</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өтіп</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жатқан</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оқиғаларға</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жауабы</a:t>
            </a:r>
            <a:r>
              <a:rPr lang="en-US" sz="2000" dirty="0">
                <a:latin typeface="Times New Roman" pitchFamily="18" charset="0"/>
                <a:cs typeface="Times New Roman" pitchFamily="18" charset="0"/>
              </a:rPr>
              <a:t>, </a:t>
            </a:r>
            <a:endParaRPr lang="kk-KZ" sz="2000" dirty="0">
              <a:latin typeface="Times New Roman" pitchFamily="18" charset="0"/>
              <a:cs typeface="Times New Roman" pitchFamily="18" charset="0"/>
            </a:endParaRPr>
          </a:p>
          <a:p>
            <a:pPr algn="just"/>
            <a:r>
              <a:rPr lang="ru-RU" sz="2000" dirty="0" err="1">
                <a:latin typeface="Times New Roman" pitchFamily="18" charset="0"/>
                <a:cs typeface="Times New Roman" pitchFamily="18" charset="0"/>
              </a:rPr>
              <a:t>мысалы</a:t>
            </a:r>
            <a:r>
              <a:rPr lang="en-US" sz="2000" dirty="0">
                <a:latin typeface="Times New Roman" pitchFamily="18" charset="0"/>
                <a:cs typeface="Times New Roman" pitchFamily="18" charset="0"/>
              </a:rPr>
              <a:t> - </a:t>
            </a:r>
            <a:r>
              <a:rPr lang="ru-RU" sz="2000" dirty="0" err="1">
                <a:latin typeface="Times New Roman" pitchFamily="18" charset="0"/>
                <a:cs typeface="Times New Roman" pitchFamily="18" charset="0"/>
              </a:rPr>
              <a:t>пернетақтада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пернені</a:t>
            </a:r>
            <a:r>
              <a:rPr lang="ru-RU" sz="2000" dirty="0">
                <a:latin typeface="Times New Roman" pitchFamily="18" charset="0"/>
                <a:cs typeface="Times New Roman" pitchFamily="18" charset="0"/>
              </a:rPr>
              <a:t> басу</a:t>
            </a:r>
            <a:r>
              <a:rPr lang="en-US"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тышқан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курсорының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орнын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ауыстыруы</a:t>
            </a:r>
            <a:r>
              <a:rPr lang="en-US" sz="2000" dirty="0">
                <a:latin typeface="Times New Roman" pitchFamily="18" charset="0"/>
                <a:cs typeface="Times New Roman" pitchFamily="18" charset="0"/>
              </a:rPr>
              <a:t>, </a:t>
            </a:r>
            <a:r>
              <a:rPr lang="kk-KZ" sz="2000" dirty="0">
                <a:latin typeface="Times New Roman" pitchFamily="18" charset="0"/>
                <a:cs typeface="Times New Roman" pitchFamily="18" charset="0"/>
              </a:rPr>
              <a:t> </a:t>
            </a:r>
            <a:r>
              <a:rPr lang="ru-RU" sz="2000" dirty="0">
                <a:latin typeface="Times New Roman" pitchFamily="18" charset="0"/>
                <a:cs typeface="Times New Roman" pitchFamily="18" charset="0"/>
              </a:rPr>
              <a:t>т</a:t>
            </a:r>
            <a:r>
              <a:rPr lang="en-US" sz="2000" dirty="0">
                <a:latin typeface="Times New Roman" pitchFamily="18" charset="0"/>
                <a:cs typeface="Times New Roman" pitchFamily="18" charset="0"/>
              </a:rPr>
              <a:t>.</a:t>
            </a:r>
            <a:r>
              <a:rPr lang="ru-RU" sz="2000" dirty="0">
                <a:latin typeface="Times New Roman" pitchFamily="18" charset="0"/>
                <a:cs typeface="Times New Roman" pitchFamily="18" charset="0"/>
              </a:rPr>
              <a:t>б</a:t>
            </a:r>
            <a:r>
              <a:rPr lang="en-US" sz="2000" dirty="0">
                <a:latin typeface="Times New Roman" pitchFamily="18" charset="0"/>
                <a:cs typeface="Times New Roman" pitchFamily="18" charset="0"/>
              </a:rPr>
              <a:t>.</a:t>
            </a:r>
            <a:endParaRPr lang="kk-KZ" sz="2000" dirty="0">
              <a:latin typeface="Times New Roman" pitchFamily="18" charset="0"/>
              <a:cs typeface="Times New Roman" pitchFamily="18" charset="0"/>
            </a:endParaRPr>
          </a:p>
          <a:p>
            <a:pPr indent="457200" algn="just"/>
            <a:r>
              <a:rPr lang="kk-KZ" sz="2000" dirty="0">
                <a:latin typeface="Times New Roman" pitchFamily="18" charset="0"/>
                <a:cs typeface="Times New Roman" pitchFamily="18" charset="0"/>
              </a:rPr>
              <a:t>2. </a:t>
            </a:r>
            <a:r>
              <a:rPr lang="kk-KZ" sz="2000" b="1" dirty="0">
                <a:latin typeface="Times New Roman" pitchFamily="18" charset="0"/>
                <a:cs typeface="Times New Roman" pitchFamily="18" charset="0"/>
              </a:rPr>
              <a:t>Оқиғалар</a:t>
            </a:r>
            <a:r>
              <a:rPr lang="kk-KZ" sz="2000" dirty="0">
                <a:latin typeface="Times New Roman" pitchFamily="18" charset="0"/>
                <a:cs typeface="Times New Roman" pitchFamily="18" charset="0"/>
              </a:rPr>
              <a:t> </a:t>
            </a:r>
            <a:r>
              <a:rPr lang="en-US" sz="2000" dirty="0">
                <a:latin typeface="Times New Roman" pitchFamily="18" charset="0"/>
                <a:cs typeface="Times New Roman" pitchFamily="18" charset="0"/>
              </a:rPr>
              <a:t>Windows</a:t>
            </a:r>
            <a:r>
              <a:rPr lang="kk-KZ" sz="2000" dirty="0">
                <a:latin typeface="Times New Roman" pitchFamily="18" charset="0"/>
                <a:cs typeface="Times New Roman" pitchFamily="18" charset="0"/>
              </a:rPr>
              <a:t>–тың арнайы программаларымен – драйверлармен </a:t>
            </a:r>
            <a:r>
              <a:rPr lang="ru-RU" sz="2000" dirty="0" err="1">
                <a:latin typeface="Times New Roman" pitchFamily="18" charset="0"/>
                <a:cs typeface="Times New Roman" pitchFamily="18" charset="0"/>
              </a:rPr>
              <a:t>өңделеді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Мысалы</a:t>
            </a:r>
            <a:r>
              <a:rPr lang="ru-RU" sz="2000" dirty="0">
                <a:latin typeface="Times New Roman" pitchFamily="18" charset="0"/>
                <a:cs typeface="Times New Roman" pitchFamily="18" charset="0"/>
              </a:rPr>
              <a:t> </a:t>
            </a:r>
            <a:r>
              <a:rPr lang="ru-RU" sz="2000" dirty="0" err="1"/>
              <a:t>компьютердің</a:t>
            </a:r>
            <a:r>
              <a:rPr lang="ru-RU" sz="2000" dirty="0"/>
              <a:t>   </a:t>
            </a:r>
            <a:r>
              <a:rPr lang="ru-RU" sz="2000" dirty="0" err="1"/>
              <a:t>перифериялық</a:t>
            </a:r>
            <a:r>
              <a:rPr lang="ru-RU" sz="2000" dirty="0"/>
              <a:t> </a:t>
            </a:r>
            <a:r>
              <a:rPr lang="ru-RU" sz="2000" dirty="0" err="1"/>
              <a:t>құралдарының</a:t>
            </a:r>
            <a:r>
              <a:rPr lang="ru-RU" sz="2000" dirty="0"/>
              <a:t> </a:t>
            </a:r>
            <a:r>
              <a:rPr lang="ru-RU" sz="2000" dirty="0" err="1"/>
              <a:t>драйверлері</a:t>
            </a:r>
            <a:r>
              <a:rPr lang="ru-RU" sz="2000" dirty="0"/>
              <a:t> (клавиатура, </a:t>
            </a:r>
            <a:r>
              <a:rPr lang="ru-RU" sz="2000" dirty="0" err="1"/>
              <a:t>тышқан</a:t>
            </a:r>
            <a:r>
              <a:rPr lang="en-US" sz="2000" dirty="0"/>
              <a:t>)</a:t>
            </a:r>
            <a:r>
              <a:rPr lang="ru-RU" sz="2000" dirty="0"/>
              <a:t>.</a:t>
            </a:r>
            <a:endParaRPr lang="kk-KZ" sz="2000" dirty="0">
              <a:latin typeface="Times New Roman" pitchFamily="18" charset="0"/>
              <a:cs typeface="Times New Roman" pitchFamily="18" charset="0"/>
            </a:endParaRPr>
          </a:p>
          <a:p>
            <a:pPr indent="457200" algn="just"/>
            <a:r>
              <a:rPr lang="kk-KZ" sz="2000" dirty="0">
                <a:latin typeface="Times New Roman" pitchFamily="18" charset="0"/>
                <a:cs typeface="Times New Roman" pitchFamily="18" charset="0"/>
              </a:rPr>
              <a:t>3. </a:t>
            </a:r>
            <a:r>
              <a:rPr lang="kk-KZ" sz="2000" b="1" dirty="0">
                <a:latin typeface="Times New Roman" pitchFamily="18" charset="0"/>
                <a:cs typeface="Times New Roman" pitchFamily="18" charset="0"/>
              </a:rPr>
              <a:t>Windows</a:t>
            </a:r>
            <a:r>
              <a:rPr lang="kk-KZ" sz="2000" dirty="0">
                <a:latin typeface="Times New Roman" pitchFamily="18" charset="0"/>
                <a:cs typeface="Times New Roman" pitchFamily="18" charset="0"/>
              </a:rPr>
              <a:t> операциялық жүйесі жұмысының негізінде </a:t>
            </a:r>
            <a:r>
              <a:rPr lang="kk-KZ" sz="2000" b="1" dirty="0">
                <a:solidFill>
                  <a:srgbClr val="FF0000"/>
                </a:solidFill>
                <a:latin typeface="Times New Roman" pitchFamily="18" charset="0"/>
                <a:cs typeface="Times New Roman" pitchFamily="18" charset="0"/>
              </a:rPr>
              <a:t>оқиғаларды басқару принципі </a:t>
            </a:r>
            <a:r>
              <a:rPr lang="kk-KZ" sz="2000" dirty="0">
                <a:latin typeface="Times New Roman" pitchFamily="18" charset="0"/>
                <a:cs typeface="Times New Roman" pitchFamily="18" charset="0"/>
              </a:rPr>
              <a:t>жатыр. Сонықтан операциялық жүйенің өзі және оның барлық қосымшалары іске қосылғаннан кейін </a:t>
            </a:r>
            <a:r>
              <a:rPr lang="kk-KZ" sz="2000" b="1" dirty="0">
                <a:latin typeface="Times New Roman" pitchFamily="18" charset="0"/>
                <a:cs typeface="Times New Roman" pitchFamily="18" charset="0"/>
              </a:rPr>
              <a:t>пайдаланушы әрекетін </a:t>
            </a:r>
            <a:r>
              <a:rPr lang="kk-KZ" sz="2000" dirty="0">
                <a:latin typeface="Times New Roman" pitchFamily="18" charset="0"/>
                <a:cs typeface="Times New Roman" pitchFamily="18" charset="0"/>
              </a:rPr>
              <a:t>немесе </a:t>
            </a:r>
            <a:r>
              <a:rPr lang="kk-KZ" sz="2000" b="1" dirty="0">
                <a:latin typeface="Times New Roman" pitchFamily="18" charset="0"/>
                <a:cs typeface="Times New Roman" pitchFamily="18" charset="0"/>
              </a:rPr>
              <a:t>операциялық жүйенің хабарын күтеді</a:t>
            </a:r>
            <a:r>
              <a:rPr lang="kk-KZ" sz="2000" dirty="0">
                <a:latin typeface="Times New Roman" pitchFamily="18" charset="0"/>
                <a:cs typeface="Times New Roman" pitchFamily="18" charset="0"/>
              </a:rPr>
              <a:t>, және оған белгілі тәртіпте жауап қайтарады. </a:t>
            </a:r>
          </a:p>
        </p:txBody>
      </p:sp>
    </p:spTree>
    <p:extLst>
      <p:ext uri="{BB962C8B-B14F-4D97-AF65-F5344CB8AC3E}">
        <p14:creationId xmlns:p14="http://schemas.microsoft.com/office/powerpoint/2010/main" val="3841123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3147" y="2348880"/>
            <a:ext cx="7691358" cy="1938992"/>
          </a:xfrm>
          <a:prstGeom prst="rect">
            <a:avLst/>
          </a:prstGeom>
        </p:spPr>
        <p:txBody>
          <a:bodyPr wrap="square">
            <a:spAutoFit/>
          </a:bodyPr>
          <a:lstStyle/>
          <a:p>
            <a:pPr indent="457200" algn="just"/>
            <a:r>
              <a:rPr lang="ru-RU" sz="2400" dirty="0">
                <a:latin typeface="Times New Roman" pitchFamily="18" charset="0"/>
                <a:cs typeface="Times New Roman" pitchFamily="18" charset="0"/>
              </a:rPr>
              <a:t>Например, структура некоторого сообщения может включать дескриптор окна программы, код (идентификатор) сообщения, уточняющие параметры (например, координаты x и y курсора мыши) и время создания сообщения.</a:t>
            </a:r>
          </a:p>
        </p:txBody>
      </p:sp>
      <p:sp>
        <p:nvSpPr>
          <p:cNvPr id="3" name="Прямоугольник 2"/>
          <p:cNvSpPr/>
          <p:nvPr/>
        </p:nvSpPr>
        <p:spPr>
          <a:xfrm>
            <a:off x="525876" y="260648"/>
            <a:ext cx="7993066" cy="369332"/>
          </a:xfrm>
          <a:prstGeom prst="rect">
            <a:avLst/>
          </a:prstGeom>
        </p:spPr>
        <p:txBody>
          <a:bodyPr wrap="square">
            <a:spAutoFit/>
          </a:bodyPr>
          <a:lstStyle/>
          <a:p>
            <a:pPr algn="ctr"/>
            <a:r>
              <a:rPr lang="kk-KZ" b="1" dirty="0">
                <a:latin typeface="Times New Roman" pitchFamily="18" charset="0"/>
                <a:cs typeface="Times New Roman" pitchFamily="18" charset="0"/>
              </a:rPr>
              <a:t>2  Windows жүйесінің оқиғаларын басқару ұғымы</a:t>
            </a:r>
            <a:r>
              <a:rPr lang="ru-RU" b="1" dirty="0">
                <a:latin typeface="Times New Roman" pitchFamily="18" charset="0"/>
                <a:cs typeface="Times New Roman" pitchFamily="18" charset="0"/>
              </a:rPr>
              <a:t> </a:t>
            </a:r>
          </a:p>
        </p:txBody>
      </p:sp>
      <p:sp>
        <p:nvSpPr>
          <p:cNvPr id="4" name="Прямоугольник 3"/>
          <p:cNvSpPr/>
          <p:nvPr/>
        </p:nvSpPr>
        <p:spPr>
          <a:xfrm>
            <a:off x="525876" y="1412776"/>
            <a:ext cx="7993066" cy="830997"/>
          </a:xfrm>
          <a:prstGeom prst="rect">
            <a:avLst/>
          </a:prstGeom>
        </p:spPr>
        <p:txBody>
          <a:bodyPr wrap="square">
            <a:spAutoFit/>
          </a:bodyPr>
          <a:lstStyle/>
          <a:p>
            <a:pPr indent="457200" algn="just"/>
            <a:r>
              <a:rPr lang="kk-KZ" sz="2400" dirty="0">
                <a:latin typeface="Times New Roman" pitchFamily="18" charset="0"/>
                <a:cs typeface="Times New Roman" pitchFamily="18" charset="0"/>
              </a:rPr>
              <a:t>4. </a:t>
            </a:r>
            <a:r>
              <a:rPr lang="kk-KZ" sz="2400" b="1" dirty="0">
                <a:latin typeface="Times New Roman" pitchFamily="18" charset="0"/>
                <a:cs typeface="Times New Roman" pitchFamily="18" charset="0"/>
              </a:rPr>
              <a:t>Windows хабары – жазба болып табылады</a:t>
            </a:r>
            <a:r>
              <a:rPr lang="kk-KZ" sz="2400" dirty="0">
                <a:latin typeface="Times New Roman" pitchFamily="18" charset="0"/>
                <a:cs typeface="Times New Roman" pitchFamily="18" charset="0"/>
              </a:rPr>
              <a:t>, онда оқиға және қосымша ақпарат/(параметрлер) жазылады. </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8354353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836712"/>
            <a:ext cx="8424936" cy="5509200"/>
          </a:xfrm>
          <a:prstGeom prst="rect">
            <a:avLst/>
          </a:prstGeom>
        </p:spPr>
        <p:txBody>
          <a:bodyPr wrap="square">
            <a:spAutoFit/>
          </a:bodyPr>
          <a:lstStyle/>
          <a:p>
            <a:pPr indent="457200" algn="just"/>
            <a:r>
              <a:rPr lang="kk-KZ" sz="2200" dirty="0">
                <a:latin typeface="Times New Roman" pitchFamily="18" charset="0"/>
                <a:cs typeface="Times New Roman" pitchFamily="18" charset="0"/>
              </a:rPr>
              <a:t>5. Windows-тан келіп түсетін барлық хабарлар </a:t>
            </a:r>
            <a:r>
              <a:rPr lang="kk-KZ" sz="2200" b="1" dirty="0">
                <a:solidFill>
                  <a:srgbClr val="FF0000"/>
                </a:solidFill>
                <a:latin typeface="Times New Roman" pitchFamily="18" charset="0"/>
                <a:cs typeface="Times New Roman" pitchFamily="18" charset="0"/>
              </a:rPr>
              <a:t>хабарлардың жүйелік кезегіне</a:t>
            </a:r>
            <a:r>
              <a:rPr lang="kk-KZ" sz="2200" dirty="0">
                <a:solidFill>
                  <a:srgbClr val="FF0000"/>
                </a:solidFill>
                <a:latin typeface="Times New Roman" pitchFamily="18" charset="0"/>
                <a:cs typeface="Times New Roman" pitchFamily="18" charset="0"/>
              </a:rPr>
              <a:t> </a:t>
            </a:r>
            <a:r>
              <a:rPr lang="en-US" sz="2200" dirty="0">
                <a:latin typeface="Times New Roman" pitchFamily="18" charset="0"/>
                <a:cs typeface="Times New Roman" pitchFamily="18" charset="0"/>
              </a:rPr>
              <a:t>(</a:t>
            </a:r>
            <a:r>
              <a:rPr lang="ru-RU" sz="2200" b="1" dirty="0">
                <a:latin typeface="Times New Roman" pitchFamily="18" charset="0"/>
                <a:cs typeface="Times New Roman" pitchFamily="18" charset="0"/>
              </a:rPr>
              <a:t>системную очередь сообщений, </a:t>
            </a:r>
            <a:r>
              <a:rPr lang="kk-KZ" sz="2200" dirty="0">
                <a:latin typeface="Times New Roman" pitchFamily="18" charset="0"/>
                <a:cs typeface="Times New Roman" pitchFamily="18" charset="0"/>
              </a:rPr>
              <a:t>жүйелік</a:t>
            </a:r>
            <a:r>
              <a:rPr lang="kk-KZ" sz="2200" dirty="0">
                <a:solidFill>
                  <a:srgbClr val="FF0000"/>
                </a:solidFill>
                <a:latin typeface="Times New Roman" pitchFamily="18" charset="0"/>
                <a:cs typeface="Times New Roman" pitchFamily="18" charset="0"/>
              </a:rPr>
              <a:t> </a:t>
            </a:r>
            <a:r>
              <a:rPr lang="ru-RU" sz="2200" dirty="0" err="1">
                <a:latin typeface="Times New Roman" pitchFamily="18" charset="0"/>
                <a:cs typeface="Times New Roman" pitchFamily="18" charset="0"/>
              </a:rPr>
              <a:t>кезек</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бір</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вариантта</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ғана</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болады</a:t>
            </a:r>
            <a:r>
              <a:rPr lang="en-US" sz="2200" dirty="0">
                <a:latin typeface="Times New Roman" pitchFamily="18" charset="0"/>
                <a:cs typeface="Times New Roman" pitchFamily="18" charset="0"/>
              </a:rPr>
              <a:t>)</a:t>
            </a:r>
            <a:r>
              <a:rPr lang="kk-KZ" sz="2200" dirty="0">
                <a:latin typeface="Times New Roman" pitchFamily="18" charset="0"/>
                <a:cs typeface="Times New Roman" pitchFamily="18" charset="0"/>
              </a:rPr>
              <a:t> түседі. </a:t>
            </a:r>
          </a:p>
          <a:p>
            <a:pPr indent="457200" algn="just"/>
            <a:r>
              <a:rPr lang="ru-RU" sz="2200" dirty="0">
                <a:latin typeface="Times New Roman" pitchFamily="18" charset="0"/>
                <a:cs typeface="Times New Roman" pitchFamily="18" charset="0"/>
              </a:rPr>
              <a:t>6. Ары </a:t>
            </a:r>
            <a:r>
              <a:rPr lang="kk-KZ" sz="2200" dirty="0">
                <a:latin typeface="Times New Roman" pitchFamily="18" charset="0"/>
                <a:cs typeface="Times New Roman" pitchFamily="18" charset="0"/>
              </a:rPr>
              <a:t>қ</a:t>
            </a:r>
            <a:r>
              <a:rPr lang="ru-RU" sz="2200" dirty="0" err="1">
                <a:latin typeface="Times New Roman" pitchFamily="18" charset="0"/>
                <a:cs typeface="Times New Roman" pitchFamily="18" charset="0"/>
              </a:rPr>
              <a:t>арай</a:t>
            </a:r>
            <a:r>
              <a:rPr lang="ru-RU" sz="2200" dirty="0">
                <a:latin typeface="Times New Roman" pitchFamily="18" charset="0"/>
                <a:cs typeface="Times New Roman" pitchFamily="18" charset="0"/>
              </a:rPr>
              <a:t> </a:t>
            </a:r>
            <a:r>
              <a:rPr lang="kk-KZ" sz="2200" b="1" dirty="0">
                <a:latin typeface="Times New Roman" pitchFamily="18" charset="0"/>
                <a:cs typeface="Times New Roman" pitchFamily="18" charset="0"/>
              </a:rPr>
              <a:t>жүйелік кезекте </a:t>
            </a:r>
            <a:r>
              <a:rPr lang="kk-KZ" sz="2200" dirty="0">
                <a:latin typeface="Times New Roman" pitchFamily="18" charset="0"/>
                <a:cs typeface="Times New Roman" pitchFamily="18" charset="0"/>
              </a:rPr>
              <a:t>орналасқан   </a:t>
            </a:r>
            <a:r>
              <a:rPr lang="kk-KZ" sz="2200" b="1" dirty="0">
                <a:latin typeface="Times New Roman" pitchFamily="18" charset="0"/>
                <a:cs typeface="Times New Roman" pitchFamily="18" charset="0"/>
              </a:rPr>
              <a:t>хабарлар</a:t>
            </a:r>
            <a:r>
              <a:rPr lang="kk-KZ" sz="2200" dirty="0">
                <a:latin typeface="Times New Roman" pitchFamily="18" charset="0"/>
                <a:cs typeface="Times New Roman" pitchFamily="18" charset="0"/>
              </a:rPr>
              <a:t> </a:t>
            </a:r>
            <a:r>
              <a:rPr lang="kk-KZ" sz="2200" u="sng" dirty="0">
                <a:latin typeface="Times New Roman" pitchFamily="18" charset="0"/>
                <a:cs typeface="Times New Roman" pitchFamily="18" charset="0"/>
              </a:rPr>
              <a:t>жеке</a:t>
            </a:r>
            <a:r>
              <a:rPr lang="kk-KZ" sz="2200" b="1" u="sng" dirty="0">
                <a:latin typeface="Times New Roman" pitchFamily="18" charset="0"/>
                <a:cs typeface="Times New Roman" pitchFamily="18" charset="0"/>
              </a:rPr>
              <a:t> </a:t>
            </a:r>
            <a:r>
              <a:rPr lang="kk-KZ" sz="2200" u="sng" dirty="0">
                <a:latin typeface="Times New Roman" pitchFamily="18" charset="0"/>
                <a:cs typeface="Times New Roman" pitchFamily="18" charset="0"/>
              </a:rPr>
              <a:t>Windows-қосымшалардың  </a:t>
            </a:r>
            <a:r>
              <a:rPr lang="kk-KZ" sz="2200" b="1" u="sng" dirty="0">
                <a:latin typeface="Times New Roman" pitchFamily="18" charset="0"/>
                <a:cs typeface="Times New Roman" pitchFamily="18" charset="0"/>
              </a:rPr>
              <a:t>хабарлар кезегіне  </a:t>
            </a:r>
            <a:r>
              <a:rPr lang="kk-KZ" sz="2200" dirty="0">
                <a:latin typeface="Times New Roman" pitchFamily="18" charset="0"/>
                <a:cs typeface="Times New Roman" pitchFamily="18" charset="0"/>
              </a:rPr>
              <a:t>таратылады. </a:t>
            </a:r>
          </a:p>
          <a:p>
            <a:pPr indent="457200" algn="just"/>
            <a:endParaRPr lang="kk-KZ" sz="2200" dirty="0">
              <a:latin typeface="Times New Roman" pitchFamily="18" charset="0"/>
              <a:cs typeface="Times New Roman" pitchFamily="18" charset="0"/>
            </a:endParaRPr>
          </a:p>
          <a:p>
            <a:pPr indent="457200" algn="just"/>
            <a:r>
              <a:rPr lang="kk-KZ" sz="2200" dirty="0">
                <a:latin typeface="Times New Roman" pitchFamily="18" charset="0"/>
                <a:cs typeface="Times New Roman" pitchFamily="18" charset="0"/>
              </a:rPr>
              <a:t>7. Әрбір қосымша озінің </a:t>
            </a:r>
            <a:r>
              <a:rPr lang="kk-KZ" sz="2200" b="1" dirty="0">
                <a:latin typeface="Times New Roman" pitchFamily="18" charset="0"/>
                <a:cs typeface="Times New Roman" pitchFamily="18" charset="0"/>
              </a:rPr>
              <a:t>жеке хабарлар кезігін </a:t>
            </a:r>
            <a:r>
              <a:rPr lang="kk-KZ" sz="2200" dirty="0">
                <a:latin typeface="Times New Roman" pitchFamily="18" charset="0"/>
                <a:cs typeface="Times New Roman" pitchFamily="18" charset="0"/>
              </a:rPr>
              <a:t>құрады. </a:t>
            </a:r>
          </a:p>
          <a:p>
            <a:pPr indent="457200"/>
            <a:endParaRPr lang="kk-KZ" sz="2200" dirty="0">
              <a:latin typeface="Times New Roman" pitchFamily="18" charset="0"/>
              <a:cs typeface="Times New Roman" pitchFamily="18" charset="0"/>
            </a:endParaRPr>
          </a:p>
          <a:p>
            <a:pPr indent="457200"/>
            <a:r>
              <a:rPr lang="kk-KZ" sz="2200" dirty="0">
                <a:latin typeface="Times New Roman" pitchFamily="18" charset="0"/>
                <a:cs typeface="Times New Roman" pitchFamily="18" charset="0"/>
              </a:rPr>
              <a:t>8. Əрбір Windows-қосымшасының  </a:t>
            </a:r>
            <a:r>
              <a:rPr lang="kk-KZ" sz="2200" b="1" dirty="0">
                <a:solidFill>
                  <a:srgbClr val="FF0000"/>
                </a:solidFill>
                <a:latin typeface="Times New Roman" pitchFamily="18" charset="0"/>
                <a:cs typeface="Times New Roman" pitchFamily="18" charset="0"/>
              </a:rPr>
              <a:t>өзіндегі</a:t>
            </a:r>
            <a:r>
              <a:rPr lang="kk-KZ" sz="2200" dirty="0">
                <a:latin typeface="Times New Roman" pitchFamily="18" charset="0"/>
                <a:cs typeface="Times New Roman" pitchFamily="18" charset="0"/>
              </a:rPr>
              <a:t> </a:t>
            </a:r>
            <a:r>
              <a:rPr lang="kk-KZ" sz="2200" b="1" dirty="0">
                <a:solidFill>
                  <a:srgbClr val="FF0000"/>
                </a:solidFill>
                <a:latin typeface="Times New Roman" pitchFamily="18" charset="0"/>
                <a:cs typeface="Times New Roman" pitchFamily="18" charset="0"/>
              </a:rPr>
              <a:t>хабарлар</a:t>
            </a:r>
            <a:r>
              <a:rPr lang="kk-KZ" sz="2200" b="1" dirty="0">
                <a:latin typeface="Times New Roman" pitchFamily="18" charset="0"/>
                <a:cs typeface="Times New Roman" pitchFamily="18" charset="0"/>
              </a:rPr>
              <a:t> </a:t>
            </a:r>
            <a:r>
              <a:rPr lang="en-US" sz="2200" b="1" dirty="0">
                <a:latin typeface="Times New Roman" pitchFamily="18" charset="0"/>
                <a:cs typeface="Times New Roman" pitchFamily="18" charset="0"/>
              </a:rPr>
              <a:t>(</a:t>
            </a:r>
            <a:r>
              <a:rPr lang="kk-KZ" sz="2200" dirty="0">
                <a:latin typeface="Times New Roman" pitchFamily="18" charset="0"/>
                <a:cs typeface="Times New Roman" pitchFamily="18" charset="0"/>
              </a:rPr>
              <a:t>Windows-тан келіп түсетін</a:t>
            </a:r>
            <a:r>
              <a:rPr lang="en-US" sz="2200" dirty="0">
                <a:latin typeface="Times New Roman" pitchFamily="18" charset="0"/>
                <a:cs typeface="Times New Roman" pitchFamily="18" charset="0"/>
              </a:rPr>
              <a:t>)</a:t>
            </a:r>
            <a:r>
              <a:rPr lang="kk-KZ" sz="2200" dirty="0">
                <a:latin typeface="Times New Roman" pitchFamily="18" charset="0"/>
                <a:cs typeface="Times New Roman" pitchFamily="18" charset="0"/>
              </a:rPr>
              <a:t> </a:t>
            </a:r>
            <a:r>
              <a:rPr lang="kk-KZ" sz="2200" b="1" dirty="0">
                <a:latin typeface="Times New Roman" pitchFamily="18" charset="0"/>
                <a:cs typeface="Times New Roman" pitchFamily="18" charset="0"/>
              </a:rPr>
              <a:t> </a:t>
            </a:r>
            <a:r>
              <a:rPr lang="kk-KZ" sz="2200" b="1" dirty="0">
                <a:solidFill>
                  <a:srgbClr val="FF0000"/>
                </a:solidFill>
                <a:latin typeface="Times New Roman" pitchFamily="18" charset="0"/>
                <a:cs typeface="Times New Roman" pitchFamily="18" charset="0"/>
              </a:rPr>
              <a:t>кезегін  өңдейтін үздіксіз циклі</a:t>
            </a:r>
            <a:r>
              <a:rPr lang="kk-KZ" sz="2200" dirty="0">
                <a:solidFill>
                  <a:srgbClr val="FF0000"/>
                </a:solidFill>
                <a:latin typeface="Times New Roman" pitchFamily="18" charset="0"/>
                <a:cs typeface="Times New Roman" pitchFamily="18" charset="0"/>
              </a:rPr>
              <a:t> </a:t>
            </a:r>
            <a:r>
              <a:rPr lang="kk-KZ" sz="2200" dirty="0">
                <a:latin typeface="Times New Roman" pitchFamily="18" charset="0"/>
                <a:cs typeface="Times New Roman" pitchFamily="18" charset="0"/>
              </a:rPr>
              <a:t>болады. </a:t>
            </a:r>
          </a:p>
          <a:p>
            <a:pPr indent="457200"/>
            <a:r>
              <a:rPr lang="kk-KZ" sz="2200" dirty="0">
                <a:latin typeface="Times New Roman" pitchFamily="18" charset="0"/>
                <a:cs typeface="Times New Roman" pitchFamily="18" charset="0"/>
              </a:rPr>
              <a:t>Осы циклдің көмегімен қосымшалар «өзінің» хабарларын ал</a:t>
            </a:r>
            <a:r>
              <a:rPr lang="ru-RU" sz="2200" dirty="0" err="1">
                <a:latin typeface="Times New Roman" pitchFamily="18" charset="0"/>
                <a:cs typeface="Times New Roman" pitchFamily="18" charset="0"/>
              </a:rPr>
              <a:t>ып</a:t>
            </a:r>
            <a:r>
              <a:rPr lang="ru-RU" sz="2200" dirty="0">
                <a:latin typeface="Times New Roman" pitchFamily="18" charset="0"/>
                <a:cs typeface="Times New Roman" pitchFamily="18" charset="0"/>
              </a:rPr>
              <a:t>, </a:t>
            </a:r>
            <a:r>
              <a:rPr lang="kk-KZ" sz="2200" dirty="0">
                <a:latin typeface="Times New Roman" pitchFamily="18" charset="0"/>
                <a:cs typeface="Times New Roman" pitchFamily="18" charset="0"/>
              </a:rPr>
              <a:t>оны қосымша терезесіне тиісті  </a:t>
            </a:r>
            <a:r>
              <a:rPr lang="kk-KZ" sz="2200" b="1" u="sng" dirty="0">
                <a:latin typeface="Times New Roman" pitchFamily="18" charset="0"/>
                <a:cs typeface="Times New Roman" pitchFamily="18" charset="0"/>
              </a:rPr>
              <a:t>хабарлар өңдеуіштеріне</a:t>
            </a:r>
            <a:r>
              <a:rPr lang="kk-KZ" sz="2200" u="sng" dirty="0">
                <a:latin typeface="Times New Roman" pitchFamily="18" charset="0"/>
                <a:cs typeface="Times New Roman" pitchFamily="18" charset="0"/>
              </a:rPr>
              <a:t> </a:t>
            </a:r>
            <a:r>
              <a:rPr lang="kk-KZ" sz="2200" dirty="0">
                <a:latin typeface="Times New Roman" pitchFamily="18" charset="0"/>
                <a:cs typeface="Times New Roman" pitchFamily="18" charset="0"/>
              </a:rPr>
              <a:t>жібереді. </a:t>
            </a:r>
          </a:p>
          <a:p>
            <a:pPr indent="457200"/>
            <a:r>
              <a:rPr lang="kk-KZ" sz="2200" dirty="0">
                <a:latin typeface="Times New Roman" pitchFamily="18" charset="0"/>
                <a:cs typeface="Times New Roman" pitchFamily="18" charset="0"/>
              </a:rPr>
              <a:t>9. Қосымшаның əрбір терезесінде болады:</a:t>
            </a:r>
            <a:endParaRPr lang="ru-RU" sz="2200" dirty="0">
              <a:latin typeface="Times New Roman" pitchFamily="18" charset="0"/>
              <a:cs typeface="Times New Roman" pitchFamily="18" charset="0"/>
            </a:endParaRPr>
          </a:p>
          <a:p>
            <a:pPr lvl="0" indent="457200"/>
            <a:r>
              <a:rPr lang="kk-KZ" sz="2200" b="1" dirty="0">
                <a:latin typeface="Times New Roman" pitchFamily="18" charset="0"/>
                <a:cs typeface="Times New Roman" pitchFamily="18" charset="0"/>
              </a:rPr>
              <a:t>- өзінің «хабарларды өңдейтін циклі»  </a:t>
            </a:r>
            <a:r>
              <a:rPr lang="kk-KZ" sz="2200" dirty="0">
                <a:latin typeface="Times New Roman" pitchFamily="18" charset="0"/>
                <a:cs typeface="Times New Roman" pitchFamily="18" charset="0"/>
              </a:rPr>
              <a:t>және </a:t>
            </a:r>
            <a:endParaRPr lang="ru-RU" sz="2200" dirty="0">
              <a:latin typeface="Times New Roman" pitchFamily="18" charset="0"/>
              <a:cs typeface="Times New Roman" pitchFamily="18" charset="0"/>
            </a:endParaRPr>
          </a:p>
          <a:p>
            <a:pPr lvl="0" indent="457200"/>
            <a:r>
              <a:rPr lang="kk-KZ" sz="2200" dirty="0">
                <a:latin typeface="Times New Roman" pitchFamily="18" charset="0"/>
                <a:cs typeface="Times New Roman" pitchFamily="18" charset="0"/>
              </a:rPr>
              <a:t>- өз</a:t>
            </a:r>
            <a:r>
              <a:rPr lang="kk-KZ" sz="2200" b="1" dirty="0">
                <a:latin typeface="Times New Roman" pitchFamily="18" charset="0"/>
                <a:cs typeface="Times New Roman" pitchFamily="18" charset="0"/>
              </a:rPr>
              <a:t> терезе функциясы </a:t>
            </a:r>
            <a:r>
              <a:rPr lang="en-US" sz="2200" dirty="0">
                <a:latin typeface="Times New Roman" pitchFamily="18" charset="0"/>
                <a:cs typeface="Times New Roman" pitchFamily="18" charset="0"/>
              </a:rPr>
              <a:t>(</a:t>
            </a:r>
            <a:r>
              <a:rPr lang="kk-KZ" sz="2200" dirty="0">
                <a:latin typeface="Times New Roman" pitchFamily="18" charset="0"/>
                <a:cs typeface="Times New Roman" pitchFamily="18" charset="0"/>
              </a:rPr>
              <a:t>оған қосымша кезегінен хабарлар келіп түседі</a:t>
            </a:r>
            <a:r>
              <a:rPr lang="en-US" sz="2200" dirty="0">
                <a:latin typeface="Times New Roman" pitchFamily="18" charset="0"/>
                <a:cs typeface="Times New Roman" pitchFamily="18" charset="0"/>
              </a:rPr>
              <a:t>)</a:t>
            </a:r>
            <a:r>
              <a:rPr lang="kk-KZ" sz="2200" b="1" dirty="0">
                <a:latin typeface="Times New Roman" pitchFamily="18" charset="0"/>
                <a:cs typeface="Times New Roman" pitchFamily="18" charset="0"/>
              </a:rPr>
              <a:t>.</a:t>
            </a:r>
            <a:r>
              <a:rPr lang="kk-KZ" sz="2200" dirty="0">
                <a:latin typeface="Times New Roman" pitchFamily="18" charset="0"/>
                <a:cs typeface="Times New Roman" pitchFamily="18" charset="0"/>
              </a:rPr>
              <a:t> </a:t>
            </a:r>
            <a:endParaRPr lang="ru-RU" sz="2200" dirty="0">
              <a:latin typeface="Times New Roman" pitchFamily="18" charset="0"/>
              <a:cs typeface="Times New Roman" pitchFamily="18" charset="0"/>
            </a:endParaRPr>
          </a:p>
        </p:txBody>
      </p:sp>
      <p:sp>
        <p:nvSpPr>
          <p:cNvPr id="3" name="Прямоугольник 2"/>
          <p:cNvSpPr/>
          <p:nvPr/>
        </p:nvSpPr>
        <p:spPr>
          <a:xfrm>
            <a:off x="413336" y="188640"/>
            <a:ext cx="8263120" cy="461665"/>
          </a:xfrm>
          <a:prstGeom prst="rect">
            <a:avLst/>
          </a:prstGeom>
        </p:spPr>
        <p:txBody>
          <a:bodyPr wrap="square">
            <a:spAutoFit/>
          </a:bodyPr>
          <a:lstStyle/>
          <a:p>
            <a:pPr algn="ctr"/>
            <a:r>
              <a:rPr lang="kk-KZ" sz="2400" b="1" dirty="0">
                <a:latin typeface="Times New Roman" pitchFamily="18" charset="0"/>
                <a:cs typeface="Times New Roman" pitchFamily="18" charset="0"/>
              </a:rPr>
              <a:t>2 Windows жүйесінің оқиғаларын басқару ұғымы</a:t>
            </a:r>
            <a:r>
              <a:rPr lang="ru-RU" sz="2400" b="1" dirty="0">
                <a:latin typeface="Times New Roman" pitchFamily="18" charset="0"/>
                <a:cs typeface="Times New Roman" pitchFamily="18" charset="0"/>
              </a:rPr>
              <a:t> </a:t>
            </a:r>
          </a:p>
        </p:txBody>
      </p:sp>
    </p:spTree>
    <p:extLst>
      <p:ext uri="{BB962C8B-B14F-4D97-AF65-F5344CB8AC3E}">
        <p14:creationId xmlns:p14="http://schemas.microsoft.com/office/powerpoint/2010/main" val="12199103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1166843"/>
            <a:ext cx="8136904" cy="4524315"/>
          </a:xfrm>
          <a:prstGeom prst="rect">
            <a:avLst/>
          </a:prstGeom>
        </p:spPr>
        <p:txBody>
          <a:bodyPr wrap="square">
            <a:spAutoFit/>
          </a:bodyPr>
          <a:lstStyle/>
          <a:p>
            <a:pPr indent="457200" algn="just"/>
            <a:r>
              <a:rPr lang="kk-KZ" sz="2400" dirty="0">
                <a:latin typeface="Times New Roman" pitchFamily="18" charset="0"/>
                <a:cs typeface="Times New Roman" pitchFamily="18" charset="0"/>
              </a:rPr>
              <a:t>Әдетте Windows қосымшасының негізгі терезесі болады, онда негізгі </a:t>
            </a:r>
            <a:r>
              <a:rPr lang="kk-KZ" sz="2400" b="1" dirty="0">
                <a:latin typeface="Times New Roman" pitchFamily="18" charset="0"/>
                <a:cs typeface="Times New Roman" pitchFamily="18" charset="0"/>
              </a:rPr>
              <a:t>басқару</a:t>
            </a:r>
            <a:r>
              <a:rPr lang="en-US" sz="2400" b="1" dirty="0">
                <a:latin typeface="Times New Roman" pitchFamily="18" charset="0"/>
                <a:cs typeface="Times New Roman" pitchFamily="18" charset="0"/>
              </a:rPr>
              <a:t> </a:t>
            </a:r>
            <a:r>
              <a:rPr lang="kk-KZ" sz="2400" b="1" dirty="0">
                <a:latin typeface="Times New Roman" pitchFamily="18" charset="0"/>
                <a:cs typeface="Times New Roman" pitchFamily="18" charset="0"/>
              </a:rPr>
              <a:t>элементтер </a:t>
            </a:r>
            <a:r>
              <a:rPr lang="kk-KZ" sz="2400" dirty="0">
                <a:latin typeface="Times New Roman" pitchFamily="18" charset="0"/>
                <a:cs typeface="Times New Roman" pitchFamily="18" charset="0"/>
              </a:rPr>
              <a:t>орналасады – </a:t>
            </a:r>
            <a:r>
              <a:rPr lang="kk-KZ" sz="2400" b="1" dirty="0">
                <a:latin typeface="Times New Roman" pitchFamily="18" charset="0"/>
                <a:cs typeface="Times New Roman" pitchFamily="18" charset="0"/>
              </a:rPr>
              <a:t>меню, батырма, жалаушала</a:t>
            </a:r>
            <a:r>
              <a:rPr lang="kk-KZ" sz="2400" dirty="0">
                <a:latin typeface="Times New Roman" pitchFamily="18" charset="0"/>
                <a:cs typeface="Times New Roman" pitchFamily="18" charset="0"/>
              </a:rPr>
              <a:t>р, т.б. Қосымшамен жұмыс істеу барысында пайдаланушылар менюді таңдайды, батырмаларды басады немесе басқа басқару элементтерін қолданады.</a:t>
            </a:r>
            <a:endParaRPr lang="ru-RU" sz="2400" dirty="0">
              <a:latin typeface="Times New Roman" pitchFamily="18" charset="0"/>
              <a:cs typeface="Times New Roman" pitchFamily="18" charset="0"/>
            </a:endParaRPr>
          </a:p>
          <a:p>
            <a:pPr indent="457200" algn="just"/>
            <a:r>
              <a:rPr lang="kk-KZ" sz="2400" dirty="0">
                <a:latin typeface="Times New Roman" pitchFamily="18" charset="0"/>
                <a:cs typeface="Times New Roman" pitchFamily="18" charset="0"/>
              </a:rPr>
              <a:t>Әрбір басқару элементінің өз </a:t>
            </a:r>
            <a:r>
              <a:rPr lang="ru-RU" sz="2400" dirty="0">
                <a:latin typeface="Times New Roman" pitchFamily="18" charset="0"/>
                <a:cs typeface="Times New Roman" pitchFamily="18" charset="0"/>
              </a:rPr>
              <a:t>идентификатор</a:t>
            </a:r>
            <a:r>
              <a:rPr lang="kk-KZ" sz="2400" dirty="0">
                <a:latin typeface="Times New Roman" pitchFamily="18" charset="0"/>
                <a:cs typeface="Times New Roman" pitchFamily="18" charset="0"/>
              </a:rPr>
              <a:t>ы болады. Мысалы, батырманы басқанда пайда болатын хабар Windows қосымшасының хабарлар кезегіне орналастырылады. Қолданылған басқару элементінен келетін хабарды Windows операциялық жүйесі осы басқару элементінің қосымшасының кезегіне жібереді. </a:t>
            </a:r>
            <a:endParaRPr lang="ru-RU" sz="2400" dirty="0">
              <a:latin typeface="Times New Roman" pitchFamily="18" charset="0"/>
              <a:cs typeface="Times New Roman" pitchFamily="18" charset="0"/>
            </a:endParaRPr>
          </a:p>
        </p:txBody>
      </p:sp>
      <p:sp>
        <p:nvSpPr>
          <p:cNvPr id="3" name="Прямоугольник 2"/>
          <p:cNvSpPr/>
          <p:nvPr/>
        </p:nvSpPr>
        <p:spPr>
          <a:xfrm>
            <a:off x="413336" y="188640"/>
            <a:ext cx="8263120" cy="461665"/>
          </a:xfrm>
          <a:prstGeom prst="rect">
            <a:avLst/>
          </a:prstGeom>
        </p:spPr>
        <p:txBody>
          <a:bodyPr wrap="square">
            <a:spAutoFit/>
          </a:bodyPr>
          <a:lstStyle/>
          <a:p>
            <a:pPr algn="ctr"/>
            <a:r>
              <a:rPr lang="kk-KZ" sz="2400" b="1" dirty="0">
                <a:latin typeface="Times New Roman" pitchFamily="18" charset="0"/>
                <a:cs typeface="Times New Roman" pitchFamily="18" charset="0"/>
              </a:rPr>
              <a:t>2 Windows жүйесінің оқиғаларын басқару ұғымы</a:t>
            </a:r>
            <a:r>
              <a:rPr lang="ru-RU" sz="2400" b="1" dirty="0">
                <a:latin typeface="Times New Roman" pitchFamily="18" charset="0"/>
                <a:cs typeface="Times New Roman" pitchFamily="18" charset="0"/>
              </a:rPr>
              <a:t> </a:t>
            </a:r>
          </a:p>
        </p:txBody>
      </p:sp>
    </p:spTree>
    <p:extLst>
      <p:ext uri="{BB962C8B-B14F-4D97-AF65-F5344CB8AC3E}">
        <p14:creationId xmlns:p14="http://schemas.microsoft.com/office/powerpoint/2010/main" val="1721027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85880" y="3789040"/>
            <a:ext cx="7776864" cy="1938992"/>
          </a:xfrm>
          <a:prstGeom prst="rect">
            <a:avLst/>
          </a:prstGeom>
        </p:spPr>
        <p:txBody>
          <a:bodyPr wrap="square">
            <a:spAutoFit/>
          </a:bodyPr>
          <a:lstStyle/>
          <a:p>
            <a:pPr indent="457200" algn="just"/>
            <a:r>
              <a:rPr lang="kk-KZ" sz="2400" b="1" dirty="0">
                <a:latin typeface="Times New Roman" pitchFamily="18" charset="0"/>
                <a:cs typeface="Times New Roman" pitchFamily="18" charset="0"/>
              </a:rPr>
              <a:t>Form класы </a:t>
            </a:r>
            <a:r>
              <a:rPr lang="kk-KZ" sz="2400" dirty="0">
                <a:latin typeface="Times New Roman" pitchFamily="18" charset="0"/>
                <a:cs typeface="Times New Roman" pitchFamily="18" charset="0"/>
              </a:rPr>
              <a:t>қосымшаның пайдаланушы интерфейсін анықтайды: </a:t>
            </a:r>
            <a:endParaRPr lang="ru-RU" sz="2400" dirty="0">
              <a:latin typeface="Times New Roman" pitchFamily="18" charset="0"/>
              <a:cs typeface="Times New Roman" pitchFamily="18" charset="0"/>
            </a:endParaRPr>
          </a:p>
          <a:p>
            <a:pPr lvl="0" indent="457200"/>
            <a:r>
              <a:rPr lang="kk-KZ" sz="2400" dirty="0">
                <a:latin typeface="Times New Roman" pitchFamily="18" charset="0"/>
                <a:cs typeface="Times New Roman" pitchFamily="18" charset="0"/>
              </a:rPr>
              <a:t>- форма терезесін инициализациялайды, </a:t>
            </a:r>
            <a:endParaRPr lang="ru-RU" sz="2400" dirty="0">
              <a:latin typeface="Times New Roman" pitchFamily="18" charset="0"/>
              <a:cs typeface="Times New Roman" pitchFamily="18" charset="0"/>
            </a:endParaRPr>
          </a:p>
          <a:p>
            <a:pPr lvl="0" indent="457200"/>
            <a:r>
              <a:rPr lang="kk-KZ" sz="2400" dirty="0">
                <a:latin typeface="Times New Roman" pitchFamily="18" charset="0"/>
                <a:cs typeface="Times New Roman" pitchFamily="18" charset="0"/>
              </a:rPr>
              <a:t>- қосымшаны жұмысқа дайындайды (Form1.cs файлы). </a:t>
            </a:r>
            <a:endParaRPr lang="ru-RU" sz="2400" dirty="0">
              <a:latin typeface="Times New Roman" pitchFamily="18" charset="0"/>
              <a:cs typeface="Times New Roman" pitchFamily="18" charset="0"/>
            </a:endParaRPr>
          </a:p>
        </p:txBody>
      </p:sp>
      <p:sp>
        <p:nvSpPr>
          <p:cNvPr id="3" name="Прямоугольник 2"/>
          <p:cNvSpPr/>
          <p:nvPr/>
        </p:nvSpPr>
        <p:spPr>
          <a:xfrm>
            <a:off x="626207" y="240124"/>
            <a:ext cx="7636537" cy="461665"/>
          </a:xfrm>
          <a:prstGeom prst="rect">
            <a:avLst/>
          </a:prstGeom>
        </p:spPr>
        <p:txBody>
          <a:bodyPr wrap="square">
            <a:spAutoFit/>
          </a:bodyPr>
          <a:lstStyle/>
          <a:p>
            <a:pPr algn="ctr"/>
            <a:r>
              <a:rPr lang="kk-KZ" sz="2400" b="1" dirty="0"/>
              <a:t>2 Windows жүйесінің оқиғаларын басқару ұғымы</a:t>
            </a:r>
            <a:r>
              <a:rPr lang="ru-RU" sz="2400" b="1" dirty="0">
                <a:latin typeface="Times New Roman" pitchFamily="18" charset="0"/>
                <a:cs typeface="Times New Roman" pitchFamily="18" charset="0"/>
              </a:rPr>
              <a:t> </a:t>
            </a:r>
          </a:p>
        </p:txBody>
      </p:sp>
      <p:sp>
        <p:nvSpPr>
          <p:cNvPr id="4" name="Прямоугольник 3"/>
          <p:cNvSpPr/>
          <p:nvPr/>
        </p:nvSpPr>
        <p:spPr>
          <a:xfrm>
            <a:off x="387728" y="908720"/>
            <a:ext cx="8288728" cy="2677656"/>
          </a:xfrm>
          <a:prstGeom prst="rect">
            <a:avLst/>
          </a:prstGeom>
        </p:spPr>
        <p:txBody>
          <a:bodyPr wrap="square">
            <a:spAutoFit/>
          </a:bodyPr>
          <a:lstStyle/>
          <a:p>
            <a:pPr indent="457200"/>
            <a:r>
              <a:rPr lang="en-US" sz="2400" dirty="0">
                <a:latin typeface="Times New Roman" pitchFamily="18" charset="0"/>
                <a:cs typeface="Times New Roman" pitchFamily="18" charset="0"/>
              </a:rPr>
              <a:t>Windows</a:t>
            </a:r>
            <a:r>
              <a:rPr lang="kk-KZ" sz="2400" dirty="0">
                <a:latin typeface="Times New Roman" pitchFamily="18" charset="0"/>
                <a:cs typeface="Times New Roman" pitchFamily="18" charset="0"/>
              </a:rPr>
              <a:t>-та құрылатын қосымшаларда</a:t>
            </a:r>
            <a:r>
              <a:rPr lang="en-US" sz="2400" dirty="0">
                <a:latin typeface="Times New Roman" pitchFamily="18" charset="0"/>
                <a:cs typeface="Times New Roman" pitchFamily="18" charset="0"/>
              </a:rPr>
              <a:t> </a:t>
            </a:r>
            <a:r>
              <a:rPr lang="kk-KZ" sz="2400" dirty="0">
                <a:latin typeface="Times New Roman" pitchFamily="18" charset="0"/>
                <a:cs typeface="Times New Roman" pitchFamily="18" charset="0"/>
              </a:rPr>
              <a:t> екі негізгі тип қолданылады: Form, Application.</a:t>
            </a:r>
          </a:p>
          <a:p>
            <a:pPr indent="457200"/>
            <a:endParaRPr lang="en-US" sz="2400" dirty="0">
              <a:latin typeface="Times New Roman" pitchFamily="18" charset="0"/>
              <a:cs typeface="Times New Roman" pitchFamily="18" charset="0"/>
            </a:endParaRPr>
          </a:p>
          <a:p>
            <a:r>
              <a:rPr lang="kk-KZ" sz="2400" b="1" dirty="0">
                <a:latin typeface="Times New Roman" pitchFamily="18" charset="0"/>
                <a:cs typeface="Times New Roman" pitchFamily="18" charset="0"/>
              </a:rPr>
              <a:t>Application классы </a:t>
            </a:r>
            <a:r>
              <a:rPr lang="kk-KZ" sz="2400" dirty="0">
                <a:latin typeface="Times New Roman" pitchFamily="18" charset="0"/>
                <a:cs typeface="Times New Roman" pitchFamily="18" charset="0"/>
              </a:rPr>
              <a:t>қосымшаның іс-әрекетін басқарады: </a:t>
            </a:r>
          </a:p>
          <a:p>
            <a:pPr lvl="0">
              <a:buFont typeface="+mj-lt"/>
              <a:buAutoNum type="arabicParenR"/>
            </a:pPr>
            <a:r>
              <a:rPr lang="kk-KZ" sz="2400" dirty="0">
                <a:latin typeface="Times New Roman" pitchFamily="18" charset="0"/>
                <a:cs typeface="Times New Roman" pitchFamily="18" charset="0"/>
              </a:rPr>
              <a:t>хабарларды өңдеу циклі бар </a:t>
            </a:r>
            <a:r>
              <a:rPr lang="kk-KZ" sz="2400" b="1" dirty="0">
                <a:latin typeface="Times New Roman" pitchFamily="18" charset="0"/>
                <a:cs typeface="Times New Roman" pitchFamily="18" charset="0"/>
              </a:rPr>
              <a:t>Main()  әдісін іске қосады</a:t>
            </a:r>
            <a:r>
              <a:rPr lang="kk-KZ" sz="2400"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a:p>
            <a:pPr lvl="0">
              <a:buFont typeface="+mj-lt"/>
              <a:buAutoNum type="arabicParenR"/>
            </a:pPr>
            <a:r>
              <a:rPr lang="kk-KZ" sz="2400" dirty="0">
                <a:latin typeface="Times New Roman" pitchFamily="18" charset="0"/>
                <a:cs typeface="Times New Roman" pitchFamily="18" charset="0"/>
              </a:rPr>
              <a:t>хабарларды алғанда </a:t>
            </a:r>
            <a:r>
              <a:rPr lang="kk-KZ" sz="2400" b="1" dirty="0">
                <a:latin typeface="Times New Roman" pitchFamily="18" charset="0"/>
                <a:cs typeface="Times New Roman" pitchFamily="18" charset="0"/>
              </a:rPr>
              <a:t>тиісті әрекеттерді орындайды</a:t>
            </a:r>
            <a:r>
              <a:rPr lang="kk-KZ" sz="2400" dirty="0">
                <a:latin typeface="Times New Roman" pitchFamily="18" charset="0"/>
                <a:cs typeface="Times New Roman" pitchFamily="18" charset="0"/>
              </a:rPr>
              <a:t> және </a:t>
            </a:r>
            <a:endParaRPr lang="ru-RU" sz="2400" dirty="0">
              <a:latin typeface="Times New Roman" pitchFamily="18" charset="0"/>
              <a:cs typeface="Times New Roman" pitchFamily="18" charset="0"/>
            </a:endParaRPr>
          </a:p>
          <a:p>
            <a:pPr lvl="0"/>
            <a:r>
              <a:rPr lang="kk-KZ" sz="2400" dirty="0">
                <a:latin typeface="Times New Roman" pitchFamily="18" charset="0"/>
                <a:cs typeface="Times New Roman" pitchFamily="18" charset="0"/>
              </a:rPr>
              <a:t>3</a:t>
            </a:r>
            <a:r>
              <a:rPr lang="en-US" sz="2400" dirty="0">
                <a:latin typeface="Times New Roman" pitchFamily="18" charset="0"/>
                <a:cs typeface="Times New Roman" pitchFamily="18" charset="0"/>
              </a:rPr>
              <a:t>)</a:t>
            </a:r>
            <a:r>
              <a:rPr lang="kk-KZ" sz="2400" b="1" dirty="0">
                <a:latin typeface="Times New Roman" pitchFamily="18" charset="0"/>
                <a:cs typeface="Times New Roman" pitchFamily="18" charset="0"/>
              </a:rPr>
              <a:t>қосымша жұмысын дұрыс аяқтайды</a:t>
            </a:r>
            <a:r>
              <a:rPr lang="kk-KZ" sz="2400" dirty="0">
                <a:latin typeface="Times New Roman" pitchFamily="18" charset="0"/>
                <a:cs typeface="Times New Roman" pitchFamily="18" charset="0"/>
              </a:rPr>
              <a:t> (Program.cs файлы).</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5224107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46020" y="476671"/>
            <a:ext cx="7848872" cy="3877985"/>
          </a:xfrm>
          <a:prstGeom prst="rect">
            <a:avLst/>
          </a:prstGeom>
        </p:spPr>
        <p:txBody>
          <a:bodyPr wrap="square">
            <a:spAutoFit/>
          </a:bodyPr>
          <a:lstStyle/>
          <a:p>
            <a:pPr algn="ctr"/>
            <a:r>
              <a:rPr lang="kk-KZ" sz="2000" b="1" dirty="0">
                <a:latin typeface="Times New Roman" pitchFamily="18" charset="0"/>
                <a:cs typeface="Times New Roman" pitchFamily="18" charset="0"/>
              </a:rPr>
              <a:t>3 Visual Studio.Net ортасының негізгі терезелері </a:t>
            </a:r>
            <a:endParaRPr lang="ru-RU" sz="2000" b="1" dirty="0">
              <a:latin typeface="Times New Roman" pitchFamily="18" charset="0"/>
              <a:cs typeface="Times New Roman" pitchFamily="18" charset="0"/>
            </a:endParaRPr>
          </a:p>
          <a:p>
            <a:r>
              <a:rPr lang="kk-KZ" sz="2000" dirty="0">
                <a:latin typeface="Times New Roman" pitchFamily="18" charset="0"/>
                <a:cs typeface="Times New Roman" pitchFamily="18" charset="0"/>
              </a:rPr>
              <a:t> </a:t>
            </a:r>
          </a:p>
          <a:p>
            <a:endParaRPr lang="ru-RU" sz="2000" dirty="0">
              <a:latin typeface="Times New Roman" pitchFamily="18" charset="0"/>
              <a:cs typeface="Times New Roman" pitchFamily="18" charset="0"/>
            </a:endParaRPr>
          </a:p>
          <a:p>
            <a:pPr indent="457200" algn="just"/>
            <a:r>
              <a:rPr lang="kk-KZ" sz="2400" dirty="0">
                <a:latin typeface="Times New Roman" pitchFamily="18" charset="0"/>
                <a:cs typeface="Times New Roman" pitchFamily="18" charset="0"/>
              </a:rPr>
              <a:t>Шартты түрде Windows қосымшаларын құру процессі </a:t>
            </a:r>
            <a:r>
              <a:rPr lang="kk-KZ" sz="2400" b="1" dirty="0">
                <a:latin typeface="Times New Roman" pitchFamily="18" charset="0"/>
                <a:cs typeface="Times New Roman" pitchFamily="18" charset="0"/>
              </a:rPr>
              <a:t>екі кезеңнен</a:t>
            </a:r>
            <a:r>
              <a:rPr lang="kk-KZ" sz="2400" dirty="0">
                <a:latin typeface="Times New Roman" pitchFamily="18" charset="0"/>
                <a:cs typeface="Times New Roman" pitchFamily="18" charset="0"/>
              </a:rPr>
              <a:t> тұрады.</a:t>
            </a:r>
            <a:endParaRPr lang="ru-RU" sz="2400" dirty="0">
              <a:latin typeface="Times New Roman" pitchFamily="18" charset="0"/>
              <a:cs typeface="Times New Roman" pitchFamily="18" charset="0"/>
            </a:endParaRPr>
          </a:p>
          <a:p>
            <a:pPr indent="457200" algn="just"/>
            <a:r>
              <a:rPr lang="ru-RU" sz="2400" b="1" dirty="0" err="1">
                <a:latin typeface="Times New Roman" pitchFamily="18" charset="0"/>
                <a:cs typeface="Times New Roman" pitchFamily="18" charset="0"/>
              </a:rPr>
              <a:t>Бірінші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кезең</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пайдаланушы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интерфейсіне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арналған</a:t>
            </a:r>
            <a:r>
              <a:rPr lang="ru-RU" sz="2400" dirty="0">
                <a:latin typeface="Times New Roman" pitchFamily="18" charset="0"/>
                <a:cs typeface="Times New Roman" pitchFamily="18" charset="0"/>
              </a:rPr>
              <a:t> </a:t>
            </a:r>
            <a:r>
              <a:rPr lang="ru-RU" sz="2400" b="1" u="sng" dirty="0" err="1">
                <a:latin typeface="Times New Roman" pitchFamily="18" charset="0"/>
                <a:cs typeface="Times New Roman" pitchFamily="18" charset="0"/>
              </a:rPr>
              <a:t>визуалды</a:t>
            </a:r>
            <a:r>
              <a:rPr lang="ru-RU" sz="2400" b="1" u="sng" dirty="0">
                <a:latin typeface="Times New Roman" pitchFamily="18" charset="0"/>
                <a:cs typeface="Times New Roman" pitchFamily="18" charset="0"/>
              </a:rPr>
              <a:t> </a:t>
            </a:r>
            <a:r>
              <a:rPr lang="ru-RU" sz="2400" b="1" u="sng" dirty="0" err="1">
                <a:latin typeface="Times New Roman" pitchFamily="18" charset="0"/>
                <a:cs typeface="Times New Roman" pitchFamily="18" charset="0"/>
              </a:rPr>
              <a:t>бағдарламалау</a:t>
            </a:r>
            <a:r>
              <a:rPr lang="ru-RU" sz="2400" b="1" u="sng" dirty="0">
                <a:latin typeface="Times New Roman" pitchFamily="18" charset="0"/>
                <a:cs typeface="Times New Roman" pitchFamily="18" charset="0"/>
              </a:rPr>
              <a:t> </a:t>
            </a:r>
            <a:r>
              <a:rPr lang="ru-RU" sz="2400" b="1" u="sng" dirty="0" err="1">
                <a:latin typeface="Times New Roman" pitchFamily="18" charset="0"/>
                <a:cs typeface="Times New Roman" pitchFamily="18" charset="0"/>
              </a:rPr>
              <a:t>кезеңі</a:t>
            </a:r>
            <a:r>
              <a:rPr lang="ru-RU" sz="2400" dirty="0">
                <a:latin typeface="Times New Roman" pitchFamily="18" charset="0"/>
                <a:cs typeface="Times New Roman" pitchFamily="18" charset="0"/>
              </a:rPr>
              <a:t>. </a:t>
            </a:r>
          </a:p>
          <a:p>
            <a:pPr indent="457200" algn="just"/>
            <a:r>
              <a:rPr lang="ru-RU" sz="2400" b="1" dirty="0" err="1">
                <a:latin typeface="Times New Roman" pitchFamily="18" charset="0"/>
                <a:cs typeface="Times New Roman" pitchFamily="18" charset="0"/>
              </a:rPr>
              <a:t>Екінші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кезеңде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қосымшаның</a:t>
            </a:r>
            <a:r>
              <a:rPr lang="ru-RU" sz="2400" dirty="0">
                <a:latin typeface="Times New Roman" pitchFamily="18" charset="0"/>
                <a:cs typeface="Times New Roman" pitchFamily="18" charset="0"/>
              </a:rPr>
              <a:t> </a:t>
            </a:r>
            <a:r>
              <a:rPr lang="ru-RU" sz="2400" b="1" u="sng" dirty="0" err="1">
                <a:latin typeface="Times New Roman" pitchFamily="18" charset="0"/>
                <a:cs typeface="Times New Roman" pitchFamily="18" charset="0"/>
              </a:rPr>
              <a:t>хабарлар</a:t>
            </a:r>
            <a:r>
              <a:rPr lang="ru-RU" sz="2400" b="1" u="sng" dirty="0">
                <a:latin typeface="Times New Roman" pitchFamily="18" charset="0"/>
                <a:cs typeface="Times New Roman" pitchFamily="18" charset="0"/>
              </a:rPr>
              <a:t> </a:t>
            </a:r>
            <a:r>
              <a:rPr lang="ru-RU" sz="2400" b="1" u="sng" dirty="0" err="1">
                <a:latin typeface="Times New Roman" pitchFamily="18" charset="0"/>
                <a:cs typeface="Times New Roman" pitchFamily="18" charset="0"/>
              </a:rPr>
              <a:t>өңдеуішінің</a:t>
            </a:r>
            <a:r>
              <a:rPr lang="ru-RU" sz="2400" b="1" u="sng" dirty="0">
                <a:latin typeface="Times New Roman" pitchFamily="18" charset="0"/>
                <a:cs typeface="Times New Roman" pitchFamily="18" charset="0"/>
              </a:rPr>
              <a:t> </a:t>
            </a:r>
            <a:r>
              <a:rPr lang="ru-RU" sz="2400" b="1" u="sng" dirty="0" err="1">
                <a:latin typeface="Times New Roman" pitchFamily="18" charset="0"/>
                <a:cs typeface="Times New Roman" pitchFamily="18" charset="0"/>
              </a:rPr>
              <a:t>кодын</a:t>
            </a:r>
            <a:r>
              <a:rPr lang="ru-RU" sz="2400" b="1" u="sng" dirty="0">
                <a:latin typeface="Times New Roman" pitchFamily="18" charset="0"/>
                <a:cs typeface="Times New Roman" pitchFamily="18" charset="0"/>
              </a:rPr>
              <a:t> </a:t>
            </a:r>
            <a:r>
              <a:rPr lang="ru-RU" sz="2400" b="1" u="sng" dirty="0" err="1">
                <a:latin typeface="Times New Roman" pitchFamily="18" charset="0"/>
                <a:cs typeface="Times New Roman" pitchFamily="18" charset="0"/>
              </a:rPr>
              <a:t>құру</a:t>
            </a:r>
            <a:r>
              <a:rPr lang="ru-RU" sz="2400" b="1" dirty="0">
                <a:latin typeface="Times New Roman" pitchFamily="18" charset="0"/>
                <a:cs typeface="Times New Roman" pitchFamily="18" charset="0"/>
              </a:rPr>
              <a:t> </a:t>
            </a:r>
            <a:r>
              <a:rPr lang="ru-RU" sz="2400" dirty="0" err="1">
                <a:latin typeface="Times New Roman" pitchFamily="18" charset="0"/>
                <a:cs typeface="Times New Roman" pitchFamily="18" charset="0"/>
              </a:rPr>
              <a:t>керек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яғни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Windows</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жіберетін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хабарды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алған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кездегі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программаның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қосымшаның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жұмысын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анықтау</a:t>
            </a:r>
            <a:r>
              <a:rPr lang="ru-RU" sz="2400" dirty="0">
                <a:latin typeface="Times New Roman" pitchFamily="18" charset="0"/>
                <a:cs typeface="Times New Roman" pitchFamily="18" charset="0"/>
              </a:rPr>
              <a:t>. </a:t>
            </a:r>
          </a:p>
          <a:p>
            <a:pPr algn="just"/>
            <a:r>
              <a:rPr lang="kk-KZ" dirty="0"/>
              <a:t> </a:t>
            </a:r>
            <a:endParaRPr lang="ru-RU" dirty="0"/>
          </a:p>
        </p:txBody>
      </p:sp>
      <p:sp>
        <p:nvSpPr>
          <p:cNvPr id="3" name="Прямоугольник 2"/>
          <p:cNvSpPr/>
          <p:nvPr/>
        </p:nvSpPr>
        <p:spPr>
          <a:xfrm>
            <a:off x="683568" y="4221088"/>
            <a:ext cx="7704856" cy="2308324"/>
          </a:xfrm>
          <a:prstGeom prst="rect">
            <a:avLst/>
          </a:prstGeom>
        </p:spPr>
        <p:txBody>
          <a:bodyPr wrap="square">
            <a:spAutoFit/>
          </a:bodyPr>
          <a:lstStyle/>
          <a:p>
            <a:pPr indent="457200" algn="just"/>
            <a:r>
              <a:rPr lang="kk-KZ" sz="2400" dirty="0">
                <a:latin typeface="Times New Roman" pitchFamily="18" charset="0"/>
                <a:cs typeface="Times New Roman" pitchFamily="18" charset="0"/>
              </a:rPr>
              <a:t>Windows қосымшаларын құру бойынша бірінші кезеңін орындау үшін Visual Studio .Net ортасын ашу керек (File -&gt; New -&gt; Project -&gt; Windows Forms Application). Жобаны дайындаған кезде жұмыс үстелінде бума атауын көрсету керек, онда барлық файлдар сақталады.</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9830241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889843"/>
            <a:ext cx="7776864" cy="5078313"/>
          </a:xfrm>
          <a:prstGeom prst="rect">
            <a:avLst/>
          </a:prstGeom>
        </p:spPr>
        <p:txBody>
          <a:bodyPr wrap="square">
            <a:spAutoFit/>
          </a:bodyPr>
          <a:lstStyle/>
          <a:p>
            <a:pPr indent="457200" algn="just"/>
            <a:r>
              <a:rPr lang="kk-KZ" dirty="0">
                <a:latin typeface="Times New Roman" pitchFamily="18" charset="0"/>
                <a:cs typeface="Times New Roman" pitchFamily="18" charset="0"/>
              </a:rPr>
              <a:t>.NET Framework -  қосымшаларды әзірлеуге арналған Microsoft компаниясының жаңа және революциялық платформасы.</a:t>
            </a:r>
            <a:endParaRPr lang="ru-RU" dirty="0">
              <a:latin typeface="Times New Roman" pitchFamily="18" charset="0"/>
              <a:cs typeface="Times New Roman" pitchFamily="18" charset="0"/>
            </a:endParaRPr>
          </a:p>
          <a:p>
            <a:pPr indent="457200" algn="just"/>
            <a:r>
              <a:rPr lang="kk-KZ" dirty="0">
                <a:latin typeface="Times New Roman" pitchFamily="18" charset="0"/>
                <a:cs typeface="Times New Roman" pitchFamily="18" charset="0"/>
              </a:rPr>
              <a:t>CLR (Common Language Runtime) - программаларды орындаудың бірыңғай жүйесі. </a:t>
            </a:r>
            <a:endParaRPr lang="ru-RU" dirty="0">
              <a:latin typeface="Times New Roman" pitchFamily="18" charset="0"/>
              <a:cs typeface="Times New Roman" pitchFamily="18" charset="0"/>
            </a:endParaRPr>
          </a:p>
          <a:p>
            <a:pPr indent="457200" algn="just"/>
            <a:r>
              <a:rPr lang="kk-KZ" dirty="0">
                <a:latin typeface="Times New Roman" pitchFamily="18" charset="0"/>
                <a:cs typeface="Times New Roman" pitchFamily="18" charset="0"/>
              </a:rPr>
              <a:t>CLR - .NET кітапханасын қолданып әзірленген барлық қосымшалардың орындалуына  жауап береді.</a:t>
            </a:r>
            <a:endParaRPr lang="ru-RU" dirty="0">
              <a:latin typeface="Times New Roman" pitchFamily="18" charset="0"/>
              <a:cs typeface="Times New Roman" pitchFamily="18" charset="0"/>
            </a:endParaRPr>
          </a:p>
          <a:p>
            <a:pPr indent="457200" algn="just"/>
            <a:r>
              <a:rPr lang="kk-KZ" dirty="0">
                <a:latin typeface="Times New Roman" pitchFamily="18" charset="0"/>
                <a:cs typeface="Times New Roman" pitchFamily="18" charset="0"/>
              </a:rPr>
              <a:t>Windows қосымшаларынәзірлеу үшін VS ортасы қолданылады. VS – біріктірілген әзірлеу ортасы.</a:t>
            </a:r>
            <a:endParaRPr lang="ru-RU" dirty="0">
              <a:latin typeface="Times New Roman" pitchFamily="18" charset="0"/>
              <a:cs typeface="Times New Roman" pitchFamily="18" charset="0"/>
            </a:endParaRPr>
          </a:p>
          <a:p>
            <a:pPr indent="457200" algn="just"/>
            <a:r>
              <a:rPr lang="kk-KZ" dirty="0">
                <a:latin typeface="Times New Roman" pitchFamily="18" charset="0"/>
                <a:cs typeface="Times New Roman" pitchFamily="18" charset="0"/>
              </a:rPr>
              <a:t>Программа орындалуы үшін оны ОЖ түсінетін  тілге түрлендіру керек, программа сол тілде орындалады. </a:t>
            </a:r>
            <a:endParaRPr lang="ru-RU" dirty="0">
              <a:latin typeface="Times New Roman" pitchFamily="18" charset="0"/>
              <a:cs typeface="Times New Roman" pitchFamily="18" charset="0"/>
            </a:endParaRPr>
          </a:p>
          <a:p>
            <a:pPr indent="457200" algn="just"/>
            <a:r>
              <a:rPr lang="kk-KZ" dirty="0">
                <a:latin typeface="Times New Roman" pitchFamily="18" charset="0"/>
                <a:cs typeface="Times New Roman" pitchFamily="18" charset="0"/>
              </a:rPr>
              <a:t>Бұндай түрлендіру  компиляция деп аталады. оны компилятор орындайды. .Net Framework  платформасында бұл просесс екі кезеннен тұрады:</a:t>
            </a:r>
            <a:endParaRPr lang="ru-RU" dirty="0">
              <a:latin typeface="Times New Roman" pitchFamily="18" charset="0"/>
              <a:cs typeface="Times New Roman" pitchFamily="18" charset="0"/>
            </a:endParaRPr>
          </a:p>
          <a:p>
            <a:pPr indent="457200" algn="just"/>
            <a:r>
              <a:rPr lang="kk-KZ" dirty="0">
                <a:latin typeface="Times New Roman" pitchFamily="18" charset="0"/>
                <a:cs typeface="Times New Roman" pitchFamily="18" charset="0"/>
              </a:rPr>
              <a:t>1) программа компиляцияланады және ол  MSIL тіліндегі программага айналады (Microsoft Intermediate Language).</a:t>
            </a:r>
            <a:endParaRPr lang="ru-RU" dirty="0">
              <a:latin typeface="Times New Roman" pitchFamily="18" charset="0"/>
              <a:cs typeface="Times New Roman" pitchFamily="18" charset="0"/>
            </a:endParaRPr>
          </a:p>
          <a:p>
            <a:pPr indent="457200" algn="just"/>
            <a:r>
              <a:rPr lang="kk-KZ" dirty="0">
                <a:latin typeface="Times New Roman" pitchFamily="18" charset="0"/>
                <a:cs typeface="Times New Roman" pitchFamily="18" charset="0"/>
              </a:rPr>
              <a:t>2) MSIL тіліндегі  программаны  орындау (запуск) үшін  оны JIT-компиляторы компиляциялайды. Түрленген код   ОЖ-нің кодына  айналады. Тек осыдан кейін ғана ОЖ қосымшаны орындай  алады (выполнить).</a:t>
            </a:r>
            <a:endParaRPr lang="ru-RU" dirty="0">
              <a:latin typeface="Times New Roman" pitchFamily="18" charset="0"/>
              <a:cs typeface="Times New Roman" pitchFamily="18" charset="0"/>
            </a:endParaRPr>
          </a:p>
        </p:txBody>
      </p:sp>
      <p:sp>
        <p:nvSpPr>
          <p:cNvPr id="3" name="Прямоугольник 2"/>
          <p:cNvSpPr/>
          <p:nvPr/>
        </p:nvSpPr>
        <p:spPr>
          <a:xfrm>
            <a:off x="2555776" y="257887"/>
            <a:ext cx="3434786" cy="369332"/>
          </a:xfrm>
          <a:prstGeom prst="rect">
            <a:avLst/>
          </a:prstGeom>
        </p:spPr>
        <p:txBody>
          <a:bodyPr wrap="none">
            <a:spAutoFit/>
          </a:bodyPr>
          <a:lstStyle/>
          <a:p>
            <a:r>
              <a:rPr lang="kk-KZ" b="1" dirty="0">
                <a:latin typeface="Times New Roman" pitchFamily="18" charset="0"/>
                <a:cs typeface="Times New Roman" pitchFamily="18" charset="0"/>
              </a:rPr>
              <a:t>.NET Framework платформасы</a:t>
            </a:r>
            <a:endParaRPr lang="ru-RU" b="1" dirty="0"/>
          </a:p>
        </p:txBody>
      </p:sp>
    </p:spTree>
    <p:extLst>
      <p:ext uri="{BB962C8B-B14F-4D97-AF65-F5344CB8AC3E}">
        <p14:creationId xmlns:p14="http://schemas.microsoft.com/office/powerpoint/2010/main" val="9074527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From C# source code to machine execution"/>
          <p:cNvPicPr/>
          <p:nvPr/>
        </p:nvPicPr>
        <p:blipFill>
          <a:blip r:embed="rId2">
            <a:extLst>
              <a:ext uri="{28A0092B-C50C-407E-A947-70E740481C1C}">
                <a14:useLocalDpi xmlns:a14="http://schemas.microsoft.com/office/drawing/2010/main" val="0"/>
              </a:ext>
            </a:extLst>
          </a:blip>
          <a:srcRect/>
          <a:stretch>
            <a:fillRect/>
          </a:stretch>
        </p:blipFill>
        <p:spPr bwMode="auto">
          <a:xfrm>
            <a:off x="1835696" y="1124744"/>
            <a:ext cx="4281805" cy="3831590"/>
          </a:xfrm>
          <a:prstGeom prst="rect">
            <a:avLst/>
          </a:prstGeom>
          <a:noFill/>
          <a:ln>
            <a:noFill/>
          </a:ln>
        </p:spPr>
      </p:pic>
      <p:sp>
        <p:nvSpPr>
          <p:cNvPr id="3" name="Прямоугольник 2"/>
          <p:cNvSpPr/>
          <p:nvPr/>
        </p:nvSpPr>
        <p:spPr>
          <a:xfrm>
            <a:off x="1331640" y="5157192"/>
            <a:ext cx="4572000" cy="646331"/>
          </a:xfrm>
          <a:prstGeom prst="rect">
            <a:avLst/>
          </a:prstGeom>
        </p:spPr>
        <p:txBody>
          <a:bodyPr>
            <a:spAutoFit/>
          </a:bodyPr>
          <a:lstStyle/>
          <a:p>
            <a:r>
              <a:rPr lang="x-none" b="1"/>
              <a:t>.NET Framework </a:t>
            </a:r>
            <a:r>
              <a:rPr lang="ru-RU" b="1" dirty="0" err="1"/>
              <a:t>платформасыны</a:t>
            </a:r>
            <a:r>
              <a:rPr lang="kk-KZ" b="1" dirty="0"/>
              <a:t>ң архитектурасы</a:t>
            </a:r>
            <a:endParaRPr lang="ru-RU" b="1" dirty="0"/>
          </a:p>
        </p:txBody>
      </p:sp>
      <p:sp>
        <p:nvSpPr>
          <p:cNvPr id="4" name="Прямоугольник 3"/>
          <p:cNvSpPr/>
          <p:nvPr/>
        </p:nvSpPr>
        <p:spPr>
          <a:xfrm>
            <a:off x="2696363" y="332656"/>
            <a:ext cx="3434786" cy="369332"/>
          </a:xfrm>
          <a:prstGeom prst="rect">
            <a:avLst/>
          </a:prstGeom>
        </p:spPr>
        <p:txBody>
          <a:bodyPr wrap="none">
            <a:spAutoFit/>
          </a:bodyPr>
          <a:lstStyle/>
          <a:p>
            <a:r>
              <a:rPr lang="kk-KZ" b="1" dirty="0">
                <a:latin typeface="Times New Roman" pitchFamily="18" charset="0"/>
                <a:cs typeface="Times New Roman" pitchFamily="18" charset="0"/>
              </a:rPr>
              <a:t>.NET Framework платформасы</a:t>
            </a:r>
            <a:endParaRPr lang="ru-RU" b="1" dirty="0"/>
          </a:p>
        </p:txBody>
      </p:sp>
    </p:spTree>
    <p:extLst>
      <p:ext uri="{BB962C8B-B14F-4D97-AF65-F5344CB8AC3E}">
        <p14:creationId xmlns:p14="http://schemas.microsoft.com/office/powerpoint/2010/main" val="29392609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74236" y="563488"/>
            <a:ext cx="8352928" cy="1938992"/>
          </a:xfrm>
          <a:prstGeom prst="rect">
            <a:avLst/>
          </a:prstGeom>
        </p:spPr>
        <p:txBody>
          <a:bodyPr wrap="square">
            <a:spAutoFit/>
          </a:bodyPr>
          <a:lstStyle/>
          <a:p>
            <a:r>
              <a:rPr lang="en-US" sz="2000" b="1" dirty="0">
                <a:latin typeface="Times New Roman" pitchFamily="18" charset="0"/>
                <a:cs typeface="Times New Roman" pitchFamily="18" charset="0"/>
              </a:rPr>
              <a:t>Visual Studio</a:t>
            </a:r>
            <a:r>
              <a:rPr lang="kk-KZ" sz="2000" b="1" dirty="0">
                <a:latin typeface="Times New Roman" pitchFamily="18" charset="0"/>
                <a:cs typeface="Times New Roman" pitchFamily="18" charset="0"/>
              </a:rPr>
              <a:t>  </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кешенд</a:t>
            </a:r>
            <a:r>
              <a:rPr lang="kk-KZ" sz="2000" dirty="0">
                <a:latin typeface="Times New Roman" pitchFamily="18" charset="0"/>
                <a:cs typeface="Times New Roman" pitchFamily="18" charset="0"/>
              </a:rPr>
              <a:t>і, яғни </a:t>
            </a:r>
            <a:r>
              <a:rPr lang="ru-RU" sz="2000" dirty="0" err="1">
                <a:latin typeface="Times New Roman" pitchFamily="18" charset="0"/>
                <a:cs typeface="Times New Roman" pitchFamily="18" charset="0"/>
              </a:rPr>
              <a:t>біріктірілген</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 </a:t>
            </a:r>
            <a:r>
              <a:rPr lang="kk-KZ" sz="2000" dirty="0">
                <a:latin typeface="Times New Roman" pitchFamily="18" charset="0"/>
                <a:cs typeface="Times New Roman" pitchFamily="18" charset="0"/>
              </a:rPr>
              <a:t>бағдарламалау ортасы </a:t>
            </a:r>
          </a:p>
          <a:p>
            <a:r>
              <a:rPr lang="kk-KZ" sz="2000" dirty="0">
                <a:latin typeface="Times New Roman" pitchFamily="18" charset="0"/>
                <a:cs typeface="Times New Roman" pitchFamily="18" charset="0"/>
              </a:rPr>
              <a:t>                                      </a:t>
            </a:r>
            <a:r>
              <a:rPr lang="en-US" sz="2000" dirty="0">
                <a:latin typeface="Times New Roman" pitchFamily="18" charset="0"/>
                <a:cs typeface="Times New Roman" pitchFamily="18" charset="0"/>
              </a:rPr>
              <a:t>(</a:t>
            </a:r>
            <a:r>
              <a:rPr lang="ru-RU" sz="2000" dirty="0">
                <a:latin typeface="Times New Roman" pitchFamily="18" charset="0"/>
                <a:cs typeface="Times New Roman" pitchFamily="18" charset="0"/>
              </a:rPr>
              <a:t>а</a:t>
            </a:r>
            <a:r>
              <a:rPr lang="kk-KZ" sz="2000" dirty="0">
                <a:latin typeface="Times New Roman" pitchFamily="18" charset="0"/>
                <a:cs typeface="Times New Roman" pitchFamily="18" charset="0"/>
              </a:rPr>
              <a:t>ғыл. </a:t>
            </a:r>
            <a:r>
              <a:rPr lang="en-US" sz="2000" dirty="0">
                <a:latin typeface="Times New Roman" pitchFamily="18" charset="0"/>
                <a:cs typeface="Times New Roman" pitchFamily="18" charset="0"/>
              </a:rPr>
              <a:t>integrated development environment (IDE),</a:t>
            </a:r>
            <a:r>
              <a:rPr lang="kk-KZ" sz="2000" dirty="0">
                <a:latin typeface="Times New Roman" pitchFamily="18" charset="0"/>
                <a:cs typeface="Times New Roman" pitchFamily="18" charset="0"/>
              </a:rPr>
              <a:t>                       </a:t>
            </a:r>
          </a:p>
          <a:p>
            <a:r>
              <a:rPr lang="kk-KZ" sz="2000" dirty="0">
                <a:latin typeface="Times New Roman" pitchFamily="18" charset="0"/>
                <a:cs typeface="Times New Roman" pitchFamily="18" charset="0"/>
              </a:rPr>
              <a:t>                                       орысш.    </a:t>
            </a:r>
            <a:r>
              <a:rPr lang="ru-RU" sz="2000" dirty="0">
                <a:latin typeface="Times New Roman" pitchFamily="18" charset="0"/>
                <a:cs typeface="Times New Roman" pitchFamily="18" charset="0"/>
              </a:rPr>
              <a:t>интегрированная среда разработки (</a:t>
            </a:r>
            <a:r>
              <a:rPr lang="en-US" sz="2000" dirty="0">
                <a:latin typeface="Times New Roman" pitchFamily="18" charset="0"/>
                <a:cs typeface="Times New Roman" pitchFamily="18" charset="0"/>
              </a:rPr>
              <a:t>IDE)</a:t>
            </a:r>
            <a:r>
              <a:rPr lang="ru-RU" sz="2000" dirty="0">
                <a:latin typeface="Times New Roman" pitchFamily="18" charset="0"/>
                <a:cs typeface="Times New Roman" pitchFamily="18" charset="0"/>
              </a:rPr>
              <a:t> )</a:t>
            </a:r>
            <a:endParaRPr lang="en-US" sz="20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
        <p:nvSpPr>
          <p:cNvPr id="3" name="Прямоугольник 2"/>
          <p:cNvSpPr/>
          <p:nvPr/>
        </p:nvSpPr>
        <p:spPr>
          <a:xfrm>
            <a:off x="683567" y="101823"/>
            <a:ext cx="7966721" cy="461665"/>
          </a:xfrm>
          <a:prstGeom prst="rect">
            <a:avLst/>
          </a:prstGeom>
        </p:spPr>
        <p:txBody>
          <a:bodyPr wrap="square">
            <a:spAutoFit/>
          </a:bodyPr>
          <a:lstStyle/>
          <a:p>
            <a:pPr algn="ctr"/>
            <a:r>
              <a:rPr lang="en-US" sz="2400" b="1" dirty="0">
                <a:latin typeface="Times New Roman" pitchFamily="18" charset="0"/>
                <a:cs typeface="Times New Roman" pitchFamily="18" charset="0"/>
              </a:rPr>
              <a:t>Visual Studio</a:t>
            </a:r>
            <a:r>
              <a:rPr lang="kk-KZ"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кешенд</a:t>
            </a:r>
            <a:r>
              <a:rPr lang="kk-KZ" sz="2400" b="1" dirty="0">
                <a:latin typeface="Times New Roman" pitchFamily="18" charset="0"/>
                <a:cs typeface="Times New Roman" pitchFamily="18" charset="0"/>
              </a:rPr>
              <a:t>і</a:t>
            </a:r>
            <a:r>
              <a:rPr lang="ru-RU" sz="2400" b="1" dirty="0">
                <a:latin typeface="Times New Roman" pitchFamily="18" charset="0"/>
                <a:cs typeface="Times New Roman" pitchFamily="18" charset="0"/>
              </a:rPr>
              <a:t> </a:t>
            </a:r>
            <a:r>
              <a:rPr lang="en-US" sz="2400" b="1" dirty="0">
                <a:latin typeface="Times New Roman" pitchFamily="18" charset="0"/>
                <a:cs typeface="Times New Roman" pitchFamily="18" charset="0"/>
              </a:rPr>
              <a:t> </a:t>
            </a:r>
            <a:r>
              <a:rPr lang="kk-KZ" sz="2400" b="1" dirty="0">
                <a:latin typeface="Times New Roman" pitchFamily="18" charset="0"/>
                <a:cs typeface="Times New Roman" pitchFamily="18" charset="0"/>
              </a:rPr>
              <a:t>бағдарламалау ортасы </a:t>
            </a:r>
          </a:p>
        </p:txBody>
      </p:sp>
      <p:pic>
        <p:nvPicPr>
          <p:cNvPr id="4" name="Рисунок 3"/>
          <p:cNvPicPr/>
          <p:nvPr/>
        </p:nvPicPr>
        <p:blipFill rotWithShape="1">
          <a:blip r:embed="rId2"/>
          <a:srcRect l="29720" t="22293" r="26773" b="15287"/>
          <a:stretch/>
        </p:blipFill>
        <p:spPr bwMode="auto">
          <a:xfrm>
            <a:off x="683567" y="1493693"/>
            <a:ext cx="8341975" cy="4992360"/>
          </a:xfrm>
          <a:prstGeom prst="rect">
            <a:avLst/>
          </a:prstGeom>
          <a:ln>
            <a:noFill/>
          </a:ln>
          <a:extLst>
            <a:ext uri="{53640926-AAD7-44D8-BBD7-CCE9431645EC}">
              <a14:shadowObscured xmlns:a14="http://schemas.microsoft.com/office/drawing/2010/main"/>
            </a:ext>
          </a:extLst>
        </p:spPr>
      </p:pic>
      <p:sp>
        <p:nvSpPr>
          <p:cNvPr id="5" name="Прямоугольник 4"/>
          <p:cNvSpPr/>
          <p:nvPr/>
        </p:nvSpPr>
        <p:spPr>
          <a:xfrm>
            <a:off x="245992" y="6451157"/>
            <a:ext cx="7231836" cy="369332"/>
          </a:xfrm>
          <a:prstGeom prst="rect">
            <a:avLst/>
          </a:prstGeom>
        </p:spPr>
        <p:txBody>
          <a:bodyPr wrap="square">
            <a:spAutoFit/>
          </a:bodyPr>
          <a:lstStyle/>
          <a:p>
            <a:pPr algn="ctr"/>
            <a:r>
              <a:rPr lang="en-US" dirty="0">
                <a:latin typeface="Times New Roman" pitchFamily="18" charset="0"/>
                <a:cs typeface="Times New Roman" pitchFamily="18" charset="0"/>
              </a:rPr>
              <a:t>Visual Studio</a:t>
            </a:r>
            <a:r>
              <a:rPr lang="kk-KZ" dirty="0">
                <a:latin typeface="Times New Roman" pitchFamily="18" charset="0"/>
                <a:cs typeface="Times New Roman" pitchFamily="18" charset="0"/>
              </a:rPr>
              <a:t> </a:t>
            </a:r>
            <a:r>
              <a:rPr lang="ru-RU" dirty="0" err="1">
                <a:latin typeface="Times New Roman" pitchFamily="18" charset="0"/>
                <a:cs typeface="Times New Roman" pitchFamily="18" charset="0"/>
              </a:rPr>
              <a:t>кешенд</a:t>
            </a:r>
            <a:r>
              <a:rPr lang="kk-KZ" dirty="0">
                <a:latin typeface="Times New Roman" pitchFamily="18" charset="0"/>
                <a:cs typeface="Times New Roman" pitchFamily="18" charset="0"/>
              </a:rPr>
              <a:t>і</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 </a:t>
            </a:r>
            <a:r>
              <a:rPr lang="kk-KZ" dirty="0">
                <a:latin typeface="Times New Roman" pitchFamily="18" charset="0"/>
                <a:cs typeface="Times New Roman" pitchFamily="18" charset="0"/>
              </a:rPr>
              <a:t>бағдарламалау ортасы </a:t>
            </a:r>
          </a:p>
        </p:txBody>
      </p:sp>
    </p:spTree>
    <p:extLst>
      <p:ext uri="{BB962C8B-B14F-4D97-AF65-F5344CB8AC3E}">
        <p14:creationId xmlns:p14="http://schemas.microsoft.com/office/powerpoint/2010/main" val="31155433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События в Windows Form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 name="AutoShape 4" descr="http://metanit.com/sharp/windowsforms/pics/2.8.pn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 name="AutoShape 6" descr="События в Windows Forms"/>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8" descr="События в Windows Forms"/>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 name="AutoShape 10" descr="События в Windows Forms"/>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8" name="Рисунок 7"/>
          <p:cNvPicPr/>
          <p:nvPr/>
        </p:nvPicPr>
        <p:blipFill>
          <a:blip r:embed="rId2"/>
          <a:stretch>
            <a:fillRect/>
          </a:stretch>
        </p:blipFill>
        <p:spPr>
          <a:xfrm>
            <a:off x="444712" y="1556792"/>
            <a:ext cx="4753336" cy="4504690"/>
          </a:xfrm>
          <a:prstGeom prst="rect">
            <a:avLst/>
          </a:prstGeom>
        </p:spPr>
      </p:pic>
      <p:sp>
        <p:nvSpPr>
          <p:cNvPr id="9" name="Прямоугольник 8"/>
          <p:cNvSpPr/>
          <p:nvPr/>
        </p:nvSpPr>
        <p:spPr>
          <a:xfrm>
            <a:off x="678086" y="369725"/>
            <a:ext cx="8070378" cy="461665"/>
          </a:xfrm>
          <a:prstGeom prst="rect">
            <a:avLst/>
          </a:prstGeom>
        </p:spPr>
        <p:txBody>
          <a:bodyPr wrap="square">
            <a:spAutoFit/>
          </a:bodyPr>
          <a:lstStyle/>
          <a:p>
            <a:pPr algn="ctr"/>
            <a:r>
              <a:rPr lang="en-US" sz="2400" b="1" dirty="0">
                <a:latin typeface="Times New Roman" pitchFamily="18" charset="0"/>
                <a:cs typeface="Times New Roman" pitchFamily="18" charset="0"/>
              </a:rPr>
              <a:t>Windows Forms </a:t>
            </a:r>
            <a:r>
              <a:rPr lang="ru-RU" sz="2400" b="1" dirty="0" err="1">
                <a:latin typeface="Times New Roman" pitchFamily="18" charset="0"/>
                <a:cs typeface="Times New Roman" pitchFamily="18" charset="0"/>
              </a:rPr>
              <a:t>оқиғалары</a:t>
            </a:r>
            <a:r>
              <a:rPr lang="ru-RU" sz="2400" b="1" dirty="0">
                <a:latin typeface="Times New Roman" pitchFamily="18" charset="0"/>
                <a:cs typeface="Times New Roman" pitchFamily="18" charset="0"/>
              </a:rPr>
              <a:t> </a:t>
            </a:r>
            <a:endParaRPr lang="en-US" sz="2400" b="1" dirty="0">
              <a:latin typeface="Times New Roman" pitchFamily="18" charset="0"/>
              <a:cs typeface="Times New Roman" pitchFamily="18" charset="0"/>
            </a:endParaRPr>
          </a:p>
        </p:txBody>
      </p:sp>
      <p:pic>
        <p:nvPicPr>
          <p:cNvPr id="7" name="Рисунок 6"/>
          <p:cNvPicPr/>
          <p:nvPr/>
        </p:nvPicPr>
        <p:blipFill>
          <a:blip r:embed="rId3"/>
          <a:stretch>
            <a:fillRect/>
          </a:stretch>
        </p:blipFill>
        <p:spPr>
          <a:xfrm>
            <a:off x="4427984" y="2420888"/>
            <a:ext cx="3636377" cy="3168352"/>
          </a:xfrm>
          <a:prstGeom prst="rect">
            <a:avLst/>
          </a:prstGeom>
        </p:spPr>
      </p:pic>
    </p:spTree>
    <p:extLst>
      <p:ext uri="{BB962C8B-B14F-4D97-AF65-F5344CB8AC3E}">
        <p14:creationId xmlns:p14="http://schemas.microsoft.com/office/powerpoint/2010/main" val="512962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03501" y="1052736"/>
            <a:ext cx="8352928" cy="5262979"/>
          </a:xfrm>
          <a:prstGeom prst="rect">
            <a:avLst/>
          </a:prstGeom>
        </p:spPr>
        <p:txBody>
          <a:bodyPr wrap="square">
            <a:spAutoFit/>
          </a:bodyPr>
          <a:lstStyle/>
          <a:p>
            <a:pPr indent="457200" algn="just"/>
            <a:r>
              <a:rPr lang="ru-RU" sz="2400" dirty="0" err="1">
                <a:latin typeface="Times New Roman" pitchFamily="18" charset="0"/>
                <a:cs typeface="Times New Roman" pitchFamily="18" charset="0"/>
              </a:rPr>
              <a:t>Алдынғы</a:t>
            </a:r>
            <a:r>
              <a:rPr lang="ru-RU" sz="2400" dirty="0">
                <a:latin typeface="Times New Roman" pitchFamily="18" charset="0"/>
                <a:cs typeface="Times New Roman" pitchFamily="18" charset="0"/>
              </a:rPr>
              <a:t> </a:t>
            </a:r>
            <a:r>
              <a:rPr lang="kk-KZ" sz="2400" dirty="0">
                <a:latin typeface="Times New Roman" pitchFamily="18" charset="0"/>
                <a:cs typeface="Times New Roman" pitchFamily="18" charset="0"/>
              </a:rPr>
              <a:t>семестрде деректер, әдістер, сонымен қатар C# тілінде жазылған бағдарламаның өзі де кластарда орналасуы керектігі жөнінде ескертілген. </a:t>
            </a:r>
            <a:endParaRPr lang="ru-RU" sz="2400" dirty="0">
              <a:latin typeface="Times New Roman" pitchFamily="18" charset="0"/>
              <a:cs typeface="Times New Roman" pitchFamily="18" charset="0"/>
            </a:endParaRPr>
          </a:p>
          <a:p>
            <a:pPr indent="457200" algn="just"/>
            <a:r>
              <a:rPr lang="kk-KZ" sz="2400" dirty="0">
                <a:latin typeface="Times New Roman" pitchFamily="18" charset="0"/>
                <a:cs typeface="Times New Roman" pitchFamily="18" charset="0"/>
              </a:rPr>
              <a:t>Кластардың пайда болуы </a:t>
            </a:r>
            <a:r>
              <a:rPr lang="ru-RU" sz="2400" dirty="0" err="1">
                <a:latin typeface="Times New Roman" pitchFamily="18" charset="0"/>
                <a:cs typeface="Times New Roman" pitchFamily="18" charset="0"/>
              </a:rPr>
              <a:t>бағдарламалау</a:t>
            </a:r>
            <a:r>
              <a:rPr lang="ru-RU" sz="2400" b="1" dirty="0">
                <a:latin typeface="Times New Roman" pitchFamily="18" charset="0"/>
                <a:cs typeface="Times New Roman" pitchFamily="18" charset="0"/>
              </a:rPr>
              <a:t> </a:t>
            </a:r>
            <a:r>
              <a:rPr lang="ru-RU" sz="2400" dirty="0">
                <a:latin typeface="Times New Roman" pitchFamily="18" charset="0"/>
                <a:cs typeface="Times New Roman" pitchFamily="18" charset="0"/>
              </a:rPr>
              <a:t>технологи</a:t>
            </a:r>
            <a:r>
              <a:rPr lang="kk-KZ" sz="2400" dirty="0">
                <a:latin typeface="Times New Roman" pitchFamily="18" charset="0"/>
                <a:cs typeface="Times New Roman" pitchFamily="18" charset="0"/>
              </a:rPr>
              <a:t>ясын өзгертті. </a:t>
            </a:r>
          </a:p>
          <a:p>
            <a:pPr indent="457200" algn="just"/>
            <a:r>
              <a:rPr lang="kk-KZ" sz="2400" dirty="0">
                <a:latin typeface="Times New Roman" pitchFamily="18" charset="0"/>
                <a:cs typeface="Times New Roman" pitchFamily="18" charset="0"/>
              </a:rPr>
              <a:t>Егер бұрын </a:t>
            </a:r>
            <a:r>
              <a:rPr lang="kk-KZ" sz="2400" i="1" dirty="0">
                <a:latin typeface="Times New Roman" pitchFamily="18" charset="0"/>
                <a:cs typeface="Times New Roman" pitchFamily="18" charset="0"/>
              </a:rPr>
              <a:t>құрылымдалған бағдарламалаудың </a:t>
            </a:r>
            <a:r>
              <a:rPr lang="kk-KZ" sz="2400" dirty="0">
                <a:latin typeface="Times New Roman" pitchFamily="18" charset="0"/>
                <a:cs typeface="Times New Roman" pitchFamily="18" charset="0"/>
              </a:rPr>
              <a:t>негізгі бірлігі </a:t>
            </a:r>
            <a:r>
              <a:rPr lang="kk-KZ" sz="2400" i="1" dirty="0">
                <a:latin typeface="Times New Roman" pitchFamily="18" charset="0"/>
                <a:cs typeface="Times New Roman" pitchFamily="18" charset="0"/>
              </a:rPr>
              <a:t>функциялар мен процедуралар </a:t>
            </a:r>
            <a:r>
              <a:rPr lang="kk-KZ" sz="2400" dirty="0">
                <a:latin typeface="Times New Roman" pitchFamily="18" charset="0"/>
                <a:cs typeface="Times New Roman" pitchFamily="18" charset="0"/>
              </a:rPr>
              <a:t>болса, </a:t>
            </a:r>
            <a:r>
              <a:rPr lang="kk-KZ" sz="2400" i="1" dirty="0">
                <a:latin typeface="Times New Roman" pitchFamily="18" charset="0"/>
                <a:cs typeface="Times New Roman" pitchFamily="18" charset="0"/>
              </a:rPr>
              <a:t>кластардың</a:t>
            </a:r>
            <a:r>
              <a:rPr lang="kk-KZ" sz="2400" dirty="0">
                <a:latin typeface="Times New Roman" pitchFamily="18" charset="0"/>
                <a:cs typeface="Times New Roman" pitchFamily="18" charset="0"/>
              </a:rPr>
              <a:t> пайда болуы деректерді және сонымен қатар әдістерді біріктіретін бағдарламаның </a:t>
            </a:r>
            <a:r>
              <a:rPr lang="kk-KZ" sz="2400" i="1" dirty="0">
                <a:latin typeface="Times New Roman" pitchFamily="18" charset="0"/>
                <a:cs typeface="Times New Roman" pitchFamily="18" charset="0"/>
              </a:rPr>
              <a:t>функцияналды аяқталған модульдерін</a:t>
            </a:r>
            <a:r>
              <a:rPr lang="kk-KZ" sz="2400" dirty="0">
                <a:latin typeface="Times New Roman" pitchFamily="18" charset="0"/>
                <a:cs typeface="Times New Roman" pitchFamily="18" charset="0"/>
              </a:rPr>
              <a:t> құруға мүмкіндік берді. </a:t>
            </a:r>
          </a:p>
          <a:p>
            <a:pPr indent="457200" algn="just"/>
            <a:r>
              <a:rPr lang="kk-KZ" sz="2400" b="1" dirty="0">
                <a:latin typeface="Times New Roman" pitchFamily="18" charset="0"/>
                <a:cs typeface="Times New Roman" pitchFamily="18" charset="0"/>
              </a:rPr>
              <a:t>Осындай бағдарламалардың негізгі бірлігі - кластар (объекттер), кластар арқылы бағдарламалау технологиясы объекті-бағытталған технология деп аталады</a:t>
            </a:r>
            <a:r>
              <a:rPr lang="kk-KZ" sz="2400" dirty="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sp>
        <p:nvSpPr>
          <p:cNvPr id="3" name="Прямоугольник 2"/>
          <p:cNvSpPr/>
          <p:nvPr/>
        </p:nvSpPr>
        <p:spPr>
          <a:xfrm>
            <a:off x="539552" y="269147"/>
            <a:ext cx="7783332" cy="523220"/>
          </a:xfrm>
          <a:prstGeom prst="rect">
            <a:avLst/>
          </a:prstGeom>
        </p:spPr>
        <p:txBody>
          <a:bodyPr wrap="square">
            <a:spAutoFit/>
          </a:bodyPr>
          <a:lstStyle/>
          <a:p>
            <a:r>
              <a:rPr lang="kk-KZ" sz="2800" b="1" dirty="0"/>
              <a:t>1 Объекті-бағытталған бағдарламалауға кіріспе</a:t>
            </a:r>
            <a:endParaRPr lang="ru-RU" sz="2800" b="1" dirty="0"/>
          </a:p>
        </p:txBody>
      </p:sp>
    </p:spTree>
    <p:extLst>
      <p:ext uri="{BB962C8B-B14F-4D97-AF65-F5344CB8AC3E}">
        <p14:creationId xmlns:p14="http://schemas.microsoft.com/office/powerpoint/2010/main" val="30891115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p:nvPr/>
        </p:nvPicPr>
        <p:blipFill rotWithShape="1">
          <a:blip r:embed="rId2"/>
          <a:srcRect l="22201" t="18153" r="22476" b="23248"/>
          <a:stretch/>
        </p:blipFill>
        <p:spPr bwMode="auto">
          <a:xfrm>
            <a:off x="971601" y="1222827"/>
            <a:ext cx="6602362" cy="4485099"/>
          </a:xfrm>
          <a:prstGeom prst="rect">
            <a:avLst/>
          </a:prstGeom>
          <a:ln>
            <a:noFill/>
          </a:ln>
          <a:extLst>
            <a:ext uri="{53640926-AAD7-44D8-BBD7-CCE9431645EC}">
              <a14:shadowObscured xmlns:a14="http://schemas.microsoft.com/office/drawing/2010/main"/>
            </a:ext>
          </a:extLst>
        </p:spPr>
      </p:pic>
      <p:sp>
        <p:nvSpPr>
          <p:cNvPr id="4" name="Прямоугольник 3"/>
          <p:cNvSpPr/>
          <p:nvPr/>
        </p:nvSpPr>
        <p:spPr>
          <a:xfrm>
            <a:off x="2051720" y="5703021"/>
            <a:ext cx="4176464" cy="400110"/>
          </a:xfrm>
          <a:prstGeom prst="rect">
            <a:avLst/>
          </a:prstGeom>
        </p:spPr>
        <p:txBody>
          <a:bodyPr wrap="square">
            <a:spAutoFit/>
          </a:bodyPr>
          <a:lstStyle/>
          <a:p>
            <a:r>
              <a:rPr lang="ru-RU" sz="2000" dirty="0">
                <a:latin typeface="Times New Roman" pitchFamily="18" charset="0"/>
                <a:cs typeface="Times New Roman" pitchFamily="18" charset="0"/>
              </a:rPr>
              <a:t>"Параметры" </a:t>
            </a:r>
            <a:r>
              <a:rPr lang="ru-RU" sz="2000" dirty="0" err="1">
                <a:latin typeface="Times New Roman" pitchFamily="18" charset="0"/>
                <a:cs typeface="Times New Roman" pitchFamily="18" charset="0"/>
              </a:rPr>
              <a:t>Диалогты</a:t>
            </a:r>
            <a:r>
              <a:rPr lang="kk-KZ" sz="2000" dirty="0">
                <a:latin typeface="Times New Roman" pitchFamily="18" charset="0"/>
                <a:cs typeface="Times New Roman" pitchFamily="18" charset="0"/>
              </a:rPr>
              <a:t>қ терезесі </a:t>
            </a:r>
            <a:endParaRPr lang="ru-RU" sz="2000" dirty="0">
              <a:latin typeface="Times New Roman" pitchFamily="18" charset="0"/>
              <a:cs typeface="Times New Roman" pitchFamily="18" charset="0"/>
            </a:endParaRPr>
          </a:p>
        </p:txBody>
      </p:sp>
      <p:sp>
        <p:nvSpPr>
          <p:cNvPr id="5" name="Прямоугольник 4"/>
          <p:cNvSpPr/>
          <p:nvPr/>
        </p:nvSpPr>
        <p:spPr>
          <a:xfrm>
            <a:off x="539552" y="406405"/>
            <a:ext cx="7848872" cy="769441"/>
          </a:xfrm>
          <a:prstGeom prst="rect">
            <a:avLst/>
          </a:prstGeom>
        </p:spPr>
        <p:txBody>
          <a:bodyPr wrap="square">
            <a:spAutoFit/>
          </a:bodyPr>
          <a:lstStyle/>
          <a:p>
            <a:r>
              <a:rPr lang="kk-KZ" sz="2200" dirty="0">
                <a:latin typeface="Times New Roman" pitchFamily="18" charset="0"/>
                <a:cs typeface="Times New Roman" pitchFamily="18" charset="0"/>
              </a:rPr>
              <a:t>"Параметры" диалогтық терезесі  комегімен Visual Studio ортасын икемдеуге (орсысш. настроить, каз. баптауға) болады. </a:t>
            </a:r>
            <a:endParaRPr lang="ru-RU" sz="2200" dirty="0">
              <a:latin typeface="Times New Roman" pitchFamily="18" charset="0"/>
              <a:cs typeface="Times New Roman" pitchFamily="18" charset="0"/>
            </a:endParaRPr>
          </a:p>
        </p:txBody>
      </p:sp>
    </p:spTree>
    <p:extLst>
      <p:ext uri="{BB962C8B-B14F-4D97-AF65-F5344CB8AC3E}">
        <p14:creationId xmlns:p14="http://schemas.microsoft.com/office/powerpoint/2010/main" val="42699235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672" y="188640"/>
            <a:ext cx="8146776" cy="1323439"/>
          </a:xfrm>
          <a:prstGeom prst="rect">
            <a:avLst/>
          </a:prstGeom>
        </p:spPr>
        <p:txBody>
          <a:bodyPr wrap="square">
            <a:spAutoFit/>
          </a:bodyPr>
          <a:lstStyle/>
          <a:p>
            <a:pPr algn="ctr"/>
            <a:r>
              <a:rPr lang="kk-KZ" sz="2000" b="1" dirty="0">
                <a:latin typeface="Times New Roman" pitchFamily="18" charset="0"/>
                <a:cs typeface="Times New Roman" pitchFamily="18" charset="0"/>
              </a:rPr>
              <a:t>Қосымшаны құру </a:t>
            </a:r>
          </a:p>
          <a:p>
            <a:endParaRPr lang="ru-RU" sz="2000" dirty="0">
              <a:latin typeface="Times New Roman" pitchFamily="18" charset="0"/>
              <a:cs typeface="Times New Roman" pitchFamily="18" charset="0"/>
            </a:endParaRPr>
          </a:p>
          <a:p>
            <a:pPr indent="457200" algn="just"/>
            <a:r>
              <a:rPr lang="ru-RU" sz="2000" noProof="1">
                <a:latin typeface="Times New Roman" pitchFamily="18" charset="0"/>
                <a:cs typeface="Times New Roman" pitchFamily="18" charset="0"/>
              </a:rPr>
              <a:t>Жаңа қосымшаны құру үшін  менюда - </a:t>
            </a:r>
            <a:r>
              <a:rPr lang="ru-RU" sz="2000" i="1" noProof="1">
                <a:latin typeface="Times New Roman" pitchFamily="18" charset="0"/>
                <a:cs typeface="Times New Roman" pitchFamily="18" charset="0"/>
              </a:rPr>
              <a:t>Файл, Создать, Проект, Приложение Windows Forms</a:t>
            </a:r>
            <a:r>
              <a:rPr lang="ru-RU" sz="2000" noProof="1">
                <a:latin typeface="Times New Roman" pitchFamily="18" charset="0"/>
                <a:cs typeface="Times New Roman" pitchFamily="18" charset="0"/>
              </a:rPr>
              <a:t> - пункттерін таңдау керек.</a:t>
            </a:r>
          </a:p>
        </p:txBody>
      </p:sp>
      <p:pic>
        <p:nvPicPr>
          <p:cNvPr id="3" name="Рисунок 2"/>
          <p:cNvPicPr/>
          <p:nvPr/>
        </p:nvPicPr>
        <p:blipFill rotWithShape="1">
          <a:blip r:embed="rId2"/>
          <a:srcRect r="42528" b="74204"/>
          <a:stretch/>
        </p:blipFill>
        <p:spPr bwMode="auto">
          <a:xfrm>
            <a:off x="457671" y="1512079"/>
            <a:ext cx="7159625" cy="1806575"/>
          </a:xfrm>
          <a:prstGeom prst="rect">
            <a:avLst/>
          </a:prstGeom>
          <a:ln>
            <a:noFill/>
          </a:ln>
          <a:extLst>
            <a:ext uri="{53640926-AAD7-44D8-BBD7-CCE9431645EC}">
              <a14:shadowObscured xmlns:a14="http://schemas.microsoft.com/office/drawing/2010/main"/>
            </a:ext>
          </a:extLst>
        </p:spPr>
      </p:pic>
      <p:pic>
        <p:nvPicPr>
          <p:cNvPr id="4" name="Рисунок 3"/>
          <p:cNvPicPr/>
          <p:nvPr/>
        </p:nvPicPr>
        <p:blipFill rotWithShape="1">
          <a:blip r:embed="rId3"/>
          <a:srcRect l="15218" t="9554" r="26594" b="32165"/>
          <a:stretch/>
        </p:blipFill>
        <p:spPr bwMode="auto">
          <a:xfrm>
            <a:off x="971600" y="2492896"/>
            <a:ext cx="7896325" cy="4104456"/>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135255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25360"/>
            <a:ext cx="8280920" cy="6217087"/>
          </a:xfrm>
          <a:prstGeom prst="rect">
            <a:avLst/>
          </a:prstGeom>
        </p:spPr>
        <p:txBody>
          <a:bodyPr wrap="square">
            <a:spAutoFit/>
          </a:bodyPr>
          <a:lstStyle/>
          <a:p>
            <a:pPr algn="ctr"/>
            <a:r>
              <a:rPr lang="ru-RU" sz="2000" b="1" dirty="0">
                <a:latin typeface="Times New Roman" pitchFamily="18" charset="0"/>
                <a:cs typeface="Times New Roman" pitchFamily="18" charset="0"/>
              </a:rPr>
              <a:t>Проект</a:t>
            </a:r>
            <a:r>
              <a:rPr lang="kk-KZ" sz="2000" b="1" dirty="0">
                <a:latin typeface="Times New Roman" pitchFamily="18" charset="0"/>
                <a:cs typeface="Times New Roman" pitchFamily="18" charset="0"/>
              </a:rPr>
              <a:t>тер мен шешімдер </a:t>
            </a:r>
            <a:r>
              <a:rPr lang="en-US" sz="2000" b="1" dirty="0">
                <a:latin typeface="Times New Roman" pitchFamily="18" charset="0"/>
                <a:cs typeface="Times New Roman" pitchFamily="18" charset="0"/>
              </a:rPr>
              <a:t>(</a:t>
            </a:r>
            <a:r>
              <a:rPr lang="ru-RU" sz="2000" b="1" dirty="0">
                <a:latin typeface="Times New Roman" pitchFamily="18" charset="0"/>
                <a:cs typeface="Times New Roman" pitchFamily="18" charset="0"/>
              </a:rPr>
              <a:t>решения</a:t>
            </a:r>
            <a:r>
              <a:rPr lang="en-US" sz="2000" b="1" dirty="0">
                <a:latin typeface="Times New Roman" pitchFamily="18" charset="0"/>
                <a:cs typeface="Times New Roman" pitchFamily="18" charset="0"/>
              </a:rPr>
              <a:t>)</a:t>
            </a:r>
            <a:endParaRPr lang="ru-RU" sz="2000" dirty="0">
              <a:latin typeface="Times New Roman" pitchFamily="18" charset="0"/>
              <a:cs typeface="Times New Roman" pitchFamily="18" charset="0"/>
            </a:endParaRPr>
          </a:p>
          <a:p>
            <a:r>
              <a:rPr lang="en-US" b="1" dirty="0">
                <a:latin typeface="Times New Roman" pitchFamily="18" charset="0"/>
                <a:cs typeface="Times New Roman" pitchFamily="18" charset="0"/>
              </a:rPr>
              <a:t> </a:t>
            </a:r>
            <a:endParaRPr lang="ru-RU" dirty="0">
              <a:latin typeface="Times New Roman" pitchFamily="18" charset="0"/>
              <a:cs typeface="Times New Roman" pitchFamily="18" charset="0"/>
            </a:endParaRPr>
          </a:p>
          <a:p>
            <a:pPr algn="just"/>
            <a:r>
              <a:rPr lang="kk-KZ" sz="2000" b="1" dirty="0">
                <a:latin typeface="Times New Roman" pitchFamily="18" charset="0"/>
                <a:cs typeface="Times New Roman" pitchFamily="18" charset="0"/>
              </a:rPr>
              <a:t>Шешімдер </a:t>
            </a:r>
            <a:r>
              <a:rPr lang="en-US" sz="2000" b="1" dirty="0">
                <a:latin typeface="Times New Roman" pitchFamily="18" charset="0"/>
                <a:cs typeface="Times New Roman" pitchFamily="18" charset="0"/>
              </a:rPr>
              <a:t>(</a:t>
            </a:r>
            <a:r>
              <a:rPr lang="ru-RU" sz="2000" b="1" dirty="0">
                <a:latin typeface="Times New Roman" pitchFamily="18" charset="0"/>
                <a:cs typeface="Times New Roman" pitchFamily="18" charset="0"/>
              </a:rPr>
              <a:t>решения</a:t>
            </a:r>
            <a:r>
              <a:rPr lang="en-US" sz="2000" b="1" dirty="0">
                <a:latin typeface="Times New Roman" pitchFamily="18" charset="0"/>
                <a:cs typeface="Times New Roman" pitchFamily="18" charset="0"/>
              </a:rPr>
              <a:t>) </a:t>
            </a:r>
            <a:r>
              <a:rPr lang="ru-RU" sz="2000" dirty="0">
                <a:latin typeface="Times New Roman" pitchFamily="18" charset="0"/>
                <a:cs typeface="Times New Roman" pitchFamily="18" charset="0"/>
              </a:rPr>
              <a:t>б</a:t>
            </a:r>
            <a:r>
              <a:rPr lang="kk-KZ" sz="2000" dirty="0">
                <a:latin typeface="Times New Roman" pitchFamily="18" charset="0"/>
                <a:cs typeface="Times New Roman" pitchFamily="18" charset="0"/>
              </a:rPr>
              <a:t>і</a:t>
            </a:r>
            <a:r>
              <a:rPr lang="ru-RU" sz="2000" dirty="0">
                <a:latin typeface="Times New Roman" pitchFamily="18" charset="0"/>
                <a:cs typeface="Times New Roman" pitchFamily="18" charset="0"/>
              </a:rPr>
              <a:t>р </a:t>
            </a:r>
            <a:r>
              <a:rPr lang="ru-RU" sz="2000" dirty="0" err="1">
                <a:latin typeface="Times New Roman" pitchFamily="18" charset="0"/>
                <a:cs typeface="Times New Roman" pitchFamily="18" charset="0"/>
              </a:rPr>
              <a:t>немесе</a:t>
            </a:r>
            <a:r>
              <a:rPr lang="ru-RU" sz="2000" dirty="0">
                <a:latin typeface="Times New Roman" pitchFamily="18" charset="0"/>
                <a:cs typeface="Times New Roman" pitchFamily="18" charset="0"/>
              </a:rPr>
              <a:t> б</a:t>
            </a:r>
            <a:r>
              <a:rPr lang="kk-KZ" sz="2000" dirty="0">
                <a:latin typeface="Times New Roman" pitchFamily="18" charset="0"/>
                <a:cs typeface="Times New Roman" pitchFamily="18" charset="0"/>
              </a:rPr>
              <a:t>і</a:t>
            </a:r>
            <a:r>
              <a:rPr lang="ru-RU" sz="2000" dirty="0" err="1">
                <a:latin typeface="Times New Roman" pitchFamily="18" charset="0"/>
                <a:cs typeface="Times New Roman" pitchFamily="18" charset="0"/>
              </a:rPr>
              <a:t>рнеше</a:t>
            </a:r>
            <a:r>
              <a:rPr lang="ru-RU" sz="2000" dirty="0">
                <a:latin typeface="Times New Roman" pitchFamily="18" charset="0"/>
                <a:cs typeface="Times New Roman" pitchFamily="18" charset="0"/>
              </a:rPr>
              <a:t>  проект</a:t>
            </a:r>
            <a:r>
              <a:rPr lang="kk-KZ" sz="2000" dirty="0">
                <a:latin typeface="Times New Roman" pitchFamily="18" charset="0"/>
                <a:cs typeface="Times New Roman" pitchFamily="18" charset="0"/>
              </a:rPr>
              <a:t>терден тұрады, сондай-ақ шешімді анықтайтын </a:t>
            </a:r>
            <a:r>
              <a:rPr lang="ru-RU" sz="2000" dirty="0">
                <a:latin typeface="Times New Roman" pitchFamily="18" charset="0"/>
                <a:cs typeface="Times New Roman" pitchFamily="18" charset="0"/>
              </a:rPr>
              <a:t>файл</a:t>
            </a:r>
            <a:r>
              <a:rPr lang="kk-KZ" sz="2000" dirty="0">
                <a:latin typeface="Times New Roman" pitchFamily="18" charset="0"/>
                <a:cs typeface="Times New Roman" pitchFamily="18" charset="0"/>
              </a:rPr>
              <a:t>дар мен </a:t>
            </a:r>
            <a:r>
              <a:rPr lang="ru-RU" sz="2000" dirty="0" err="1">
                <a:latin typeface="Times New Roman" pitchFamily="18" charset="0"/>
                <a:cs typeface="Times New Roman" pitchFamily="18" charset="0"/>
              </a:rPr>
              <a:t>метад</a:t>
            </a:r>
            <a:r>
              <a:rPr lang="kk-KZ" sz="2000" dirty="0">
                <a:latin typeface="Times New Roman" pitchFamily="18" charset="0"/>
                <a:cs typeface="Times New Roman" pitchFamily="18" charset="0"/>
              </a:rPr>
              <a:t>ерректерден тұрады. </a:t>
            </a:r>
            <a:endParaRPr lang="ru-RU" sz="2000" dirty="0">
              <a:latin typeface="Times New Roman" pitchFamily="18" charset="0"/>
              <a:cs typeface="Times New Roman" pitchFamily="18" charset="0"/>
            </a:endParaRPr>
          </a:p>
          <a:p>
            <a:pPr algn="just"/>
            <a:r>
              <a:rPr lang="kk-KZ"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Visual</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Studio</a:t>
            </a:r>
            <a:r>
              <a:rPr lang="ru-RU" sz="2000" dirty="0">
                <a:latin typeface="Times New Roman" pitchFamily="18" charset="0"/>
                <a:cs typeface="Times New Roman" pitchFamily="18" charset="0"/>
              </a:rPr>
              <a:t> автомат</a:t>
            </a:r>
            <a:r>
              <a:rPr lang="kk-KZ" sz="2000" dirty="0">
                <a:latin typeface="Times New Roman" pitchFamily="18" charset="0"/>
                <a:cs typeface="Times New Roman" pitchFamily="18" charset="0"/>
              </a:rPr>
              <a:t>ты түрде </a:t>
            </a:r>
            <a:r>
              <a:rPr lang="kk-KZ" sz="2000" b="1" u="sng" dirty="0">
                <a:latin typeface="Times New Roman" pitchFamily="18" charset="0"/>
                <a:cs typeface="Times New Roman" pitchFamily="18" charset="0"/>
              </a:rPr>
              <a:t>шешімді</a:t>
            </a:r>
            <a:r>
              <a:rPr lang="kk-KZ" sz="2000" dirty="0">
                <a:latin typeface="Times New Roman" pitchFamily="18" charset="0"/>
                <a:cs typeface="Times New Roman" pitchFamily="18" charset="0"/>
              </a:rPr>
              <a:t> жаңа п</a:t>
            </a:r>
            <a:r>
              <a:rPr lang="ru-RU" sz="2000" dirty="0" err="1">
                <a:latin typeface="Times New Roman" pitchFamily="18" charset="0"/>
                <a:cs typeface="Times New Roman" pitchFamily="18" charset="0"/>
              </a:rPr>
              <a:t>роект</a:t>
            </a:r>
            <a:r>
              <a:rPr lang="kk-KZ" sz="2000" dirty="0">
                <a:latin typeface="Times New Roman" pitchFamily="18" charset="0"/>
                <a:cs typeface="Times New Roman" pitchFamily="18" charset="0"/>
              </a:rPr>
              <a:t>іні құру кезінде құрады.</a:t>
            </a:r>
            <a:r>
              <a:rPr lang="kk-KZ" sz="2000" b="1" dirty="0">
                <a:latin typeface="Times New Roman" pitchFamily="18" charset="0"/>
                <a:cs typeface="Times New Roman" pitchFamily="18" charset="0"/>
              </a:rPr>
              <a:t> </a:t>
            </a:r>
            <a:endParaRPr lang="ru-RU" sz="2000" dirty="0">
              <a:latin typeface="Times New Roman" pitchFamily="18" charset="0"/>
              <a:cs typeface="Times New Roman" pitchFamily="18" charset="0"/>
            </a:endParaRPr>
          </a:p>
          <a:p>
            <a:pPr algn="just"/>
            <a:r>
              <a:rPr lang="ru-RU" sz="2000" dirty="0" err="1">
                <a:latin typeface="Times New Roman" pitchFamily="18" charset="0"/>
                <a:cs typeface="Times New Roman" pitchFamily="18" charset="0"/>
              </a:rPr>
              <a:t>Visual</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Studio</a:t>
            </a:r>
            <a:r>
              <a:rPr lang="ru-RU" sz="2000" dirty="0">
                <a:latin typeface="Times New Roman" pitchFamily="18" charset="0"/>
                <a:cs typeface="Times New Roman" pitchFamily="18" charset="0"/>
              </a:rPr>
              <a:t> </a:t>
            </a:r>
            <a:r>
              <a:rPr lang="kk-KZ" sz="2000" b="1" dirty="0">
                <a:latin typeface="Times New Roman" pitchFamily="18" charset="0"/>
                <a:cs typeface="Times New Roman" pitchFamily="18" charset="0"/>
              </a:rPr>
              <a:t>шешімді</a:t>
            </a:r>
            <a:r>
              <a:rPr lang="kk-KZ" sz="2000" dirty="0">
                <a:latin typeface="Times New Roman" pitchFamily="18" charset="0"/>
                <a:cs typeface="Times New Roman" pitchFamily="18" charset="0"/>
              </a:rPr>
              <a:t> екі </a:t>
            </a:r>
            <a:r>
              <a:rPr lang="ru-RU" sz="2000" dirty="0">
                <a:latin typeface="Times New Roman" pitchFamily="18" charset="0"/>
                <a:cs typeface="Times New Roman" pitchFamily="18" charset="0"/>
              </a:rPr>
              <a:t>файл</a:t>
            </a:r>
            <a:r>
              <a:rPr lang="kk-KZ" sz="2000" dirty="0">
                <a:latin typeface="Times New Roman" pitchFamily="18" charset="0"/>
                <a:cs typeface="Times New Roman" pitchFamily="18" charset="0"/>
              </a:rPr>
              <a:t>да  сақтайды: </a:t>
            </a:r>
            <a:r>
              <a:rPr lang="ru-RU" sz="2000" dirty="0">
                <a:latin typeface="Times New Roman" pitchFamily="18" charset="0"/>
                <a:cs typeface="Times New Roman" pitchFamily="18" charset="0"/>
              </a:rPr>
              <a:t>  SLN ж</a:t>
            </a:r>
            <a:r>
              <a:rPr lang="kk-KZ" sz="2000" dirty="0">
                <a:latin typeface="Times New Roman" pitchFamily="18" charset="0"/>
                <a:cs typeface="Times New Roman" pitchFamily="18" charset="0"/>
              </a:rPr>
              <a:t>әне</a:t>
            </a:r>
            <a:r>
              <a:rPr lang="ru-RU" sz="2000" dirty="0">
                <a:latin typeface="Times New Roman" pitchFamily="18" charset="0"/>
                <a:cs typeface="Times New Roman" pitchFamily="18" charset="0"/>
              </a:rPr>
              <a:t> SUO. </a:t>
            </a:r>
          </a:p>
          <a:p>
            <a:pPr algn="just"/>
            <a:r>
              <a:rPr lang="kk-KZ" sz="2000" dirty="0">
                <a:latin typeface="Times New Roman" pitchFamily="18" charset="0"/>
                <a:cs typeface="Times New Roman" pitchFamily="18" charset="0"/>
              </a:rPr>
              <a:t>Шешімді анықтайтын </a:t>
            </a:r>
            <a:r>
              <a:rPr lang="ru-RU" sz="2000" dirty="0">
                <a:latin typeface="Times New Roman" pitchFamily="18" charset="0"/>
                <a:cs typeface="Times New Roman" pitchFamily="18" charset="0"/>
              </a:rPr>
              <a:t>(SLN) Файл</a:t>
            </a:r>
            <a:r>
              <a:rPr lang="kk-KZ"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метад</a:t>
            </a:r>
            <a:r>
              <a:rPr lang="kk-KZ" sz="2000" dirty="0">
                <a:latin typeface="Times New Roman" pitchFamily="18" charset="0"/>
                <a:cs typeface="Times New Roman" pitchFamily="18" charset="0"/>
              </a:rPr>
              <a:t>еректерден тұрады, олар</a:t>
            </a:r>
            <a:r>
              <a:rPr lang="ru-RU" sz="2000" dirty="0">
                <a:latin typeface="Times New Roman" pitchFamily="18" charset="0"/>
                <a:cs typeface="Times New Roman" pitchFamily="18" charset="0"/>
              </a:rPr>
              <a:t>:</a:t>
            </a:r>
          </a:p>
          <a:p>
            <a:pPr marL="720000" lvl="0" indent="-342900" algn="just">
              <a:buFont typeface="Wingdings" pitchFamily="2" charset="2"/>
              <a:buChar char="§"/>
            </a:pPr>
            <a:r>
              <a:rPr lang="kk-KZ" sz="2000" dirty="0">
                <a:latin typeface="Times New Roman" pitchFamily="18" charset="0"/>
                <a:cs typeface="Times New Roman" pitchFamily="18" charset="0"/>
              </a:rPr>
              <a:t>шешіммен байланысқан </a:t>
            </a:r>
            <a:r>
              <a:rPr lang="ru-RU" sz="2000" dirty="0">
                <a:latin typeface="Times New Roman" pitchFamily="18" charset="0"/>
                <a:cs typeface="Times New Roman" pitchFamily="18" charset="0"/>
              </a:rPr>
              <a:t>Проект</a:t>
            </a:r>
            <a:r>
              <a:rPr lang="kk-KZ" sz="2000" dirty="0">
                <a:latin typeface="Times New Roman" pitchFamily="18" charset="0"/>
                <a:cs typeface="Times New Roman" pitchFamily="18" charset="0"/>
              </a:rPr>
              <a:t>тер</a:t>
            </a:r>
            <a:r>
              <a:rPr lang="ru-RU" sz="2000" dirty="0">
                <a:latin typeface="Times New Roman" pitchFamily="18" charset="0"/>
                <a:cs typeface="Times New Roman" pitchFamily="18" charset="0"/>
              </a:rPr>
              <a:t>.</a:t>
            </a:r>
          </a:p>
          <a:p>
            <a:pPr marL="720000" lvl="0" indent="-342900" algn="just">
              <a:buFont typeface="Wingdings" pitchFamily="2" charset="2"/>
              <a:buChar char="§"/>
            </a:pPr>
            <a:r>
              <a:rPr lang="kk-KZ" sz="2000" dirty="0">
                <a:latin typeface="Times New Roman" pitchFamily="18" charset="0"/>
                <a:cs typeface="Times New Roman" pitchFamily="18" charset="0"/>
              </a:rPr>
              <a:t>белгілі бір </a:t>
            </a:r>
            <a:r>
              <a:rPr lang="ru-RU" sz="2000" dirty="0">
                <a:latin typeface="Times New Roman" pitchFamily="18" charset="0"/>
                <a:cs typeface="Times New Roman" pitchFamily="18" charset="0"/>
              </a:rPr>
              <a:t>проект</a:t>
            </a:r>
            <a:r>
              <a:rPr lang="kk-KZ" sz="2000" dirty="0">
                <a:latin typeface="Times New Roman" pitchFamily="18" charset="0"/>
                <a:cs typeface="Times New Roman" pitchFamily="18" charset="0"/>
              </a:rPr>
              <a:t>пен байланыспаған </a:t>
            </a:r>
            <a:r>
              <a:rPr lang="ru-RU" sz="2000" dirty="0">
                <a:latin typeface="Times New Roman" pitchFamily="18" charset="0"/>
                <a:cs typeface="Times New Roman" pitchFamily="18" charset="0"/>
              </a:rPr>
              <a:t>Элемент</a:t>
            </a:r>
            <a:r>
              <a:rPr lang="kk-KZ" sz="2000" dirty="0">
                <a:latin typeface="Times New Roman" pitchFamily="18" charset="0"/>
                <a:cs typeface="Times New Roman" pitchFamily="18" charset="0"/>
              </a:rPr>
              <a:t>тер</a:t>
            </a:r>
            <a:r>
              <a:rPr lang="ru-RU" sz="2000" dirty="0">
                <a:latin typeface="Times New Roman" pitchFamily="18" charset="0"/>
                <a:cs typeface="Times New Roman" pitchFamily="18" charset="0"/>
              </a:rPr>
              <a:t>.</a:t>
            </a:r>
          </a:p>
          <a:p>
            <a:pPr marL="720000" lvl="0" indent="-342900" algn="just">
              <a:buFont typeface="Wingdings" pitchFamily="2" charset="2"/>
              <a:buChar char="§"/>
            </a:pPr>
            <a:r>
              <a:rPr lang="ru-RU" sz="2000" dirty="0" err="1">
                <a:latin typeface="Times New Roman" pitchFamily="18" charset="0"/>
                <a:cs typeface="Times New Roman" pitchFamily="18" charset="0"/>
              </a:rPr>
              <a:t>сборк</a:t>
            </a:r>
            <a:r>
              <a:rPr lang="kk-KZ" sz="2000" dirty="0">
                <a:latin typeface="Times New Roman" pitchFamily="18" charset="0"/>
                <a:cs typeface="Times New Roman" pitchFamily="18" charset="0"/>
              </a:rPr>
              <a:t>а </a:t>
            </a:r>
            <a:r>
              <a:rPr lang="ru-RU" sz="2000" dirty="0" err="1">
                <a:latin typeface="Times New Roman" pitchFamily="18" charset="0"/>
                <a:cs typeface="Times New Roman" pitchFamily="18" charset="0"/>
              </a:rPr>
              <a:t>конфигураци</a:t>
            </a:r>
            <a:r>
              <a:rPr lang="kk-KZ" sz="2000" dirty="0">
                <a:latin typeface="Times New Roman" pitchFamily="18" charset="0"/>
                <a:cs typeface="Times New Roman" pitchFamily="18" charset="0"/>
              </a:rPr>
              <a:t>я</a:t>
            </a:r>
            <a:r>
              <a:rPr lang="ru-RU" sz="2000" dirty="0">
                <a:latin typeface="Times New Roman" pitchFamily="18" charset="0"/>
                <a:cs typeface="Times New Roman" pitchFamily="18" charset="0"/>
              </a:rPr>
              <a:t>.</a:t>
            </a:r>
          </a:p>
          <a:p>
            <a:pPr algn="just"/>
            <a:r>
              <a:rPr lang="ru-RU" sz="2000" dirty="0">
                <a:latin typeface="Times New Roman" pitchFamily="18" charset="0"/>
                <a:cs typeface="Times New Roman" pitchFamily="18" charset="0"/>
              </a:rPr>
              <a:t>  SUO файл</a:t>
            </a:r>
            <a:r>
              <a:rPr lang="kk-KZ" sz="2000" dirty="0">
                <a:latin typeface="Times New Roman" pitchFamily="18" charset="0"/>
                <a:cs typeface="Times New Roman" pitchFamily="18" charset="0"/>
              </a:rPr>
              <a:t>ында сақталатын  </a:t>
            </a:r>
            <a:r>
              <a:rPr lang="ru-RU" sz="2000" dirty="0" err="1">
                <a:latin typeface="Times New Roman" pitchFamily="18" charset="0"/>
                <a:cs typeface="Times New Roman" pitchFamily="18" charset="0"/>
              </a:rPr>
              <a:t>Метада</a:t>
            </a:r>
            <a:r>
              <a:rPr lang="kk-KZ" sz="2000" dirty="0">
                <a:latin typeface="Times New Roman" pitchFamily="18" charset="0"/>
                <a:cs typeface="Times New Roman" pitchFamily="18" charset="0"/>
              </a:rPr>
              <a:t>деректер  </a:t>
            </a:r>
            <a:r>
              <a:rPr lang="en-US" sz="2000" dirty="0">
                <a:latin typeface="Times New Roman" pitchFamily="18" charset="0"/>
                <a:cs typeface="Times New Roman" pitchFamily="18" charset="0"/>
              </a:rPr>
              <a:t>VS </a:t>
            </a:r>
            <a:r>
              <a:rPr lang="kk-KZ" sz="2000" dirty="0">
                <a:latin typeface="Times New Roman" pitchFamily="18" charset="0"/>
                <a:cs typeface="Times New Roman" pitchFamily="18" charset="0"/>
              </a:rPr>
              <a:t>ортасын икемдеуге (настроить, баптауға)  арналған.</a:t>
            </a:r>
          </a:p>
          <a:p>
            <a:endParaRPr lang="ru-RU" sz="2000" dirty="0">
              <a:latin typeface="Times New Roman" pitchFamily="18" charset="0"/>
              <a:cs typeface="Times New Roman" pitchFamily="18" charset="0"/>
            </a:endParaRPr>
          </a:p>
          <a:p>
            <a:r>
              <a:rPr lang="ru-RU" sz="2000" b="1" dirty="0" err="1">
                <a:latin typeface="Times New Roman" pitchFamily="18" charset="0"/>
                <a:cs typeface="Times New Roman" pitchFamily="18" charset="0"/>
              </a:rPr>
              <a:t>Проекттер</a:t>
            </a:r>
            <a:r>
              <a:rPr lang="ru-RU" sz="2000" b="1" dirty="0">
                <a:latin typeface="Times New Roman" pitchFamily="18" charset="0"/>
                <a:cs typeface="Times New Roman" pitchFamily="18" charset="0"/>
              </a:rPr>
              <a:t> </a:t>
            </a:r>
          </a:p>
          <a:p>
            <a:pPr algn="just"/>
            <a:r>
              <a:rPr lang="ru-RU" sz="2000" dirty="0" err="1">
                <a:latin typeface="Times New Roman" pitchFamily="18" charset="0"/>
                <a:cs typeface="Times New Roman" pitchFamily="18" charset="0"/>
              </a:rPr>
              <a:t>Проекттер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жоба</a:t>
            </a:r>
            <a:r>
              <a:rPr lang="ru-RU" sz="2000" dirty="0">
                <a:latin typeface="Times New Roman" pitchFamily="18" charset="0"/>
                <a:cs typeface="Times New Roman" pitchFamily="18" charset="0"/>
              </a:rPr>
              <a:t> </a:t>
            </a:r>
            <a:r>
              <a:rPr lang="kk-KZ" sz="2000" dirty="0">
                <a:latin typeface="Times New Roman" pitchFamily="18" charset="0"/>
                <a:cs typeface="Times New Roman" pitchFamily="18" charset="0"/>
              </a:rPr>
              <a:t>құрамына кіретін элементтерді құру және </a:t>
            </a:r>
            <a:r>
              <a:rPr lang="ru-RU" sz="2000" dirty="0" err="1">
                <a:latin typeface="Times New Roman" pitchFamily="18" charset="0"/>
                <a:cs typeface="Times New Roman" pitchFamily="18" charset="0"/>
              </a:rPr>
              <a:t>ретке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келтіру</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a:t>
            </a:r>
            <a:r>
              <a:rPr lang="ru-RU" sz="2000" dirty="0">
                <a:latin typeface="Times New Roman" pitchFamily="18" charset="0"/>
                <a:cs typeface="Times New Roman" pitchFamily="18" charset="0"/>
              </a:rPr>
              <a:t>отладка</a:t>
            </a:r>
            <a:r>
              <a:rPr lang="en-US" sz="2000" dirty="0">
                <a:latin typeface="Times New Roman" pitchFamily="18" charset="0"/>
                <a:cs typeface="Times New Roman" pitchFamily="18" charset="0"/>
              </a:rPr>
              <a:t>) </a:t>
            </a:r>
            <a:r>
              <a:rPr lang="kk-KZ" sz="2000" dirty="0">
                <a:latin typeface="Times New Roman" pitchFamily="18" charset="0"/>
                <a:cs typeface="Times New Roman" pitchFamily="18" charset="0"/>
              </a:rPr>
              <a:t>үшін қолданылады. Жоба ең соңында келесі түрлерде болады: </a:t>
            </a:r>
            <a:endParaRPr lang="ru-RU" sz="2000" dirty="0">
              <a:latin typeface="Times New Roman" pitchFamily="18" charset="0"/>
              <a:cs typeface="Times New Roman" pitchFamily="18" charset="0"/>
            </a:endParaRPr>
          </a:p>
          <a:p>
            <a:pPr marL="342900" lvl="0" indent="-342900">
              <a:buFont typeface="Arial" pitchFamily="34" charset="0"/>
              <a:buChar char="•"/>
            </a:pPr>
            <a:r>
              <a:rPr lang="kk-KZ" sz="2000" dirty="0">
                <a:latin typeface="Times New Roman" pitchFamily="18" charset="0"/>
                <a:cs typeface="Times New Roman" pitchFamily="18" charset="0"/>
              </a:rPr>
              <a:t>орындалатын </a:t>
            </a:r>
            <a:r>
              <a:rPr lang="ru-RU" sz="2000" dirty="0">
                <a:latin typeface="Times New Roman" pitchFamily="18" charset="0"/>
                <a:cs typeface="Times New Roman" pitchFamily="18" charset="0"/>
              </a:rPr>
              <a:t>программ</a:t>
            </a:r>
            <a:r>
              <a:rPr lang="kk-KZ" sz="2000" dirty="0">
                <a:latin typeface="Times New Roman" pitchFamily="18" charset="0"/>
                <a:cs typeface="Times New Roman" pitchFamily="18" charset="0"/>
              </a:rPr>
              <a:t>а </a:t>
            </a:r>
            <a:r>
              <a:rPr lang="ru-RU" sz="2000" dirty="0">
                <a:latin typeface="Times New Roman" pitchFamily="18" charset="0"/>
                <a:cs typeface="Times New Roman" pitchFamily="18" charset="0"/>
              </a:rPr>
              <a:t>(EXE), </a:t>
            </a:r>
          </a:p>
          <a:p>
            <a:pPr marL="342900" lvl="0" indent="-342900">
              <a:buFont typeface="Arial" pitchFamily="34" charset="0"/>
              <a:buChar char="•"/>
            </a:pPr>
            <a:r>
              <a:rPr lang="ru-RU" sz="2000" dirty="0">
                <a:latin typeface="Times New Roman" pitchFamily="18" charset="0"/>
                <a:cs typeface="Times New Roman" pitchFamily="18" charset="0"/>
              </a:rPr>
              <a:t>динами</a:t>
            </a:r>
            <a:r>
              <a:rPr lang="kk-KZ" sz="2000" dirty="0">
                <a:latin typeface="Times New Roman" pitchFamily="18" charset="0"/>
                <a:cs typeface="Times New Roman" pitchFamily="18" charset="0"/>
              </a:rPr>
              <a:t>калық  </a:t>
            </a:r>
            <a:r>
              <a:rPr lang="ru-RU" sz="2000" dirty="0">
                <a:latin typeface="Times New Roman" pitchFamily="18" charset="0"/>
                <a:cs typeface="Times New Roman" pitchFamily="18" charset="0"/>
              </a:rPr>
              <a:t> </a:t>
            </a:r>
            <a:r>
              <a:rPr lang="kk-KZ" sz="2000" dirty="0">
                <a:latin typeface="Times New Roman" pitchFamily="18" charset="0"/>
                <a:cs typeface="Times New Roman" pitchFamily="18" charset="0"/>
              </a:rPr>
              <a:t>құрастыру  кітапханасының   </a:t>
            </a:r>
            <a:r>
              <a:rPr lang="ru-RU" sz="2000" dirty="0">
                <a:latin typeface="Times New Roman" pitchFamily="18" charset="0"/>
                <a:cs typeface="Times New Roman" pitchFamily="18" charset="0"/>
              </a:rPr>
              <a:t>файл</a:t>
            </a:r>
            <a:r>
              <a:rPr lang="kk-KZ" sz="2000" dirty="0">
                <a:latin typeface="Times New Roman" pitchFamily="18" charset="0"/>
                <a:cs typeface="Times New Roman" pitchFamily="18" charset="0"/>
              </a:rPr>
              <a:t>ы </a:t>
            </a:r>
            <a:r>
              <a:rPr lang="ru-RU" sz="2000" dirty="0">
                <a:latin typeface="Times New Roman" pitchFamily="18" charset="0"/>
                <a:cs typeface="Times New Roman" pitchFamily="18" charset="0"/>
              </a:rPr>
              <a:t>(DLL</a:t>
            </a:r>
            <a:r>
              <a:rPr lang="kk-KZ" sz="2000" dirty="0">
                <a:latin typeface="Times New Roman" pitchFamily="18" charset="0"/>
                <a:cs typeface="Times New Roman" pitchFamily="18" charset="0"/>
              </a:rPr>
              <a:t>, </a:t>
            </a:r>
            <a:r>
              <a:rPr lang="ru-RU" sz="2000" dirty="0">
                <a:latin typeface="Times New Roman" pitchFamily="18" charset="0"/>
                <a:cs typeface="Times New Roman" pitchFamily="18" charset="0"/>
              </a:rPr>
              <a:t>файл библиотеки динамической компоновки) </a:t>
            </a:r>
            <a:r>
              <a:rPr lang="kk-KZ" sz="2000" dirty="0">
                <a:latin typeface="Times New Roman" pitchFamily="18" charset="0"/>
                <a:cs typeface="Times New Roman" pitchFamily="18" charset="0"/>
              </a:rPr>
              <a:t>немесе </a:t>
            </a:r>
            <a:r>
              <a:rPr lang="ru-RU" sz="2000" dirty="0">
                <a:latin typeface="Times New Roman" pitchFamily="18" charset="0"/>
                <a:cs typeface="Times New Roman" pitchFamily="18" charset="0"/>
              </a:rPr>
              <a:t> модуль.</a:t>
            </a:r>
          </a:p>
        </p:txBody>
      </p:sp>
    </p:spTree>
    <p:extLst>
      <p:ext uri="{BB962C8B-B14F-4D97-AF65-F5344CB8AC3E}">
        <p14:creationId xmlns:p14="http://schemas.microsoft.com/office/powerpoint/2010/main" val="33891210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1052736"/>
            <a:ext cx="8136904" cy="5324535"/>
          </a:xfrm>
          <a:prstGeom prst="rect">
            <a:avLst/>
          </a:prstGeom>
        </p:spPr>
        <p:txBody>
          <a:bodyPr wrap="square">
            <a:spAutoFit/>
          </a:bodyPr>
          <a:lstStyle/>
          <a:p>
            <a:pPr indent="457200"/>
            <a:r>
              <a:rPr lang="kk-KZ" sz="2000" dirty="0">
                <a:latin typeface="Times New Roman" pitchFamily="18" charset="0"/>
                <a:cs typeface="Times New Roman" pitchFamily="18" charset="0"/>
              </a:rPr>
              <a:t>Жобада автоматты түрде құрылатын Program.cs класында статикалық Main() әдісі болады. Қосымша іске қосылғанда Windows жүйесі Main() әдісін іздейді және ондағы нұсқауларды орындай бастайды. Main() әдісін әдетте бағдарламаға кіру нүктесі деп атайды.</a:t>
            </a:r>
          </a:p>
          <a:p>
            <a:pPr indent="457200"/>
            <a:r>
              <a:rPr lang="kk-KZ" sz="2000" dirty="0"/>
              <a:t>Жобада автоматты түрде Form1-дың .cs кеңейтуі бар екі файл құрылады</a:t>
            </a:r>
          </a:p>
          <a:p>
            <a:pPr indent="457200"/>
            <a:r>
              <a:rPr lang="kk-KZ" sz="2000" dirty="0"/>
              <a:t>– Form1.cs және </a:t>
            </a:r>
          </a:p>
          <a:p>
            <a:pPr marL="342900" indent="-342900">
              <a:buFontTx/>
              <a:buChar char="-"/>
            </a:pPr>
            <a:r>
              <a:rPr lang="kk-KZ" sz="2000" dirty="0"/>
              <a:t>Form1.Designer.cs.</a:t>
            </a:r>
          </a:p>
          <a:p>
            <a:pPr marL="342900" indent="-342900">
              <a:buFontTx/>
              <a:buChar char="-"/>
            </a:pPr>
            <a:endParaRPr lang="kk-KZ" sz="2000" dirty="0">
              <a:latin typeface="Times New Roman" pitchFamily="18" charset="0"/>
              <a:cs typeface="Times New Roman" pitchFamily="18" charset="0"/>
            </a:endParaRPr>
          </a:p>
          <a:p>
            <a:pPr indent="457200"/>
            <a:r>
              <a:rPr lang="kk-KZ" sz="2000" dirty="0">
                <a:latin typeface="Times New Roman" pitchFamily="18" charset="0"/>
                <a:cs typeface="Times New Roman" pitchFamily="18" charset="0"/>
              </a:rPr>
              <a:t>Визуалды</a:t>
            </a:r>
            <a:r>
              <a:rPr lang="kk-KZ" sz="2000" dirty="0"/>
              <a:t> жобалау барысында формаға әр түрлі басқару элементтерін орналастырып, олардың қасиеттерін өзгертіліп, оқиғалар өңдеуішілері анықталады.</a:t>
            </a:r>
          </a:p>
          <a:p>
            <a:pPr indent="457200"/>
            <a:endParaRPr lang="kk-KZ" sz="2000" dirty="0"/>
          </a:p>
          <a:p>
            <a:pPr indent="457200"/>
            <a:r>
              <a:rPr lang="kk-KZ" sz="2000" dirty="0"/>
              <a:t>форма құрастырушысы осы әрекеттерді сәйкес кластағы объекттер әрекеттеріне трансляциялайды, сәйкес кодты құрайды және осы кодты Form1 класына орналастырады. </a:t>
            </a:r>
            <a:endParaRPr lang="ru-RU" sz="2000" dirty="0"/>
          </a:p>
          <a:p>
            <a:pPr marL="342900" indent="-342900">
              <a:buFontTx/>
              <a:buChar char="-"/>
            </a:pPr>
            <a:endParaRPr lang="ru-RU" sz="2000" dirty="0">
              <a:latin typeface="Times New Roman" pitchFamily="18" charset="0"/>
              <a:cs typeface="Times New Roman" pitchFamily="18" charset="0"/>
            </a:endParaRPr>
          </a:p>
        </p:txBody>
      </p:sp>
      <p:sp>
        <p:nvSpPr>
          <p:cNvPr id="3" name="Прямоугольник 2"/>
          <p:cNvSpPr/>
          <p:nvPr/>
        </p:nvSpPr>
        <p:spPr>
          <a:xfrm>
            <a:off x="827584" y="332656"/>
            <a:ext cx="7848872" cy="461665"/>
          </a:xfrm>
          <a:prstGeom prst="rect">
            <a:avLst/>
          </a:prstGeom>
        </p:spPr>
        <p:txBody>
          <a:bodyPr wrap="square">
            <a:spAutoFit/>
          </a:bodyPr>
          <a:lstStyle/>
          <a:p>
            <a:pPr algn="ctr"/>
            <a:r>
              <a:rPr lang="ru-RU" sz="2400" b="1" dirty="0" err="1">
                <a:latin typeface="Times New Roman" pitchFamily="18" charset="0"/>
                <a:cs typeface="Times New Roman" pitchFamily="18" charset="0"/>
              </a:rPr>
              <a:t>Формаларды</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визуалды</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жобалау</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технологиясы</a:t>
            </a:r>
            <a:r>
              <a:rPr lang="ru-RU" sz="2400" b="1" dirty="0">
                <a:latin typeface="Times New Roman" pitchFamily="18" charset="0"/>
                <a:cs typeface="Times New Roman" pitchFamily="18" charset="0"/>
              </a:rPr>
              <a:t> </a:t>
            </a:r>
          </a:p>
        </p:txBody>
      </p:sp>
    </p:spTree>
    <p:extLst>
      <p:ext uri="{BB962C8B-B14F-4D97-AF65-F5344CB8AC3E}">
        <p14:creationId xmlns:p14="http://schemas.microsoft.com/office/powerpoint/2010/main" val="4828177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273624"/>
            <a:ext cx="7776864" cy="461665"/>
          </a:xfrm>
          <a:prstGeom prst="rect">
            <a:avLst/>
          </a:prstGeom>
        </p:spPr>
        <p:txBody>
          <a:bodyPr wrap="square">
            <a:spAutoFit/>
          </a:bodyPr>
          <a:lstStyle/>
          <a:p>
            <a:pPr algn="ctr"/>
            <a:r>
              <a:rPr lang="kk-KZ" sz="2400" b="1">
                <a:latin typeface="Times New Roman" pitchFamily="18" charset="0"/>
                <a:cs typeface="Times New Roman" pitchFamily="18" charset="0"/>
              </a:rPr>
              <a:t>Toolbox панеліндегі басқару элементтері</a:t>
            </a:r>
            <a:endParaRPr lang="ru-RU" sz="2400" b="1" dirty="0">
              <a:latin typeface="Times New Roman" pitchFamily="18" charset="0"/>
              <a:cs typeface="Times New Roman" pitchFamily="18" charset="0"/>
            </a:endParaRPr>
          </a:p>
        </p:txBody>
      </p:sp>
      <p:sp>
        <p:nvSpPr>
          <p:cNvPr id="3" name="Прямоугольник 2"/>
          <p:cNvSpPr/>
          <p:nvPr/>
        </p:nvSpPr>
        <p:spPr>
          <a:xfrm>
            <a:off x="611560" y="1052736"/>
            <a:ext cx="7992888" cy="3693319"/>
          </a:xfrm>
          <a:prstGeom prst="rect">
            <a:avLst/>
          </a:prstGeom>
        </p:spPr>
        <p:txBody>
          <a:bodyPr wrap="square">
            <a:spAutoFit/>
          </a:bodyPr>
          <a:lstStyle/>
          <a:p>
            <a:pPr algn="just"/>
            <a:r>
              <a:rPr lang="kk-KZ" dirty="0"/>
              <a:t>Басқару элементтер немесе компоненттер формаға ToolBox панелінен орналастырылады (View</a:t>
            </a:r>
            <a:r>
              <a:rPr lang="ru-RU" dirty="0">
                <a:sym typeface="Webdings"/>
              </a:rPr>
              <a:t></a:t>
            </a:r>
            <a:r>
              <a:rPr lang="kk-KZ" dirty="0"/>
              <a:t>ToolBox). </a:t>
            </a:r>
          </a:p>
          <a:p>
            <a:pPr algn="just"/>
            <a:endParaRPr lang="kk-KZ" dirty="0"/>
          </a:p>
          <a:p>
            <a:pPr algn="just"/>
            <a:r>
              <a:rPr lang="kk-KZ" b="1" dirty="0"/>
              <a:t>Label</a:t>
            </a:r>
            <a:r>
              <a:rPr lang="kk-KZ" dirty="0"/>
              <a:t> – таңба (метка). Таңба формада </a:t>
            </a:r>
            <a:r>
              <a:rPr lang="kk-KZ" b="1" dirty="0"/>
              <a:t>мәтінді оналастыру үшін керек</a:t>
            </a:r>
            <a:r>
              <a:rPr lang="kk-KZ" dirty="0"/>
              <a:t>, мәтін элементтің Text қасиетінде сақталады. Мәтіннің қарпін (Font қасиеті), түсін (BackColor қасиеті), !!!!(ForeColor) мәтінді туралауды (TextAlign) анықтауға болады. Таңба өз өлшемін автоматты түрде өзгерте алады (AutoSize = True қасиеті). Онда суретті (Image қасиеті) орналастыруға, оның мөлдірлігін (BackColor қасиетіне Color.Transparent мәнін беру керек) анықтауға болады . </a:t>
            </a:r>
          </a:p>
          <a:p>
            <a:pPr indent="457200" algn="just"/>
            <a:r>
              <a:rPr lang="kk-KZ" dirty="0"/>
              <a:t>Label басқару элементі </a:t>
            </a:r>
            <a:r>
              <a:rPr lang="kk-KZ" b="1" dirty="0"/>
              <a:t>енгізу фокусын қабылдамайды </a:t>
            </a:r>
            <a:r>
              <a:rPr lang="kk-KZ" dirty="0"/>
              <a:t>(тышқан пернесін, пернетақтаны басқанда </a:t>
            </a:r>
            <a:r>
              <a:rPr lang="kk-KZ" b="1" dirty="0"/>
              <a:t>оқиға өңдеуішісін құрай алмайды</a:t>
            </a:r>
            <a:r>
              <a:rPr lang="kk-KZ" dirty="0"/>
              <a:t>). </a:t>
            </a:r>
            <a:endParaRPr lang="ru-RU" dirty="0"/>
          </a:p>
          <a:p>
            <a:pPr algn="just"/>
            <a:endParaRPr lang="ru-RU" dirty="0"/>
          </a:p>
          <a:p>
            <a:pPr algn="just"/>
            <a:endParaRPr lang="ru-RU" dirty="0"/>
          </a:p>
        </p:txBody>
      </p:sp>
      <p:sp>
        <p:nvSpPr>
          <p:cNvPr id="4" name="Прямоугольник 3"/>
          <p:cNvSpPr/>
          <p:nvPr/>
        </p:nvSpPr>
        <p:spPr>
          <a:xfrm>
            <a:off x="623428" y="4653136"/>
            <a:ext cx="7981020" cy="646331"/>
          </a:xfrm>
          <a:prstGeom prst="rect">
            <a:avLst/>
          </a:prstGeom>
        </p:spPr>
        <p:txBody>
          <a:bodyPr wrap="square">
            <a:spAutoFit/>
          </a:bodyPr>
          <a:lstStyle/>
          <a:p>
            <a:r>
              <a:rPr lang="kk-KZ" b="1" dirty="0"/>
              <a:t>Button</a:t>
            </a:r>
            <a:r>
              <a:rPr lang="kk-KZ" dirty="0"/>
              <a:t> – батырма. Button басқару элементі енгізу фокусын қабылдай алады, сонымен қатар тышқанды шерту – негізгі оқиға болып есептеледі (Click).</a:t>
            </a:r>
            <a:endParaRPr lang="ru-RU" dirty="0"/>
          </a:p>
        </p:txBody>
      </p:sp>
    </p:spTree>
    <p:extLst>
      <p:ext uri="{BB962C8B-B14F-4D97-AF65-F5344CB8AC3E}">
        <p14:creationId xmlns:p14="http://schemas.microsoft.com/office/powerpoint/2010/main" val="1335490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908720"/>
            <a:ext cx="8208912" cy="4708981"/>
          </a:xfrm>
          <a:prstGeom prst="rect">
            <a:avLst/>
          </a:prstGeom>
        </p:spPr>
        <p:txBody>
          <a:bodyPr wrap="square">
            <a:spAutoFit/>
          </a:bodyPr>
          <a:lstStyle/>
          <a:p>
            <a:pPr algn="just"/>
            <a:r>
              <a:rPr lang="ru-RU" sz="2000" b="1" dirty="0" err="1">
                <a:latin typeface="Times New Roman" pitchFamily="18" charset="0"/>
                <a:cs typeface="Times New Roman" pitchFamily="18" charset="0"/>
              </a:rPr>
              <a:t>TextBox</a:t>
            </a:r>
            <a:r>
              <a:rPr lang="kk-KZ" sz="2000" dirty="0">
                <a:latin typeface="Times New Roman" pitchFamily="18" charset="0"/>
                <a:cs typeface="Times New Roman" pitchFamily="18" charset="0"/>
              </a:rPr>
              <a:t> </a:t>
            </a:r>
            <a:r>
              <a:rPr lang="kk-KZ" sz="2000" b="1" dirty="0">
                <a:latin typeface="Times New Roman" pitchFamily="18" charset="0"/>
                <a:cs typeface="Times New Roman" pitchFamily="18" charset="0"/>
              </a:rPr>
              <a:t>енгізу өрісі</a:t>
            </a:r>
            <a:r>
              <a:rPr lang="ru-RU" sz="2000" b="1" dirty="0">
                <a:latin typeface="Times New Roman" pitchFamily="18" charset="0"/>
                <a:cs typeface="Times New Roman" pitchFamily="18" charset="0"/>
              </a:rPr>
              <a:t>.</a:t>
            </a:r>
          </a:p>
          <a:p>
            <a:pPr indent="457200" algn="just"/>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TextBox</a:t>
            </a:r>
            <a:r>
              <a:rPr lang="ru-RU" sz="2000" dirty="0">
                <a:latin typeface="Times New Roman" pitchFamily="18" charset="0"/>
                <a:cs typeface="Times New Roman" pitchFamily="18" charset="0"/>
              </a:rPr>
              <a:t> Компонент</a:t>
            </a:r>
            <a:r>
              <a:rPr lang="kk-KZ" sz="2000" dirty="0">
                <a:latin typeface="Times New Roman" pitchFamily="18" charset="0"/>
                <a:cs typeface="Times New Roman" pitchFamily="18" charset="0"/>
              </a:rPr>
              <a:t>і мәтінді енгізуге, редакциялауға мүмкіндік береді, мәтін </a:t>
            </a:r>
            <a:r>
              <a:rPr lang="ru-RU" sz="2000" dirty="0" err="1">
                <a:latin typeface="Times New Roman" pitchFamily="18" charset="0"/>
                <a:cs typeface="Times New Roman" pitchFamily="18" charset="0"/>
              </a:rPr>
              <a:t>Text</a:t>
            </a:r>
            <a:r>
              <a:rPr lang="kk-KZ" sz="2000" dirty="0">
                <a:latin typeface="Times New Roman" pitchFamily="18" charset="0"/>
                <a:cs typeface="Times New Roman" pitchFamily="18" charset="0"/>
              </a:rPr>
              <a:t> қасиетінде сақталады. Жолдардың санына шек қойылмайды (шамамен 32 000 символға дейін), осы компонент арқылы масканы анықтап парольді енгізуге болады (PasswordChar қасиеті). </a:t>
            </a:r>
          </a:p>
          <a:p>
            <a:pPr indent="457200" algn="just"/>
            <a:r>
              <a:rPr lang="kk-KZ" sz="2000" b="1" dirty="0">
                <a:latin typeface="Times New Roman" pitchFamily="18" charset="0"/>
                <a:cs typeface="Times New Roman" pitchFamily="18" charset="0"/>
              </a:rPr>
              <a:t>Қасиеттер:  Text </a:t>
            </a:r>
            <a:r>
              <a:rPr lang="kk-KZ" sz="2000" dirty="0">
                <a:latin typeface="Times New Roman" pitchFamily="18" charset="0"/>
                <a:cs typeface="Times New Roman" pitchFamily="18" charset="0"/>
              </a:rPr>
              <a:t>қасиеті</a:t>
            </a:r>
            <a:r>
              <a:rPr lang="kk-KZ" sz="2000" b="1" dirty="0">
                <a:latin typeface="Times New Roman" pitchFamily="18" charset="0"/>
                <a:cs typeface="Times New Roman" pitchFamily="18" charset="0"/>
              </a:rPr>
              <a:t> </a:t>
            </a:r>
            <a:r>
              <a:rPr lang="kk-KZ" sz="2000" dirty="0">
                <a:latin typeface="Times New Roman" pitchFamily="18" charset="0"/>
                <a:cs typeface="Times New Roman" pitchFamily="18" charset="0"/>
              </a:rPr>
              <a:t>тек бір жолды ғана енгізуге, ал  </a:t>
            </a:r>
            <a:r>
              <a:rPr lang="kk-KZ" sz="2000" b="1" dirty="0">
                <a:latin typeface="Times New Roman" pitchFamily="18" charset="0"/>
                <a:cs typeface="Times New Roman" pitchFamily="18" charset="0"/>
              </a:rPr>
              <a:t>Lines қасиеті </a:t>
            </a:r>
            <a:r>
              <a:rPr lang="kk-KZ" sz="2000" dirty="0">
                <a:latin typeface="Times New Roman" pitchFamily="18" charset="0"/>
                <a:cs typeface="Times New Roman" pitchFamily="18" charset="0"/>
              </a:rPr>
              <a:t>бірнеше жолды енгізуге мүмкіндік береді.</a:t>
            </a:r>
          </a:p>
          <a:p>
            <a:pPr indent="457200" algn="just"/>
            <a:r>
              <a:rPr lang="kk-KZ" sz="2000" dirty="0">
                <a:latin typeface="Times New Roman" pitchFamily="18" charset="0"/>
                <a:cs typeface="Times New Roman" pitchFamily="18" charset="0"/>
              </a:rPr>
              <a:t>Бірнеше жолды енгізу және шығару үшін </a:t>
            </a:r>
            <a:r>
              <a:rPr lang="kk-KZ" sz="2000" b="1" dirty="0">
                <a:latin typeface="Times New Roman" pitchFamily="18" charset="0"/>
                <a:cs typeface="Times New Roman" pitchFamily="18" charset="0"/>
              </a:rPr>
              <a:t>Multiline, ScrollBars, WordWrap</a:t>
            </a:r>
            <a:r>
              <a:rPr lang="kk-KZ" sz="2000" dirty="0">
                <a:latin typeface="Times New Roman" pitchFamily="18" charset="0"/>
                <a:cs typeface="Times New Roman" pitchFamily="18" charset="0"/>
              </a:rPr>
              <a:t> қасиеттері қолданылады. ReadOnly қасиеті тек оқу рұқсатын орнатады.</a:t>
            </a:r>
          </a:p>
          <a:p>
            <a:pPr indent="457200" algn="just"/>
            <a:r>
              <a:rPr lang="kk-KZ" sz="2000" b="1" dirty="0">
                <a:latin typeface="Times New Roman" pitchFamily="18" charset="0"/>
                <a:cs typeface="Times New Roman" pitchFamily="18" charset="0"/>
              </a:rPr>
              <a:t>Әдістері :</a:t>
            </a:r>
            <a:r>
              <a:rPr lang="kk-KZ" sz="2000" dirty="0">
                <a:latin typeface="Times New Roman" pitchFamily="18" charset="0"/>
                <a:cs typeface="Times New Roman" pitchFamily="18" charset="0"/>
              </a:rPr>
              <a:t>Элементтің тазарту (Clear), ерекшелеу (Select), буферге көшіру (Copy), буферден кірістіру (Paste), т.б. әдістері бар. </a:t>
            </a:r>
          </a:p>
          <a:p>
            <a:pPr indent="457200" algn="just"/>
            <a:r>
              <a:rPr lang="kk-KZ" sz="2000" b="1" dirty="0">
                <a:latin typeface="Times New Roman" pitchFamily="18" charset="0"/>
                <a:cs typeface="Times New Roman" pitchFamily="18" charset="0"/>
              </a:rPr>
              <a:t>Оқиғаларды өңдеу</a:t>
            </a:r>
            <a:r>
              <a:rPr lang="kk-KZ" sz="2000" dirty="0">
                <a:latin typeface="Times New Roman" pitchFamily="18" charset="0"/>
                <a:cs typeface="Times New Roman" pitchFamily="18" charset="0"/>
              </a:rPr>
              <a:t>: Компонент көптеген оқиғаларды өңдей алады, олардың негізгілері - KeyPress және KeyDown</a:t>
            </a:r>
            <a:endParaRPr lang="ru-RU" sz="2000" b="1" dirty="0">
              <a:latin typeface="Times New Roman" pitchFamily="18" charset="0"/>
              <a:cs typeface="Times New Roman" pitchFamily="18" charset="0"/>
            </a:endParaRPr>
          </a:p>
          <a:p>
            <a:pPr indent="457200" algn="just"/>
            <a:endParaRPr lang="ru-RU" sz="2000" dirty="0">
              <a:latin typeface="Times New Roman" pitchFamily="18" charset="0"/>
              <a:cs typeface="Times New Roman" pitchFamily="18" charset="0"/>
            </a:endParaRPr>
          </a:p>
        </p:txBody>
      </p:sp>
      <p:sp>
        <p:nvSpPr>
          <p:cNvPr id="3" name="Прямоугольник 2"/>
          <p:cNvSpPr/>
          <p:nvPr/>
        </p:nvSpPr>
        <p:spPr>
          <a:xfrm>
            <a:off x="611560" y="273624"/>
            <a:ext cx="7776864" cy="461665"/>
          </a:xfrm>
          <a:prstGeom prst="rect">
            <a:avLst/>
          </a:prstGeom>
        </p:spPr>
        <p:txBody>
          <a:bodyPr wrap="square">
            <a:spAutoFit/>
          </a:bodyPr>
          <a:lstStyle/>
          <a:p>
            <a:pPr algn="ctr"/>
            <a:r>
              <a:rPr lang="kk-KZ" sz="2400" b="1" dirty="0">
                <a:latin typeface="Times New Roman" pitchFamily="18" charset="0"/>
                <a:cs typeface="Times New Roman" pitchFamily="18" charset="0"/>
              </a:rPr>
              <a:t>Toolbox панеліндегі басқару элементтері</a:t>
            </a:r>
            <a:endParaRPr lang="ru-RU"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26704398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692696"/>
            <a:ext cx="7920880" cy="5324535"/>
          </a:xfrm>
          <a:prstGeom prst="rect">
            <a:avLst/>
          </a:prstGeom>
        </p:spPr>
        <p:txBody>
          <a:bodyPr wrap="square">
            <a:spAutoFit/>
          </a:bodyPr>
          <a:lstStyle/>
          <a:p>
            <a:r>
              <a:rPr lang="kk-KZ" sz="2000" b="1" dirty="0">
                <a:latin typeface="Times New Roman" pitchFamily="18" charset="0"/>
                <a:cs typeface="Times New Roman" pitchFamily="18" charset="0"/>
              </a:rPr>
              <a:t>ListBox — тізім. </a:t>
            </a:r>
          </a:p>
          <a:p>
            <a:pPr algn="just"/>
            <a:r>
              <a:rPr lang="kk-KZ" sz="2000" dirty="0">
                <a:latin typeface="Times New Roman" pitchFamily="18" charset="0"/>
                <a:cs typeface="Times New Roman" pitchFamily="18" charset="0"/>
              </a:rPr>
              <a:t>ListBox компоненті бір немесе бірнеше пункттерді таңдау мүмкіндігін ұсынады.</a:t>
            </a:r>
          </a:p>
          <a:p>
            <a:pPr algn="just"/>
            <a:r>
              <a:rPr lang="kk-KZ" sz="2000" b="1" dirty="0">
                <a:latin typeface="Times New Roman" pitchFamily="18" charset="0"/>
                <a:cs typeface="Times New Roman" pitchFamily="18" charset="0"/>
              </a:rPr>
              <a:t>Қасиеттер </a:t>
            </a:r>
          </a:p>
          <a:p>
            <a:pPr algn="just"/>
            <a:r>
              <a:rPr lang="kk-KZ" sz="2000" dirty="0">
                <a:latin typeface="Times New Roman" pitchFamily="18" charset="0"/>
                <a:cs typeface="Times New Roman" pitchFamily="18" charset="0"/>
              </a:rPr>
              <a:t>SelectMode қасиетінде келесі бірнеше мәндер болуы мүмкін: None — пункттерді таңдауға рұқсат жоқ; One — бір пунктті ғана таңдауға болады; </a:t>
            </a:r>
          </a:p>
          <a:p>
            <a:pPr algn="just"/>
            <a:r>
              <a:rPr lang="kk-KZ" sz="2000" dirty="0">
                <a:latin typeface="Times New Roman" pitchFamily="18" charset="0"/>
                <a:cs typeface="Times New Roman" pitchFamily="18" charset="0"/>
              </a:rPr>
              <a:t>MultiSimple — бірнеше пункттерді таңдауға болады; MultiExtended — Shift және Ctrl пернелерін басып тұрып бірнеше пункттерді таңдауға болады: егер Chift пернесі басылып тұрса, пункттердің шексіз диапазоны таңдалып алынады; егер Ctrl пернесі басылып тұрса, пункттердің еркін (үздіксіз болуы шарт емес) диапазоны таңдалып алынады. Егер MultiColumn қасиетіне True мәні меншіктелсе, тізім пункттері бірнеше бағанада орналаса алады, ал ColumnWidth қасиеті бағана жалпақтығын анықтайды. Егер бағана компоненттің ені бойынша шығып кететін болса, онда автоматты түрде көлденең айналдыру жолағы (полоса прокрутки) қойылады.</a:t>
            </a:r>
            <a:endParaRPr lang="ru-RU" sz="2000" dirty="0">
              <a:latin typeface="Times New Roman" pitchFamily="18" charset="0"/>
              <a:cs typeface="Times New Roman" pitchFamily="18" charset="0"/>
            </a:endParaRPr>
          </a:p>
        </p:txBody>
      </p:sp>
      <p:sp>
        <p:nvSpPr>
          <p:cNvPr id="3" name="Прямоугольник 2"/>
          <p:cNvSpPr/>
          <p:nvPr/>
        </p:nvSpPr>
        <p:spPr>
          <a:xfrm>
            <a:off x="789682" y="222022"/>
            <a:ext cx="7776864" cy="461665"/>
          </a:xfrm>
          <a:prstGeom prst="rect">
            <a:avLst/>
          </a:prstGeom>
        </p:spPr>
        <p:txBody>
          <a:bodyPr wrap="square">
            <a:spAutoFit/>
          </a:bodyPr>
          <a:lstStyle/>
          <a:p>
            <a:pPr algn="ctr"/>
            <a:r>
              <a:rPr lang="kk-KZ" sz="2400" b="1" dirty="0">
                <a:latin typeface="Times New Roman" pitchFamily="18" charset="0"/>
                <a:cs typeface="Times New Roman" pitchFamily="18" charset="0"/>
              </a:rPr>
              <a:t>Toolbox панеліндегі басқару элементтері</a:t>
            </a:r>
            <a:endParaRPr lang="ru-RU"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1581998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8670" y="908720"/>
            <a:ext cx="7985778" cy="3693319"/>
          </a:xfrm>
          <a:prstGeom prst="rect">
            <a:avLst/>
          </a:prstGeom>
        </p:spPr>
        <p:txBody>
          <a:bodyPr wrap="square">
            <a:spAutoFit/>
          </a:bodyPr>
          <a:lstStyle/>
          <a:p>
            <a:pPr indent="457200"/>
            <a:r>
              <a:rPr lang="kk-KZ" dirty="0">
                <a:latin typeface="Times New Roman" pitchFamily="18" charset="0"/>
                <a:cs typeface="Times New Roman" pitchFamily="18" charset="0"/>
              </a:rPr>
              <a:t>RadioButton ауыстырып-қосқышы. </a:t>
            </a:r>
          </a:p>
          <a:p>
            <a:pPr indent="457200" algn="just"/>
            <a:r>
              <a:rPr lang="kk-KZ" dirty="0">
                <a:latin typeface="Times New Roman" pitchFamily="18" charset="0"/>
                <a:cs typeface="Times New Roman" pitchFamily="18" charset="0"/>
              </a:rPr>
              <a:t>Ауыстырып-қосқыш пайдаланушыға бірнеше нұсқалардың ішінен бірін таңдауға мүмкіндік береді, сондықтан әдетте ауыстырып-қосқыштар </a:t>
            </a:r>
            <a:r>
              <a:rPr lang="kk-KZ" b="1" dirty="0">
                <a:latin typeface="Times New Roman" pitchFamily="18" charset="0"/>
                <a:cs typeface="Times New Roman" pitchFamily="18" charset="0"/>
              </a:rPr>
              <a:t>топқа біріктіріледі. </a:t>
            </a:r>
          </a:p>
          <a:p>
            <a:pPr indent="457200" algn="just"/>
            <a:r>
              <a:rPr lang="kk-KZ" dirty="0">
                <a:latin typeface="Times New Roman" pitchFamily="18" charset="0"/>
                <a:cs typeface="Times New Roman" pitchFamily="18" charset="0"/>
              </a:rPr>
              <a:t>Егер олардың бірі белгіленсе (Checked қасиеті), қалғандары автоматты түрде босатылады. </a:t>
            </a:r>
          </a:p>
          <a:p>
            <a:pPr indent="457200" algn="just"/>
            <a:r>
              <a:rPr lang="kk-KZ" dirty="0">
                <a:latin typeface="Times New Roman" pitchFamily="18" charset="0"/>
                <a:cs typeface="Times New Roman" pitchFamily="18" charset="0"/>
              </a:rPr>
              <a:t>Бағдарламашы мәтіннің стилін, түсін өзгерте алады. Ауыстырып-қосқыш үшін фон түсі мен фонның суретін анықтауға болады. Ауыстырып-қосқыштарды тікелей формаға орналастыруға болады. Егер формада ауыстырып-қосқыштардың бірнеше тобын орналастыру керек болса, онда оларды </a:t>
            </a:r>
            <a:r>
              <a:rPr lang="kk-KZ" b="1" dirty="0">
                <a:latin typeface="Times New Roman" pitchFamily="18" charset="0"/>
                <a:cs typeface="Times New Roman" pitchFamily="18" charset="0"/>
              </a:rPr>
              <a:t>Group </a:t>
            </a:r>
            <a:r>
              <a:rPr lang="kk-KZ" dirty="0">
                <a:latin typeface="Times New Roman" pitchFamily="18" charset="0"/>
                <a:cs typeface="Times New Roman" pitchFamily="18" charset="0"/>
              </a:rPr>
              <a:t>немесе</a:t>
            </a:r>
            <a:r>
              <a:rPr lang="kk-KZ" b="1" dirty="0">
                <a:latin typeface="Times New Roman" pitchFamily="18" charset="0"/>
                <a:cs typeface="Times New Roman" pitchFamily="18" charset="0"/>
              </a:rPr>
              <a:t> Panel </a:t>
            </a:r>
            <a:r>
              <a:rPr lang="kk-KZ" dirty="0">
                <a:latin typeface="Times New Roman" pitchFamily="18" charset="0"/>
                <a:cs typeface="Times New Roman" pitchFamily="18" charset="0"/>
              </a:rPr>
              <a:t>компонентінің ішіне орналастырады.</a:t>
            </a:r>
          </a:p>
          <a:p>
            <a:pPr indent="457200" algn="just"/>
            <a:r>
              <a:rPr lang="kk-KZ" dirty="0">
                <a:latin typeface="Times New Roman" pitchFamily="18" charset="0"/>
                <a:cs typeface="Times New Roman" pitchFamily="18" charset="0"/>
              </a:rPr>
              <a:t>Appearance қасиеті ауыстырып-қосқыштың бейнесін анықтайды: батырма (Button) немесе қалыпты (Normal) түрде бейнеленеді. </a:t>
            </a:r>
            <a:endParaRPr lang="ru-RU" dirty="0">
              <a:latin typeface="Times New Roman" pitchFamily="18" charset="0"/>
              <a:cs typeface="Times New Roman" pitchFamily="18" charset="0"/>
            </a:endParaRPr>
          </a:p>
        </p:txBody>
      </p:sp>
      <p:sp>
        <p:nvSpPr>
          <p:cNvPr id="3" name="Прямоугольник 2"/>
          <p:cNvSpPr/>
          <p:nvPr/>
        </p:nvSpPr>
        <p:spPr>
          <a:xfrm>
            <a:off x="611560" y="273624"/>
            <a:ext cx="7776864" cy="461665"/>
          </a:xfrm>
          <a:prstGeom prst="rect">
            <a:avLst/>
          </a:prstGeom>
        </p:spPr>
        <p:txBody>
          <a:bodyPr wrap="square">
            <a:spAutoFit/>
          </a:bodyPr>
          <a:lstStyle/>
          <a:p>
            <a:pPr algn="ctr"/>
            <a:r>
              <a:rPr lang="kk-KZ" sz="2400" b="1" dirty="0">
                <a:latin typeface="Times New Roman" pitchFamily="18" charset="0"/>
                <a:cs typeface="Times New Roman" pitchFamily="18" charset="0"/>
              </a:rPr>
              <a:t>Toolbox панеліндегі басқару элементтері</a:t>
            </a:r>
            <a:endParaRPr lang="ru-RU"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11263329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600340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p:nvPr/>
        </p:nvPicPr>
        <p:blipFill>
          <a:blip r:embed="rId2">
            <a:extLst>
              <a:ext uri="{28A0092B-C50C-407E-A947-70E740481C1C}">
                <a14:useLocalDpi xmlns:a14="http://schemas.microsoft.com/office/drawing/2010/main" val="0"/>
              </a:ext>
            </a:extLst>
          </a:blip>
          <a:srcRect/>
          <a:stretch>
            <a:fillRect/>
          </a:stretch>
        </p:blipFill>
        <p:spPr bwMode="auto">
          <a:xfrm>
            <a:off x="307828" y="531323"/>
            <a:ext cx="8152603" cy="3896267"/>
          </a:xfrm>
          <a:prstGeom prst="rect">
            <a:avLst/>
          </a:prstGeom>
          <a:noFill/>
          <a:ln>
            <a:noFill/>
          </a:ln>
        </p:spPr>
      </p:pic>
      <p:sp>
        <p:nvSpPr>
          <p:cNvPr id="3" name="Прямоугольник 2"/>
          <p:cNvSpPr/>
          <p:nvPr/>
        </p:nvSpPr>
        <p:spPr>
          <a:xfrm>
            <a:off x="1137676" y="161991"/>
            <a:ext cx="6984776" cy="369332"/>
          </a:xfrm>
          <a:prstGeom prst="rect">
            <a:avLst/>
          </a:prstGeom>
        </p:spPr>
        <p:txBody>
          <a:bodyPr wrap="square">
            <a:spAutoFit/>
          </a:bodyPr>
          <a:lstStyle/>
          <a:p>
            <a:pPr algn="ctr"/>
            <a:r>
              <a:rPr lang="kk-KZ" b="1" dirty="0">
                <a:latin typeface="Times New Roman" pitchFamily="18" charset="0"/>
                <a:cs typeface="Times New Roman" pitchFamily="18" charset="0"/>
              </a:rPr>
              <a:t>3 Visual Studio.Net ортасының негізгі терезелері </a:t>
            </a:r>
            <a:endParaRPr lang="ru-RU" b="1" dirty="0">
              <a:latin typeface="Times New Roman" pitchFamily="18" charset="0"/>
              <a:cs typeface="Times New Roman" pitchFamily="18" charset="0"/>
            </a:endParaRPr>
          </a:p>
        </p:txBody>
      </p:sp>
      <p:sp>
        <p:nvSpPr>
          <p:cNvPr id="4" name="Прямоугольник 3"/>
          <p:cNvSpPr/>
          <p:nvPr/>
        </p:nvSpPr>
        <p:spPr>
          <a:xfrm>
            <a:off x="307829" y="4427590"/>
            <a:ext cx="8352928" cy="2308324"/>
          </a:xfrm>
          <a:prstGeom prst="rect">
            <a:avLst/>
          </a:prstGeom>
        </p:spPr>
        <p:txBody>
          <a:bodyPr wrap="square">
            <a:spAutoFit/>
          </a:bodyPr>
          <a:lstStyle/>
          <a:p>
            <a:pPr indent="432000" algn="just"/>
            <a:r>
              <a:rPr lang="kk-KZ" sz="1600" dirty="0">
                <a:latin typeface="Times New Roman" pitchFamily="18" charset="0"/>
                <a:cs typeface="Times New Roman" pitchFamily="18" charset="0"/>
              </a:rPr>
              <a:t>Form1.cs[Design] элементтерді формада орналастыру үшін қолданылады, ал Program.cs терезесі бағдарлама кодын редакциялауда қолданылады.</a:t>
            </a:r>
            <a:endParaRPr lang="ru-RU" sz="1600" dirty="0">
              <a:latin typeface="Times New Roman" pitchFamily="18" charset="0"/>
              <a:cs typeface="Times New Roman" pitchFamily="18" charset="0"/>
            </a:endParaRPr>
          </a:p>
          <a:p>
            <a:pPr indent="432000" algn="just"/>
            <a:r>
              <a:rPr lang="kk-KZ" sz="1600" dirty="0">
                <a:latin typeface="Times New Roman" pitchFamily="18" charset="0"/>
                <a:cs typeface="Times New Roman" pitchFamily="18" charset="0"/>
              </a:rPr>
              <a:t>Properties терезесінде басқару элементтерінің қасиеттері анықталады. Осы терезенің беттері категориялар, қасиеттер немесе оқиғалар бойынша топтастырылған.</a:t>
            </a:r>
            <a:endParaRPr lang="ru-RU" sz="1600" dirty="0">
              <a:latin typeface="Times New Roman" pitchFamily="18" charset="0"/>
              <a:cs typeface="Times New Roman" pitchFamily="18" charset="0"/>
            </a:endParaRPr>
          </a:p>
          <a:p>
            <a:pPr indent="432000" algn="just"/>
            <a:r>
              <a:rPr lang="kk-KZ" sz="1600" dirty="0">
                <a:latin typeface="Times New Roman" pitchFamily="18" charset="0"/>
                <a:cs typeface="Times New Roman" pitchFamily="18" charset="0"/>
              </a:rPr>
              <a:t>Solution Explorer терезесі (15.1-сурет, оң жақта) жоба файлдарын қарауға және редакциялауға мүмкіндік береді. Онда жобаны файлдар және кластар бойынша қарауға болады.</a:t>
            </a:r>
            <a:endParaRPr lang="ru-RU" sz="1600" dirty="0">
              <a:latin typeface="Times New Roman" pitchFamily="18" charset="0"/>
              <a:cs typeface="Times New Roman" pitchFamily="18" charset="0"/>
            </a:endParaRPr>
          </a:p>
          <a:p>
            <a:pPr indent="432000" algn="just"/>
            <a:r>
              <a:rPr lang="kk-KZ" sz="1600" dirty="0">
                <a:latin typeface="Times New Roman" pitchFamily="18" charset="0"/>
                <a:cs typeface="Times New Roman" pitchFamily="18" charset="0"/>
              </a:rPr>
              <a:t>Toolbox терезесінде (15.1-сурет, сол жақта, жиналған түрде) түрлі басқару элементтері болады.</a:t>
            </a:r>
            <a:endParaRPr lang="ru-RU" sz="1600" dirty="0">
              <a:latin typeface="Times New Roman" pitchFamily="18" charset="0"/>
              <a:cs typeface="Times New Roman" pitchFamily="18" charset="0"/>
            </a:endParaRPr>
          </a:p>
        </p:txBody>
      </p:sp>
    </p:spTree>
    <p:extLst>
      <p:ext uri="{BB962C8B-B14F-4D97-AF65-F5344CB8AC3E}">
        <p14:creationId xmlns:p14="http://schemas.microsoft.com/office/powerpoint/2010/main" val="2617748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1091319"/>
            <a:ext cx="7992888" cy="3416320"/>
          </a:xfrm>
          <a:prstGeom prst="rect">
            <a:avLst/>
          </a:prstGeom>
        </p:spPr>
        <p:txBody>
          <a:bodyPr wrap="square">
            <a:spAutoFit/>
          </a:bodyPr>
          <a:lstStyle/>
          <a:p>
            <a:pPr indent="457200" algn="just"/>
            <a:r>
              <a:rPr lang="kk-KZ" sz="2400" dirty="0">
                <a:latin typeface="Times New Roman" pitchFamily="18" charset="0"/>
                <a:cs typeface="Times New Roman" pitchFamily="18" charset="0"/>
              </a:rPr>
              <a:t>Осы пәнде Windows қосымшаларды (күрделі бағдарламалық жүйелер) жобалау кезінде объекті-бағытталған технологияны қолдануға байланысты сұрақтар қарастырылады. </a:t>
            </a:r>
          </a:p>
          <a:p>
            <a:pPr indent="457200" algn="just"/>
            <a:r>
              <a:rPr lang="kk-KZ" sz="2400" dirty="0">
                <a:latin typeface="Times New Roman" pitchFamily="18" charset="0"/>
                <a:cs typeface="Times New Roman" pitchFamily="18" charset="0"/>
              </a:rPr>
              <a:t>Объекті-бағытталған бағдарламалау (ОББ) технологияларында кластардың қолданылуы олардың екі қызметті орындай алатынын көрсетеді:</a:t>
            </a:r>
          </a:p>
          <a:p>
            <a:pPr marL="342900" indent="468000" algn="just">
              <a:buFontTx/>
              <a:buChar char="-"/>
            </a:pPr>
            <a:r>
              <a:rPr lang="kk-KZ" sz="2400" b="1" dirty="0">
                <a:latin typeface="Times New Roman" pitchFamily="18" charset="0"/>
                <a:cs typeface="Times New Roman" pitchFamily="18" charset="0"/>
              </a:rPr>
              <a:t>бағдарлама модулі немесе </a:t>
            </a:r>
          </a:p>
          <a:p>
            <a:pPr marL="342900" indent="468000" algn="just">
              <a:buFontTx/>
              <a:buChar char="-"/>
            </a:pPr>
            <a:r>
              <a:rPr lang="kk-KZ" sz="2400" b="1" dirty="0">
                <a:latin typeface="Times New Roman" pitchFamily="18" charset="0"/>
                <a:cs typeface="Times New Roman" pitchFamily="18" charset="0"/>
              </a:rPr>
              <a:t>деректер типі ретінде қолданылуы.</a:t>
            </a:r>
            <a:endParaRPr lang="ru-RU" sz="2400" b="1" dirty="0">
              <a:latin typeface="Times New Roman" pitchFamily="18" charset="0"/>
              <a:cs typeface="Times New Roman" pitchFamily="18" charset="0"/>
            </a:endParaRPr>
          </a:p>
        </p:txBody>
      </p:sp>
      <p:sp>
        <p:nvSpPr>
          <p:cNvPr id="3" name="Прямоугольник 2"/>
          <p:cNvSpPr/>
          <p:nvPr/>
        </p:nvSpPr>
        <p:spPr>
          <a:xfrm>
            <a:off x="539552" y="269147"/>
            <a:ext cx="7783332" cy="523220"/>
          </a:xfrm>
          <a:prstGeom prst="rect">
            <a:avLst/>
          </a:prstGeom>
        </p:spPr>
        <p:txBody>
          <a:bodyPr wrap="square">
            <a:spAutoFit/>
          </a:bodyPr>
          <a:lstStyle/>
          <a:p>
            <a:r>
              <a:rPr lang="kk-KZ" sz="2800" b="1" dirty="0"/>
              <a:t>1 Объекті-бағытталған бағдарламалауға кіріспе</a:t>
            </a:r>
            <a:endParaRPr lang="ru-RU" sz="2800" b="1" dirty="0"/>
          </a:p>
        </p:txBody>
      </p:sp>
    </p:spTree>
    <p:extLst>
      <p:ext uri="{BB962C8B-B14F-4D97-AF65-F5344CB8AC3E}">
        <p14:creationId xmlns:p14="http://schemas.microsoft.com/office/powerpoint/2010/main" val="10317270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58819" y="476672"/>
            <a:ext cx="3431645" cy="369332"/>
          </a:xfrm>
          <a:prstGeom prst="rect">
            <a:avLst/>
          </a:prstGeom>
        </p:spPr>
        <p:txBody>
          <a:bodyPr wrap="none">
            <a:spAutoFit/>
          </a:bodyPr>
          <a:lstStyle/>
          <a:p>
            <a:r>
              <a:rPr lang="kk-KZ" b="1" dirty="0"/>
              <a:t>5  Бағдарламаны құру мысалы</a:t>
            </a:r>
            <a:endParaRPr lang="ru-RU" b="1" dirty="0"/>
          </a:p>
        </p:txBody>
      </p:sp>
      <p:sp>
        <p:nvSpPr>
          <p:cNvPr id="3" name="Прямоугольник 2"/>
          <p:cNvSpPr/>
          <p:nvPr/>
        </p:nvSpPr>
        <p:spPr>
          <a:xfrm>
            <a:off x="755576" y="1124744"/>
            <a:ext cx="7416824" cy="2862322"/>
          </a:xfrm>
          <a:prstGeom prst="rect">
            <a:avLst/>
          </a:prstGeom>
        </p:spPr>
        <p:txBody>
          <a:bodyPr wrap="square">
            <a:spAutoFit/>
          </a:bodyPr>
          <a:lstStyle/>
          <a:p>
            <a:pPr indent="457200" algn="just"/>
            <a:r>
              <a:rPr lang="kk-KZ" sz="2000" dirty="0">
                <a:latin typeface="Times New Roman" pitchFamily="18" charset="0"/>
                <a:cs typeface="Times New Roman" pitchFamily="18" charset="0"/>
              </a:rPr>
              <a:t>Мысал ретінде үшбұрыш периметрін есептеу есебі қарастырылады.</a:t>
            </a:r>
          </a:p>
          <a:p>
            <a:pPr indent="457200" algn="just"/>
            <a:endParaRPr lang="kk-KZ" sz="2000" dirty="0">
              <a:latin typeface="Times New Roman" pitchFamily="18" charset="0"/>
              <a:cs typeface="Times New Roman" pitchFamily="18" charset="0"/>
            </a:endParaRPr>
          </a:p>
          <a:p>
            <a:pPr indent="457200" algn="just"/>
            <a:r>
              <a:rPr lang="kk-KZ" sz="2000" dirty="0">
                <a:latin typeface="Times New Roman" pitchFamily="18" charset="0"/>
                <a:cs typeface="Times New Roman" pitchFamily="18" charset="0"/>
              </a:rPr>
              <a:t>Диалог режімінде үшбұрыш қабырғаларын көрсету керек,  үшбұрыш периметрін есептеу керек. Үшбұрыш қабырғаларын  тексеру керек: үшбұрыш қабырғалары нөлден үлкен болуы керек және үшбұрыштың кез келген екі қабырғаларының қосындысы үшінші қабырғадан үлкен болуы керек. Қосымша кодында түсініктемелерді қолдану керек.</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10597258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7" y="1268760"/>
            <a:ext cx="8280920" cy="245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Прямоугольник 2"/>
          <p:cNvSpPr/>
          <p:nvPr/>
        </p:nvSpPr>
        <p:spPr>
          <a:xfrm>
            <a:off x="2558819" y="476672"/>
            <a:ext cx="3431645" cy="369332"/>
          </a:xfrm>
          <a:prstGeom prst="rect">
            <a:avLst/>
          </a:prstGeom>
        </p:spPr>
        <p:txBody>
          <a:bodyPr wrap="none">
            <a:spAutoFit/>
          </a:bodyPr>
          <a:lstStyle/>
          <a:p>
            <a:r>
              <a:rPr lang="kk-KZ" b="1" dirty="0"/>
              <a:t>5  Бағдарламаны құру мысалы</a:t>
            </a:r>
            <a:endParaRPr lang="ru-RU" b="1" dirty="0"/>
          </a:p>
        </p:txBody>
      </p:sp>
    </p:spTree>
    <p:extLst>
      <p:ext uri="{BB962C8B-B14F-4D97-AF65-F5344CB8AC3E}">
        <p14:creationId xmlns:p14="http://schemas.microsoft.com/office/powerpoint/2010/main" val="4935172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620688"/>
            <a:ext cx="8424936" cy="60486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Прямоугольник 2"/>
          <p:cNvSpPr/>
          <p:nvPr/>
        </p:nvSpPr>
        <p:spPr>
          <a:xfrm>
            <a:off x="2699792" y="251356"/>
            <a:ext cx="3431645" cy="369332"/>
          </a:xfrm>
          <a:prstGeom prst="rect">
            <a:avLst/>
          </a:prstGeom>
        </p:spPr>
        <p:txBody>
          <a:bodyPr wrap="none">
            <a:spAutoFit/>
          </a:bodyPr>
          <a:lstStyle/>
          <a:p>
            <a:r>
              <a:rPr lang="kk-KZ" b="1" dirty="0"/>
              <a:t>5  Бағдарламаны құру мысалы</a:t>
            </a:r>
            <a:endParaRPr lang="ru-RU" b="1" dirty="0"/>
          </a:p>
        </p:txBody>
      </p:sp>
    </p:spTree>
    <p:extLst>
      <p:ext uri="{BB962C8B-B14F-4D97-AF65-F5344CB8AC3E}">
        <p14:creationId xmlns:p14="http://schemas.microsoft.com/office/powerpoint/2010/main" val="5751515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580112" y="903040"/>
            <a:ext cx="3240360" cy="1754326"/>
          </a:xfrm>
          <a:prstGeom prst="rect">
            <a:avLst/>
          </a:prstGeom>
          <a:ln>
            <a:solidFill>
              <a:schemeClr val="accent1"/>
            </a:solidFill>
          </a:ln>
        </p:spPr>
        <p:txBody>
          <a:bodyPr wrap="square">
            <a:spAutoFit/>
          </a:bodyPr>
          <a:lstStyle/>
          <a:p>
            <a:r>
              <a:rPr lang="kk-KZ" dirty="0">
                <a:latin typeface="Times New Roman" pitchFamily="18" charset="0"/>
                <a:cs typeface="Times New Roman" pitchFamily="18" charset="0"/>
              </a:rPr>
              <a:t>Хабар өңдеушісіне код жазылады:  үшбұрыш қабырғаларын мәндерін диалог режімінде жазу  және олардың үшбұрыш шарттарына сай болуы.</a:t>
            </a:r>
            <a:endParaRPr lang="ru-RU" i="1" dirty="0">
              <a:latin typeface="Times New Roman" pitchFamily="18" charset="0"/>
              <a:cs typeface="Times New Roman" pitchFamily="18" charset="0"/>
            </a:endParaRPr>
          </a:p>
        </p:txBody>
      </p:sp>
      <p:sp>
        <p:nvSpPr>
          <p:cNvPr id="4" name="Прямоугольник 3"/>
          <p:cNvSpPr/>
          <p:nvPr/>
        </p:nvSpPr>
        <p:spPr>
          <a:xfrm>
            <a:off x="314546" y="404664"/>
            <a:ext cx="8649941" cy="6494085"/>
          </a:xfrm>
          <a:prstGeom prst="rect">
            <a:avLst/>
          </a:prstGeom>
        </p:spPr>
        <p:txBody>
          <a:bodyPr wrap="square">
            <a:spAutoFit/>
          </a:bodyPr>
          <a:lstStyle/>
          <a:p>
            <a:r>
              <a:rPr lang="en-US" sz="1600" i="1" dirty="0">
                <a:latin typeface="Times New Roman" pitchFamily="18" charset="0"/>
                <a:cs typeface="Times New Roman" pitchFamily="18" charset="0"/>
              </a:rPr>
              <a:t>Form1.cs </a:t>
            </a:r>
            <a:r>
              <a:rPr lang="ru-RU" sz="1600" i="1" dirty="0">
                <a:latin typeface="Times New Roman" pitchFamily="18" charset="0"/>
                <a:cs typeface="Times New Roman" pitchFamily="18" charset="0"/>
              </a:rPr>
              <a:t>файл</a:t>
            </a:r>
            <a:r>
              <a:rPr lang="kk-KZ" sz="1600" i="1" dirty="0">
                <a:latin typeface="Times New Roman" pitchFamily="18" charset="0"/>
                <a:cs typeface="Times New Roman" pitchFamily="18" charset="0"/>
              </a:rPr>
              <a:t>ының коды</a:t>
            </a:r>
            <a:r>
              <a:rPr lang="en-US" sz="1600" i="1" dirty="0">
                <a:latin typeface="Times New Roman" pitchFamily="18" charset="0"/>
                <a:cs typeface="Times New Roman" pitchFamily="18" charset="0"/>
              </a:rPr>
              <a:t>:</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using System;</a:t>
            </a:r>
            <a:r>
              <a:rPr lang="kk-KZ" sz="1600" dirty="0">
                <a:latin typeface="Times New Roman" pitchFamily="18" charset="0"/>
                <a:cs typeface="Times New Roman" pitchFamily="18" charset="0"/>
              </a:rPr>
              <a:t> </a:t>
            </a:r>
            <a:r>
              <a:rPr lang="en-US" sz="1600" dirty="0">
                <a:latin typeface="Times New Roman" pitchFamily="18" charset="0"/>
                <a:cs typeface="Times New Roman" pitchFamily="18" charset="0"/>
              </a:rPr>
              <a:t>using </a:t>
            </a:r>
            <a:r>
              <a:rPr lang="en-US" sz="1600" dirty="0" err="1">
                <a:latin typeface="Times New Roman" pitchFamily="18" charset="0"/>
                <a:cs typeface="Times New Roman" pitchFamily="18" charset="0"/>
              </a:rPr>
              <a:t>System.Collections.Generic</a:t>
            </a:r>
            <a:r>
              <a:rPr lang="en-US" sz="1600" dirty="0">
                <a:latin typeface="Times New Roman" pitchFamily="18" charset="0"/>
                <a:cs typeface="Times New Roman" pitchFamily="18" charset="0"/>
              </a:rPr>
              <a:t>;</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using </a:t>
            </a:r>
            <a:r>
              <a:rPr lang="en-US" sz="1600" dirty="0" err="1">
                <a:latin typeface="Times New Roman" pitchFamily="18" charset="0"/>
                <a:cs typeface="Times New Roman" pitchFamily="18" charset="0"/>
              </a:rPr>
              <a:t>System.ComponentModel</a:t>
            </a:r>
            <a:r>
              <a:rPr lang="en-US" sz="1600" dirty="0">
                <a:latin typeface="Times New Roman" pitchFamily="18" charset="0"/>
                <a:cs typeface="Times New Roman" pitchFamily="18" charset="0"/>
              </a:rPr>
              <a:t>;</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using </a:t>
            </a:r>
            <a:r>
              <a:rPr lang="en-US" sz="1600" dirty="0" err="1">
                <a:latin typeface="Times New Roman" pitchFamily="18" charset="0"/>
                <a:cs typeface="Times New Roman" pitchFamily="18" charset="0"/>
              </a:rPr>
              <a:t>System.Data</a:t>
            </a:r>
            <a:r>
              <a:rPr lang="en-US" sz="1600" dirty="0">
                <a:latin typeface="Times New Roman" pitchFamily="18" charset="0"/>
                <a:cs typeface="Times New Roman" pitchFamily="18" charset="0"/>
              </a:rPr>
              <a:t>;</a:t>
            </a:r>
            <a:r>
              <a:rPr lang="kk-KZ" sz="1600" dirty="0">
                <a:latin typeface="Times New Roman" pitchFamily="18" charset="0"/>
                <a:cs typeface="Times New Roman" pitchFamily="18" charset="0"/>
              </a:rPr>
              <a:t> </a:t>
            </a:r>
            <a:r>
              <a:rPr lang="en-US" sz="1600" dirty="0">
                <a:latin typeface="Times New Roman" pitchFamily="18" charset="0"/>
                <a:cs typeface="Times New Roman" pitchFamily="18" charset="0"/>
              </a:rPr>
              <a:t>using </a:t>
            </a:r>
            <a:r>
              <a:rPr lang="en-US" sz="1600" dirty="0" err="1">
                <a:latin typeface="Times New Roman" pitchFamily="18" charset="0"/>
                <a:cs typeface="Times New Roman" pitchFamily="18" charset="0"/>
              </a:rPr>
              <a:t>System.Drawing</a:t>
            </a:r>
            <a:r>
              <a:rPr lang="en-US" sz="1600" dirty="0">
                <a:latin typeface="Times New Roman" pitchFamily="18" charset="0"/>
                <a:cs typeface="Times New Roman" pitchFamily="18" charset="0"/>
              </a:rPr>
              <a:t>;</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using </a:t>
            </a:r>
            <a:r>
              <a:rPr lang="en-US" sz="1600" dirty="0" err="1">
                <a:latin typeface="Times New Roman" pitchFamily="18" charset="0"/>
                <a:cs typeface="Times New Roman" pitchFamily="18" charset="0"/>
              </a:rPr>
              <a:t>System.Text</a:t>
            </a:r>
            <a:r>
              <a:rPr lang="en-US" sz="1600" dirty="0">
                <a:latin typeface="Times New Roman" pitchFamily="18" charset="0"/>
                <a:cs typeface="Times New Roman" pitchFamily="18" charset="0"/>
              </a:rPr>
              <a:t>;</a:t>
            </a:r>
            <a:r>
              <a:rPr lang="kk-KZ" sz="1600" dirty="0">
                <a:latin typeface="Times New Roman" pitchFamily="18" charset="0"/>
                <a:cs typeface="Times New Roman" pitchFamily="18" charset="0"/>
              </a:rPr>
              <a:t> </a:t>
            </a:r>
            <a:r>
              <a:rPr lang="en-US" sz="1600" dirty="0">
                <a:latin typeface="Times New Roman" pitchFamily="18" charset="0"/>
                <a:cs typeface="Times New Roman" pitchFamily="18" charset="0"/>
              </a:rPr>
              <a:t>using </a:t>
            </a:r>
            <a:r>
              <a:rPr lang="en-US" sz="1600" dirty="0" err="1">
                <a:latin typeface="Times New Roman" pitchFamily="18" charset="0"/>
                <a:cs typeface="Times New Roman" pitchFamily="18" charset="0"/>
              </a:rPr>
              <a:t>System.Windows.Forms</a:t>
            </a:r>
            <a:r>
              <a:rPr lang="en-US" sz="1600" dirty="0">
                <a:latin typeface="Times New Roman" pitchFamily="18" charset="0"/>
                <a:cs typeface="Times New Roman" pitchFamily="18" charset="0"/>
              </a:rPr>
              <a:t>;</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namespace WindowsFormsApplication1 //Zadacha15_1</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a:t>
            </a:r>
            <a:r>
              <a:rPr lang="kk-KZ" sz="1600" dirty="0">
                <a:latin typeface="Times New Roman" pitchFamily="18" charset="0"/>
                <a:cs typeface="Times New Roman" pitchFamily="18" charset="0"/>
              </a:rPr>
              <a:t> </a:t>
            </a:r>
            <a:r>
              <a:rPr lang="en-US" sz="1600" dirty="0">
                <a:latin typeface="Times New Roman" pitchFamily="18" charset="0"/>
                <a:cs typeface="Times New Roman" pitchFamily="18" charset="0"/>
              </a:rPr>
              <a:t> public partial class Form1 : Form</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public Form1()</a:t>
            </a:r>
            <a:r>
              <a:rPr lang="kk-KZ" sz="1600" dirty="0">
                <a:latin typeface="Times New Roman" pitchFamily="18" charset="0"/>
                <a:cs typeface="Times New Roman" pitchFamily="18" charset="0"/>
              </a:rPr>
              <a:t>   </a:t>
            </a:r>
            <a:r>
              <a:rPr lang="en-US" sz="1600" dirty="0">
                <a:latin typeface="Times New Roman" pitchFamily="18" charset="0"/>
                <a:cs typeface="Times New Roman" pitchFamily="18" charset="0"/>
              </a:rPr>
              <a:t> {  </a:t>
            </a:r>
            <a:r>
              <a:rPr lang="en-US" sz="1600" dirty="0" err="1">
                <a:latin typeface="Times New Roman" pitchFamily="18" charset="0"/>
                <a:cs typeface="Times New Roman" pitchFamily="18" charset="0"/>
              </a:rPr>
              <a:t>InitializeComponent</a:t>
            </a:r>
            <a:r>
              <a:rPr lang="en-US" sz="1600" dirty="0">
                <a:latin typeface="Times New Roman" pitchFamily="18" charset="0"/>
                <a:cs typeface="Times New Roman" pitchFamily="18" charset="0"/>
              </a:rPr>
              <a:t>();</a:t>
            </a:r>
            <a:r>
              <a:rPr lang="kk-KZ" sz="1600" dirty="0">
                <a:latin typeface="Times New Roman" pitchFamily="18" charset="0"/>
                <a:cs typeface="Times New Roman" pitchFamily="18" charset="0"/>
              </a:rPr>
              <a:t>   </a:t>
            </a:r>
            <a:r>
              <a:rPr lang="en-US"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private void button1_Click(object sender, </a:t>
            </a:r>
            <a:r>
              <a:rPr lang="en-US" sz="1600" dirty="0" err="1">
                <a:latin typeface="Times New Roman" pitchFamily="18" charset="0"/>
                <a:cs typeface="Times New Roman" pitchFamily="18" charset="0"/>
              </a:rPr>
              <a:t>EventArgs</a:t>
            </a:r>
            <a:r>
              <a:rPr lang="en-US" sz="1600" dirty="0">
                <a:latin typeface="Times New Roman" pitchFamily="18" charset="0"/>
                <a:cs typeface="Times New Roman" pitchFamily="18" charset="0"/>
              </a:rPr>
              <a:t> e)</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  </a:t>
            </a:r>
            <a:r>
              <a:rPr lang="en-US" sz="1600" dirty="0" err="1">
                <a:latin typeface="Times New Roman" pitchFamily="18" charset="0"/>
                <a:cs typeface="Times New Roman" pitchFamily="18" charset="0"/>
              </a:rPr>
              <a:t>int</a:t>
            </a:r>
            <a:r>
              <a:rPr lang="en-US" sz="1600" dirty="0">
                <a:latin typeface="Times New Roman" pitchFamily="18" charset="0"/>
                <a:cs typeface="Times New Roman" pitchFamily="18" charset="0"/>
              </a:rPr>
              <a:t> a, b, c, p;</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a = Convert.ToInt32(textBox1.Text);</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b = Convert.ToInt32(textBox2.Text);</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c = Convert.ToInt32(textBox3.Text);</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p = a + b + c;</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if (a &gt; 0 &amp;&amp; b &gt; 0 &amp;&amp; c &gt; 0)</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if (a + b &gt; c &amp;&amp; a + c &gt; b &amp;&amp; b + c &gt; a)</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textBox4.Text = "</a:t>
            </a:r>
            <a:r>
              <a:rPr lang="ru-RU" sz="1600" dirty="0" err="1">
                <a:latin typeface="Times New Roman" pitchFamily="18" charset="0"/>
                <a:cs typeface="Times New Roman" pitchFamily="18" charset="0"/>
              </a:rPr>
              <a:t>Үшбұрыш</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периметрі</a:t>
            </a:r>
            <a:r>
              <a:rPr lang="en-US" sz="1600" dirty="0">
                <a:latin typeface="Times New Roman" pitchFamily="18" charset="0"/>
                <a:cs typeface="Times New Roman" pitchFamily="18" charset="0"/>
              </a:rPr>
              <a:t> = " + </a:t>
            </a:r>
            <a:r>
              <a:rPr lang="en-US" sz="1600" dirty="0" err="1">
                <a:latin typeface="Times New Roman" pitchFamily="18" charset="0"/>
                <a:cs typeface="Times New Roman" pitchFamily="18" charset="0"/>
              </a:rPr>
              <a:t>p.ToString</a:t>
            </a:r>
            <a:r>
              <a:rPr lang="en-US" sz="1600" dirty="0">
                <a:latin typeface="Times New Roman" pitchFamily="18" charset="0"/>
                <a:cs typeface="Times New Roman" pitchFamily="18" charset="0"/>
              </a:rPr>
              <a:t>();</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else</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   textBox4.Text = "</a:t>
            </a:r>
            <a:r>
              <a:rPr lang="ru-RU" sz="1600" dirty="0" err="1">
                <a:latin typeface="Times New Roman" pitchFamily="18" charset="0"/>
                <a:cs typeface="Times New Roman" pitchFamily="18" charset="0"/>
              </a:rPr>
              <a:t>Үшбұрыштың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бір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қабырғасы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қалған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екі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қабырғалардың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қосындысынан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үлкен</a:t>
            </a:r>
            <a:r>
              <a:rPr lang="en-US"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Енгізуді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қайталаңыз</a:t>
            </a:r>
            <a:r>
              <a:rPr lang="en-US" sz="1600" dirty="0">
                <a:latin typeface="Times New Roman" pitchFamily="18" charset="0"/>
                <a:cs typeface="Times New Roman" pitchFamily="18" charset="0"/>
              </a:rPr>
              <a:t>.";</a:t>
            </a:r>
            <a:r>
              <a:rPr lang="kk-KZ" sz="1600" dirty="0">
                <a:latin typeface="Times New Roman" pitchFamily="18" charset="0"/>
                <a:cs typeface="Times New Roman" pitchFamily="18" charset="0"/>
              </a:rPr>
              <a:t> </a:t>
            </a:r>
            <a:r>
              <a:rPr lang="en-US"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else</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  textBox4.Text = "</a:t>
            </a:r>
            <a:r>
              <a:rPr lang="ru-RU" sz="1600" dirty="0" err="1">
                <a:latin typeface="Times New Roman" pitchFamily="18" charset="0"/>
                <a:cs typeface="Times New Roman" pitchFamily="18" charset="0"/>
              </a:rPr>
              <a:t>Үшбұрыштың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бір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қабырғасы</a:t>
            </a:r>
            <a:r>
              <a:rPr lang="en-US" sz="1600" dirty="0">
                <a:latin typeface="Times New Roman" pitchFamily="18" charset="0"/>
                <a:cs typeface="Times New Roman" pitchFamily="18" charset="0"/>
              </a:rPr>
              <a:t> 0-</a:t>
            </a:r>
            <a:r>
              <a:rPr lang="ru-RU" sz="1600" dirty="0" err="1">
                <a:latin typeface="Times New Roman" pitchFamily="18" charset="0"/>
                <a:cs typeface="Times New Roman" pitchFamily="18" charset="0"/>
              </a:rPr>
              <a:t>ден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кіші</a:t>
            </a:r>
            <a:r>
              <a:rPr lang="en-US"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Енгізуді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қайталаңыз</a:t>
            </a:r>
            <a:r>
              <a:rPr lang="en-US" sz="1600" dirty="0">
                <a:latin typeface="Times New Roman" pitchFamily="18" charset="0"/>
                <a:cs typeface="Times New Roman" pitchFamily="18" charset="0"/>
              </a:rPr>
              <a:t>.";</a:t>
            </a:r>
            <a:r>
              <a:rPr lang="kk-KZ" sz="1600" dirty="0">
                <a:latin typeface="Times New Roman" pitchFamily="18" charset="0"/>
                <a:cs typeface="Times New Roman" pitchFamily="18" charset="0"/>
              </a:rPr>
              <a:t> </a:t>
            </a:r>
            <a:r>
              <a:rPr lang="en-US"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private void Form1_Load(object sender, </a:t>
            </a:r>
            <a:r>
              <a:rPr lang="en-US" sz="1600" dirty="0" err="1">
                <a:latin typeface="Times New Roman" pitchFamily="18" charset="0"/>
                <a:cs typeface="Times New Roman" pitchFamily="18" charset="0"/>
              </a:rPr>
              <a:t>EventArgs</a:t>
            </a:r>
            <a:r>
              <a:rPr lang="en-US" sz="1600" dirty="0">
                <a:latin typeface="Times New Roman" pitchFamily="18" charset="0"/>
                <a:cs typeface="Times New Roman" pitchFamily="18" charset="0"/>
              </a:rPr>
              <a:t> e)</a:t>
            </a:r>
            <a:r>
              <a:rPr lang="kk-KZ" sz="1600" dirty="0">
                <a:latin typeface="Times New Roman" pitchFamily="18" charset="0"/>
                <a:cs typeface="Times New Roman" pitchFamily="18" charset="0"/>
              </a:rPr>
              <a:t>  </a:t>
            </a:r>
            <a:r>
              <a:rPr lang="en-US" sz="1600" dirty="0">
                <a:latin typeface="Times New Roman" pitchFamily="18" charset="0"/>
                <a:cs typeface="Times New Roman" pitchFamily="18" charset="0"/>
              </a:rPr>
              <a:t> { } </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a:t>
            </a:r>
            <a:r>
              <a:rPr lang="kk-KZ" sz="1600" dirty="0">
                <a:latin typeface="Times New Roman" pitchFamily="18" charset="0"/>
                <a:cs typeface="Times New Roman" pitchFamily="18" charset="0"/>
              </a:rPr>
              <a:t>   </a:t>
            </a:r>
            <a:r>
              <a:rPr lang="en-US" sz="1600" dirty="0">
                <a:latin typeface="Times New Roman" pitchFamily="18" charset="0"/>
                <a:cs typeface="Times New Roman" pitchFamily="18" charset="0"/>
              </a:rPr>
              <a:t>}</a:t>
            </a:r>
            <a:endParaRPr lang="ru-RU" sz="1600" dirty="0">
              <a:latin typeface="Times New Roman" pitchFamily="18" charset="0"/>
              <a:cs typeface="Times New Roman" pitchFamily="18" charset="0"/>
            </a:endParaRPr>
          </a:p>
        </p:txBody>
      </p:sp>
      <p:sp>
        <p:nvSpPr>
          <p:cNvPr id="5" name="Прямоугольник 4"/>
          <p:cNvSpPr/>
          <p:nvPr/>
        </p:nvSpPr>
        <p:spPr>
          <a:xfrm>
            <a:off x="2699791" y="82519"/>
            <a:ext cx="3431645" cy="369332"/>
          </a:xfrm>
          <a:prstGeom prst="rect">
            <a:avLst/>
          </a:prstGeom>
        </p:spPr>
        <p:txBody>
          <a:bodyPr wrap="none">
            <a:spAutoFit/>
          </a:bodyPr>
          <a:lstStyle/>
          <a:p>
            <a:r>
              <a:rPr lang="kk-KZ" b="1" dirty="0"/>
              <a:t>5  Бағдарламаны құру мысалы</a:t>
            </a:r>
            <a:endParaRPr lang="ru-RU" b="1" dirty="0"/>
          </a:p>
        </p:txBody>
      </p:sp>
    </p:spTree>
    <p:extLst>
      <p:ext uri="{BB962C8B-B14F-4D97-AF65-F5344CB8AC3E}">
        <p14:creationId xmlns:p14="http://schemas.microsoft.com/office/powerpoint/2010/main" val="29648491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827584" y="1337645"/>
            <a:ext cx="7524328" cy="4524315"/>
          </a:xfrm>
          <a:prstGeom prst="rect">
            <a:avLst/>
          </a:prstGeom>
        </p:spPr>
        <p:txBody>
          <a:bodyPr wrap="square">
            <a:spAutoFit/>
          </a:bodyPr>
          <a:lstStyle/>
          <a:p>
            <a:r>
              <a:rPr lang="en-US" i="1" dirty="0" err="1"/>
              <a:t>Program.cs</a:t>
            </a:r>
            <a:r>
              <a:rPr lang="en-US" i="1" dirty="0"/>
              <a:t> </a:t>
            </a:r>
            <a:r>
              <a:rPr lang="ru-RU" i="1" dirty="0"/>
              <a:t>файл</a:t>
            </a:r>
            <a:r>
              <a:rPr lang="kk-KZ" i="1" dirty="0"/>
              <a:t>ының коды</a:t>
            </a:r>
            <a:r>
              <a:rPr lang="en-US" i="1" dirty="0"/>
              <a:t>:</a:t>
            </a:r>
            <a:endParaRPr lang="ru-RU" i="1" dirty="0"/>
          </a:p>
          <a:p>
            <a:r>
              <a:rPr lang="en-US" i="1" dirty="0"/>
              <a:t>using System;</a:t>
            </a:r>
            <a:endParaRPr lang="ru-RU" i="1" dirty="0"/>
          </a:p>
          <a:p>
            <a:r>
              <a:rPr lang="en-US" i="1" dirty="0"/>
              <a:t>using </a:t>
            </a:r>
            <a:r>
              <a:rPr lang="en-US" i="1" dirty="0" err="1"/>
              <a:t>System.Collections.Generic</a:t>
            </a:r>
            <a:r>
              <a:rPr lang="en-US" i="1" dirty="0"/>
              <a:t>;</a:t>
            </a:r>
            <a:endParaRPr lang="ru-RU" i="1" dirty="0"/>
          </a:p>
          <a:p>
            <a:r>
              <a:rPr lang="en-US" i="1" dirty="0"/>
              <a:t>using </a:t>
            </a:r>
            <a:r>
              <a:rPr lang="en-US" i="1" dirty="0" err="1"/>
              <a:t>System.Linq</a:t>
            </a:r>
            <a:r>
              <a:rPr lang="en-US" i="1" dirty="0"/>
              <a:t>;</a:t>
            </a:r>
            <a:endParaRPr lang="ru-RU" i="1" dirty="0"/>
          </a:p>
          <a:p>
            <a:r>
              <a:rPr lang="en-US" i="1" dirty="0"/>
              <a:t>using </a:t>
            </a:r>
            <a:r>
              <a:rPr lang="en-US" i="1" dirty="0" err="1"/>
              <a:t>System.Windows.Forms</a:t>
            </a:r>
            <a:r>
              <a:rPr lang="en-US" i="1" dirty="0"/>
              <a:t>;</a:t>
            </a:r>
            <a:endParaRPr lang="ru-RU" i="1" dirty="0"/>
          </a:p>
          <a:p>
            <a:r>
              <a:rPr lang="en-US" i="1" dirty="0"/>
              <a:t>namespace WindowsFormsApplication1</a:t>
            </a:r>
            <a:endParaRPr lang="ru-RU" i="1" dirty="0"/>
          </a:p>
          <a:p>
            <a:r>
              <a:rPr lang="en-US" i="1" dirty="0"/>
              <a:t>{ static class Program</a:t>
            </a:r>
            <a:endParaRPr lang="ru-RU" i="1" dirty="0"/>
          </a:p>
          <a:p>
            <a:r>
              <a:rPr lang="en-US" i="1" dirty="0"/>
              <a:t> {[</a:t>
            </a:r>
            <a:r>
              <a:rPr lang="en-US" i="1" dirty="0" err="1"/>
              <a:t>STAThread</a:t>
            </a:r>
            <a:r>
              <a:rPr lang="en-US" i="1" dirty="0"/>
              <a:t>]</a:t>
            </a:r>
            <a:endParaRPr lang="ru-RU" i="1" dirty="0"/>
          </a:p>
          <a:p>
            <a:r>
              <a:rPr lang="en-US" i="1" dirty="0"/>
              <a:t> static void Main()</a:t>
            </a:r>
            <a:endParaRPr lang="ru-RU" i="1" dirty="0"/>
          </a:p>
          <a:p>
            <a:r>
              <a:rPr lang="en-US" i="1" dirty="0"/>
              <a:t> {</a:t>
            </a:r>
            <a:endParaRPr lang="ru-RU" i="1" dirty="0"/>
          </a:p>
          <a:p>
            <a:r>
              <a:rPr lang="en-US" i="1" dirty="0"/>
              <a:t> </a:t>
            </a:r>
            <a:r>
              <a:rPr lang="en-US" i="1" dirty="0" err="1"/>
              <a:t>Application.EnableVisualStyles</a:t>
            </a:r>
            <a:r>
              <a:rPr lang="en-US" i="1" dirty="0"/>
              <a:t>();</a:t>
            </a:r>
            <a:endParaRPr lang="ru-RU" i="1" dirty="0"/>
          </a:p>
          <a:p>
            <a:r>
              <a:rPr lang="en-US" i="1" dirty="0"/>
              <a:t> </a:t>
            </a:r>
            <a:r>
              <a:rPr lang="en-US" i="1" dirty="0" err="1"/>
              <a:t>Application.SetCompatibleTextRenderingDefault</a:t>
            </a:r>
            <a:r>
              <a:rPr lang="en-US" i="1" dirty="0"/>
              <a:t>(false);</a:t>
            </a:r>
            <a:endParaRPr lang="ru-RU" i="1" dirty="0"/>
          </a:p>
          <a:p>
            <a:r>
              <a:rPr lang="en-US" i="1" dirty="0"/>
              <a:t> </a:t>
            </a:r>
            <a:r>
              <a:rPr lang="en-US" i="1" dirty="0" err="1"/>
              <a:t>Application.Run</a:t>
            </a:r>
            <a:r>
              <a:rPr lang="en-US" i="1" dirty="0"/>
              <a:t>(new Form1());</a:t>
            </a:r>
            <a:endParaRPr lang="ru-RU" i="1" dirty="0"/>
          </a:p>
          <a:p>
            <a:r>
              <a:rPr lang="en-US" i="1" dirty="0"/>
              <a:t> }</a:t>
            </a:r>
            <a:endParaRPr lang="ru-RU" i="1" dirty="0"/>
          </a:p>
          <a:p>
            <a:r>
              <a:rPr lang="en-US" i="1" dirty="0"/>
              <a:t> }</a:t>
            </a:r>
            <a:endParaRPr lang="ru-RU" i="1" dirty="0"/>
          </a:p>
          <a:p>
            <a:r>
              <a:rPr lang="en-US" i="1" dirty="0"/>
              <a:t>}</a:t>
            </a:r>
            <a:endParaRPr lang="ru-RU" i="1" dirty="0"/>
          </a:p>
        </p:txBody>
      </p:sp>
      <p:sp>
        <p:nvSpPr>
          <p:cNvPr id="4" name="Прямоугольник 3"/>
          <p:cNvSpPr/>
          <p:nvPr/>
        </p:nvSpPr>
        <p:spPr>
          <a:xfrm>
            <a:off x="2555776" y="436022"/>
            <a:ext cx="3431645" cy="369332"/>
          </a:xfrm>
          <a:prstGeom prst="rect">
            <a:avLst/>
          </a:prstGeom>
        </p:spPr>
        <p:txBody>
          <a:bodyPr wrap="none">
            <a:spAutoFit/>
          </a:bodyPr>
          <a:lstStyle/>
          <a:p>
            <a:r>
              <a:rPr lang="kk-KZ" b="1" dirty="0"/>
              <a:t>5  Бағдарламаны құру мысалы</a:t>
            </a:r>
            <a:endParaRPr lang="ru-RU" b="1" dirty="0"/>
          </a:p>
        </p:txBody>
      </p:sp>
    </p:spTree>
    <p:extLst>
      <p:ext uri="{BB962C8B-B14F-4D97-AF65-F5344CB8AC3E}">
        <p14:creationId xmlns:p14="http://schemas.microsoft.com/office/powerpoint/2010/main" val="17985092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764704"/>
            <a:ext cx="8352928" cy="5632311"/>
          </a:xfrm>
          <a:prstGeom prst="rect">
            <a:avLst/>
          </a:prstGeom>
        </p:spPr>
        <p:txBody>
          <a:bodyPr wrap="square">
            <a:spAutoFit/>
          </a:bodyPr>
          <a:lstStyle/>
          <a:p>
            <a:pPr indent="457200" algn="just"/>
            <a:r>
              <a:rPr lang="kk-KZ" sz="2000" dirty="0">
                <a:latin typeface="Times New Roman" pitchFamily="18" charset="0"/>
                <a:cs typeface="Times New Roman" pitchFamily="18" charset="0"/>
              </a:rPr>
              <a:t>Бағдарламалаудың визуалды ортасы кішігірім қосымша үшін де 10-нан аса файлдар мен бумаларды дайындайды. Жұмыс үстеліндегі бірінші бағдарламаның 1_1_treygolnik бумасында WindowsFormsAplication1 бумасы бар. </a:t>
            </a:r>
          </a:p>
          <a:p>
            <a:pPr indent="457200" algn="just"/>
            <a:r>
              <a:rPr lang="kk-KZ" sz="2000" dirty="0">
                <a:latin typeface="Times New Roman" pitchFamily="18" charset="0"/>
                <a:cs typeface="Times New Roman" pitchFamily="18" charset="0"/>
              </a:rPr>
              <a:t>Оның ішінде WindowsFormsAplication1 атты бума мен WindowsFormsAplication1.csproj-ды редакциялау үшін шақырылатын жоба файлы бар. </a:t>
            </a:r>
          </a:p>
          <a:p>
            <a:pPr indent="457200" algn="just"/>
            <a:r>
              <a:rPr lang="kk-KZ" sz="2000" dirty="0">
                <a:latin typeface="Times New Roman" pitchFamily="18" charset="0"/>
                <a:cs typeface="Times New Roman" pitchFamily="18" charset="0"/>
              </a:rPr>
              <a:t>Ал WindowsFormsAplication1 бумасында тағы bin, obj, Properties бумалары мен бірнеше файлдар (бағдарлама коды – Program.cs, форма коды – Form1.cs) бар. </a:t>
            </a:r>
          </a:p>
          <a:p>
            <a:pPr indent="457200" algn="just"/>
            <a:r>
              <a:rPr lang="kk-KZ" sz="2000" dirty="0">
                <a:latin typeface="Times New Roman" pitchFamily="18" charset="0"/>
                <a:cs typeface="Times New Roman" pitchFamily="18" charset="0"/>
              </a:rPr>
              <a:t>Осы бумада Form1 формасы бойынша файлдың сырт пішінін сақтайтын ресурстық файл және форма мен онда орналасқан барлық басқару элементтер «қасиеттерінің» мәндерін сақтайтын Form1.Designer.cs файлы орналасады.</a:t>
            </a:r>
          </a:p>
          <a:p>
            <a:pPr indent="457200" algn="just"/>
            <a:r>
              <a:rPr lang="kk-KZ" sz="2000" b="1" dirty="0">
                <a:latin typeface="Times New Roman" pitchFamily="18" charset="0"/>
                <a:cs typeface="Times New Roman" pitchFamily="18" charset="0"/>
              </a:rPr>
              <a:t>Visual Studio .Net ортасымен жұмыс жасау үшін әзірше бізге тек форма кодының файлы </a:t>
            </a:r>
            <a:r>
              <a:rPr lang="kk-KZ" sz="2000" b="1" dirty="0">
                <a:latin typeface="Times New Roman" pitchFamily="18" charset="0"/>
                <a:cs typeface="Times New Roman" pitchFamily="18" charset="0"/>
                <a:sym typeface="Symbol"/>
              </a:rPr>
              <a:t></a:t>
            </a:r>
            <a:r>
              <a:rPr lang="kk-KZ" sz="2000" b="1" dirty="0">
                <a:latin typeface="Times New Roman" pitchFamily="18" charset="0"/>
                <a:cs typeface="Times New Roman" pitchFamily="18" charset="0"/>
              </a:rPr>
              <a:t> Form1.cs қажет және осы файлды ғана өзгертуге болады, басқа файлдардың атауы мен қасиеттерін берілген күйде қалдыру керек.</a:t>
            </a:r>
            <a:endParaRPr lang="ru-RU" sz="2000" dirty="0">
              <a:latin typeface="Times New Roman" pitchFamily="18" charset="0"/>
              <a:cs typeface="Times New Roman" pitchFamily="18" charset="0"/>
            </a:endParaRPr>
          </a:p>
        </p:txBody>
      </p:sp>
      <p:sp>
        <p:nvSpPr>
          <p:cNvPr id="3" name="Прямоугольник 2"/>
          <p:cNvSpPr/>
          <p:nvPr/>
        </p:nvSpPr>
        <p:spPr>
          <a:xfrm>
            <a:off x="2555776" y="251356"/>
            <a:ext cx="3431645" cy="369332"/>
          </a:xfrm>
          <a:prstGeom prst="rect">
            <a:avLst/>
          </a:prstGeom>
        </p:spPr>
        <p:txBody>
          <a:bodyPr wrap="none">
            <a:spAutoFit/>
          </a:bodyPr>
          <a:lstStyle/>
          <a:p>
            <a:r>
              <a:rPr lang="kk-KZ" b="1" dirty="0"/>
              <a:t>5  Бағдарламаны құру мысалы</a:t>
            </a:r>
            <a:endParaRPr lang="ru-RU" b="1" dirty="0"/>
          </a:p>
        </p:txBody>
      </p:sp>
    </p:spTree>
    <p:extLst>
      <p:ext uri="{BB962C8B-B14F-4D97-AF65-F5344CB8AC3E}">
        <p14:creationId xmlns:p14="http://schemas.microsoft.com/office/powerpoint/2010/main" val="12639301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70227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1196752"/>
            <a:ext cx="8136904" cy="4524315"/>
          </a:xfrm>
          <a:prstGeom prst="rect">
            <a:avLst/>
          </a:prstGeom>
        </p:spPr>
        <p:txBody>
          <a:bodyPr wrap="square">
            <a:spAutoFit/>
          </a:bodyPr>
          <a:lstStyle/>
          <a:p>
            <a:pPr indent="457200" algn="just"/>
            <a:r>
              <a:rPr lang="kk-KZ" sz="2400" b="1" dirty="0">
                <a:latin typeface="Times New Roman" pitchFamily="18" charset="0"/>
                <a:cs typeface="Times New Roman" pitchFamily="18" charset="0"/>
              </a:rPr>
              <a:t>Құрылымның модульдігі – Windows қосымшаларының негізгі қасиеті. </a:t>
            </a:r>
          </a:p>
          <a:p>
            <a:pPr indent="457200" algn="just"/>
            <a:r>
              <a:rPr lang="kk-KZ" sz="2400" dirty="0">
                <a:latin typeface="Times New Roman" pitchFamily="18" charset="0"/>
                <a:cs typeface="Times New Roman" pitchFamily="18" charset="0"/>
              </a:rPr>
              <a:t>Үлкен бағдарламалық жүйені модульдерге бөлмей дайындау кезінде бағдарламалаудың модульдік технологиясы арқылы дайындаған жүйеге қарағанда уақыт едәуір көп жұмсалады. </a:t>
            </a:r>
          </a:p>
          <a:p>
            <a:pPr indent="457200" algn="just"/>
            <a:r>
              <a:rPr lang="kk-KZ" sz="2400" dirty="0">
                <a:latin typeface="Times New Roman" pitchFamily="18" charset="0"/>
                <a:cs typeface="Times New Roman" pitchFamily="18" charset="0"/>
              </a:rPr>
              <a:t>ОББ-да Windows қосымшалар </a:t>
            </a:r>
            <a:r>
              <a:rPr lang="kk-KZ" sz="2400" b="1" dirty="0">
                <a:latin typeface="Times New Roman" pitchFamily="18" charset="0"/>
                <a:cs typeface="Times New Roman" pitchFamily="18" charset="0"/>
              </a:rPr>
              <a:t>модульдік принципте әзірленеді</a:t>
            </a:r>
            <a:r>
              <a:rPr lang="kk-KZ" sz="2400" dirty="0">
                <a:latin typeface="Times New Roman" pitchFamily="18" charset="0"/>
                <a:cs typeface="Times New Roman" pitchFamily="18" charset="0"/>
              </a:rPr>
              <a:t>, олар модульдің негізі болатын кластардан тұрады. </a:t>
            </a:r>
          </a:p>
          <a:p>
            <a:pPr indent="457200" algn="just"/>
            <a:r>
              <a:rPr lang="kk-KZ" sz="2400" b="1" dirty="0">
                <a:latin typeface="Times New Roman" pitchFamily="18" charset="0"/>
                <a:cs typeface="Times New Roman" pitchFamily="18" charset="0"/>
              </a:rPr>
              <a:t>Құрылымның модульдігі – күрделі бағдарламалық жүйелерді әзірлеу процессін жылдамдату бойынша негізгі құрал. </a:t>
            </a:r>
            <a:endParaRPr lang="ru-RU" sz="2400" b="1" dirty="0">
              <a:latin typeface="Times New Roman" pitchFamily="18" charset="0"/>
              <a:cs typeface="Times New Roman" pitchFamily="18" charset="0"/>
            </a:endParaRPr>
          </a:p>
        </p:txBody>
      </p:sp>
      <p:sp>
        <p:nvSpPr>
          <p:cNvPr id="3" name="Прямоугольник 2"/>
          <p:cNvSpPr/>
          <p:nvPr/>
        </p:nvSpPr>
        <p:spPr>
          <a:xfrm>
            <a:off x="539552" y="269147"/>
            <a:ext cx="7783332" cy="523220"/>
          </a:xfrm>
          <a:prstGeom prst="rect">
            <a:avLst/>
          </a:prstGeom>
        </p:spPr>
        <p:txBody>
          <a:bodyPr wrap="square">
            <a:spAutoFit/>
          </a:bodyPr>
          <a:lstStyle/>
          <a:p>
            <a:r>
              <a:rPr lang="kk-KZ" sz="2800" b="1" dirty="0"/>
              <a:t>1 Объекті-бағытталған бағдарламалауға кіріспе</a:t>
            </a:r>
            <a:endParaRPr lang="ru-RU" sz="2800" b="1" dirty="0"/>
          </a:p>
        </p:txBody>
      </p:sp>
    </p:spTree>
    <p:extLst>
      <p:ext uri="{BB962C8B-B14F-4D97-AF65-F5344CB8AC3E}">
        <p14:creationId xmlns:p14="http://schemas.microsoft.com/office/powerpoint/2010/main" val="1868033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1124744"/>
            <a:ext cx="7848872" cy="3785652"/>
          </a:xfrm>
          <a:prstGeom prst="rect">
            <a:avLst/>
          </a:prstGeom>
        </p:spPr>
        <p:txBody>
          <a:bodyPr wrap="square">
            <a:spAutoFit/>
          </a:bodyPr>
          <a:lstStyle/>
          <a:p>
            <a:pPr indent="457200" algn="just"/>
            <a:r>
              <a:rPr lang="kk-KZ" sz="2400" dirty="0">
                <a:latin typeface="Times New Roman" pitchFamily="18" charset="0"/>
                <a:cs typeface="Times New Roman" pitchFamily="18" charset="0"/>
              </a:rPr>
              <a:t>Екінші жағынан </a:t>
            </a:r>
            <a:r>
              <a:rPr lang="kk-KZ" sz="2400" b="1" dirty="0">
                <a:latin typeface="Times New Roman" pitchFamily="18" charset="0"/>
                <a:cs typeface="Times New Roman" pitchFamily="18" charset="0"/>
              </a:rPr>
              <a:t>класс деректер типі болып келеді</a:t>
            </a:r>
            <a:r>
              <a:rPr lang="kk-KZ" sz="2400" dirty="0">
                <a:latin typeface="Times New Roman" pitchFamily="18" charset="0"/>
                <a:cs typeface="Times New Roman" pitchFamily="18" charset="0"/>
              </a:rPr>
              <a:t>. </a:t>
            </a:r>
          </a:p>
          <a:p>
            <a:pPr indent="457200" algn="just"/>
            <a:r>
              <a:rPr lang="kk-KZ" sz="2400" dirty="0">
                <a:latin typeface="Times New Roman" pitchFamily="18" charset="0"/>
                <a:cs typeface="Times New Roman" pitchFamily="18" charset="0"/>
              </a:rPr>
              <a:t>Windows қосымшаларды объекті-бағытталған жолмен әзірлеу </a:t>
            </a:r>
            <a:r>
              <a:rPr lang="kk-KZ" sz="2400" b="1" dirty="0">
                <a:latin typeface="Times New Roman" pitchFamily="18" charset="0"/>
                <a:cs typeface="Times New Roman" pitchFamily="18" charset="0"/>
              </a:rPr>
              <a:t>деректерге сүйеніп жобалау </a:t>
            </a:r>
            <a:r>
              <a:rPr lang="en-US" sz="2400" b="1" dirty="0">
                <a:latin typeface="Times New Roman" pitchFamily="18" charset="0"/>
                <a:cs typeface="Times New Roman" pitchFamily="18" charset="0"/>
              </a:rPr>
              <a:t>(</a:t>
            </a:r>
            <a:r>
              <a:rPr lang="ru-RU" sz="2400" b="1" dirty="0">
                <a:latin typeface="Times New Roman" pitchFamily="18" charset="0"/>
                <a:cs typeface="Times New Roman" pitchFamily="18" charset="0"/>
              </a:rPr>
              <a:t>проектированием от данных</a:t>
            </a:r>
            <a:r>
              <a:rPr lang="en-US" sz="2400" b="1" dirty="0">
                <a:latin typeface="Times New Roman" pitchFamily="18" charset="0"/>
                <a:cs typeface="Times New Roman" pitchFamily="18" charset="0"/>
              </a:rPr>
              <a:t>)</a:t>
            </a:r>
            <a:r>
              <a:rPr lang="kk-KZ" sz="2400" b="1" dirty="0">
                <a:latin typeface="Times New Roman" pitchFamily="18" charset="0"/>
                <a:cs typeface="Times New Roman" pitchFamily="18" charset="0"/>
              </a:rPr>
              <a:t> </a:t>
            </a:r>
            <a:r>
              <a:rPr lang="kk-KZ" sz="2400" dirty="0">
                <a:latin typeface="Times New Roman" pitchFamily="18" charset="0"/>
                <a:cs typeface="Times New Roman" pitchFamily="18" charset="0"/>
              </a:rPr>
              <a:t>деп аталатын стильге негізделген. </a:t>
            </a:r>
          </a:p>
          <a:p>
            <a:pPr indent="457200" algn="just"/>
            <a:r>
              <a:rPr lang="kk-KZ" sz="2400" dirty="0">
                <a:latin typeface="Times New Roman" pitchFamily="18" charset="0"/>
                <a:cs typeface="Times New Roman" pitchFamily="18" charset="0"/>
              </a:rPr>
              <a:t>Жүйелерді жобалау нақты бір есепке сәйкес келетін деректердің абстракцияларын табуға негізделеді. </a:t>
            </a:r>
          </a:p>
          <a:p>
            <a:pPr indent="457200" algn="just"/>
            <a:r>
              <a:rPr lang="kk-KZ" sz="2400" dirty="0">
                <a:latin typeface="Times New Roman" pitchFamily="18" charset="0"/>
                <a:cs typeface="Times New Roman" pitchFamily="18" charset="0"/>
              </a:rPr>
              <a:t>Осындай әрбір абстракциялар класс түрінде құрылады</a:t>
            </a:r>
            <a:r>
              <a:rPr lang="en-US" sz="2400" dirty="0">
                <a:latin typeface="Times New Roman" pitchFamily="18" charset="0"/>
                <a:cs typeface="Times New Roman" pitchFamily="18" charset="0"/>
              </a:rPr>
              <a:t>, </a:t>
            </a:r>
            <a:r>
              <a:rPr lang="kk-KZ" sz="2400" dirty="0">
                <a:latin typeface="Times New Roman" pitchFamily="18" charset="0"/>
                <a:cs typeface="Times New Roman" pitchFamily="18" charset="0"/>
              </a:rPr>
              <a:t>және ол модульге айналады</a:t>
            </a:r>
            <a:r>
              <a:rPr lang="en-US" sz="2400" dirty="0">
                <a:latin typeface="Times New Roman" pitchFamily="18" charset="0"/>
                <a:cs typeface="Times New Roman" pitchFamily="18" charset="0"/>
              </a:rPr>
              <a:t>. </a:t>
            </a:r>
            <a:r>
              <a:rPr lang="kk-KZ" sz="2400" dirty="0">
                <a:latin typeface="Times New Roman" pitchFamily="18" charset="0"/>
                <a:cs typeface="Times New Roman" pitchFamily="18" charset="0"/>
              </a:rPr>
              <a:t> </a:t>
            </a:r>
            <a:endParaRPr lang="en-US" sz="2400" dirty="0">
              <a:latin typeface="Times New Roman" pitchFamily="18" charset="0"/>
              <a:cs typeface="Times New Roman" pitchFamily="18" charset="0"/>
            </a:endParaRPr>
          </a:p>
          <a:p>
            <a:pPr indent="457200" algn="just"/>
            <a:r>
              <a:rPr lang="kk-KZ" sz="2400" b="1" dirty="0">
                <a:latin typeface="Times New Roman" pitchFamily="18" charset="0"/>
                <a:cs typeface="Times New Roman" pitchFamily="18" charset="0"/>
              </a:rPr>
              <a:t>Модуль</a:t>
            </a:r>
            <a:r>
              <a:rPr lang="kk-KZ" sz="2400" dirty="0">
                <a:latin typeface="Times New Roman" pitchFamily="18" charset="0"/>
                <a:cs typeface="Times New Roman" pitchFamily="18" charset="0"/>
              </a:rPr>
              <a:t> бағдарламалық жүйе құрылымының архитектуралық бірлігі болып есептеледі.</a:t>
            </a:r>
            <a:endParaRPr lang="ru-RU" sz="2400" dirty="0">
              <a:latin typeface="Times New Roman" pitchFamily="18" charset="0"/>
              <a:cs typeface="Times New Roman" pitchFamily="18" charset="0"/>
            </a:endParaRPr>
          </a:p>
        </p:txBody>
      </p:sp>
      <p:sp>
        <p:nvSpPr>
          <p:cNvPr id="3" name="Прямоугольник 2"/>
          <p:cNvSpPr/>
          <p:nvPr/>
        </p:nvSpPr>
        <p:spPr>
          <a:xfrm>
            <a:off x="539552" y="269147"/>
            <a:ext cx="7783332" cy="523220"/>
          </a:xfrm>
          <a:prstGeom prst="rect">
            <a:avLst/>
          </a:prstGeom>
        </p:spPr>
        <p:txBody>
          <a:bodyPr wrap="square">
            <a:spAutoFit/>
          </a:bodyPr>
          <a:lstStyle/>
          <a:p>
            <a:r>
              <a:rPr lang="kk-KZ" sz="2800" b="1" dirty="0"/>
              <a:t>1 Объекті-бағытталған бағдарламалауға кіріспе</a:t>
            </a:r>
            <a:endParaRPr lang="ru-RU" sz="2800" b="1" dirty="0"/>
          </a:p>
        </p:txBody>
      </p:sp>
    </p:spTree>
    <p:extLst>
      <p:ext uri="{BB962C8B-B14F-4D97-AF65-F5344CB8AC3E}">
        <p14:creationId xmlns:p14="http://schemas.microsoft.com/office/powerpoint/2010/main" val="706684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1340768"/>
            <a:ext cx="7848872" cy="3785652"/>
          </a:xfrm>
          <a:prstGeom prst="rect">
            <a:avLst/>
          </a:prstGeom>
        </p:spPr>
        <p:txBody>
          <a:bodyPr wrap="square">
            <a:spAutoFit/>
          </a:bodyPr>
          <a:lstStyle/>
          <a:p>
            <a:pPr indent="457200" algn="just"/>
            <a:r>
              <a:rPr lang="kk-KZ" sz="2400" dirty="0">
                <a:latin typeface="Times New Roman" pitchFamily="18" charset="0"/>
                <a:cs typeface="Times New Roman" pitchFamily="18" charset="0"/>
              </a:rPr>
              <a:t>Windows қосымшалардың көпшілігінде кластар екі қызметті де орындайды, сондықтан бағдарламалық жүйенің әрбір модулінің өзінің нақты міндеті бар.</a:t>
            </a:r>
          </a:p>
          <a:p>
            <a:pPr indent="457200" algn="just"/>
            <a:r>
              <a:rPr lang="kk-KZ" sz="2400" dirty="0">
                <a:latin typeface="Times New Roman" pitchFamily="18" charset="0"/>
                <a:cs typeface="Times New Roman" pitchFamily="18" charset="0"/>
              </a:rPr>
              <a:t> C# тілінде деректер типі болатын және модуль қызметін атқаратын кластар қолданылады. </a:t>
            </a:r>
          </a:p>
          <a:p>
            <a:pPr indent="457200" algn="just"/>
            <a:r>
              <a:rPr lang="kk-KZ" sz="2400" dirty="0">
                <a:latin typeface="Times New Roman" pitchFamily="18" charset="0"/>
                <a:cs typeface="Times New Roman" pitchFamily="18" charset="0"/>
              </a:rPr>
              <a:t>Модуль кластарына, мысалы, </a:t>
            </a:r>
            <a:r>
              <a:rPr lang="kk-KZ" sz="2400" b="1" dirty="0">
                <a:latin typeface="Times New Roman" pitchFamily="18" charset="0"/>
                <a:cs typeface="Times New Roman" pitchFamily="18" charset="0"/>
              </a:rPr>
              <a:t>Console, Math </a:t>
            </a:r>
            <a:r>
              <a:rPr lang="kk-KZ" sz="2400" dirty="0">
                <a:latin typeface="Times New Roman" pitchFamily="18" charset="0"/>
                <a:cs typeface="Times New Roman" pitchFamily="18" charset="0"/>
              </a:rPr>
              <a:t>кластары жатады. Модуль ретіндегі кластар объекттерді құрай алмайды, ал нақтырақ айтқанда осындай кластың бір ғана объектісі болады. Осы модульдің өрістері мен әдістері басқа кластардың әдістеріне қолжетімді болады. </a:t>
            </a:r>
            <a:endParaRPr lang="ru-RU" sz="2400" dirty="0">
              <a:latin typeface="Times New Roman" pitchFamily="18" charset="0"/>
              <a:cs typeface="Times New Roman" pitchFamily="18" charset="0"/>
            </a:endParaRPr>
          </a:p>
        </p:txBody>
      </p:sp>
      <p:sp>
        <p:nvSpPr>
          <p:cNvPr id="3" name="Прямоугольник 2"/>
          <p:cNvSpPr/>
          <p:nvPr/>
        </p:nvSpPr>
        <p:spPr>
          <a:xfrm>
            <a:off x="539552" y="269147"/>
            <a:ext cx="7783332" cy="523220"/>
          </a:xfrm>
          <a:prstGeom prst="rect">
            <a:avLst/>
          </a:prstGeom>
        </p:spPr>
        <p:txBody>
          <a:bodyPr wrap="square">
            <a:spAutoFit/>
          </a:bodyPr>
          <a:lstStyle/>
          <a:p>
            <a:r>
              <a:rPr lang="kk-KZ" sz="2800" b="1" dirty="0"/>
              <a:t>1 Объекті-бағытталған бағдарламалауға кіріспе</a:t>
            </a:r>
            <a:endParaRPr lang="ru-RU" sz="2800" b="1" dirty="0"/>
          </a:p>
        </p:txBody>
      </p:sp>
    </p:spTree>
    <p:extLst>
      <p:ext uri="{BB962C8B-B14F-4D97-AF65-F5344CB8AC3E}">
        <p14:creationId xmlns:p14="http://schemas.microsoft.com/office/powerpoint/2010/main" val="437476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1268760"/>
            <a:ext cx="7920880" cy="3416320"/>
          </a:xfrm>
          <a:prstGeom prst="rect">
            <a:avLst/>
          </a:prstGeom>
        </p:spPr>
        <p:txBody>
          <a:bodyPr wrap="square">
            <a:spAutoFit/>
          </a:bodyPr>
          <a:lstStyle/>
          <a:p>
            <a:pPr indent="457200" algn="just"/>
            <a:r>
              <a:rPr lang="kk-KZ" sz="2400" dirty="0">
                <a:latin typeface="Times New Roman" pitchFamily="18" charset="0"/>
                <a:cs typeface="Times New Roman" pitchFamily="18" charset="0"/>
              </a:rPr>
              <a:t>Үлкен бағдарламалық жүйелерді дайындағанда әзірлеу ортасы маңызды рөл атқарады. Бағдарламалау орталары ұсынатын бағдарламалау технологиялары күрделі бағдарламалық жүйелерді дайындау уақытын едәуір қысқартады.</a:t>
            </a:r>
            <a:endParaRPr lang="ru-RU" sz="2400" dirty="0">
              <a:latin typeface="Times New Roman" pitchFamily="18" charset="0"/>
              <a:cs typeface="Times New Roman" pitchFamily="18" charset="0"/>
            </a:endParaRPr>
          </a:p>
          <a:p>
            <a:pPr indent="457200" algn="just"/>
            <a:r>
              <a:rPr lang="kk-KZ" sz="2400" dirty="0">
                <a:latin typeface="Times New Roman" pitchFamily="18" charset="0"/>
                <a:cs typeface="Times New Roman" pitchFamily="18" charset="0"/>
              </a:rPr>
              <a:t>Сондықтан ОББ бағдарламалау технологиясымен Visual Studio.NET бағдарламалау ортасында Windows (Windows Forms Application) қосымшаларын құра отырып танысатын боламыз. </a:t>
            </a:r>
            <a:endParaRPr lang="ru-RU" sz="2400" dirty="0">
              <a:latin typeface="Times New Roman" pitchFamily="18" charset="0"/>
              <a:cs typeface="Times New Roman" pitchFamily="18" charset="0"/>
            </a:endParaRPr>
          </a:p>
        </p:txBody>
      </p:sp>
      <p:sp>
        <p:nvSpPr>
          <p:cNvPr id="3" name="Прямоугольник 2"/>
          <p:cNvSpPr/>
          <p:nvPr/>
        </p:nvSpPr>
        <p:spPr>
          <a:xfrm>
            <a:off x="539552" y="269147"/>
            <a:ext cx="7783332" cy="523220"/>
          </a:xfrm>
          <a:prstGeom prst="rect">
            <a:avLst/>
          </a:prstGeom>
        </p:spPr>
        <p:txBody>
          <a:bodyPr wrap="square">
            <a:spAutoFit/>
          </a:bodyPr>
          <a:lstStyle/>
          <a:p>
            <a:r>
              <a:rPr lang="kk-KZ" sz="2800" b="1" dirty="0"/>
              <a:t>1 Объекті-бағытталған бағдарламалауға кіріспе</a:t>
            </a:r>
            <a:endParaRPr lang="ru-RU" sz="2800" b="1" dirty="0"/>
          </a:p>
        </p:txBody>
      </p:sp>
    </p:spTree>
    <p:extLst>
      <p:ext uri="{BB962C8B-B14F-4D97-AF65-F5344CB8AC3E}">
        <p14:creationId xmlns:p14="http://schemas.microsoft.com/office/powerpoint/2010/main" val="2103576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746167" y="1043205"/>
            <a:ext cx="7992888" cy="369332"/>
          </a:xfrm>
          <a:prstGeom prst="rect">
            <a:avLst/>
          </a:prstGeom>
        </p:spPr>
        <p:txBody>
          <a:bodyPr wrap="square">
            <a:spAutoFit/>
          </a:bodyPr>
          <a:lstStyle/>
          <a:p>
            <a:r>
              <a:rPr lang="ru-RU" b="1" dirty="0" err="1">
                <a:latin typeface="Times New Roman" pitchFamily="18" charset="0"/>
                <a:cs typeface="Times New Roman" pitchFamily="18" charset="0"/>
              </a:rPr>
              <a:t>Кіріспе</a:t>
            </a:r>
            <a:r>
              <a:rPr lang="ru-RU" b="1" dirty="0">
                <a:latin typeface="Times New Roman" pitchFamily="18" charset="0"/>
                <a:cs typeface="Times New Roman" pitchFamily="18" charset="0"/>
              </a:rPr>
              <a:t>.</a:t>
            </a:r>
          </a:p>
        </p:txBody>
      </p:sp>
      <p:sp>
        <p:nvSpPr>
          <p:cNvPr id="9" name="Прямоугольник 8"/>
          <p:cNvSpPr/>
          <p:nvPr/>
        </p:nvSpPr>
        <p:spPr>
          <a:xfrm>
            <a:off x="604717" y="1425550"/>
            <a:ext cx="7920880" cy="923330"/>
          </a:xfrm>
          <a:prstGeom prst="rect">
            <a:avLst/>
          </a:prstGeom>
        </p:spPr>
        <p:txBody>
          <a:bodyPr wrap="square">
            <a:spAutoFit/>
          </a:bodyPr>
          <a:lstStyle/>
          <a:p>
            <a:r>
              <a:rPr lang="kk-KZ" b="1" dirty="0">
                <a:latin typeface="Times New Roman" pitchFamily="18" charset="0"/>
                <a:cs typeface="Times New Roman" pitchFamily="18" charset="0"/>
              </a:rPr>
              <a:t>1 .  «Бағдарламалау технологясы» пәні</a:t>
            </a:r>
            <a:r>
              <a:rPr lang="en-US" b="1" dirty="0">
                <a:latin typeface="Times New Roman" pitchFamily="18" charset="0"/>
                <a:cs typeface="Times New Roman" pitchFamily="18" charset="0"/>
              </a:rPr>
              <a:t> </a:t>
            </a:r>
            <a:r>
              <a:rPr lang="kk-KZ" b="1" dirty="0">
                <a:latin typeface="Times New Roman" pitchFamily="18" charset="0"/>
                <a:cs typeface="Times New Roman" pitchFamily="18" charset="0"/>
              </a:rPr>
              <a:t>- </a:t>
            </a:r>
            <a:r>
              <a:rPr lang="kk-KZ" dirty="0">
                <a:latin typeface="Times New Roman" pitchFamily="18" charset="0"/>
                <a:cs typeface="Times New Roman" pitchFamily="18" charset="0"/>
              </a:rPr>
              <a:t>Windows қосымшаларын жабалауда объектіге бағдарланған бағдарламалауды қолдануға байланысты сұрақтарды қарастырады.</a:t>
            </a:r>
            <a:endParaRPr lang="ru-RU" dirty="0">
              <a:latin typeface="Times New Roman" pitchFamily="18" charset="0"/>
              <a:cs typeface="Times New Roman" pitchFamily="18" charset="0"/>
            </a:endParaRPr>
          </a:p>
        </p:txBody>
      </p:sp>
      <p:sp>
        <p:nvSpPr>
          <p:cNvPr id="11" name="Прямоугольник 10"/>
          <p:cNvSpPr/>
          <p:nvPr/>
        </p:nvSpPr>
        <p:spPr>
          <a:xfrm>
            <a:off x="448085" y="2348880"/>
            <a:ext cx="8064896" cy="3139321"/>
          </a:xfrm>
          <a:prstGeom prst="rect">
            <a:avLst/>
          </a:prstGeom>
        </p:spPr>
        <p:txBody>
          <a:bodyPr wrap="square">
            <a:spAutoFit/>
          </a:bodyPr>
          <a:lstStyle/>
          <a:p>
            <a:pPr indent="360000" algn="just"/>
            <a:r>
              <a:rPr lang="kk-KZ" sz="2000" dirty="0">
                <a:latin typeface="Times New Roman" pitchFamily="18" charset="0"/>
                <a:cs typeface="Times New Roman" pitchFamily="18" charset="0"/>
              </a:rPr>
              <a:t>2. Класстар қолданылатын бағдарламалау технологиясы </a:t>
            </a:r>
            <a:r>
              <a:rPr lang="kk-KZ" sz="2000" b="1" dirty="0">
                <a:latin typeface="Times New Roman" pitchFamily="18" charset="0"/>
                <a:cs typeface="Times New Roman" pitchFamily="18" charset="0"/>
              </a:rPr>
              <a:t>объектіге бағдарланған бағдарламалау деп аталады.</a:t>
            </a:r>
          </a:p>
          <a:p>
            <a:pPr indent="360000" algn="just"/>
            <a:r>
              <a:rPr lang="kk-KZ" sz="2000" dirty="0">
                <a:latin typeface="Times New Roman" pitchFamily="18" charset="0"/>
                <a:cs typeface="Times New Roman" pitchFamily="18" charset="0"/>
              </a:rPr>
              <a:t>Объекті-бағдарланған бағдарламалау (ОББ) технологияларында кластардың қолданысы </a:t>
            </a:r>
            <a:r>
              <a:rPr lang="kk-KZ" sz="2000" b="1" dirty="0">
                <a:latin typeface="Times New Roman" pitchFamily="18" charset="0"/>
                <a:cs typeface="Times New Roman" pitchFamily="18" charset="0"/>
              </a:rPr>
              <a:t>кластардың екі қызметті</a:t>
            </a:r>
            <a:r>
              <a:rPr lang="kk-KZ" sz="2000" dirty="0">
                <a:latin typeface="Times New Roman" pitchFamily="18" charset="0"/>
                <a:cs typeface="Times New Roman" pitchFamily="18" charset="0"/>
              </a:rPr>
              <a:t> орындай алатынын көрсетеді:</a:t>
            </a:r>
            <a:endParaRPr lang="ru-RU" sz="2000" dirty="0">
              <a:latin typeface="Times New Roman" pitchFamily="18" charset="0"/>
              <a:cs typeface="Times New Roman" pitchFamily="18" charset="0"/>
            </a:endParaRPr>
          </a:p>
          <a:p>
            <a:pPr indent="360000" algn="just"/>
            <a:r>
              <a:rPr lang="kk-KZ" sz="2000" dirty="0">
                <a:latin typeface="Times New Roman" pitchFamily="18" charset="0"/>
                <a:cs typeface="Times New Roman" pitchFamily="18" charset="0"/>
              </a:rPr>
              <a:t>- </a:t>
            </a:r>
            <a:r>
              <a:rPr lang="kk-KZ" sz="2000" b="1" dirty="0">
                <a:latin typeface="Times New Roman" pitchFamily="18" charset="0"/>
                <a:cs typeface="Times New Roman" pitchFamily="18" charset="0"/>
              </a:rPr>
              <a:t>бағдарлама модулі,</a:t>
            </a:r>
            <a:r>
              <a:rPr lang="kk-KZ" sz="2000" dirty="0">
                <a:latin typeface="Times New Roman" pitchFamily="18" charset="0"/>
                <a:cs typeface="Times New Roman" pitchFamily="18" charset="0"/>
              </a:rPr>
              <a:t> немесе </a:t>
            </a:r>
            <a:endParaRPr lang="ru-RU" sz="2000" dirty="0">
              <a:latin typeface="Times New Roman" pitchFamily="18" charset="0"/>
              <a:cs typeface="Times New Roman" pitchFamily="18" charset="0"/>
            </a:endParaRPr>
          </a:p>
          <a:p>
            <a:pPr indent="360000" algn="just"/>
            <a:r>
              <a:rPr lang="kk-KZ" sz="2000" dirty="0">
                <a:latin typeface="Times New Roman" pitchFamily="18" charset="0"/>
                <a:cs typeface="Times New Roman" pitchFamily="18" charset="0"/>
              </a:rPr>
              <a:t>-</a:t>
            </a:r>
            <a:r>
              <a:rPr lang="kk-KZ" sz="2000" b="1" dirty="0">
                <a:latin typeface="Times New Roman" pitchFamily="18" charset="0"/>
                <a:cs typeface="Times New Roman" pitchFamily="18" charset="0"/>
              </a:rPr>
              <a:t>деректер типі ретінде</a:t>
            </a:r>
            <a:r>
              <a:rPr lang="kk-KZ" sz="2000" dirty="0">
                <a:latin typeface="Times New Roman" pitchFamily="18" charset="0"/>
                <a:cs typeface="Times New Roman" pitchFamily="18" charset="0"/>
              </a:rPr>
              <a:t> </a:t>
            </a:r>
            <a:endParaRPr lang="ru-RU" sz="2000" dirty="0">
              <a:latin typeface="Times New Roman" pitchFamily="18" charset="0"/>
              <a:cs typeface="Times New Roman" pitchFamily="18" charset="0"/>
            </a:endParaRPr>
          </a:p>
          <a:p>
            <a:pPr indent="360000" algn="just"/>
            <a:r>
              <a:rPr lang="kk-KZ" sz="2000" dirty="0">
                <a:latin typeface="Times New Roman" pitchFamily="18" charset="0"/>
                <a:cs typeface="Times New Roman" pitchFamily="18" charset="0"/>
              </a:rPr>
              <a:t>яғни, C# тілінде класстар </a:t>
            </a:r>
            <a:r>
              <a:rPr lang="kk-KZ" sz="2000" b="1" dirty="0">
                <a:latin typeface="Times New Roman" pitchFamily="18" charset="0"/>
                <a:cs typeface="Times New Roman" pitchFamily="18" charset="0"/>
              </a:rPr>
              <a:t>деректер типі</a:t>
            </a:r>
            <a:r>
              <a:rPr lang="kk-KZ" sz="2000" dirty="0">
                <a:latin typeface="Times New Roman" pitchFamily="18" charset="0"/>
                <a:cs typeface="Times New Roman" pitchFamily="18" charset="0"/>
              </a:rPr>
              <a:t>  ретінде, сонымен қатар </a:t>
            </a:r>
            <a:r>
              <a:rPr lang="kk-KZ" sz="2000" b="1" dirty="0">
                <a:latin typeface="Times New Roman" pitchFamily="18" charset="0"/>
                <a:cs typeface="Times New Roman" pitchFamily="18" charset="0"/>
              </a:rPr>
              <a:t>модуль рөлі</a:t>
            </a:r>
            <a:r>
              <a:rPr lang="kk-KZ" sz="2000" dirty="0">
                <a:latin typeface="Times New Roman" pitchFamily="18" charset="0"/>
                <a:cs typeface="Times New Roman" pitchFamily="18" charset="0"/>
              </a:rPr>
              <a:t> қызметінде қолданылады. </a:t>
            </a:r>
            <a:endParaRPr lang="ru-RU" sz="2000" dirty="0">
              <a:latin typeface="Times New Roman" pitchFamily="18" charset="0"/>
              <a:cs typeface="Times New Roman" pitchFamily="18" charset="0"/>
            </a:endParaRPr>
          </a:p>
          <a:p>
            <a:endParaRPr lang="ru-RU" dirty="0"/>
          </a:p>
        </p:txBody>
      </p:sp>
      <p:sp>
        <p:nvSpPr>
          <p:cNvPr id="6" name="Прямоугольник 5"/>
          <p:cNvSpPr/>
          <p:nvPr/>
        </p:nvSpPr>
        <p:spPr>
          <a:xfrm>
            <a:off x="604717" y="548680"/>
            <a:ext cx="7992888" cy="369332"/>
          </a:xfrm>
          <a:prstGeom prst="rect">
            <a:avLst/>
          </a:prstGeom>
        </p:spPr>
        <p:txBody>
          <a:bodyPr wrap="square">
            <a:spAutoFit/>
          </a:bodyPr>
          <a:lstStyle/>
          <a:p>
            <a:pPr algn="ctr"/>
            <a:r>
              <a:rPr lang="ru-RU" b="1" dirty="0" err="1">
                <a:latin typeface="Times New Roman" pitchFamily="18" charset="0"/>
                <a:cs typeface="Times New Roman" pitchFamily="18" charset="0"/>
              </a:rPr>
              <a:t>Қорытынды</a:t>
            </a:r>
            <a:r>
              <a:rPr lang="ru-RU" b="1" dirty="0">
                <a:latin typeface="Times New Roman" pitchFamily="18" charset="0"/>
                <a:cs typeface="Times New Roman" pitchFamily="18" charset="0"/>
              </a:rPr>
              <a:t> </a:t>
            </a:r>
          </a:p>
        </p:txBody>
      </p:sp>
    </p:spTree>
    <p:extLst>
      <p:ext uri="{BB962C8B-B14F-4D97-AF65-F5344CB8AC3E}">
        <p14:creationId xmlns:p14="http://schemas.microsoft.com/office/powerpoint/2010/main" val="992426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028635"/>
            <a:ext cx="7848872" cy="400110"/>
          </a:xfrm>
          <a:prstGeom prst="rect">
            <a:avLst/>
          </a:prstGeom>
        </p:spPr>
        <p:txBody>
          <a:bodyPr wrap="square">
            <a:spAutoFit/>
          </a:bodyPr>
          <a:lstStyle/>
          <a:p>
            <a:pPr algn="ctr"/>
            <a:r>
              <a:rPr lang="kk-KZ" sz="2000" b="1" dirty="0">
                <a:latin typeface="Times New Roman" pitchFamily="18" charset="0"/>
                <a:cs typeface="Times New Roman" pitchFamily="18" charset="0"/>
              </a:rPr>
              <a:t>C# жобасын құру бойынша негізгі құрылымдық элементтер</a:t>
            </a:r>
            <a:endParaRPr lang="ru-RU" sz="2000" dirty="0">
              <a:latin typeface="Times New Roman" pitchFamily="18" charset="0"/>
              <a:cs typeface="Times New Roman" pitchFamily="18" charset="0"/>
            </a:endParaRPr>
          </a:p>
        </p:txBody>
      </p:sp>
      <p:sp>
        <p:nvSpPr>
          <p:cNvPr id="3" name="Прямоугольник 2"/>
          <p:cNvSpPr/>
          <p:nvPr/>
        </p:nvSpPr>
        <p:spPr>
          <a:xfrm>
            <a:off x="562967" y="1628800"/>
            <a:ext cx="7776864" cy="2862322"/>
          </a:xfrm>
          <a:prstGeom prst="rect">
            <a:avLst/>
          </a:prstGeom>
        </p:spPr>
        <p:txBody>
          <a:bodyPr wrap="square">
            <a:spAutoFit/>
          </a:bodyPr>
          <a:lstStyle/>
          <a:p>
            <a:pPr indent="457200" algn="just"/>
            <a:r>
              <a:rPr lang="kk-KZ" sz="2000" dirty="0">
                <a:latin typeface="Times New Roman" pitchFamily="18" charset="0"/>
                <a:cs typeface="Times New Roman" pitchFamily="18" charset="0"/>
              </a:rPr>
              <a:t>Класс </a:t>
            </a:r>
            <a:r>
              <a:rPr lang="kk-KZ" sz="2000" b="1" dirty="0">
                <a:latin typeface="Times New Roman" pitchFamily="18" charset="0"/>
                <a:cs typeface="Times New Roman" pitchFamily="18" charset="0"/>
              </a:rPr>
              <a:t>тип ретінде </a:t>
            </a:r>
            <a:r>
              <a:rPr lang="kk-KZ" sz="2000" dirty="0">
                <a:latin typeface="Times New Roman" pitchFamily="18" charset="0"/>
                <a:cs typeface="Times New Roman" pitchFamily="18" charset="0"/>
              </a:rPr>
              <a:t>– көптеген объекттерді сипаттау шаблоны/үлгісі ретінде қолданылады. </a:t>
            </a:r>
          </a:p>
          <a:p>
            <a:pPr indent="457200" algn="just"/>
            <a:r>
              <a:rPr lang="kk-KZ" sz="2000" b="1" dirty="0">
                <a:latin typeface="Times New Roman" pitchFamily="18" charset="0"/>
                <a:cs typeface="Times New Roman" pitchFamily="18" charset="0"/>
              </a:rPr>
              <a:t>Объект дегеніміз </a:t>
            </a:r>
            <a:r>
              <a:rPr lang="kk-KZ" sz="2000" dirty="0">
                <a:latin typeface="Times New Roman" pitchFamily="18" charset="0"/>
                <a:cs typeface="Times New Roman" pitchFamily="18" charset="0"/>
                <a:sym typeface="Symbol"/>
              </a:rPr>
              <a:t></a:t>
            </a:r>
            <a:r>
              <a:rPr lang="kk-KZ" sz="2000" dirty="0">
                <a:latin typeface="Times New Roman" pitchFamily="18" charset="0"/>
                <a:cs typeface="Times New Roman" pitchFamily="18" charset="0"/>
              </a:rPr>
              <a:t> класс типіндегі айнымалы, ол бағдарлама орындалу барысында динамикалық түрде құрылады, компьютер жадысында сақталады және бағдарлама аяқталғаннан кейін компьютер жадысынан өшіріледі.</a:t>
            </a:r>
          </a:p>
          <a:p>
            <a:pPr indent="457200" algn="just"/>
            <a:endParaRPr lang="kk-KZ" sz="2000" dirty="0">
              <a:latin typeface="Times New Roman" pitchFamily="18" charset="0"/>
              <a:cs typeface="Times New Roman" pitchFamily="18" charset="0"/>
            </a:endParaRPr>
          </a:p>
          <a:p>
            <a:pPr indent="457200" algn="just"/>
            <a:r>
              <a:rPr lang="kk-KZ" sz="2000" b="1" dirty="0">
                <a:latin typeface="Times New Roman" pitchFamily="18" charset="0"/>
                <a:cs typeface="Times New Roman" pitchFamily="18" charset="0"/>
              </a:rPr>
              <a:t>Атаулар кеңістігі</a:t>
            </a:r>
            <a:r>
              <a:rPr lang="kk-KZ" sz="2000" dirty="0">
                <a:latin typeface="Times New Roman" pitchFamily="18" charset="0"/>
                <a:cs typeface="Times New Roman" pitchFamily="18" charset="0"/>
              </a:rPr>
              <a:t> – бір тақырыптағы немесе әзірлеуші құрған белгілі бір кластар жиынтығының бірлесуі.</a:t>
            </a:r>
            <a:endParaRPr lang="ru-RU" sz="2000" dirty="0">
              <a:latin typeface="Times New Roman" pitchFamily="18" charset="0"/>
              <a:cs typeface="Times New Roman" pitchFamily="18" charset="0"/>
            </a:endParaRPr>
          </a:p>
        </p:txBody>
      </p:sp>
      <p:sp>
        <p:nvSpPr>
          <p:cNvPr id="4" name="Прямоугольник 3"/>
          <p:cNvSpPr/>
          <p:nvPr/>
        </p:nvSpPr>
        <p:spPr>
          <a:xfrm>
            <a:off x="604717" y="548680"/>
            <a:ext cx="7992888" cy="369332"/>
          </a:xfrm>
          <a:prstGeom prst="rect">
            <a:avLst/>
          </a:prstGeom>
        </p:spPr>
        <p:txBody>
          <a:bodyPr wrap="square">
            <a:spAutoFit/>
          </a:bodyPr>
          <a:lstStyle/>
          <a:p>
            <a:pPr algn="ctr"/>
            <a:r>
              <a:rPr lang="ru-RU" b="1" dirty="0" err="1">
                <a:latin typeface="Times New Roman" pitchFamily="18" charset="0"/>
                <a:cs typeface="Times New Roman" pitchFamily="18" charset="0"/>
              </a:rPr>
              <a:t>Қорытынды</a:t>
            </a:r>
            <a:r>
              <a:rPr lang="ru-RU" b="1" dirty="0">
                <a:latin typeface="Times New Roman" pitchFamily="18" charset="0"/>
                <a:cs typeface="Times New Roman" pitchFamily="18" charset="0"/>
              </a:rPr>
              <a:t> </a:t>
            </a:r>
          </a:p>
        </p:txBody>
      </p:sp>
    </p:spTree>
    <p:extLst>
      <p:ext uri="{BB962C8B-B14F-4D97-AF65-F5344CB8AC3E}">
        <p14:creationId xmlns:p14="http://schemas.microsoft.com/office/powerpoint/2010/main" val="20935261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555</TotalTime>
  <Words>2361</Words>
  <Application>Microsoft Office PowerPoint</Application>
  <PresentationFormat>Экран (4:3)</PresentationFormat>
  <Paragraphs>225</Paragraphs>
  <Slides>36</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36</vt:i4>
      </vt:variant>
    </vt:vector>
  </HeadingPairs>
  <TitlesOfParts>
    <vt:vector size="43" baseType="lpstr">
      <vt:lpstr>Arial</vt:lpstr>
      <vt:lpstr>Calibri</vt:lpstr>
      <vt:lpstr>Symbol</vt:lpstr>
      <vt:lpstr>Times New Roman</vt:lpstr>
      <vt:lpstr>Webdings</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gulnaz</dc:creator>
  <cp:lastModifiedBy>ISKM</cp:lastModifiedBy>
  <cp:revision>65</cp:revision>
  <dcterms:created xsi:type="dcterms:W3CDTF">2015-01-25T20:09:34Z</dcterms:created>
  <dcterms:modified xsi:type="dcterms:W3CDTF">2018-01-22T06:43:28Z</dcterms:modified>
</cp:coreProperties>
</file>