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21" autoAdjust="0"/>
    <p:restoredTop sz="94660"/>
  </p:normalViewPr>
  <p:slideViewPr>
    <p:cSldViewPr>
      <p:cViewPr varScale="1">
        <p:scale>
          <a:sx n="75" d="100"/>
          <a:sy n="75" d="100"/>
        </p:scale>
        <p:origin x="180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06.11.2019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06.11.2019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06.11.2019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msdn.microsoft.com/en-us/library/bb311046(v=vs.110).aspx"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WORKING WITH DELEGATES</a:t>
            </a:r>
            <a:br>
              <a:rPr lang="ru-RU" dirty="0"/>
            </a:br>
            <a:endParaRPr lang="ru-RU" dirty="0"/>
          </a:p>
        </p:txBody>
      </p:sp>
      <p:sp>
        <p:nvSpPr>
          <p:cNvPr id="3" name="Прямоугольник 2"/>
          <p:cNvSpPr/>
          <p:nvPr/>
        </p:nvSpPr>
        <p:spPr>
          <a:xfrm>
            <a:off x="4716016" y="4725144"/>
            <a:ext cx="5761619" cy="1200329"/>
          </a:xfrm>
          <a:prstGeom prst="rect">
            <a:avLst/>
          </a:prstGeom>
        </p:spPr>
        <p:txBody>
          <a:bodyPr wrap="square">
            <a:spAutoFit/>
          </a:bodyPr>
          <a:lstStyle/>
          <a:p>
            <a:r>
              <a:rPr lang="en-US" sz="2400" dirty="0" err="1" smtClean="0">
                <a:latin typeface="Times New Roman" pitchFamily="18" charset="0"/>
                <a:cs typeface="Times New Roman" pitchFamily="18" charset="0"/>
              </a:rPr>
              <a:t>Gulnaz</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Zhomartkyzy</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D. </a:t>
            </a:r>
            <a:r>
              <a:rPr lang="en-US" sz="2400" dirty="0" err="1">
                <a:latin typeface="Times New Roman" pitchFamily="18" charset="0"/>
                <a:cs typeface="Times New Roman" pitchFamily="18" charset="0"/>
              </a:rPr>
              <a:t>Serikbayev</a:t>
            </a:r>
            <a:r>
              <a:rPr lang="en-US" sz="2400" dirty="0">
                <a:latin typeface="Times New Roman" pitchFamily="18" charset="0"/>
                <a:cs typeface="Times New Roman" pitchFamily="18" charset="0"/>
              </a:rPr>
              <a:t> EKSTU</a:t>
            </a:r>
            <a:endParaRPr lang="en-US" sz="2400" dirty="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014159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3452" y="332656"/>
            <a:ext cx="7772401" cy="1569660"/>
          </a:xfrm>
          <a:prstGeom prst="rect">
            <a:avLst/>
          </a:prstGeom>
        </p:spPr>
        <p:txBody>
          <a:bodyPr wrap="square">
            <a:spAutoFit/>
          </a:bodyPr>
          <a:lstStyle/>
          <a:p>
            <a:r>
              <a:rPr lang="kk-KZ" sz="2400" b="1" dirty="0"/>
              <a:t>1.3 </a:t>
            </a:r>
            <a:r>
              <a:rPr lang="en-US" sz="2400" b="1" dirty="0"/>
              <a:t>Example 2.</a:t>
            </a:r>
            <a:endParaRPr lang="ru-RU" sz="2400" dirty="0"/>
          </a:p>
          <a:p>
            <a:r>
              <a:rPr lang="en-US" sz="2400" dirty="0"/>
              <a:t>Next listing shows an example of declaring a </a:t>
            </a:r>
            <a:r>
              <a:rPr lang="en-US" sz="2400" i="1" dirty="0"/>
              <a:t>delegate </a:t>
            </a:r>
            <a:r>
              <a:rPr lang="en-US" sz="2400" dirty="0"/>
              <a:t>and calling a method through it.</a:t>
            </a:r>
            <a:endParaRPr lang="ru-RU" sz="2400" dirty="0"/>
          </a:p>
          <a:p>
            <a:r>
              <a:rPr lang="ru-RU" sz="2400" dirty="0" err="1"/>
              <a:t>Listing</a:t>
            </a:r>
            <a:r>
              <a:rPr lang="en-US" sz="2400" b="1" dirty="0"/>
              <a:t>. </a:t>
            </a:r>
            <a:r>
              <a:rPr lang="ru-RU" sz="2400" dirty="0" err="1"/>
              <a:t>Using</a:t>
            </a:r>
            <a:r>
              <a:rPr lang="ru-RU" sz="2400" dirty="0"/>
              <a:t> a </a:t>
            </a:r>
            <a:r>
              <a:rPr lang="ru-RU" sz="2400" dirty="0" err="1"/>
              <a:t>delegate</a:t>
            </a:r>
            <a:r>
              <a:rPr lang="ru-RU" sz="2400" dirty="0"/>
              <a:t>	</a:t>
            </a:r>
          </a:p>
        </p:txBody>
      </p:sp>
      <p:graphicFrame>
        <p:nvGraphicFramePr>
          <p:cNvPr id="3" name="Таблица 2"/>
          <p:cNvGraphicFramePr>
            <a:graphicFrameLocks noGrp="1"/>
          </p:cNvGraphicFramePr>
          <p:nvPr>
            <p:extLst>
              <p:ext uri="{D42A27DB-BD31-4B8C-83A1-F6EECF244321}">
                <p14:modId xmlns:p14="http://schemas.microsoft.com/office/powerpoint/2010/main" val="2027218172"/>
              </p:ext>
            </p:extLst>
          </p:nvPr>
        </p:nvGraphicFramePr>
        <p:xfrm>
          <a:off x="623452" y="1923632"/>
          <a:ext cx="7640278" cy="3815461"/>
        </p:xfrm>
        <a:graphic>
          <a:graphicData uri="http://schemas.openxmlformats.org/drawingml/2006/table">
            <a:tbl>
              <a:tblPr firstRow="1" firstCol="1" bandRow="1"/>
              <a:tblGrid>
                <a:gridCol w="7640278">
                  <a:extLst>
                    <a:ext uri="{9D8B030D-6E8A-4147-A177-3AD203B41FA5}">
                      <a16:colId xmlns:a16="http://schemas.microsoft.com/office/drawing/2014/main" val="20000"/>
                    </a:ext>
                  </a:extLst>
                </a:gridCol>
              </a:tblGrid>
              <a:tr h="2998138">
                <a:tc>
                  <a:txBody>
                    <a:bodyPr/>
                    <a:lstStyle/>
                    <a:p>
                      <a:pPr>
                        <a:lnSpc>
                          <a:spcPct val="107000"/>
                        </a:lnSpc>
                        <a:spcAft>
                          <a:spcPts val="0"/>
                        </a:spcAft>
                      </a:pPr>
                      <a:r>
                        <a:rPr lang="en-US" sz="1800" b="1" dirty="0">
                          <a:solidFill>
                            <a:srgbClr val="0000FF"/>
                          </a:solidFill>
                          <a:effectLst/>
                          <a:latin typeface="Times New Roman"/>
                          <a:ea typeface="Calibri"/>
                          <a:cs typeface="Times New Roman"/>
                        </a:rPr>
                        <a:t>public</a:t>
                      </a:r>
                      <a:r>
                        <a:rPr lang="en-US" sz="1800" b="1" dirty="0">
                          <a:solidFill>
                            <a:srgbClr val="000000"/>
                          </a:solidFill>
                          <a:effectLst/>
                          <a:latin typeface="Times New Roman"/>
                          <a:ea typeface="Calibri"/>
                          <a:cs typeface="Times New Roman"/>
                        </a:rPr>
                        <a:t> </a:t>
                      </a:r>
                      <a:r>
                        <a:rPr lang="en-US" sz="1800" b="1" dirty="0">
                          <a:solidFill>
                            <a:srgbClr val="0000FF"/>
                          </a:solidFill>
                          <a:effectLst/>
                          <a:latin typeface="Times New Roman"/>
                          <a:ea typeface="Calibri"/>
                          <a:cs typeface="Times New Roman"/>
                        </a:rPr>
                        <a:t>delegate</a:t>
                      </a:r>
                      <a:r>
                        <a:rPr lang="en-US" sz="1800" b="1" dirty="0">
                          <a:solidFill>
                            <a:srgbClr val="000000"/>
                          </a:solidFill>
                          <a:effectLst/>
                          <a:latin typeface="Times New Roman"/>
                          <a:ea typeface="Calibri"/>
                          <a:cs typeface="Times New Roman"/>
                        </a:rPr>
                        <a:t>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a:t>
                      </a:r>
                      <a:r>
                        <a:rPr lang="en-US" sz="1800" b="1" dirty="0">
                          <a:solidFill>
                            <a:srgbClr val="2B91AF"/>
                          </a:solidFill>
                          <a:effectLst/>
                          <a:latin typeface="Times New Roman"/>
                          <a:ea typeface="Calibri"/>
                          <a:cs typeface="Times New Roman"/>
                        </a:rPr>
                        <a:t>Calculate</a:t>
                      </a:r>
                      <a:r>
                        <a:rPr lang="en-US" sz="1800" b="1" dirty="0">
                          <a:solidFill>
                            <a:srgbClr val="000000"/>
                          </a:solidFill>
                          <a:effectLst/>
                          <a:latin typeface="Times New Roman"/>
                          <a:ea typeface="Calibri"/>
                          <a:cs typeface="Times New Roman"/>
                        </a:rPr>
                        <a:t>(</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x,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y);</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 </a:t>
                      </a:r>
                      <a:endParaRPr lang="ru-RU" sz="1800" dirty="0">
                        <a:effectLst/>
                        <a:latin typeface="Calibri"/>
                        <a:ea typeface="Calibri"/>
                        <a:cs typeface="Times New Roman"/>
                      </a:endParaRPr>
                    </a:p>
                    <a:p>
                      <a:pPr>
                        <a:lnSpc>
                          <a:spcPct val="107000"/>
                        </a:lnSpc>
                        <a:spcAft>
                          <a:spcPts val="0"/>
                        </a:spcAft>
                      </a:pPr>
                      <a:r>
                        <a:rPr lang="en-US" sz="1800" b="1" dirty="0">
                          <a:solidFill>
                            <a:srgbClr val="0000FF"/>
                          </a:solidFill>
                          <a:effectLst/>
                          <a:latin typeface="Times New Roman"/>
                          <a:ea typeface="Calibri"/>
                          <a:cs typeface="Times New Roman"/>
                        </a:rPr>
                        <a:t>public</a:t>
                      </a:r>
                      <a:r>
                        <a:rPr lang="en-US" sz="1800" b="1" dirty="0">
                          <a:solidFill>
                            <a:srgbClr val="000000"/>
                          </a:solidFill>
                          <a:effectLst/>
                          <a:latin typeface="Times New Roman"/>
                          <a:ea typeface="Calibri"/>
                          <a:cs typeface="Times New Roman"/>
                        </a:rPr>
                        <a:t>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Add(</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x,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y) { </a:t>
                      </a:r>
                      <a:r>
                        <a:rPr lang="en-US" sz="1800" b="1" dirty="0">
                          <a:solidFill>
                            <a:srgbClr val="0000FF"/>
                          </a:solidFill>
                          <a:effectLst/>
                          <a:latin typeface="Times New Roman"/>
                          <a:ea typeface="Calibri"/>
                          <a:cs typeface="Times New Roman"/>
                        </a:rPr>
                        <a:t>return</a:t>
                      </a:r>
                      <a:r>
                        <a:rPr lang="en-US" sz="1800" b="1" dirty="0">
                          <a:solidFill>
                            <a:srgbClr val="000000"/>
                          </a:solidFill>
                          <a:effectLst/>
                          <a:latin typeface="Times New Roman"/>
                          <a:ea typeface="Calibri"/>
                          <a:cs typeface="Times New Roman"/>
                        </a:rPr>
                        <a:t> x + y; }</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 </a:t>
                      </a:r>
                      <a:endParaRPr lang="ru-RU" sz="1800" dirty="0">
                        <a:effectLst/>
                        <a:latin typeface="Calibri"/>
                        <a:ea typeface="Calibri"/>
                        <a:cs typeface="Times New Roman"/>
                      </a:endParaRPr>
                    </a:p>
                    <a:p>
                      <a:pPr>
                        <a:lnSpc>
                          <a:spcPct val="107000"/>
                        </a:lnSpc>
                        <a:spcAft>
                          <a:spcPts val="0"/>
                        </a:spcAft>
                      </a:pPr>
                      <a:r>
                        <a:rPr lang="en-US" sz="1800" b="1" dirty="0">
                          <a:solidFill>
                            <a:srgbClr val="0000FF"/>
                          </a:solidFill>
                          <a:effectLst/>
                          <a:latin typeface="Times New Roman"/>
                          <a:ea typeface="Calibri"/>
                          <a:cs typeface="Times New Roman"/>
                        </a:rPr>
                        <a:t>public</a:t>
                      </a:r>
                      <a:r>
                        <a:rPr lang="en-US" sz="1800" b="1" dirty="0">
                          <a:solidFill>
                            <a:srgbClr val="000000"/>
                          </a:solidFill>
                          <a:effectLst/>
                          <a:latin typeface="Times New Roman"/>
                          <a:ea typeface="Calibri"/>
                          <a:cs typeface="Times New Roman"/>
                        </a:rPr>
                        <a:t>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Multiply(</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x, </a:t>
                      </a:r>
                      <a:r>
                        <a:rPr lang="en-US" sz="1800" b="1" dirty="0" err="1">
                          <a:solidFill>
                            <a:srgbClr val="0000FF"/>
                          </a:solidFill>
                          <a:effectLst/>
                          <a:latin typeface="Times New Roman"/>
                          <a:ea typeface="Calibri"/>
                          <a:cs typeface="Times New Roman"/>
                        </a:rPr>
                        <a:t>int</a:t>
                      </a:r>
                      <a:r>
                        <a:rPr lang="en-US" sz="1800" b="1" dirty="0">
                          <a:solidFill>
                            <a:srgbClr val="000000"/>
                          </a:solidFill>
                          <a:effectLst/>
                          <a:latin typeface="Times New Roman"/>
                          <a:ea typeface="Calibri"/>
                          <a:cs typeface="Times New Roman"/>
                        </a:rPr>
                        <a:t> y) { </a:t>
                      </a:r>
                      <a:r>
                        <a:rPr lang="en-US" sz="1800" b="1" dirty="0">
                          <a:solidFill>
                            <a:srgbClr val="0000FF"/>
                          </a:solidFill>
                          <a:effectLst/>
                          <a:latin typeface="Times New Roman"/>
                          <a:ea typeface="Calibri"/>
                          <a:cs typeface="Times New Roman"/>
                        </a:rPr>
                        <a:t>return</a:t>
                      </a:r>
                      <a:r>
                        <a:rPr lang="en-US" sz="1800" b="1" dirty="0">
                          <a:solidFill>
                            <a:srgbClr val="000000"/>
                          </a:solidFill>
                          <a:effectLst/>
                          <a:latin typeface="Times New Roman"/>
                          <a:ea typeface="Calibri"/>
                          <a:cs typeface="Times New Roman"/>
                        </a:rPr>
                        <a:t> x * y; }</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 </a:t>
                      </a:r>
                      <a:endParaRPr lang="ru-RU" sz="1800" dirty="0">
                        <a:effectLst/>
                        <a:latin typeface="Calibri"/>
                        <a:ea typeface="Calibri"/>
                        <a:cs typeface="Times New Roman"/>
                      </a:endParaRPr>
                    </a:p>
                    <a:p>
                      <a:pPr>
                        <a:lnSpc>
                          <a:spcPct val="107000"/>
                        </a:lnSpc>
                        <a:spcAft>
                          <a:spcPts val="0"/>
                        </a:spcAft>
                      </a:pPr>
                      <a:r>
                        <a:rPr lang="en-US" sz="1800" b="1" dirty="0">
                          <a:solidFill>
                            <a:srgbClr val="0000FF"/>
                          </a:solidFill>
                          <a:effectLst/>
                          <a:latin typeface="Consolas"/>
                          <a:ea typeface="Calibri"/>
                          <a:cs typeface="Times New Roman"/>
                        </a:rPr>
                        <a:t>public</a:t>
                      </a: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void</a:t>
                      </a:r>
                      <a:r>
                        <a:rPr lang="en-US" sz="1800" b="1" dirty="0">
                          <a:solidFill>
                            <a:srgbClr val="000000"/>
                          </a:solidFill>
                          <a:effectLst/>
                          <a:latin typeface="Consolas"/>
                          <a:ea typeface="Calibri"/>
                          <a:cs typeface="Times New Roman"/>
                        </a:rPr>
                        <a:t> </a:t>
                      </a:r>
                      <a:r>
                        <a:rPr lang="en-US" sz="1800" b="1" dirty="0" err="1">
                          <a:solidFill>
                            <a:srgbClr val="000000"/>
                          </a:solidFill>
                          <a:effectLst/>
                          <a:latin typeface="Consolas"/>
                          <a:ea typeface="Calibri"/>
                          <a:cs typeface="Times New Roman"/>
                        </a:rPr>
                        <a:t>UseDelegate</a:t>
                      </a:r>
                      <a:r>
                        <a:rPr lang="en-US" sz="1800" b="1" dirty="0">
                          <a:solidFill>
                            <a:srgbClr val="000000"/>
                          </a:solidFill>
                          <a:effectLst/>
                          <a:latin typeface="Consolas"/>
                          <a:ea typeface="Calibri"/>
                          <a:cs typeface="Times New Roman"/>
                        </a:rPr>
                        <a:t>()</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r>
                        <a:rPr lang="en-US" sz="1800" b="1" dirty="0">
                          <a:solidFill>
                            <a:srgbClr val="2B91AF"/>
                          </a:solidFill>
                          <a:effectLst/>
                          <a:latin typeface="Consolas"/>
                          <a:ea typeface="Calibri"/>
                          <a:cs typeface="Times New Roman"/>
                        </a:rPr>
                        <a:t>Calculate</a:t>
                      </a:r>
                      <a:r>
                        <a:rPr lang="en-US" sz="1800" b="1" dirty="0">
                          <a:solidFill>
                            <a:srgbClr val="000000"/>
                          </a:solidFill>
                          <a:effectLst/>
                          <a:latin typeface="Consolas"/>
                          <a:ea typeface="Calibri"/>
                          <a:cs typeface="Times New Roman"/>
                        </a:rPr>
                        <a:t> </a:t>
                      </a:r>
                      <a:r>
                        <a:rPr lang="en-US" sz="1800" b="1" dirty="0" err="1">
                          <a:solidFill>
                            <a:srgbClr val="000000"/>
                          </a:solidFill>
                          <a:effectLst/>
                          <a:latin typeface="Consolas"/>
                          <a:ea typeface="Calibri"/>
                          <a:cs typeface="Times New Roman"/>
                        </a:rPr>
                        <a:t>calc</a:t>
                      </a:r>
                      <a:r>
                        <a:rPr lang="en-US" sz="1800" b="1" dirty="0">
                          <a:solidFill>
                            <a:srgbClr val="000000"/>
                          </a:solidFill>
                          <a:effectLst/>
                          <a:latin typeface="Consolas"/>
                          <a:ea typeface="Calibri"/>
                          <a:cs typeface="Times New Roman"/>
                        </a:rPr>
                        <a:t> = Add;</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r>
                        <a:rPr lang="en-US" sz="1800" b="1" dirty="0" err="1">
                          <a:solidFill>
                            <a:srgbClr val="2B91AF"/>
                          </a:solidFill>
                          <a:effectLst/>
                          <a:latin typeface="Consolas"/>
                          <a:ea typeface="Calibri"/>
                          <a:cs typeface="Times New Roman"/>
                        </a:rPr>
                        <a:t>Console</a:t>
                      </a:r>
                      <a:r>
                        <a:rPr lang="en-US" sz="1800" b="1" dirty="0" err="1">
                          <a:solidFill>
                            <a:srgbClr val="000000"/>
                          </a:solidFill>
                          <a:effectLst/>
                          <a:latin typeface="Consolas"/>
                          <a:ea typeface="Calibri"/>
                          <a:cs typeface="Times New Roman"/>
                        </a:rPr>
                        <a:t>.WriteLine</a:t>
                      </a:r>
                      <a:r>
                        <a:rPr lang="en-US" sz="1800" b="1" dirty="0">
                          <a:solidFill>
                            <a:srgbClr val="000000"/>
                          </a:solidFill>
                          <a:effectLst/>
                          <a:latin typeface="Consolas"/>
                          <a:ea typeface="Calibri"/>
                          <a:cs typeface="Times New Roman"/>
                        </a:rPr>
                        <a:t>(</a:t>
                      </a:r>
                      <a:r>
                        <a:rPr lang="en-US" sz="1800" b="1" dirty="0" err="1">
                          <a:solidFill>
                            <a:srgbClr val="000000"/>
                          </a:solidFill>
                          <a:effectLst/>
                          <a:latin typeface="Consolas"/>
                          <a:ea typeface="Calibri"/>
                          <a:cs typeface="Times New Roman"/>
                        </a:rPr>
                        <a:t>calc</a:t>
                      </a:r>
                      <a:r>
                        <a:rPr lang="en-US" sz="1800" b="1" dirty="0">
                          <a:solidFill>
                            <a:srgbClr val="000000"/>
                          </a:solidFill>
                          <a:effectLst/>
                          <a:latin typeface="Consolas"/>
                          <a:ea typeface="Calibri"/>
                          <a:cs typeface="Times New Roman"/>
                        </a:rPr>
                        <a:t>(3, 4)); </a:t>
                      </a:r>
                      <a:r>
                        <a:rPr lang="en-US" sz="1800" b="1" dirty="0">
                          <a:solidFill>
                            <a:srgbClr val="008000"/>
                          </a:solidFill>
                          <a:effectLst/>
                          <a:latin typeface="Consolas"/>
                          <a:ea typeface="Calibri"/>
                          <a:cs typeface="Times New Roman"/>
                        </a:rPr>
                        <a:t>// Displays 7</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r>
                        <a:rPr lang="en-US" sz="1800" b="1" dirty="0" err="1">
                          <a:solidFill>
                            <a:srgbClr val="000000"/>
                          </a:solidFill>
                          <a:effectLst/>
                          <a:latin typeface="Consolas"/>
                          <a:ea typeface="Calibri"/>
                          <a:cs typeface="Times New Roman"/>
                        </a:rPr>
                        <a:t>calc</a:t>
                      </a:r>
                      <a:r>
                        <a:rPr lang="en-US" sz="1800" b="1" dirty="0">
                          <a:solidFill>
                            <a:srgbClr val="000000"/>
                          </a:solidFill>
                          <a:effectLst/>
                          <a:latin typeface="Consolas"/>
                          <a:ea typeface="Calibri"/>
                          <a:cs typeface="Times New Roman"/>
                        </a:rPr>
                        <a:t> = Multiply;</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r>
                        <a:rPr lang="ru-RU" sz="1800" b="1" dirty="0" err="1">
                          <a:solidFill>
                            <a:srgbClr val="2B91AF"/>
                          </a:solidFill>
                          <a:effectLst/>
                          <a:latin typeface="Consolas"/>
                          <a:ea typeface="Calibri"/>
                          <a:cs typeface="Times New Roman"/>
                        </a:rPr>
                        <a:t>Console</a:t>
                      </a:r>
                      <a:r>
                        <a:rPr lang="ru-RU" sz="1800" b="1" dirty="0" err="1">
                          <a:solidFill>
                            <a:srgbClr val="000000"/>
                          </a:solidFill>
                          <a:effectLst/>
                          <a:latin typeface="Consolas"/>
                          <a:ea typeface="Calibri"/>
                          <a:cs typeface="Times New Roman"/>
                        </a:rPr>
                        <a:t>.WriteLine</a:t>
                      </a:r>
                      <a:r>
                        <a:rPr lang="ru-RU" sz="1800" b="1" dirty="0">
                          <a:solidFill>
                            <a:srgbClr val="000000"/>
                          </a:solidFill>
                          <a:effectLst/>
                          <a:latin typeface="Consolas"/>
                          <a:ea typeface="Calibri"/>
                          <a:cs typeface="Times New Roman"/>
                        </a:rPr>
                        <a:t>(</a:t>
                      </a:r>
                      <a:r>
                        <a:rPr lang="ru-RU" sz="1800" b="1" dirty="0" err="1">
                          <a:solidFill>
                            <a:srgbClr val="000000"/>
                          </a:solidFill>
                          <a:effectLst/>
                          <a:latin typeface="Consolas"/>
                          <a:ea typeface="Calibri"/>
                          <a:cs typeface="Times New Roman"/>
                        </a:rPr>
                        <a:t>calc</a:t>
                      </a:r>
                      <a:r>
                        <a:rPr lang="ru-RU" sz="1800" b="1" dirty="0">
                          <a:solidFill>
                            <a:srgbClr val="000000"/>
                          </a:solidFill>
                          <a:effectLst/>
                          <a:latin typeface="Consolas"/>
                          <a:ea typeface="Calibri"/>
                          <a:cs typeface="Times New Roman"/>
                        </a:rPr>
                        <a:t>(3, 4)); </a:t>
                      </a:r>
                      <a:r>
                        <a:rPr lang="ru-RU" sz="1800" b="1" dirty="0">
                          <a:solidFill>
                            <a:srgbClr val="008000"/>
                          </a:solidFill>
                          <a:effectLst/>
                          <a:latin typeface="Consolas"/>
                          <a:ea typeface="Calibri"/>
                          <a:cs typeface="Times New Roman"/>
                        </a:rPr>
                        <a:t>// </a:t>
                      </a:r>
                      <a:r>
                        <a:rPr lang="ru-RU" sz="1800" b="1" dirty="0" err="1">
                          <a:solidFill>
                            <a:srgbClr val="008000"/>
                          </a:solidFill>
                          <a:effectLst/>
                          <a:latin typeface="Consolas"/>
                          <a:ea typeface="Calibri"/>
                          <a:cs typeface="Times New Roman"/>
                        </a:rPr>
                        <a:t>Displays</a:t>
                      </a:r>
                      <a:r>
                        <a:rPr lang="ru-RU" sz="1800" b="1" dirty="0">
                          <a:solidFill>
                            <a:srgbClr val="008000"/>
                          </a:solidFill>
                          <a:effectLst/>
                          <a:latin typeface="Consolas"/>
                          <a:ea typeface="Calibri"/>
                          <a:cs typeface="Times New Roman"/>
                        </a:rPr>
                        <a:t> 12</a:t>
                      </a:r>
                      <a:endParaRPr lang="ru-RU" sz="1800" dirty="0">
                        <a:effectLst/>
                        <a:latin typeface="Calibri"/>
                        <a:ea typeface="Calibri"/>
                        <a:cs typeface="Times New Roman"/>
                      </a:endParaRPr>
                    </a:p>
                    <a:p>
                      <a:pPr>
                        <a:lnSpc>
                          <a:spcPct val="107000"/>
                        </a:lnSpc>
                        <a:spcAft>
                          <a:spcPts val="0"/>
                        </a:spcAft>
                      </a:pPr>
                      <a:r>
                        <a:rPr lang="ru-RU" sz="1800" b="1" dirty="0">
                          <a:solidFill>
                            <a:srgbClr val="000000"/>
                          </a:solidFill>
                          <a:effectLst/>
                          <a:latin typeface="Consolas"/>
                          <a:ea typeface="Calibri"/>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30418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2159" y="476672"/>
            <a:ext cx="8136904" cy="2862322"/>
          </a:xfrm>
          <a:prstGeom prst="rect">
            <a:avLst/>
          </a:prstGeom>
        </p:spPr>
        <p:txBody>
          <a:bodyPr wrap="square">
            <a:spAutoFit/>
          </a:bodyPr>
          <a:lstStyle/>
          <a:p>
            <a:pPr algn="just"/>
            <a:r>
              <a:rPr lang="kk-KZ" sz="2000" b="1" dirty="0">
                <a:latin typeface="Times New Roman" pitchFamily="18" charset="0"/>
                <a:cs typeface="Times New Roman" pitchFamily="18" charset="0"/>
              </a:rPr>
              <a:t>1. 4 </a:t>
            </a:r>
            <a:r>
              <a:rPr lang="ru-RU" sz="2000" b="1" dirty="0" err="1">
                <a:latin typeface="Times New Roman" pitchFamily="18" charset="0"/>
                <a:cs typeface="Times New Roman" pitchFamily="18" charset="0"/>
              </a:rPr>
              <a:t>Anonymous</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Methods</a:t>
            </a:r>
            <a:endParaRPr lang="ru-RU" sz="2000" dirty="0">
              <a:latin typeface="Times New Roman" pitchFamily="18" charset="0"/>
              <a:cs typeface="Times New Roman" pitchFamily="18" charset="0"/>
            </a:endParaRPr>
          </a:p>
          <a:p>
            <a:pPr indent="457200" algn="just"/>
            <a:r>
              <a:rPr lang="en-US" sz="2000" dirty="0">
                <a:latin typeface="Times New Roman" pitchFamily="18" charset="0"/>
                <a:cs typeface="Times New Roman" pitchFamily="18" charset="0"/>
              </a:rPr>
              <a:t>An </a:t>
            </a:r>
            <a:r>
              <a:rPr lang="en-US" sz="2000" b="1" i="1" dirty="0">
                <a:latin typeface="Times New Roman" pitchFamily="18" charset="0"/>
                <a:cs typeface="Times New Roman" pitchFamily="18" charset="0"/>
              </a:rPr>
              <a:t>anonymous method</a:t>
            </a:r>
            <a:r>
              <a:rPr lang="en-US" sz="2000" i="1" dirty="0">
                <a:latin typeface="Times New Roman" pitchFamily="18" charset="0"/>
                <a:cs typeface="Times New Roman" pitchFamily="18" charset="0"/>
              </a:rPr>
              <a:t> </a:t>
            </a:r>
            <a:r>
              <a:rPr lang="en-US" sz="2000" dirty="0">
                <a:latin typeface="Times New Roman" pitchFamily="18" charset="0"/>
                <a:cs typeface="Times New Roman" pitchFamily="18" charset="0"/>
              </a:rPr>
              <a:t>is basically a method that </a:t>
            </a:r>
            <a:r>
              <a:rPr lang="en-US" sz="2000" b="1" dirty="0">
                <a:latin typeface="Times New Roman" pitchFamily="18" charset="0"/>
                <a:cs typeface="Times New Roman" pitchFamily="18" charset="0"/>
              </a:rPr>
              <a:t>doesn’t have a name.</a:t>
            </a:r>
            <a:r>
              <a:rPr lang="en-US"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indent="457200" algn="just"/>
            <a:r>
              <a:rPr lang="en-US" sz="2000" dirty="0">
                <a:latin typeface="Times New Roman" pitchFamily="18" charset="0"/>
                <a:cs typeface="Times New Roman" pitchFamily="18" charset="0"/>
              </a:rPr>
              <a:t>Instead of creating a method as you </a:t>
            </a:r>
            <a:r>
              <a:rPr lang="en-US" sz="2000" b="1" dirty="0">
                <a:latin typeface="Times New Roman" pitchFamily="18" charset="0"/>
                <a:cs typeface="Times New Roman" pitchFamily="18" charset="0"/>
              </a:rPr>
              <a:t>usually do</a:t>
            </a:r>
            <a:r>
              <a:rPr lang="en-US" sz="2000" dirty="0">
                <a:latin typeface="Times New Roman" pitchFamily="18" charset="0"/>
                <a:cs typeface="Times New Roman" pitchFamily="18" charset="0"/>
              </a:rPr>
              <a:t>, you create a delegate that refers to the code that the method should contain. </a:t>
            </a:r>
            <a:endParaRPr lang="ru-RU" sz="2000" dirty="0">
              <a:latin typeface="Times New Roman" pitchFamily="18" charset="0"/>
              <a:cs typeface="Times New Roman" pitchFamily="18" charset="0"/>
            </a:endParaRPr>
          </a:p>
          <a:p>
            <a:pPr indent="457200" algn="just"/>
            <a:r>
              <a:rPr lang="en-US" sz="2000" dirty="0">
                <a:latin typeface="Times New Roman" pitchFamily="18" charset="0"/>
                <a:cs typeface="Times New Roman" pitchFamily="18" charset="0"/>
              </a:rPr>
              <a:t>By using anonymous methods, you reduce the coding overhead in instantiating delegates because you do not have to create a </a:t>
            </a:r>
            <a:r>
              <a:rPr lang="en-US" sz="2000" u="sng" dirty="0">
                <a:latin typeface="Times New Roman" pitchFamily="18" charset="0"/>
                <a:cs typeface="Times New Roman" pitchFamily="18" charset="0"/>
              </a:rPr>
              <a:t>separate method</a:t>
            </a:r>
            <a:r>
              <a:rPr lang="en-US"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indent="457200" algn="just"/>
            <a:r>
              <a:rPr lang="en-US" sz="2000" dirty="0">
                <a:latin typeface="Times New Roman" pitchFamily="18" charset="0"/>
                <a:cs typeface="Times New Roman" pitchFamily="18" charset="0"/>
              </a:rPr>
              <a:t>You can then use that delegate as if it were a delegate variable holding a reference to the method. </a:t>
            </a:r>
            <a:endParaRPr lang="ru-RU" sz="2000" dirty="0">
              <a:latin typeface="Times New Roman" pitchFamily="18" charset="0"/>
              <a:cs typeface="Times New Roman" pitchFamily="18" charset="0"/>
            </a:endParaRPr>
          </a:p>
          <a:p>
            <a:pPr indent="457200" algn="just"/>
            <a:r>
              <a:rPr lang="en-US" sz="2000" dirty="0">
                <a:latin typeface="Times New Roman" pitchFamily="18" charset="0"/>
                <a:cs typeface="Times New Roman" pitchFamily="18" charset="0"/>
              </a:rPr>
              <a:t>The following shows the syntax for creating an </a:t>
            </a:r>
            <a:r>
              <a:rPr lang="en-US" sz="2000" b="1" dirty="0">
                <a:latin typeface="Times New Roman" pitchFamily="18" charset="0"/>
                <a:cs typeface="Times New Roman" pitchFamily="18" charset="0"/>
              </a:rPr>
              <a:t>anonymous</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method</a:t>
            </a:r>
            <a:r>
              <a:rPr lang="en-US"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99369440"/>
              </p:ext>
            </p:extLst>
          </p:nvPr>
        </p:nvGraphicFramePr>
        <p:xfrm>
          <a:off x="696175" y="3359599"/>
          <a:ext cx="7848872" cy="782701"/>
        </p:xfrm>
        <a:graphic>
          <a:graphicData uri="http://schemas.openxmlformats.org/drawingml/2006/table">
            <a:tbl>
              <a:tblPr firstRow="1" firstCol="1" bandRow="1"/>
              <a:tblGrid>
                <a:gridCol w="7848872">
                  <a:extLst>
                    <a:ext uri="{9D8B030D-6E8A-4147-A177-3AD203B41FA5}">
                      <a16:colId xmlns:a16="http://schemas.microsoft.com/office/drawing/2014/main" val="20000"/>
                    </a:ext>
                  </a:extLst>
                </a:gridCol>
              </a:tblGrid>
              <a:tr h="573458">
                <a:tc>
                  <a:txBody>
                    <a:bodyPr/>
                    <a:lstStyle/>
                    <a:p>
                      <a:pPr algn="just">
                        <a:lnSpc>
                          <a:spcPct val="107000"/>
                        </a:lnSpc>
                        <a:spcAft>
                          <a:spcPts val="0"/>
                        </a:spcAft>
                      </a:pPr>
                      <a:r>
                        <a:rPr lang="ru-RU" sz="2400" b="1" dirty="0" err="1" smtClean="0">
                          <a:solidFill>
                            <a:srgbClr val="231F20"/>
                          </a:solidFill>
                          <a:effectLst/>
                          <a:latin typeface="Times New Roman"/>
                          <a:ea typeface="Calibri"/>
                          <a:cs typeface="Times New Roman"/>
                        </a:rPr>
                        <a:t>delegate</a:t>
                      </a:r>
                      <a:r>
                        <a:rPr lang="en-US" sz="2400" b="1" dirty="0" smtClean="0">
                          <a:solidFill>
                            <a:srgbClr val="231F20"/>
                          </a:solidFill>
                          <a:effectLst/>
                          <a:latin typeface="Times New Roman"/>
                          <a:ea typeface="Calibri"/>
                          <a:cs typeface="Times New Roman"/>
                        </a:rPr>
                        <a:t> </a:t>
                      </a:r>
                      <a:r>
                        <a:rPr lang="ru-RU" sz="2400" b="1" dirty="0" smtClean="0">
                          <a:solidFill>
                            <a:srgbClr val="231F20"/>
                          </a:solidFill>
                          <a:effectLst/>
                          <a:latin typeface="Times New Roman"/>
                          <a:ea typeface="Calibri"/>
                          <a:cs typeface="Times New Roman"/>
                        </a:rPr>
                        <a:t>([</a:t>
                      </a:r>
                      <a:r>
                        <a:rPr lang="ru-RU" sz="2400" b="1" i="1" dirty="0" err="1">
                          <a:solidFill>
                            <a:srgbClr val="231F20"/>
                          </a:solidFill>
                          <a:effectLst/>
                          <a:latin typeface="Times New Roman"/>
                          <a:ea typeface="Calibri"/>
                          <a:cs typeface="Times New Roman"/>
                        </a:rPr>
                        <a:t>parameters</a:t>
                      </a:r>
                      <a:r>
                        <a:rPr lang="ru-RU" sz="2400" b="1" dirty="0">
                          <a:solidFill>
                            <a:srgbClr val="231F20"/>
                          </a:solidFill>
                          <a:effectLst/>
                          <a:latin typeface="Times New Roman"/>
                          <a:ea typeface="Calibri"/>
                          <a:cs typeface="Times New Roman"/>
                        </a:rPr>
                        <a:t>]) { </a:t>
                      </a:r>
                      <a:r>
                        <a:rPr lang="ru-RU" sz="2400" b="1" i="1" dirty="0" err="1">
                          <a:solidFill>
                            <a:srgbClr val="231F20"/>
                          </a:solidFill>
                          <a:effectLst/>
                          <a:latin typeface="Times New Roman"/>
                          <a:ea typeface="Calibri"/>
                          <a:cs typeface="Times New Roman"/>
                        </a:rPr>
                        <a:t>code</a:t>
                      </a:r>
                      <a:r>
                        <a:rPr lang="ru-RU" sz="2400" b="1" i="1" dirty="0">
                          <a:solidFill>
                            <a:srgbClr val="231F20"/>
                          </a:solidFill>
                          <a:effectLst/>
                          <a:latin typeface="Times New Roman"/>
                          <a:ea typeface="Calibri"/>
                          <a:cs typeface="Times New Roman"/>
                        </a:rPr>
                        <a:t>... </a:t>
                      </a:r>
                      <a:r>
                        <a:rPr lang="ru-RU" sz="2400" b="1" dirty="0">
                          <a:solidFill>
                            <a:srgbClr val="231F20"/>
                          </a:solidFill>
                          <a:effectLst/>
                          <a:latin typeface="Times New Roman"/>
                          <a:ea typeface="Calibri"/>
                          <a:cs typeface="Times New Roman"/>
                        </a:rPr>
                        <a:t>}</a:t>
                      </a:r>
                      <a:endParaRPr lang="ru-RU" sz="2400" b="1" dirty="0">
                        <a:effectLst/>
                        <a:latin typeface="Calibri"/>
                        <a:ea typeface="Calibri"/>
                        <a:cs typeface="Times New Roman"/>
                      </a:endParaRPr>
                    </a:p>
                    <a:p>
                      <a:pPr algn="just">
                        <a:lnSpc>
                          <a:spcPct val="107000"/>
                        </a:lnSpc>
                        <a:spcAft>
                          <a:spcPts val="0"/>
                        </a:spcAft>
                      </a:pPr>
                      <a:r>
                        <a:rPr lang="ru-RU" sz="2400" b="1" dirty="0">
                          <a:solidFill>
                            <a:srgbClr val="231F20"/>
                          </a:solidFill>
                          <a:effectLst/>
                          <a:latin typeface="Times New Roman"/>
                          <a:ea typeface="Calibri"/>
                          <a:cs typeface="Times New Roman"/>
                        </a:rPr>
                        <a:t> </a:t>
                      </a:r>
                      <a:endParaRPr lang="ru-RU"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5" name="Прямоугольник 4"/>
          <p:cNvSpPr/>
          <p:nvPr/>
        </p:nvSpPr>
        <p:spPr>
          <a:xfrm>
            <a:off x="831273" y="4288090"/>
            <a:ext cx="7841672" cy="1881605"/>
          </a:xfrm>
          <a:prstGeom prst="rect">
            <a:avLst/>
          </a:prstGeom>
        </p:spPr>
        <p:txBody>
          <a:bodyPr wrap="square">
            <a:spAutoFit/>
          </a:bodyPr>
          <a:lstStyle/>
          <a:p>
            <a:pPr indent="450215" algn="just">
              <a:lnSpc>
                <a:spcPct val="107000"/>
              </a:lnSpc>
              <a:spcAft>
                <a:spcPts val="0"/>
              </a:spcAft>
            </a:pPr>
            <a:r>
              <a:rPr lang="en-US" dirty="0">
                <a:latin typeface="Times New Roman"/>
                <a:ea typeface="Calibri"/>
                <a:cs typeface="Times New Roman"/>
              </a:rPr>
              <a:t>Here’s a breakdown of that code:</a:t>
            </a:r>
            <a:endParaRPr lang="ru-RU" sz="1400" dirty="0">
              <a:ea typeface="Calibri"/>
              <a:cs typeface="Times New Roman"/>
            </a:endParaRPr>
          </a:p>
          <a:p>
            <a:pPr marL="342900" lvl="0" indent="-342900">
              <a:lnSpc>
                <a:spcPct val="107000"/>
              </a:lnSpc>
              <a:spcBef>
                <a:spcPts val="200"/>
              </a:spcBef>
              <a:spcAft>
                <a:spcPts val="0"/>
              </a:spcAft>
              <a:buFont typeface="Symbol"/>
              <a:buChar char=""/>
            </a:pPr>
            <a:r>
              <a:rPr lang="ru-RU" dirty="0" err="1">
                <a:latin typeface="Times New Roman"/>
                <a:ea typeface="Times New Roman"/>
                <a:cs typeface="Times New Roman"/>
              </a:rPr>
              <a:t>delegate</a:t>
            </a:r>
            <a:r>
              <a:rPr lang="ru-RU" dirty="0">
                <a:latin typeface="Times New Roman"/>
                <a:ea typeface="Times New Roman"/>
                <a:cs typeface="Times New Roman"/>
              </a:rPr>
              <a:t>: </a:t>
            </a:r>
            <a:r>
              <a:rPr lang="ru-RU" dirty="0" err="1">
                <a:latin typeface="Times New Roman"/>
                <a:ea typeface="Times New Roman"/>
                <a:cs typeface="Times New Roman"/>
              </a:rPr>
              <a:t>The</a:t>
            </a:r>
            <a:r>
              <a:rPr lang="ru-RU" dirty="0">
                <a:latin typeface="Times New Roman"/>
                <a:ea typeface="Times New Roman"/>
                <a:cs typeface="Times New Roman"/>
              </a:rPr>
              <a:t> </a:t>
            </a:r>
            <a:r>
              <a:rPr lang="ru-RU" dirty="0" err="1">
                <a:latin typeface="Times New Roman"/>
                <a:ea typeface="Times New Roman"/>
                <a:cs typeface="Times New Roman"/>
              </a:rPr>
              <a:t>delegate</a:t>
            </a:r>
            <a:r>
              <a:rPr lang="ru-RU" dirty="0">
                <a:latin typeface="Times New Roman"/>
                <a:ea typeface="Times New Roman"/>
                <a:cs typeface="Times New Roman"/>
              </a:rPr>
              <a:t> </a:t>
            </a:r>
            <a:r>
              <a:rPr lang="ru-RU" dirty="0" err="1">
                <a:latin typeface="Times New Roman"/>
                <a:ea typeface="Times New Roman"/>
                <a:cs typeface="Times New Roman"/>
              </a:rPr>
              <a:t>keyword</a:t>
            </a:r>
            <a:r>
              <a:rPr lang="ru-RU" dirty="0">
                <a:latin typeface="Times New Roman"/>
                <a:ea typeface="Times New Roman"/>
                <a:cs typeface="Times New Roman"/>
              </a:rPr>
              <a:t>.</a:t>
            </a:r>
            <a:endParaRPr lang="ru-RU" dirty="0">
              <a:latin typeface="Calibri Light"/>
              <a:ea typeface="Times New Roman"/>
              <a:cs typeface="Times New Roman"/>
            </a:endParaRPr>
          </a:p>
          <a:p>
            <a:pPr marL="342900" lvl="0" indent="-342900">
              <a:lnSpc>
                <a:spcPct val="107000"/>
              </a:lnSpc>
              <a:spcBef>
                <a:spcPts val="200"/>
              </a:spcBef>
              <a:spcAft>
                <a:spcPts val="0"/>
              </a:spcAft>
              <a:buFont typeface="Symbol"/>
              <a:buChar char=""/>
            </a:pPr>
            <a:r>
              <a:rPr lang="en-US" dirty="0">
                <a:latin typeface="Times New Roman"/>
                <a:ea typeface="Times New Roman"/>
                <a:cs typeface="Times New Roman"/>
              </a:rPr>
              <a:t>parameters: Any parameters that you want the method to take.</a:t>
            </a:r>
            <a:endParaRPr lang="ru-RU" dirty="0">
              <a:latin typeface="Calibri Light"/>
              <a:ea typeface="Times New Roman"/>
              <a:cs typeface="Times New Roman"/>
            </a:endParaRPr>
          </a:p>
          <a:p>
            <a:pPr marL="342900" lvl="0" indent="-342900">
              <a:lnSpc>
                <a:spcPct val="107000"/>
              </a:lnSpc>
              <a:spcBef>
                <a:spcPts val="200"/>
              </a:spcBef>
              <a:spcAft>
                <a:spcPts val="0"/>
              </a:spcAft>
              <a:buFont typeface="Symbol"/>
              <a:buChar char=""/>
            </a:pPr>
            <a:r>
              <a:rPr lang="en-US" dirty="0">
                <a:latin typeface="Times New Roman"/>
                <a:ea typeface="Times New Roman"/>
                <a:cs typeface="Times New Roman"/>
              </a:rPr>
              <a:t>code: Whatever code you want the method to execute. The code can use a return statement if the method should return some value.</a:t>
            </a:r>
            <a:endParaRPr lang="ru-RU" dirty="0">
              <a:latin typeface="Calibri Light"/>
              <a:ea typeface="Times New Roman"/>
              <a:cs typeface="Times New Roman"/>
            </a:endParaRPr>
          </a:p>
          <a:p>
            <a:pPr>
              <a:lnSpc>
                <a:spcPct val="107000"/>
              </a:lnSpc>
              <a:spcAft>
                <a:spcPts val="800"/>
              </a:spcAft>
            </a:pPr>
            <a:r>
              <a:rPr lang="en-US" sz="1400" dirty="0">
                <a:ea typeface="Calibri"/>
                <a:cs typeface="Times New Roman"/>
              </a:rPr>
              <a:t> </a:t>
            </a:r>
            <a:endParaRPr lang="ru-RU" sz="1400" dirty="0">
              <a:ea typeface="Calibri"/>
              <a:cs typeface="Times New Roman"/>
            </a:endParaRPr>
          </a:p>
        </p:txBody>
      </p:sp>
    </p:spTree>
    <p:extLst>
      <p:ext uri="{BB962C8B-B14F-4D97-AF65-F5344CB8AC3E}">
        <p14:creationId xmlns:p14="http://schemas.microsoft.com/office/powerpoint/2010/main" val="1365925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550108324"/>
              </p:ext>
            </p:extLst>
          </p:nvPr>
        </p:nvGraphicFramePr>
        <p:xfrm>
          <a:off x="611560" y="625265"/>
          <a:ext cx="7829198" cy="1630680"/>
        </p:xfrm>
        <a:graphic>
          <a:graphicData uri="http://schemas.openxmlformats.org/drawingml/2006/table">
            <a:tbl>
              <a:tblPr firstRow="1" firstCol="1" bandRow="1"/>
              <a:tblGrid>
                <a:gridCol w="7829198">
                  <a:extLst>
                    <a:ext uri="{9D8B030D-6E8A-4147-A177-3AD203B41FA5}">
                      <a16:colId xmlns:a16="http://schemas.microsoft.com/office/drawing/2014/main" val="20000"/>
                    </a:ext>
                  </a:extLst>
                </a:gridCol>
              </a:tblGrid>
              <a:tr h="0">
                <a:tc>
                  <a:txBody>
                    <a:bodyPr/>
                    <a:lstStyle/>
                    <a:p>
                      <a:pPr>
                        <a:lnSpc>
                          <a:spcPct val="107000"/>
                        </a:lnSpc>
                        <a:spcAft>
                          <a:spcPts val="0"/>
                        </a:spcAft>
                      </a:pPr>
                      <a:r>
                        <a:rPr lang="ru-RU" sz="2000" b="1" dirty="0">
                          <a:solidFill>
                            <a:srgbClr val="008000"/>
                          </a:solidFill>
                          <a:effectLst/>
                          <a:latin typeface="Consolas"/>
                          <a:ea typeface="Times New Roman"/>
                          <a:cs typeface="Times New Roman"/>
                        </a:rPr>
                        <a:t>// </a:t>
                      </a:r>
                      <a:r>
                        <a:rPr lang="ru-RU" sz="2000" b="1" dirty="0" err="1">
                          <a:solidFill>
                            <a:srgbClr val="008000"/>
                          </a:solidFill>
                          <a:effectLst/>
                          <a:latin typeface="Consolas"/>
                          <a:ea typeface="Times New Roman"/>
                          <a:cs typeface="Times New Roman"/>
                        </a:rPr>
                        <a:t>Create</a:t>
                      </a:r>
                      <a:r>
                        <a:rPr lang="ru-RU" sz="2000" b="1" dirty="0">
                          <a:solidFill>
                            <a:srgbClr val="008000"/>
                          </a:solidFill>
                          <a:effectLst/>
                          <a:latin typeface="Consolas"/>
                          <a:ea typeface="Times New Roman"/>
                          <a:cs typeface="Times New Roman"/>
                        </a:rPr>
                        <a:t> a </a:t>
                      </a:r>
                      <a:r>
                        <a:rPr lang="ru-RU" sz="2000" b="1" dirty="0" err="1">
                          <a:solidFill>
                            <a:srgbClr val="008000"/>
                          </a:solidFill>
                          <a:effectLst/>
                          <a:latin typeface="Consolas"/>
                          <a:ea typeface="Times New Roman"/>
                          <a:cs typeface="Times New Roman"/>
                        </a:rPr>
                        <a:t>delegate</a:t>
                      </a:r>
                      <a:r>
                        <a:rPr lang="ru-RU" sz="2000" b="1" dirty="0">
                          <a:solidFill>
                            <a:srgbClr val="008000"/>
                          </a:solidFill>
                          <a:effectLst/>
                          <a:latin typeface="Consolas"/>
                          <a:ea typeface="Times New Roman"/>
                          <a:cs typeface="Times New Roman"/>
                        </a:rPr>
                        <a:t>. </a:t>
                      </a:r>
                      <a:endParaRPr lang="ru-RU" sz="2000" b="1" dirty="0">
                        <a:effectLst/>
                        <a:latin typeface="Calibri"/>
                        <a:ea typeface="Calibri"/>
                        <a:cs typeface="Times New Roman"/>
                      </a:endParaRPr>
                    </a:p>
                    <a:p>
                      <a:pPr>
                        <a:lnSpc>
                          <a:spcPct val="107000"/>
                        </a:lnSpc>
                        <a:spcAft>
                          <a:spcPts val="0"/>
                        </a:spcAft>
                      </a:pPr>
                      <a:r>
                        <a:rPr lang="en-US" sz="2000" b="1" dirty="0">
                          <a:solidFill>
                            <a:srgbClr val="0000FF"/>
                          </a:solidFill>
                          <a:effectLst/>
                          <a:latin typeface="Consolas"/>
                          <a:ea typeface="Times New Roman"/>
                          <a:cs typeface="Times New Roman"/>
                        </a:rPr>
                        <a:t>delegate</a:t>
                      </a:r>
                      <a:r>
                        <a:rPr lang="en-US" sz="2000" b="1" dirty="0">
                          <a:solidFill>
                            <a:srgbClr val="000000"/>
                          </a:solidFill>
                          <a:effectLst/>
                          <a:latin typeface="Consolas"/>
                          <a:ea typeface="Times New Roman"/>
                          <a:cs typeface="Times New Roman"/>
                        </a:rPr>
                        <a:t> </a:t>
                      </a:r>
                      <a:r>
                        <a:rPr lang="en-US" sz="2000" b="1" dirty="0">
                          <a:solidFill>
                            <a:srgbClr val="0000FF"/>
                          </a:solidFill>
                          <a:effectLst/>
                          <a:latin typeface="Consolas"/>
                          <a:ea typeface="Times New Roman"/>
                          <a:cs typeface="Times New Roman"/>
                        </a:rPr>
                        <a:t>void</a:t>
                      </a:r>
                      <a:r>
                        <a:rPr lang="en-US" sz="2000" b="1" dirty="0">
                          <a:solidFill>
                            <a:srgbClr val="000000"/>
                          </a:solidFill>
                          <a:effectLst/>
                          <a:latin typeface="Consolas"/>
                          <a:ea typeface="Times New Roman"/>
                          <a:cs typeface="Times New Roman"/>
                        </a:rPr>
                        <a:t> Del(</a:t>
                      </a:r>
                      <a:r>
                        <a:rPr lang="en-US" sz="2000" b="1" dirty="0" err="1">
                          <a:solidFill>
                            <a:srgbClr val="0000FF"/>
                          </a:solidFill>
                          <a:effectLst/>
                          <a:latin typeface="Consolas"/>
                          <a:ea typeface="Times New Roman"/>
                          <a:cs typeface="Times New Roman"/>
                        </a:rPr>
                        <a:t>int</a:t>
                      </a:r>
                      <a:r>
                        <a:rPr lang="en-US" sz="2000" b="1" dirty="0">
                          <a:solidFill>
                            <a:srgbClr val="000000"/>
                          </a:solidFill>
                          <a:effectLst/>
                          <a:latin typeface="Consolas"/>
                          <a:ea typeface="Times New Roman"/>
                          <a:cs typeface="Times New Roman"/>
                        </a:rPr>
                        <a:t> x);</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a:t>
                      </a:r>
                      <a:r>
                        <a:rPr lang="en-US" sz="2000" b="1" dirty="0" smtClean="0">
                          <a:solidFill>
                            <a:srgbClr val="008000"/>
                          </a:solidFill>
                          <a:effectLst/>
                          <a:latin typeface="Consolas"/>
                          <a:ea typeface="Times New Roman"/>
                          <a:cs typeface="Times New Roman"/>
                        </a:rPr>
                        <a:t>// </a:t>
                      </a:r>
                      <a:r>
                        <a:rPr lang="en-US" sz="2000" b="1" dirty="0">
                          <a:solidFill>
                            <a:srgbClr val="008000"/>
                          </a:solidFill>
                          <a:effectLst/>
                          <a:latin typeface="Consolas"/>
                          <a:ea typeface="Times New Roman"/>
                          <a:cs typeface="Times New Roman"/>
                        </a:rPr>
                        <a:t>Instantiate the delegate using an anonymous method.</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Del d = </a:t>
                      </a:r>
                      <a:r>
                        <a:rPr lang="en-US" sz="2000" b="1" dirty="0">
                          <a:solidFill>
                            <a:srgbClr val="0000FF"/>
                          </a:solidFill>
                          <a:effectLst/>
                          <a:latin typeface="Consolas"/>
                          <a:ea typeface="Times New Roman"/>
                          <a:cs typeface="Times New Roman"/>
                        </a:rPr>
                        <a:t>delegate</a:t>
                      </a:r>
                      <a:r>
                        <a:rPr lang="en-US" sz="2000" b="1" dirty="0">
                          <a:solidFill>
                            <a:srgbClr val="000000"/>
                          </a:solidFill>
                          <a:effectLst/>
                          <a:latin typeface="Consolas"/>
                          <a:ea typeface="Times New Roman"/>
                          <a:cs typeface="Times New Roman"/>
                        </a:rPr>
                        <a:t>(</a:t>
                      </a:r>
                      <a:r>
                        <a:rPr lang="en-US" sz="2000" b="1" dirty="0" err="1">
                          <a:solidFill>
                            <a:srgbClr val="0000FF"/>
                          </a:solidFill>
                          <a:effectLst/>
                          <a:latin typeface="Consolas"/>
                          <a:ea typeface="Times New Roman"/>
                          <a:cs typeface="Times New Roman"/>
                        </a:rPr>
                        <a:t>int</a:t>
                      </a:r>
                      <a:r>
                        <a:rPr lang="en-US" sz="2000" b="1" dirty="0">
                          <a:solidFill>
                            <a:srgbClr val="000000"/>
                          </a:solidFill>
                          <a:effectLst/>
                          <a:latin typeface="Consolas"/>
                          <a:ea typeface="Times New Roman"/>
                          <a:cs typeface="Times New Roman"/>
                        </a:rPr>
                        <a:t> k) { </a:t>
                      </a:r>
                      <a:r>
                        <a:rPr lang="en-US" sz="2000" b="1" dirty="0">
                          <a:solidFill>
                            <a:srgbClr val="008000"/>
                          </a:solidFill>
                          <a:effectLst/>
                          <a:latin typeface="Consolas"/>
                          <a:ea typeface="Times New Roman"/>
                          <a:cs typeface="Times New Roman"/>
                        </a:rPr>
                        <a:t>/* ... </a:t>
                      </a:r>
                      <a:r>
                        <a:rPr lang="ru-RU" sz="2000" b="1" dirty="0">
                          <a:solidFill>
                            <a:srgbClr val="008000"/>
                          </a:solidFill>
                          <a:effectLst/>
                          <a:latin typeface="Consolas"/>
                          <a:ea typeface="Times New Roman"/>
                          <a:cs typeface="Times New Roman"/>
                        </a:rPr>
                        <a:t>*/</a:t>
                      </a:r>
                      <a:r>
                        <a:rPr lang="ru-RU" sz="2000" b="1" dirty="0">
                          <a:solidFill>
                            <a:srgbClr val="000000"/>
                          </a:solidFill>
                          <a:effectLst/>
                          <a:latin typeface="Consolas"/>
                          <a:ea typeface="Times New Roman"/>
                          <a:cs typeface="Times New Roman"/>
                        </a:rPr>
                        <a:t> </a:t>
                      </a:r>
                      <a:r>
                        <a:rPr lang="ru-RU" sz="2000" b="1" dirty="0" smtClean="0">
                          <a:solidFill>
                            <a:srgbClr val="000000"/>
                          </a:solidFill>
                          <a:effectLst/>
                          <a:latin typeface="Consolas"/>
                          <a:ea typeface="Times New Roman"/>
                          <a:cs typeface="Times New Roman"/>
                        </a:rPr>
                        <a:t>};</a:t>
                      </a:r>
                      <a:r>
                        <a:rPr lang="ru-RU" sz="2000" b="1" dirty="0">
                          <a:effectLst/>
                          <a:latin typeface="Calibri"/>
                          <a:ea typeface="Calibri"/>
                          <a:cs typeface="Times New Roman"/>
                        </a:rPr>
                        <a:t> </a:t>
                      </a:r>
                      <a:endParaRPr lang="en-US" sz="2000" b="1" dirty="0" smtClean="0">
                        <a:effectLst/>
                        <a:latin typeface="Calibri"/>
                        <a:ea typeface="Calibri"/>
                        <a:cs typeface="Times New Roman"/>
                      </a:endParaRPr>
                    </a:p>
                    <a:p>
                      <a:pPr>
                        <a:lnSpc>
                          <a:spcPct val="107000"/>
                        </a:lnSpc>
                        <a:spcAft>
                          <a:spcPts val="0"/>
                        </a:spcAft>
                      </a:pPr>
                      <a:endParaRPr lang="ru-RU"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Rectangle 1"/>
          <p:cNvSpPr>
            <a:spLocks noChangeArrowheads="1"/>
          </p:cNvSpPr>
          <p:nvPr/>
        </p:nvSpPr>
        <p:spPr bwMode="auto">
          <a:xfrm>
            <a:off x="743973" y="163600"/>
            <a:ext cx="21355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Example 1:</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26512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83568" y="303039"/>
            <a:ext cx="1680268" cy="461665"/>
          </a:xfrm>
          <a:prstGeom prst="rect">
            <a:avLst/>
          </a:prstGeom>
        </p:spPr>
        <p:txBody>
          <a:bodyPr wrap="none">
            <a:spAutoFit/>
          </a:bodyPr>
          <a:lstStyle/>
          <a:p>
            <a:r>
              <a:rPr lang="en-US" sz="2400" b="1" dirty="0">
                <a:latin typeface="Times New Roman" pitchFamily="18" charset="0"/>
                <a:ea typeface="Calibri" pitchFamily="34" charset="0"/>
                <a:cs typeface="Times New Roman" pitchFamily="18" charset="0"/>
              </a:rPr>
              <a:t>Example 2:</a:t>
            </a:r>
            <a:endParaRPr lang="ru-RU" sz="2400" b="1" dirty="0">
              <a:latin typeface="Times New Roman" pitchFamily="18" charset="0"/>
              <a:ea typeface="Calibri" pitchFamily="34" charset="0"/>
              <a:cs typeface="Times New Roman"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1512238879"/>
              </p:ext>
            </p:extLst>
          </p:nvPr>
        </p:nvGraphicFramePr>
        <p:xfrm>
          <a:off x="323528" y="777458"/>
          <a:ext cx="8424936" cy="5387846"/>
        </p:xfrm>
        <a:graphic>
          <a:graphicData uri="http://schemas.openxmlformats.org/drawingml/2006/table">
            <a:tbl>
              <a:tblPr firstRow="1" firstCol="1" bandRow="1"/>
              <a:tblGrid>
                <a:gridCol w="8424936">
                  <a:extLst>
                    <a:ext uri="{9D8B030D-6E8A-4147-A177-3AD203B41FA5}">
                      <a16:colId xmlns:a16="http://schemas.microsoft.com/office/drawing/2014/main" val="20000"/>
                    </a:ext>
                  </a:extLst>
                </a:gridCol>
              </a:tblGrid>
              <a:tr h="5387846">
                <a:tc>
                  <a:txBody>
                    <a:bodyPr/>
                    <a:lstStyle/>
                    <a:p>
                      <a:pPr>
                        <a:lnSpc>
                          <a:spcPct val="107000"/>
                        </a:lnSpc>
                        <a:spcAft>
                          <a:spcPts val="0"/>
                        </a:spcAft>
                      </a:pPr>
                      <a:r>
                        <a:rPr lang="ru-RU" sz="2000" b="1" dirty="0">
                          <a:solidFill>
                            <a:srgbClr val="008000"/>
                          </a:solidFill>
                          <a:effectLst/>
                          <a:latin typeface="Consolas"/>
                          <a:ea typeface="Times New Roman"/>
                          <a:cs typeface="Times New Roman"/>
                        </a:rPr>
                        <a:t>// </a:t>
                      </a:r>
                      <a:r>
                        <a:rPr lang="ru-RU" sz="2000" b="1" dirty="0" err="1">
                          <a:solidFill>
                            <a:srgbClr val="008000"/>
                          </a:solidFill>
                          <a:effectLst/>
                          <a:latin typeface="Consolas"/>
                          <a:ea typeface="Times New Roman"/>
                          <a:cs typeface="Times New Roman"/>
                        </a:rPr>
                        <a:t>Declare</a:t>
                      </a:r>
                      <a:r>
                        <a:rPr lang="ru-RU" sz="2000" b="1" dirty="0">
                          <a:solidFill>
                            <a:srgbClr val="008000"/>
                          </a:solidFill>
                          <a:effectLst/>
                          <a:latin typeface="Consolas"/>
                          <a:ea typeface="Times New Roman"/>
                          <a:cs typeface="Times New Roman"/>
                        </a:rPr>
                        <a:t> a </a:t>
                      </a:r>
                      <a:r>
                        <a:rPr lang="ru-RU" sz="2000" b="1" dirty="0" err="1">
                          <a:solidFill>
                            <a:srgbClr val="008000"/>
                          </a:solidFill>
                          <a:effectLst/>
                          <a:latin typeface="Consolas"/>
                          <a:ea typeface="Times New Roman"/>
                          <a:cs typeface="Times New Roman"/>
                        </a:rPr>
                        <a:t>delegate</a:t>
                      </a:r>
                      <a:r>
                        <a:rPr lang="ru-RU" sz="2000" b="1" dirty="0">
                          <a:solidFill>
                            <a:srgbClr val="008000"/>
                          </a:solidFill>
                          <a:effectLst/>
                          <a:latin typeface="Consolas"/>
                          <a:ea typeface="Times New Roman"/>
                          <a:cs typeface="Times New Roman"/>
                        </a:rPr>
                        <a:t>. </a:t>
                      </a:r>
                      <a:endParaRPr lang="ru-RU" sz="2000" b="1" dirty="0">
                        <a:effectLst/>
                        <a:latin typeface="Calibri"/>
                        <a:ea typeface="Calibri"/>
                        <a:cs typeface="Times New Roman"/>
                      </a:endParaRPr>
                    </a:p>
                    <a:p>
                      <a:pPr>
                        <a:lnSpc>
                          <a:spcPct val="107000"/>
                        </a:lnSpc>
                        <a:spcAft>
                          <a:spcPts val="0"/>
                        </a:spcAft>
                      </a:pPr>
                      <a:r>
                        <a:rPr lang="en-US" sz="2000" b="1" dirty="0">
                          <a:solidFill>
                            <a:srgbClr val="0000FF"/>
                          </a:solidFill>
                          <a:effectLst/>
                          <a:latin typeface="Consolas"/>
                          <a:ea typeface="Times New Roman"/>
                          <a:cs typeface="Times New Roman"/>
                        </a:rPr>
                        <a:t>delegate</a:t>
                      </a:r>
                      <a:r>
                        <a:rPr lang="en-US" sz="2000" b="1" dirty="0">
                          <a:solidFill>
                            <a:srgbClr val="000000"/>
                          </a:solidFill>
                          <a:effectLst/>
                          <a:latin typeface="Consolas"/>
                          <a:ea typeface="Times New Roman"/>
                          <a:cs typeface="Times New Roman"/>
                        </a:rPr>
                        <a:t> </a:t>
                      </a:r>
                      <a:r>
                        <a:rPr lang="en-US" sz="2000" b="1" dirty="0">
                          <a:solidFill>
                            <a:srgbClr val="0000FF"/>
                          </a:solidFill>
                          <a:effectLst/>
                          <a:latin typeface="Consolas"/>
                          <a:ea typeface="Times New Roman"/>
                          <a:cs typeface="Times New Roman"/>
                        </a:rPr>
                        <a:t>void</a:t>
                      </a:r>
                      <a:r>
                        <a:rPr lang="en-US" sz="2000" b="1" dirty="0">
                          <a:solidFill>
                            <a:srgbClr val="000000"/>
                          </a:solidFill>
                          <a:effectLst/>
                          <a:latin typeface="Consolas"/>
                          <a:ea typeface="Times New Roman"/>
                          <a:cs typeface="Times New Roman"/>
                        </a:rPr>
                        <a:t> Printer(</a:t>
                      </a:r>
                      <a:r>
                        <a:rPr lang="en-US" sz="2000" b="1" dirty="0">
                          <a:solidFill>
                            <a:srgbClr val="0000FF"/>
                          </a:solidFill>
                          <a:effectLst/>
                          <a:latin typeface="Consolas"/>
                          <a:ea typeface="Times New Roman"/>
                          <a:cs typeface="Times New Roman"/>
                        </a:rPr>
                        <a:t>string</a:t>
                      </a:r>
                      <a:r>
                        <a:rPr lang="en-US" sz="2000" b="1" dirty="0">
                          <a:solidFill>
                            <a:srgbClr val="000000"/>
                          </a:solidFill>
                          <a:effectLst/>
                          <a:latin typeface="Consolas"/>
                          <a:ea typeface="Times New Roman"/>
                          <a:cs typeface="Times New Roman"/>
                        </a:rPr>
                        <a:t> s);</a:t>
                      </a:r>
                      <a:endParaRPr lang="ru-RU" sz="2000" b="1" dirty="0">
                        <a:effectLst/>
                        <a:latin typeface="Calibri"/>
                        <a:ea typeface="Calibri"/>
                        <a:cs typeface="Times New Roman"/>
                      </a:endParaRPr>
                    </a:p>
                    <a:p>
                      <a:pPr>
                        <a:lnSpc>
                          <a:spcPct val="107000"/>
                        </a:lnSpc>
                        <a:spcAft>
                          <a:spcPts val="0"/>
                        </a:spcAft>
                      </a:pPr>
                      <a:r>
                        <a:rPr lang="kk-KZ" sz="2000" b="1" dirty="0">
                          <a:solidFill>
                            <a:srgbClr val="000000"/>
                          </a:solidFill>
                          <a:effectLst/>
                          <a:latin typeface="Consolas"/>
                          <a:ea typeface="Times New Roman"/>
                          <a:cs typeface="Times New Roman"/>
                        </a:rPr>
                        <a:t>. . .</a:t>
                      </a:r>
                      <a:endParaRPr lang="ru-RU" sz="2000" b="1" dirty="0">
                        <a:effectLst/>
                        <a:latin typeface="Calibri"/>
                        <a:ea typeface="Calibri"/>
                        <a:cs typeface="Times New Roman"/>
                      </a:endParaRPr>
                    </a:p>
                    <a:p>
                      <a:pPr>
                        <a:lnSpc>
                          <a:spcPct val="107000"/>
                        </a:lnSpc>
                        <a:spcAft>
                          <a:spcPts val="0"/>
                        </a:spcAft>
                      </a:pPr>
                      <a:r>
                        <a:rPr lang="en-US" sz="2000" b="1" dirty="0">
                          <a:solidFill>
                            <a:srgbClr val="0000FF"/>
                          </a:solidFill>
                          <a:effectLst/>
                          <a:latin typeface="Consolas"/>
                          <a:ea typeface="Times New Roman"/>
                          <a:cs typeface="Times New Roman"/>
                        </a:rPr>
                        <a:t>static</a:t>
                      </a:r>
                      <a:r>
                        <a:rPr lang="en-US" sz="2000" b="1" dirty="0">
                          <a:solidFill>
                            <a:srgbClr val="000000"/>
                          </a:solidFill>
                          <a:effectLst/>
                          <a:latin typeface="Consolas"/>
                          <a:ea typeface="Times New Roman"/>
                          <a:cs typeface="Times New Roman"/>
                        </a:rPr>
                        <a:t> </a:t>
                      </a:r>
                      <a:r>
                        <a:rPr lang="en-US" sz="2000" b="1" dirty="0">
                          <a:solidFill>
                            <a:srgbClr val="0000FF"/>
                          </a:solidFill>
                          <a:effectLst/>
                          <a:latin typeface="Consolas"/>
                          <a:ea typeface="Times New Roman"/>
                          <a:cs typeface="Times New Roman"/>
                        </a:rPr>
                        <a:t>void</a:t>
                      </a:r>
                      <a:r>
                        <a:rPr lang="en-US" sz="2000" b="1" dirty="0">
                          <a:solidFill>
                            <a:srgbClr val="000000"/>
                          </a:solidFill>
                          <a:effectLst/>
                          <a:latin typeface="Consolas"/>
                          <a:ea typeface="Times New Roman"/>
                          <a:cs typeface="Times New Roman"/>
                        </a:rPr>
                        <a:t> Main()</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a:t>
                      </a:r>
                      <a:endParaRPr lang="ru-RU" sz="2000" b="1" dirty="0">
                        <a:effectLst/>
                        <a:latin typeface="Calibri"/>
                        <a:ea typeface="Calibri"/>
                        <a:cs typeface="Times New Roman"/>
                      </a:endParaRPr>
                    </a:p>
                    <a:p>
                      <a:pPr>
                        <a:lnSpc>
                          <a:spcPct val="107000"/>
                        </a:lnSpc>
                        <a:spcAft>
                          <a:spcPts val="0"/>
                        </a:spcAft>
                      </a:pPr>
                      <a:r>
                        <a:rPr lang="en-US" sz="2000" b="1" dirty="0">
                          <a:solidFill>
                            <a:srgbClr val="008000"/>
                          </a:solidFill>
                          <a:effectLst/>
                          <a:latin typeface="Consolas"/>
                          <a:ea typeface="Times New Roman"/>
                          <a:cs typeface="Times New Roman"/>
                        </a:rPr>
                        <a:t>// </a:t>
                      </a:r>
                      <a:r>
                        <a:rPr lang="en-US" sz="2000" b="1" dirty="0" err="1">
                          <a:solidFill>
                            <a:srgbClr val="008000"/>
                          </a:solidFill>
                          <a:effectLst/>
                          <a:latin typeface="Consolas"/>
                          <a:ea typeface="Times New Roman"/>
                          <a:cs typeface="Times New Roman"/>
                        </a:rPr>
                        <a:t>Instatiate</a:t>
                      </a:r>
                      <a:r>
                        <a:rPr lang="en-US" sz="2000" b="1" dirty="0">
                          <a:solidFill>
                            <a:srgbClr val="008000"/>
                          </a:solidFill>
                          <a:effectLst/>
                          <a:latin typeface="Consolas"/>
                          <a:ea typeface="Times New Roman"/>
                          <a:cs typeface="Times New Roman"/>
                        </a:rPr>
                        <a:t> the delegate type using an anonymous method.</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Printer p = </a:t>
                      </a:r>
                      <a:r>
                        <a:rPr lang="en-US" sz="2000" b="1" dirty="0">
                          <a:solidFill>
                            <a:srgbClr val="0000FF"/>
                          </a:solidFill>
                          <a:effectLst/>
                          <a:latin typeface="Consolas"/>
                          <a:ea typeface="Times New Roman"/>
                          <a:cs typeface="Times New Roman"/>
                        </a:rPr>
                        <a:t>delegate</a:t>
                      </a:r>
                      <a:r>
                        <a:rPr lang="en-US" sz="2000" b="1" dirty="0">
                          <a:solidFill>
                            <a:srgbClr val="000000"/>
                          </a:solidFill>
                          <a:effectLst/>
                          <a:latin typeface="Consolas"/>
                          <a:ea typeface="Times New Roman"/>
                          <a:cs typeface="Times New Roman"/>
                        </a:rPr>
                        <a:t>(</a:t>
                      </a:r>
                      <a:r>
                        <a:rPr lang="en-US" sz="2000" b="1" dirty="0">
                          <a:solidFill>
                            <a:srgbClr val="0000FF"/>
                          </a:solidFill>
                          <a:effectLst/>
                          <a:latin typeface="Consolas"/>
                          <a:ea typeface="Times New Roman"/>
                          <a:cs typeface="Times New Roman"/>
                        </a:rPr>
                        <a:t>string</a:t>
                      </a:r>
                      <a:r>
                        <a:rPr lang="en-US" sz="2000" b="1" dirty="0">
                          <a:solidFill>
                            <a:srgbClr val="000000"/>
                          </a:solidFill>
                          <a:effectLst/>
                          <a:latin typeface="Consolas"/>
                          <a:ea typeface="Times New Roman"/>
                          <a:cs typeface="Times New Roman"/>
                        </a:rPr>
                        <a:t> j)</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 </a:t>
                      </a:r>
                      <a:r>
                        <a:rPr lang="en-US" sz="2000" b="1" dirty="0" err="1">
                          <a:solidFill>
                            <a:srgbClr val="000000"/>
                          </a:solidFill>
                          <a:effectLst/>
                          <a:latin typeface="Consolas"/>
                          <a:ea typeface="Times New Roman"/>
                          <a:cs typeface="Times New Roman"/>
                        </a:rPr>
                        <a:t>System.Console.WriteLine</a:t>
                      </a:r>
                      <a:r>
                        <a:rPr lang="en-US" sz="2000" b="1" dirty="0">
                          <a:solidFill>
                            <a:srgbClr val="000000"/>
                          </a:solidFill>
                          <a:effectLst/>
                          <a:latin typeface="Consolas"/>
                          <a:ea typeface="Times New Roman"/>
                          <a:cs typeface="Times New Roman"/>
                        </a:rPr>
                        <a:t>(j);</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a:t>
                      </a:r>
                      <a:endParaRPr lang="ru-RU" sz="2000" b="1" dirty="0">
                        <a:effectLst/>
                        <a:latin typeface="Calibri"/>
                        <a:ea typeface="Calibri"/>
                        <a:cs typeface="Times New Roman"/>
                      </a:endParaRPr>
                    </a:p>
                    <a:p>
                      <a:pPr>
                        <a:lnSpc>
                          <a:spcPct val="107000"/>
                        </a:lnSpc>
                        <a:spcAft>
                          <a:spcPts val="0"/>
                        </a:spcAft>
                      </a:pPr>
                      <a:r>
                        <a:rPr lang="en-US" sz="2000" b="1" dirty="0">
                          <a:solidFill>
                            <a:srgbClr val="008000"/>
                          </a:solidFill>
                          <a:effectLst/>
                          <a:latin typeface="Consolas"/>
                          <a:ea typeface="Times New Roman"/>
                          <a:cs typeface="Times New Roman"/>
                        </a:rPr>
                        <a:t>// Results from the anonymous delegate call.</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p(</a:t>
                      </a:r>
                      <a:r>
                        <a:rPr lang="en-US" sz="2000" b="1" dirty="0">
                          <a:solidFill>
                            <a:srgbClr val="A31515"/>
                          </a:solidFill>
                          <a:effectLst/>
                          <a:latin typeface="Consolas"/>
                          <a:ea typeface="Times New Roman"/>
                          <a:cs typeface="Times New Roman"/>
                        </a:rPr>
                        <a:t>"The delegate using the anonymous method is called."</a:t>
                      </a:r>
                      <a:r>
                        <a:rPr lang="en-US" sz="2000" b="1" dirty="0">
                          <a:solidFill>
                            <a:srgbClr val="000000"/>
                          </a:solidFill>
                          <a:effectLst/>
                          <a:latin typeface="Consolas"/>
                          <a:ea typeface="Times New Roman"/>
                          <a:cs typeface="Times New Roman"/>
                        </a:rPr>
                        <a:t>);</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a:t>
                      </a:r>
                      <a:endParaRPr lang="ru-RU" sz="2000" b="1"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Times New Roman"/>
                          <a:cs typeface="Times New Roman"/>
                        </a:rPr>
                        <a:t> </a:t>
                      </a:r>
                      <a:endParaRPr lang="ru-RU" sz="2000" b="1" dirty="0">
                        <a:effectLst/>
                        <a:latin typeface="Calibri"/>
                        <a:ea typeface="Calibri"/>
                        <a:cs typeface="Times New Roman"/>
                      </a:endParaRPr>
                    </a:p>
                    <a:p>
                      <a:pPr>
                        <a:lnSpc>
                          <a:spcPct val="107000"/>
                        </a:lnSpc>
                        <a:spcAft>
                          <a:spcPts val="0"/>
                        </a:spcAft>
                      </a:pPr>
                      <a:r>
                        <a:rPr lang="en-US" sz="2000" b="1" dirty="0">
                          <a:solidFill>
                            <a:srgbClr val="008000"/>
                          </a:solidFill>
                          <a:effectLst/>
                          <a:latin typeface="Consolas"/>
                          <a:ea typeface="Times New Roman"/>
                          <a:cs typeface="Times New Roman"/>
                        </a:rPr>
                        <a:t>/* Output:</a:t>
                      </a:r>
                      <a:endParaRPr lang="ru-RU" sz="2000" b="1" dirty="0">
                        <a:effectLst/>
                        <a:latin typeface="Calibri"/>
                        <a:ea typeface="Calibri"/>
                        <a:cs typeface="Times New Roman"/>
                      </a:endParaRPr>
                    </a:p>
                    <a:p>
                      <a:pPr>
                        <a:lnSpc>
                          <a:spcPct val="107000"/>
                        </a:lnSpc>
                        <a:spcAft>
                          <a:spcPts val="0"/>
                        </a:spcAft>
                      </a:pPr>
                      <a:r>
                        <a:rPr lang="en-US" sz="2000" b="1" dirty="0">
                          <a:solidFill>
                            <a:srgbClr val="008000"/>
                          </a:solidFill>
                          <a:effectLst/>
                          <a:latin typeface="Consolas"/>
                          <a:ea typeface="Times New Roman"/>
                          <a:cs typeface="Times New Roman"/>
                        </a:rPr>
                        <a:t>    The delegate using the anonymous method is called.</a:t>
                      </a:r>
                      <a:endParaRPr lang="ru-RU"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138887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788358091"/>
              </p:ext>
            </p:extLst>
          </p:nvPr>
        </p:nvGraphicFramePr>
        <p:xfrm>
          <a:off x="921742" y="4437112"/>
          <a:ext cx="7416824" cy="652272"/>
        </p:xfrm>
        <a:graphic>
          <a:graphicData uri="http://schemas.openxmlformats.org/drawingml/2006/table">
            <a:tbl>
              <a:tblPr firstRow="1" firstCol="1" bandRow="1"/>
              <a:tblGrid>
                <a:gridCol w="7416824">
                  <a:extLst>
                    <a:ext uri="{9D8B030D-6E8A-4147-A177-3AD203B41FA5}">
                      <a16:colId xmlns:a16="http://schemas.microsoft.com/office/drawing/2014/main" val="20000"/>
                    </a:ext>
                  </a:extLst>
                </a:gridCol>
              </a:tblGrid>
              <a:tr h="0">
                <a:tc>
                  <a:txBody>
                    <a:bodyPr/>
                    <a:lstStyle/>
                    <a:p>
                      <a:pPr algn="just">
                        <a:lnSpc>
                          <a:spcPct val="107000"/>
                        </a:lnSpc>
                        <a:spcAft>
                          <a:spcPts val="0"/>
                        </a:spcAft>
                      </a:pPr>
                      <a:r>
                        <a:rPr lang="ru-RU" sz="2000" b="1" dirty="0" err="1">
                          <a:solidFill>
                            <a:srgbClr val="231F20"/>
                          </a:solidFill>
                          <a:effectLst/>
                          <a:latin typeface="Times New Roman"/>
                          <a:ea typeface="Calibri"/>
                          <a:cs typeface="Times New Roman"/>
                        </a:rPr>
                        <a:t>public</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delegate</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void</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Action</a:t>
                      </a:r>
                      <a:r>
                        <a:rPr lang="ru-RU" sz="2000" b="1" dirty="0">
                          <a:solidFill>
                            <a:srgbClr val="231F20"/>
                          </a:solidFill>
                          <a:effectLst/>
                          <a:latin typeface="Times New Roman"/>
                          <a:ea typeface="Calibri"/>
                          <a:cs typeface="Times New Roman"/>
                        </a:rPr>
                        <a:t>&lt;</a:t>
                      </a:r>
                      <a:r>
                        <a:rPr lang="ru-RU" sz="2000" b="1" dirty="0" err="1">
                          <a:solidFill>
                            <a:srgbClr val="231F20"/>
                          </a:solidFill>
                          <a:effectLst/>
                          <a:latin typeface="Times New Roman"/>
                          <a:ea typeface="Calibri"/>
                          <a:cs typeface="Times New Roman"/>
                        </a:rPr>
                        <a:t>in</a:t>
                      </a:r>
                      <a:r>
                        <a:rPr lang="ru-RU" sz="2000" b="1" dirty="0">
                          <a:solidFill>
                            <a:srgbClr val="231F20"/>
                          </a:solidFill>
                          <a:effectLst/>
                          <a:latin typeface="Times New Roman"/>
                          <a:ea typeface="Calibri"/>
                          <a:cs typeface="Times New Roman"/>
                        </a:rPr>
                        <a:t> T1, </a:t>
                      </a:r>
                      <a:r>
                        <a:rPr lang="ru-RU" sz="2000" b="1" dirty="0" err="1">
                          <a:solidFill>
                            <a:srgbClr val="231F20"/>
                          </a:solidFill>
                          <a:effectLst/>
                          <a:latin typeface="Times New Roman"/>
                          <a:ea typeface="Calibri"/>
                          <a:cs typeface="Times New Roman"/>
                        </a:rPr>
                        <a:t>in</a:t>
                      </a:r>
                      <a:r>
                        <a:rPr lang="ru-RU" sz="2000" b="1" dirty="0">
                          <a:solidFill>
                            <a:srgbClr val="231F20"/>
                          </a:solidFill>
                          <a:effectLst/>
                          <a:latin typeface="Times New Roman"/>
                          <a:ea typeface="Calibri"/>
                          <a:cs typeface="Times New Roman"/>
                        </a:rPr>
                        <a:t> T2&gt;(T1 arg1, T2 arg2)</a:t>
                      </a:r>
                      <a:endParaRPr lang="ru-RU" sz="2000" b="1" dirty="0">
                        <a:effectLst/>
                        <a:latin typeface="Calibri"/>
                        <a:ea typeface="Calibri"/>
                        <a:cs typeface="Times New Roman"/>
                      </a:endParaRPr>
                    </a:p>
                    <a:p>
                      <a:pPr algn="just">
                        <a:lnSpc>
                          <a:spcPct val="107000"/>
                        </a:lnSpc>
                        <a:spcAft>
                          <a:spcPts val="0"/>
                        </a:spcAft>
                      </a:pPr>
                      <a:r>
                        <a:rPr lang="ru-RU" sz="2000" b="1" dirty="0">
                          <a:solidFill>
                            <a:srgbClr val="231F20"/>
                          </a:solidFill>
                          <a:effectLst/>
                          <a:latin typeface="Times New Roman"/>
                          <a:ea typeface="Calibri"/>
                          <a:cs typeface="Times New Roman"/>
                        </a:rPr>
                        <a:t> </a:t>
                      </a:r>
                      <a:endParaRPr lang="ru-RU"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755576" y="672225"/>
            <a:ext cx="7776864"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1</a:t>
            </a:r>
            <a:r>
              <a:rPr kumimoji="0" lang="kk-KZ"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r>
              <a:rPr kumimoji="0" lang="en-US"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5 </a:t>
            </a:r>
            <a:r>
              <a:rPr kumimoji="0" lang="ru-RU" sz="20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Built-in</a:t>
            </a:r>
            <a:r>
              <a:rPr kumimoji="0" lang="ru-RU"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Types</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.NET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Framework</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a:t>
            </a: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i</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nes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two</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generic</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you</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use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to</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avoid</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a:t>
            </a:r>
            <a:r>
              <a:rPr lang="en-US" sz="2000" dirty="0">
                <a:solidFill>
                  <a:srgbClr val="231F20"/>
                </a:solidFill>
                <a:latin typeface="Times New Roman" pitchFamily="18" charset="0"/>
                <a:ea typeface="Calibri" pitchFamily="34" charset="0"/>
                <a:cs typeface="Times New Roman" pitchFamily="18" charset="0"/>
              </a:rPr>
              <a:t>i</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ning</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your</a:t>
            </a: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own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many</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cases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0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Delegates</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generic</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represents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returns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void</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Different</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versions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take</a:t>
            </a: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between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0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18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input</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following</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code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shows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defnition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en-US"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takes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two</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0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108276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63798040"/>
              </p:ext>
            </p:extLst>
          </p:nvPr>
        </p:nvGraphicFramePr>
        <p:xfrm>
          <a:off x="1115616" y="2924944"/>
          <a:ext cx="7272808" cy="978408"/>
        </p:xfrm>
        <a:graphic>
          <a:graphicData uri="http://schemas.openxmlformats.org/drawingml/2006/table">
            <a:tbl>
              <a:tblPr firstRow="1" firstCol="1" bandRow="1"/>
              <a:tblGrid>
                <a:gridCol w="7272808">
                  <a:extLst>
                    <a:ext uri="{9D8B030D-6E8A-4147-A177-3AD203B41FA5}">
                      <a16:colId xmlns:a16="http://schemas.microsoft.com/office/drawing/2014/main" val="20000"/>
                    </a:ext>
                  </a:extLst>
                </a:gridCol>
              </a:tblGrid>
              <a:tr h="0">
                <a:tc>
                  <a:txBody>
                    <a:bodyPr/>
                    <a:lstStyle/>
                    <a:p>
                      <a:pPr algn="just">
                        <a:lnSpc>
                          <a:spcPct val="107000"/>
                        </a:lnSpc>
                        <a:spcAft>
                          <a:spcPts val="0"/>
                        </a:spcAft>
                      </a:pPr>
                      <a:r>
                        <a:rPr lang="ru-RU" sz="2000" b="1" dirty="0" err="1">
                          <a:solidFill>
                            <a:srgbClr val="231F20"/>
                          </a:solidFill>
                          <a:effectLst/>
                          <a:latin typeface="Times New Roman"/>
                          <a:ea typeface="Calibri"/>
                          <a:cs typeface="Times New Roman"/>
                        </a:rPr>
                        <a:t>public</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delegate</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TResult</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Func</a:t>
                      </a:r>
                      <a:r>
                        <a:rPr lang="ru-RU" sz="2000" b="1" dirty="0">
                          <a:solidFill>
                            <a:srgbClr val="231F20"/>
                          </a:solidFill>
                          <a:effectLst/>
                          <a:latin typeface="Times New Roman"/>
                          <a:ea typeface="Calibri"/>
                          <a:cs typeface="Times New Roman"/>
                        </a:rPr>
                        <a:t>&lt;</a:t>
                      </a:r>
                      <a:r>
                        <a:rPr lang="ru-RU" sz="2000" b="1" dirty="0" err="1">
                          <a:solidFill>
                            <a:srgbClr val="231F20"/>
                          </a:solidFill>
                          <a:effectLst/>
                          <a:latin typeface="Times New Roman"/>
                          <a:ea typeface="Calibri"/>
                          <a:cs typeface="Times New Roman"/>
                        </a:rPr>
                        <a:t>in</a:t>
                      </a:r>
                      <a:r>
                        <a:rPr lang="ru-RU" sz="2000" b="1" dirty="0">
                          <a:solidFill>
                            <a:srgbClr val="231F20"/>
                          </a:solidFill>
                          <a:effectLst/>
                          <a:latin typeface="Times New Roman"/>
                          <a:ea typeface="Calibri"/>
                          <a:cs typeface="Times New Roman"/>
                        </a:rPr>
                        <a:t> T1, </a:t>
                      </a:r>
                      <a:r>
                        <a:rPr lang="ru-RU" sz="2000" b="1" dirty="0" err="1">
                          <a:solidFill>
                            <a:srgbClr val="231F20"/>
                          </a:solidFill>
                          <a:effectLst/>
                          <a:latin typeface="Times New Roman"/>
                          <a:ea typeface="Calibri"/>
                          <a:cs typeface="Times New Roman"/>
                        </a:rPr>
                        <a:t>in</a:t>
                      </a:r>
                      <a:r>
                        <a:rPr lang="ru-RU" sz="2000" b="1" dirty="0">
                          <a:solidFill>
                            <a:srgbClr val="231F20"/>
                          </a:solidFill>
                          <a:effectLst/>
                          <a:latin typeface="Times New Roman"/>
                          <a:ea typeface="Calibri"/>
                          <a:cs typeface="Times New Roman"/>
                        </a:rPr>
                        <a:t> T2, </a:t>
                      </a:r>
                      <a:r>
                        <a:rPr lang="ru-RU" sz="2000" b="1" dirty="0" err="1">
                          <a:solidFill>
                            <a:srgbClr val="231F20"/>
                          </a:solidFill>
                          <a:effectLst/>
                          <a:latin typeface="Times New Roman"/>
                          <a:ea typeface="Calibri"/>
                          <a:cs typeface="Times New Roman"/>
                        </a:rPr>
                        <a:t>out</a:t>
                      </a:r>
                      <a:r>
                        <a:rPr lang="ru-RU" sz="2000" b="1" dirty="0">
                          <a:solidFill>
                            <a:srgbClr val="231F20"/>
                          </a:solidFill>
                          <a:effectLst/>
                          <a:latin typeface="Times New Roman"/>
                          <a:ea typeface="Calibri"/>
                          <a:cs typeface="Times New Roman"/>
                        </a:rPr>
                        <a:t> </a:t>
                      </a:r>
                      <a:r>
                        <a:rPr lang="ru-RU" sz="2000" b="1" dirty="0" err="1">
                          <a:solidFill>
                            <a:srgbClr val="231F20"/>
                          </a:solidFill>
                          <a:effectLst/>
                          <a:latin typeface="Times New Roman"/>
                          <a:ea typeface="Calibri"/>
                          <a:cs typeface="Times New Roman"/>
                        </a:rPr>
                        <a:t>TResult</a:t>
                      </a:r>
                      <a:r>
                        <a:rPr lang="ru-RU" sz="2000" b="1" dirty="0">
                          <a:solidFill>
                            <a:srgbClr val="231F20"/>
                          </a:solidFill>
                          <a:effectLst/>
                          <a:latin typeface="Times New Roman"/>
                          <a:ea typeface="Calibri"/>
                          <a:cs typeface="Times New Roman"/>
                        </a:rPr>
                        <a:t>&gt;(T1 arg1, T2 arg2)</a:t>
                      </a:r>
                      <a:endParaRPr lang="ru-RU" sz="2000" b="1" dirty="0">
                        <a:effectLst/>
                        <a:latin typeface="Calibri"/>
                        <a:ea typeface="Calibri"/>
                        <a:cs typeface="Times New Roman"/>
                      </a:endParaRPr>
                    </a:p>
                    <a:p>
                      <a:pPr algn="just">
                        <a:lnSpc>
                          <a:spcPct val="107000"/>
                        </a:lnSpc>
                        <a:spcAft>
                          <a:spcPts val="0"/>
                        </a:spcAft>
                      </a:pPr>
                      <a:r>
                        <a:rPr lang="ru-RU" sz="2000" b="1" dirty="0">
                          <a:solidFill>
                            <a:srgbClr val="231F20"/>
                          </a:solidFill>
                          <a:effectLst/>
                          <a:latin typeface="Times New Roman"/>
                          <a:ea typeface="Calibri"/>
                          <a:cs typeface="Times New Roman"/>
                        </a:rPr>
                        <a:t> </a:t>
                      </a:r>
                      <a:endParaRPr lang="ru-RU"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556141" y="476672"/>
            <a:ext cx="803895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4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Delegates</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generic</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represents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returns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value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case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with</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different</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versions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take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between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0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18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input</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endParaRPr kumimoji="0" lang="en-US"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following</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code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shows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defnition</a:t>
            </a:r>
            <a:r>
              <a:rPr kumimoji="0" lang="en-US"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takes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two</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961044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7848872" cy="6084999"/>
          </a:xfrm>
          <a:prstGeom prst="rect">
            <a:avLst/>
          </a:prstGeom>
        </p:spPr>
        <p:txBody>
          <a:bodyPr wrap="square">
            <a:spAutoFit/>
          </a:bodyPr>
          <a:lstStyle/>
          <a:p>
            <a:pPr indent="450215" algn="ctr">
              <a:lnSpc>
                <a:spcPct val="107000"/>
              </a:lnSpc>
              <a:spcAft>
                <a:spcPts val="0"/>
              </a:spcAft>
            </a:pPr>
            <a:r>
              <a:rPr lang="en-US" sz="2200" b="1" dirty="0" smtClean="0">
                <a:solidFill>
                  <a:srgbClr val="231F20"/>
                </a:solidFill>
                <a:latin typeface="Times New Roman" pitchFamily="18" charset="0"/>
                <a:ea typeface="Calibri"/>
                <a:cs typeface="Times New Roman" pitchFamily="18" charset="0"/>
              </a:rPr>
              <a:t>2 Lambda Expressions</a:t>
            </a:r>
            <a:endParaRPr lang="en-US" sz="2200" dirty="0" smtClean="0">
              <a:latin typeface="Times New Roman" pitchFamily="18" charset="0"/>
              <a:ea typeface="Calibri"/>
              <a:cs typeface="Times New Roman" pitchFamily="18" charset="0"/>
            </a:endParaRPr>
          </a:p>
          <a:p>
            <a:pPr indent="450215" algn="just">
              <a:lnSpc>
                <a:spcPct val="107000"/>
              </a:lnSpc>
              <a:spcAft>
                <a:spcPts val="0"/>
              </a:spcAft>
            </a:pPr>
            <a:r>
              <a:rPr lang="en-US" sz="2200" b="1" dirty="0" smtClean="0">
                <a:latin typeface="Times New Roman" pitchFamily="18" charset="0"/>
                <a:ea typeface="Calibri"/>
                <a:cs typeface="Times New Roman" pitchFamily="18" charset="0"/>
              </a:rPr>
              <a:t> 2.1 Lambda Expressions </a:t>
            </a:r>
          </a:p>
          <a:p>
            <a:pPr indent="450215" algn="just">
              <a:lnSpc>
                <a:spcPct val="107000"/>
              </a:lnSpc>
              <a:spcAft>
                <a:spcPts val="0"/>
              </a:spcAft>
            </a:pPr>
            <a:r>
              <a:rPr lang="en-US" sz="2200" i="1" dirty="0" smtClean="0">
                <a:latin typeface="Times New Roman" pitchFamily="18" charset="0"/>
                <a:ea typeface="Calibri"/>
                <a:cs typeface="Times New Roman" pitchFamily="18" charset="0"/>
              </a:rPr>
              <a:t>Definition</a:t>
            </a:r>
            <a:r>
              <a:rPr lang="en-US" sz="2200" dirty="0" smtClean="0">
                <a:latin typeface="Times New Roman" pitchFamily="18" charset="0"/>
                <a:ea typeface="Calibri"/>
                <a:cs typeface="Times New Roman" pitchFamily="18" charset="0"/>
              </a:rPr>
              <a:t> </a:t>
            </a:r>
            <a:r>
              <a:rPr lang="en-US" sz="2200" i="1" dirty="0" smtClean="0">
                <a:latin typeface="Times New Roman" pitchFamily="18" charset="0"/>
                <a:ea typeface="Calibri"/>
                <a:cs typeface="Times New Roman" pitchFamily="18" charset="0"/>
              </a:rPr>
              <a:t>1</a:t>
            </a:r>
            <a:r>
              <a:rPr lang="en-US" sz="2200" dirty="0" smtClean="0">
                <a:latin typeface="Times New Roman" pitchFamily="18" charset="0"/>
                <a:ea typeface="Calibri"/>
                <a:cs typeface="Times New Roman" pitchFamily="18" charset="0"/>
              </a:rPr>
              <a:t>. </a:t>
            </a:r>
          </a:p>
          <a:p>
            <a:pPr indent="450215" algn="just">
              <a:lnSpc>
                <a:spcPct val="107000"/>
              </a:lnSpc>
              <a:spcAft>
                <a:spcPts val="0"/>
              </a:spcAft>
            </a:pPr>
            <a:r>
              <a:rPr lang="en-US" sz="2200" dirty="0" smtClean="0">
                <a:solidFill>
                  <a:srgbClr val="231F20"/>
                </a:solidFill>
                <a:latin typeface="Times New Roman" pitchFamily="18" charset="0"/>
                <a:ea typeface="Calibri"/>
                <a:cs typeface="Times New Roman" pitchFamily="18" charset="0"/>
              </a:rPr>
              <a:t>Anonymous methods give you a shortcut for creating a short method that will be used in only one place. In case that isn’t short enough, lambda methods provide a shorthand notation for creating those shortcuts. </a:t>
            </a:r>
            <a:endParaRPr lang="en-US" sz="2200" dirty="0" smtClean="0">
              <a:latin typeface="Times New Roman" pitchFamily="18" charset="0"/>
              <a:ea typeface="Calibri"/>
              <a:cs typeface="Times New Roman" pitchFamily="18" charset="0"/>
            </a:endParaRPr>
          </a:p>
          <a:p>
            <a:pPr indent="450215" algn="just">
              <a:lnSpc>
                <a:spcPct val="107000"/>
              </a:lnSpc>
              <a:spcAft>
                <a:spcPts val="0"/>
              </a:spcAft>
            </a:pPr>
            <a:r>
              <a:rPr lang="en-US" sz="2200" dirty="0" smtClean="0">
                <a:solidFill>
                  <a:srgbClr val="231F20"/>
                </a:solidFill>
                <a:latin typeface="Times New Roman" pitchFamily="18" charset="0"/>
                <a:ea typeface="Calibri"/>
                <a:cs typeface="Times New Roman" pitchFamily="18" charset="0"/>
              </a:rPr>
              <a:t>A</a:t>
            </a:r>
            <a:r>
              <a:rPr lang="en-US" sz="2200" b="1" dirty="0" smtClean="0">
                <a:solidFill>
                  <a:srgbClr val="231F20"/>
                </a:solidFill>
                <a:latin typeface="Times New Roman" pitchFamily="18" charset="0"/>
                <a:ea typeface="Calibri"/>
                <a:cs typeface="Times New Roman" pitchFamily="18" charset="0"/>
              </a:rPr>
              <a:t> </a:t>
            </a:r>
            <a:r>
              <a:rPr lang="en-US" sz="2200" b="1" i="1" dirty="0" smtClean="0">
                <a:solidFill>
                  <a:srgbClr val="231F20"/>
                </a:solidFill>
                <a:latin typeface="Times New Roman" pitchFamily="18" charset="0"/>
                <a:ea typeface="Calibri"/>
                <a:cs typeface="Times New Roman" pitchFamily="18" charset="0"/>
              </a:rPr>
              <a:t>lambda expression</a:t>
            </a:r>
            <a:r>
              <a:rPr lang="en-US" sz="2200" i="1" dirty="0" smtClean="0">
                <a:solidFill>
                  <a:srgbClr val="231F20"/>
                </a:solidFill>
                <a:latin typeface="Times New Roman" pitchFamily="18" charset="0"/>
                <a:ea typeface="Calibri"/>
                <a:cs typeface="Times New Roman" pitchFamily="18" charset="0"/>
              </a:rPr>
              <a:t> </a:t>
            </a:r>
            <a:r>
              <a:rPr lang="en-US" sz="2200" dirty="0" smtClean="0">
                <a:solidFill>
                  <a:srgbClr val="231F20"/>
                </a:solidFill>
                <a:latin typeface="Times New Roman" pitchFamily="18" charset="0"/>
                <a:ea typeface="Calibri"/>
                <a:cs typeface="Times New Roman" pitchFamily="18" charset="0"/>
              </a:rPr>
              <a:t>uses a concise syntax to create an anonymous method.</a:t>
            </a:r>
            <a:endParaRPr lang="en-US" sz="2200" dirty="0" smtClean="0">
              <a:latin typeface="Times New Roman" pitchFamily="18" charset="0"/>
              <a:ea typeface="Calibri"/>
              <a:cs typeface="Times New Roman" pitchFamily="18" charset="0"/>
            </a:endParaRPr>
          </a:p>
          <a:p>
            <a:pPr indent="450215" algn="just">
              <a:lnSpc>
                <a:spcPct val="107000"/>
              </a:lnSpc>
              <a:spcAft>
                <a:spcPts val="0"/>
              </a:spcAft>
            </a:pPr>
            <a:r>
              <a:rPr lang="en-US" sz="2200" dirty="0" smtClean="0">
                <a:solidFill>
                  <a:srgbClr val="231F20"/>
                </a:solidFill>
                <a:latin typeface="Times New Roman" pitchFamily="18" charset="0"/>
                <a:ea typeface="Calibri"/>
                <a:cs typeface="Times New Roman" pitchFamily="18" charset="0"/>
              </a:rPr>
              <a:t> </a:t>
            </a:r>
            <a:endParaRPr lang="en-US" sz="2200" dirty="0" smtClean="0">
              <a:latin typeface="Times New Roman" pitchFamily="18" charset="0"/>
              <a:ea typeface="Calibri"/>
              <a:cs typeface="Times New Roman" pitchFamily="18" charset="0"/>
            </a:endParaRPr>
          </a:p>
          <a:p>
            <a:pPr indent="450215" algn="just">
              <a:spcAft>
                <a:spcPts val="0"/>
              </a:spcAft>
            </a:pPr>
            <a:r>
              <a:rPr lang="en-US" sz="2200" i="1" dirty="0" smtClean="0">
                <a:solidFill>
                  <a:srgbClr val="231F20"/>
                </a:solidFill>
                <a:latin typeface="Times New Roman" pitchFamily="18" charset="0"/>
                <a:ea typeface="Times New Roman"/>
                <a:cs typeface="Times New Roman" pitchFamily="18" charset="0"/>
              </a:rPr>
              <a:t>Definition</a:t>
            </a:r>
            <a:r>
              <a:rPr lang="en-US" sz="2200" dirty="0" smtClean="0">
                <a:solidFill>
                  <a:srgbClr val="231F20"/>
                </a:solidFill>
                <a:latin typeface="Times New Roman" pitchFamily="18" charset="0"/>
                <a:ea typeface="Times New Roman"/>
                <a:cs typeface="Times New Roman" pitchFamily="18" charset="0"/>
              </a:rPr>
              <a:t> </a:t>
            </a:r>
            <a:r>
              <a:rPr lang="en-US" sz="2200" i="1" dirty="0" smtClean="0">
                <a:solidFill>
                  <a:srgbClr val="231F20"/>
                </a:solidFill>
                <a:latin typeface="Times New Roman" pitchFamily="18" charset="0"/>
                <a:ea typeface="Times New Roman"/>
                <a:cs typeface="Times New Roman" pitchFamily="18" charset="0"/>
              </a:rPr>
              <a:t>2</a:t>
            </a:r>
            <a:r>
              <a:rPr lang="en-US" sz="2200" dirty="0" smtClean="0">
                <a:solidFill>
                  <a:srgbClr val="231F20"/>
                </a:solidFill>
                <a:latin typeface="Times New Roman" pitchFamily="18" charset="0"/>
                <a:ea typeface="Times New Roman"/>
                <a:cs typeface="Times New Roman" pitchFamily="18" charset="0"/>
              </a:rPr>
              <a:t>.</a:t>
            </a:r>
            <a:endParaRPr lang="en-US" sz="2200" dirty="0" smtClean="0">
              <a:latin typeface="Times New Roman" pitchFamily="18" charset="0"/>
              <a:ea typeface="Times New Roman"/>
              <a:cs typeface="Times New Roman" pitchFamily="18" charset="0"/>
            </a:endParaRPr>
          </a:p>
          <a:p>
            <a:pPr indent="450215" algn="just">
              <a:spcAft>
                <a:spcPts val="0"/>
              </a:spcAft>
            </a:pPr>
            <a:r>
              <a:rPr lang="en-US" sz="2200" dirty="0" smtClean="0">
                <a:solidFill>
                  <a:srgbClr val="2A2A2A"/>
                </a:solidFill>
                <a:latin typeface="Times New Roman" pitchFamily="18" charset="0"/>
                <a:ea typeface="Times New Roman"/>
                <a:cs typeface="Times New Roman" pitchFamily="18" charset="0"/>
              </a:rPr>
              <a:t>A lambda expression is an anonymous function that you can use to create delegates or expression tree types. By using lambda expressions, you can write local functions that can be passed as arguments or returned as the value of function calls. Lambda expressions are particularly helpful for writing LINQ query expressions.</a:t>
            </a:r>
            <a:endParaRPr lang="en-US" sz="2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085199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797511"/>
            <a:ext cx="7130574" cy="1938992"/>
          </a:xfrm>
          <a:prstGeom prst="rect">
            <a:avLst/>
          </a:prstGeom>
        </p:spPr>
        <p:txBody>
          <a:bodyPr wrap="square">
            <a:spAutoFit/>
          </a:bodyPr>
          <a:lstStyle/>
          <a:p>
            <a:pPr indent="450215" algn="just">
              <a:spcAft>
                <a:spcPts val="0"/>
              </a:spcAft>
            </a:pPr>
            <a:r>
              <a:rPr lang="ru-RU" sz="2400" dirty="0" err="1">
                <a:solidFill>
                  <a:srgbClr val="2A2A2A"/>
                </a:solidFill>
                <a:latin typeface="Times New Roman"/>
                <a:ea typeface="Times New Roman"/>
              </a:rPr>
              <a:t>To</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create</a:t>
            </a:r>
            <a:r>
              <a:rPr lang="ru-RU" sz="2400" dirty="0">
                <a:solidFill>
                  <a:srgbClr val="2A2A2A"/>
                </a:solidFill>
                <a:latin typeface="Times New Roman"/>
                <a:ea typeface="Times New Roman"/>
              </a:rPr>
              <a:t> a </a:t>
            </a:r>
            <a:r>
              <a:rPr lang="ru-RU" sz="2400" dirty="0" err="1">
                <a:solidFill>
                  <a:srgbClr val="2A2A2A"/>
                </a:solidFill>
                <a:latin typeface="Times New Roman"/>
                <a:ea typeface="Times New Roman"/>
              </a:rPr>
              <a:t>lambda</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expression</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you</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specify</a:t>
            </a:r>
            <a:r>
              <a:rPr lang="ru-RU" sz="2400" dirty="0">
                <a:solidFill>
                  <a:srgbClr val="2A2A2A"/>
                </a:solidFill>
                <a:latin typeface="Times New Roman"/>
                <a:ea typeface="Times New Roman"/>
              </a:rPr>
              <a:t> </a:t>
            </a:r>
            <a:endParaRPr lang="ru-RU" sz="2400" dirty="0">
              <a:latin typeface="Times New Roman"/>
              <a:ea typeface="Times New Roman"/>
            </a:endParaRPr>
          </a:p>
          <a:p>
            <a:pPr indent="450215" algn="just">
              <a:spcAft>
                <a:spcPts val="0"/>
              </a:spcAft>
            </a:pPr>
            <a:r>
              <a:rPr lang="kk-KZ" sz="2400" dirty="0">
                <a:solidFill>
                  <a:srgbClr val="2A2A2A"/>
                </a:solidFill>
                <a:latin typeface="Times New Roman"/>
                <a:ea typeface="Times New Roman"/>
              </a:rPr>
              <a:t>1</a:t>
            </a:r>
            <a:r>
              <a:rPr lang="ru-RU" sz="2400" dirty="0">
                <a:solidFill>
                  <a:srgbClr val="2A2A2A"/>
                </a:solidFill>
                <a:latin typeface="Times New Roman"/>
                <a:ea typeface="Times New Roman"/>
              </a:rPr>
              <a:t>)</a:t>
            </a:r>
            <a:r>
              <a:rPr lang="ru-RU" sz="2400" b="1" dirty="0">
                <a:solidFill>
                  <a:srgbClr val="2A2A2A"/>
                </a:solidFill>
                <a:latin typeface="Times New Roman"/>
                <a:ea typeface="Times New Roman"/>
              </a:rPr>
              <a:t> </a:t>
            </a:r>
            <a:r>
              <a:rPr lang="ru-RU" sz="2400" b="1" dirty="0" err="1">
                <a:solidFill>
                  <a:srgbClr val="2A2A2A"/>
                </a:solidFill>
                <a:latin typeface="Times New Roman"/>
                <a:ea typeface="Times New Roman"/>
              </a:rPr>
              <a:t>input</a:t>
            </a:r>
            <a:r>
              <a:rPr lang="ru-RU" sz="2400" b="1" dirty="0">
                <a:solidFill>
                  <a:srgbClr val="2A2A2A"/>
                </a:solidFill>
                <a:latin typeface="Times New Roman"/>
                <a:ea typeface="Times New Roman"/>
              </a:rPr>
              <a:t> </a:t>
            </a:r>
            <a:r>
              <a:rPr lang="ru-RU" sz="2400" b="1" dirty="0" err="1">
                <a:solidFill>
                  <a:srgbClr val="2A2A2A"/>
                </a:solidFill>
                <a:latin typeface="Times New Roman"/>
                <a:ea typeface="Times New Roman"/>
              </a:rPr>
              <a:t>parameters</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if</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any</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on</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the</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left</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side</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of</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the</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lambda</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operator</a:t>
            </a:r>
            <a:r>
              <a:rPr lang="ru-RU" sz="2400" dirty="0">
                <a:solidFill>
                  <a:srgbClr val="2A2A2A"/>
                </a:solidFill>
                <a:latin typeface="Times New Roman"/>
                <a:ea typeface="Times New Roman"/>
              </a:rPr>
              <a:t> </a:t>
            </a:r>
            <a:r>
              <a:rPr lang="ru-RU" sz="2400" u="sng" dirty="0">
                <a:solidFill>
                  <a:srgbClr val="0072C6"/>
                </a:solidFill>
                <a:latin typeface="Times New Roman"/>
                <a:ea typeface="Times New Roman"/>
                <a:hlinkClick r:id="rId2"/>
              </a:rPr>
              <a:t>=&gt;</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and</a:t>
            </a:r>
            <a:r>
              <a:rPr lang="ru-RU" sz="2400" dirty="0">
                <a:solidFill>
                  <a:srgbClr val="2A2A2A"/>
                </a:solidFill>
                <a:latin typeface="Times New Roman"/>
                <a:ea typeface="Times New Roman"/>
              </a:rPr>
              <a:t> </a:t>
            </a:r>
            <a:endParaRPr lang="ru-RU" sz="2400" dirty="0">
              <a:latin typeface="Times New Roman"/>
              <a:ea typeface="Times New Roman"/>
            </a:endParaRPr>
          </a:p>
          <a:p>
            <a:pPr indent="450215" algn="just">
              <a:spcAft>
                <a:spcPts val="0"/>
              </a:spcAft>
            </a:pPr>
            <a:r>
              <a:rPr lang="kk-KZ" sz="2400" dirty="0">
                <a:solidFill>
                  <a:srgbClr val="2A2A2A"/>
                </a:solidFill>
                <a:latin typeface="Times New Roman"/>
                <a:ea typeface="Times New Roman"/>
              </a:rPr>
              <a:t>2) </a:t>
            </a:r>
            <a:r>
              <a:rPr lang="ru-RU" sz="2400" dirty="0" err="1">
                <a:solidFill>
                  <a:srgbClr val="2A2A2A"/>
                </a:solidFill>
                <a:latin typeface="Times New Roman"/>
                <a:ea typeface="Times New Roman"/>
              </a:rPr>
              <a:t>you</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put</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the</a:t>
            </a:r>
            <a:r>
              <a:rPr lang="ru-RU" sz="2400" dirty="0">
                <a:solidFill>
                  <a:srgbClr val="2A2A2A"/>
                </a:solidFill>
                <a:latin typeface="Times New Roman"/>
                <a:ea typeface="Times New Roman"/>
              </a:rPr>
              <a:t> </a:t>
            </a:r>
            <a:r>
              <a:rPr lang="ru-RU" sz="2400" b="1" dirty="0" err="1">
                <a:solidFill>
                  <a:srgbClr val="2A2A2A"/>
                </a:solidFill>
                <a:latin typeface="Times New Roman"/>
                <a:ea typeface="Times New Roman"/>
              </a:rPr>
              <a:t>expression</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or</a:t>
            </a:r>
            <a:r>
              <a:rPr lang="ru-RU" sz="2400" dirty="0">
                <a:solidFill>
                  <a:srgbClr val="2A2A2A"/>
                </a:solidFill>
                <a:latin typeface="Times New Roman"/>
                <a:ea typeface="Times New Roman"/>
              </a:rPr>
              <a:t> </a:t>
            </a:r>
            <a:r>
              <a:rPr lang="ru-RU" sz="2400" b="1" dirty="0" err="1">
                <a:solidFill>
                  <a:srgbClr val="2A2A2A"/>
                </a:solidFill>
                <a:latin typeface="Times New Roman"/>
                <a:ea typeface="Times New Roman"/>
              </a:rPr>
              <a:t>statement</a:t>
            </a:r>
            <a:r>
              <a:rPr lang="ru-RU" sz="2400" b="1" dirty="0">
                <a:solidFill>
                  <a:srgbClr val="2A2A2A"/>
                </a:solidFill>
                <a:latin typeface="Times New Roman"/>
                <a:ea typeface="Times New Roman"/>
              </a:rPr>
              <a:t> </a:t>
            </a:r>
            <a:r>
              <a:rPr lang="ru-RU" sz="2400" b="1" dirty="0" err="1">
                <a:solidFill>
                  <a:srgbClr val="2A2A2A"/>
                </a:solidFill>
                <a:latin typeface="Times New Roman"/>
                <a:ea typeface="Times New Roman"/>
              </a:rPr>
              <a:t>block</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on</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the</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other</a:t>
            </a:r>
            <a:r>
              <a:rPr lang="ru-RU" sz="2400" dirty="0">
                <a:solidFill>
                  <a:srgbClr val="2A2A2A"/>
                </a:solidFill>
                <a:latin typeface="Times New Roman"/>
                <a:ea typeface="Times New Roman"/>
              </a:rPr>
              <a:t> </a:t>
            </a:r>
            <a:r>
              <a:rPr lang="ru-RU" sz="2400" dirty="0" err="1">
                <a:solidFill>
                  <a:srgbClr val="2A2A2A"/>
                </a:solidFill>
                <a:latin typeface="Times New Roman"/>
                <a:ea typeface="Times New Roman"/>
              </a:rPr>
              <a:t>side</a:t>
            </a:r>
            <a:r>
              <a:rPr lang="ru-RU" sz="2400" dirty="0">
                <a:solidFill>
                  <a:srgbClr val="2A2A2A"/>
                </a:solidFill>
                <a:latin typeface="Times New Roman"/>
                <a:ea typeface="Times New Roman"/>
              </a:rPr>
              <a:t>. </a:t>
            </a:r>
            <a:endParaRPr lang="ru-RU" sz="2400" dirty="0">
              <a:effectLst/>
              <a:latin typeface="Times New Roman"/>
              <a:ea typeface="Times New Roman"/>
            </a:endParaRPr>
          </a:p>
        </p:txBody>
      </p:sp>
      <p:sp>
        <p:nvSpPr>
          <p:cNvPr id="3" name="Прямоугольник 2"/>
          <p:cNvSpPr/>
          <p:nvPr/>
        </p:nvSpPr>
        <p:spPr>
          <a:xfrm>
            <a:off x="2200585" y="116632"/>
            <a:ext cx="3877728" cy="491609"/>
          </a:xfrm>
          <a:prstGeom prst="rect">
            <a:avLst/>
          </a:prstGeom>
        </p:spPr>
        <p:txBody>
          <a:bodyPr wrap="none">
            <a:spAutoFit/>
          </a:bodyPr>
          <a:lstStyle/>
          <a:p>
            <a:pPr indent="450215" algn="ctr">
              <a:lnSpc>
                <a:spcPct val="107000"/>
              </a:lnSpc>
              <a:spcAft>
                <a:spcPts val="0"/>
              </a:spcAft>
            </a:pPr>
            <a:r>
              <a:rPr lang="en-US" sz="2600" b="1" dirty="0">
                <a:solidFill>
                  <a:srgbClr val="231F20"/>
                </a:solidFill>
                <a:latin typeface="Times New Roman" pitchFamily="18" charset="0"/>
                <a:ea typeface="Calibri"/>
                <a:cs typeface="Times New Roman" pitchFamily="18" charset="0"/>
              </a:rPr>
              <a:t>2 Lambda Expressions</a:t>
            </a:r>
            <a:endParaRPr lang="en-US" sz="26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945977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993054238"/>
              </p:ext>
            </p:extLst>
          </p:nvPr>
        </p:nvGraphicFramePr>
        <p:xfrm>
          <a:off x="781021" y="1772816"/>
          <a:ext cx="7560840" cy="2386285"/>
        </p:xfrm>
        <a:graphic>
          <a:graphicData uri="http://schemas.openxmlformats.org/drawingml/2006/table">
            <a:tbl>
              <a:tblPr firstRow="1" firstCol="1" bandRow="1"/>
              <a:tblGrid>
                <a:gridCol w="7560840">
                  <a:extLst>
                    <a:ext uri="{9D8B030D-6E8A-4147-A177-3AD203B41FA5}">
                      <a16:colId xmlns:a16="http://schemas.microsoft.com/office/drawing/2014/main" val="20000"/>
                    </a:ext>
                  </a:extLst>
                </a:gridCol>
              </a:tblGrid>
              <a:tr h="2386285">
                <a:tc>
                  <a:txBody>
                    <a:bodyPr/>
                    <a:lstStyle/>
                    <a:p>
                      <a:pPr>
                        <a:lnSpc>
                          <a:spcPct val="107000"/>
                        </a:lnSpc>
                        <a:spcAft>
                          <a:spcPts val="0"/>
                        </a:spcAft>
                      </a:pPr>
                      <a:r>
                        <a:rPr lang="ru-RU" sz="2200" b="1" dirty="0" err="1" smtClean="0">
                          <a:solidFill>
                            <a:srgbClr val="0000FF"/>
                          </a:solidFill>
                          <a:effectLst/>
                          <a:latin typeface="Consolas"/>
                          <a:ea typeface="Times New Roman"/>
                          <a:cs typeface="Times New Roman"/>
                        </a:rPr>
                        <a:t>delegate</a:t>
                      </a:r>
                      <a:r>
                        <a:rPr lang="ru-RU" sz="2200" b="1" dirty="0" smtClean="0">
                          <a:solidFill>
                            <a:srgbClr val="000000"/>
                          </a:solidFill>
                          <a:effectLst/>
                          <a:latin typeface="Consolas"/>
                          <a:ea typeface="Times New Roman"/>
                          <a:cs typeface="Times New Roman"/>
                        </a:rPr>
                        <a:t> </a:t>
                      </a:r>
                      <a:r>
                        <a:rPr lang="ru-RU" sz="2200" b="1" dirty="0" err="1">
                          <a:solidFill>
                            <a:srgbClr val="0000FF"/>
                          </a:solidFill>
                          <a:effectLst/>
                          <a:latin typeface="Consolas"/>
                          <a:ea typeface="Times New Roman"/>
                          <a:cs typeface="Times New Roman"/>
                        </a:rPr>
                        <a:t>int</a:t>
                      </a:r>
                      <a:r>
                        <a:rPr lang="ru-RU" sz="2200" b="1" dirty="0">
                          <a:solidFill>
                            <a:srgbClr val="000000"/>
                          </a:solidFill>
                          <a:effectLst/>
                          <a:latin typeface="Consolas"/>
                          <a:ea typeface="Times New Roman"/>
                          <a:cs typeface="Times New Roman"/>
                        </a:rPr>
                        <a:t> </a:t>
                      </a:r>
                      <a:r>
                        <a:rPr lang="ru-RU" sz="2200" b="1" dirty="0" err="1">
                          <a:solidFill>
                            <a:srgbClr val="000000"/>
                          </a:solidFill>
                          <a:effectLst/>
                          <a:latin typeface="Consolas"/>
                          <a:ea typeface="Times New Roman"/>
                          <a:cs typeface="Times New Roman"/>
                        </a:rPr>
                        <a:t>del</a:t>
                      </a:r>
                      <a:r>
                        <a:rPr lang="ru-RU" sz="2200" b="1" dirty="0">
                          <a:solidFill>
                            <a:srgbClr val="000000"/>
                          </a:solidFill>
                          <a:effectLst/>
                          <a:latin typeface="Consolas"/>
                          <a:ea typeface="Times New Roman"/>
                          <a:cs typeface="Times New Roman"/>
                        </a:rPr>
                        <a:t>(</a:t>
                      </a:r>
                      <a:r>
                        <a:rPr lang="ru-RU" sz="2200" b="1" dirty="0" err="1">
                          <a:solidFill>
                            <a:srgbClr val="0000FF"/>
                          </a:solidFill>
                          <a:effectLst/>
                          <a:latin typeface="Consolas"/>
                          <a:ea typeface="Times New Roman"/>
                          <a:cs typeface="Times New Roman"/>
                        </a:rPr>
                        <a:t>int</a:t>
                      </a:r>
                      <a:r>
                        <a:rPr lang="ru-RU" sz="2200" b="1" dirty="0">
                          <a:solidFill>
                            <a:srgbClr val="000000"/>
                          </a:solidFill>
                          <a:effectLst/>
                          <a:latin typeface="Consolas"/>
                          <a:ea typeface="Times New Roman"/>
                          <a:cs typeface="Times New Roman"/>
                        </a:rPr>
                        <a:t> i);</a:t>
                      </a:r>
                      <a:endParaRPr lang="ru-RU" sz="2200" b="1" dirty="0">
                        <a:effectLst/>
                        <a:latin typeface="Calibri"/>
                        <a:ea typeface="Calibri"/>
                        <a:cs typeface="Times New Roman"/>
                      </a:endParaRPr>
                    </a:p>
                    <a:p>
                      <a:pPr>
                        <a:lnSpc>
                          <a:spcPct val="107000"/>
                        </a:lnSpc>
                        <a:spcAft>
                          <a:spcPts val="0"/>
                        </a:spcAft>
                      </a:pPr>
                      <a:endParaRPr lang="ru-RU" sz="2200" b="1" dirty="0" smtClean="0">
                        <a:solidFill>
                          <a:srgbClr val="0000FF"/>
                        </a:solidFill>
                        <a:effectLst/>
                        <a:latin typeface="Consolas"/>
                        <a:ea typeface="Times New Roman"/>
                        <a:cs typeface="Times New Roman"/>
                      </a:endParaRPr>
                    </a:p>
                    <a:p>
                      <a:pPr>
                        <a:lnSpc>
                          <a:spcPct val="107000"/>
                        </a:lnSpc>
                        <a:spcAft>
                          <a:spcPts val="0"/>
                        </a:spcAft>
                      </a:pPr>
                      <a:r>
                        <a:rPr lang="ru-RU" sz="2200" b="1" dirty="0" err="1" smtClean="0">
                          <a:solidFill>
                            <a:srgbClr val="0000FF"/>
                          </a:solidFill>
                          <a:effectLst/>
                          <a:latin typeface="Consolas"/>
                          <a:ea typeface="Times New Roman"/>
                          <a:cs typeface="Times New Roman"/>
                        </a:rPr>
                        <a:t>static</a:t>
                      </a:r>
                      <a:r>
                        <a:rPr lang="ru-RU" sz="2200" b="1" dirty="0" smtClean="0">
                          <a:solidFill>
                            <a:srgbClr val="000000"/>
                          </a:solidFill>
                          <a:effectLst/>
                          <a:latin typeface="Consolas"/>
                          <a:ea typeface="Times New Roman"/>
                          <a:cs typeface="Times New Roman"/>
                        </a:rPr>
                        <a:t> </a:t>
                      </a:r>
                      <a:r>
                        <a:rPr lang="ru-RU" sz="2200" b="1" dirty="0" err="1">
                          <a:solidFill>
                            <a:srgbClr val="0000FF"/>
                          </a:solidFill>
                          <a:effectLst/>
                          <a:latin typeface="Consolas"/>
                          <a:ea typeface="Times New Roman"/>
                          <a:cs typeface="Times New Roman"/>
                        </a:rPr>
                        <a:t>void</a:t>
                      </a:r>
                      <a:r>
                        <a:rPr lang="ru-RU" sz="2200" b="1" dirty="0">
                          <a:solidFill>
                            <a:srgbClr val="000000"/>
                          </a:solidFill>
                          <a:effectLst/>
                          <a:latin typeface="Consolas"/>
                          <a:ea typeface="Times New Roman"/>
                          <a:cs typeface="Times New Roman"/>
                        </a:rPr>
                        <a:t> </a:t>
                      </a:r>
                      <a:r>
                        <a:rPr lang="ru-RU" sz="2200" b="1" dirty="0" err="1">
                          <a:solidFill>
                            <a:srgbClr val="000000"/>
                          </a:solidFill>
                          <a:effectLst/>
                          <a:latin typeface="Consolas"/>
                          <a:ea typeface="Times New Roman"/>
                          <a:cs typeface="Times New Roman"/>
                        </a:rPr>
                        <a:t>Main</a:t>
                      </a:r>
                      <a:r>
                        <a:rPr lang="ru-RU" sz="2200" b="1" dirty="0">
                          <a:solidFill>
                            <a:srgbClr val="000000"/>
                          </a:solidFill>
                          <a:effectLst/>
                          <a:latin typeface="Consolas"/>
                          <a:ea typeface="Times New Roman"/>
                          <a:cs typeface="Times New Roman"/>
                        </a:rPr>
                        <a:t>(</a:t>
                      </a:r>
                      <a:r>
                        <a:rPr lang="ru-RU" sz="2200" b="1" dirty="0" err="1">
                          <a:solidFill>
                            <a:srgbClr val="0000FF"/>
                          </a:solidFill>
                          <a:effectLst/>
                          <a:latin typeface="Consolas"/>
                          <a:ea typeface="Times New Roman"/>
                          <a:cs typeface="Times New Roman"/>
                        </a:rPr>
                        <a:t>string</a:t>
                      </a:r>
                      <a:r>
                        <a:rPr lang="ru-RU" sz="2200" b="1" dirty="0">
                          <a:solidFill>
                            <a:srgbClr val="000000"/>
                          </a:solidFill>
                          <a:effectLst/>
                          <a:latin typeface="Consolas"/>
                          <a:ea typeface="Times New Roman"/>
                          <a:cs typeface="Times New Roman"/>
                        </a:rPr>
                        <a:t>[] </a:t>
                      </a:r>
                      <a:r>
                        <a:rPr lang="ru-RU" sz="2200" b="1" dirty="0" err="1">
                          <a:solidFill>
                            <a:srgbClr val="000000"/>
                          </a:solidFill>
                          <a:effectLst/>
                          <a:latin typeface="Consolas"/>
                          <a:ea typeface="Times New Roman"/>
                          <a:cs typeface="Times New Roman"/>
                        </a:rPr>
                        <a:t>args</a:t>
                      </a:r>
                      <a:r>
                        <a:rPr lang="ru-RU" sz="2200" b="1" dirty="0">
                          <a:solidFill>
                            <a:srgbClr val="000000"/>
                          </a:solidFill>
                          <a:effectLst/>
                          <a:latin typeface="Consolas"/>
                          <a:ea typeface="Times New Roman"/>
                          <a:cs typeface="Times New Roman"/>
                        </a:rPr>
                        <a:t>)</a:t>
                      </a:r>
                      <a:endParaRPr lang="ru-RU" sz="2200" b="1" dirty="0">
                        <a:effectLst/>
                        <a:latin typeface="Calibri"/>
                        <a:ea typeface="Calibri"/>
                        <a:cs typeface="Times New Roman"/>
                      </a:endParaRPr>
                    </a:p>
                    <a:p>
                      <a:pPr>
                        <a:lnSpc>
                          <a:spcPct val="107000"/>
                        </a:lnSpc>
                        <a:spcAft>
                          <a:spcPts val="0"/>
                        </a:spcAft>
                        <a:tabLst>
                          <a:tab pos="1791970" algn="l"/>
                        </a:tabLst>
                      </a:pPr>
                      <a:r>
                        <a:rPr lang="ru-RU" sz="2200" b="1" dirty="0" smtClean="0">
                          <a:solidFill>
                            <a:srgbClr val="000000"/>
                          </a:solidFill>
                          <a:effectLst/>
                          <a:latin typeface="Consolas"/>
                          <a:ea typeface="Times New Roman"/>
                          <a:cs typeface="Times New Roman"/>
                        </a:rPr>
                        <a:t>{    </a:t>
                      </a:r>
                      <a:r>
                        <a:rPr lang="ru-RU" sz="2200" b="1" dirty="0" err="1">
                          <a:solidFill>
                            <a:srgbClr val="FF0000"/>
                          </a:solidFill>
                          <a:effectLst/>
                          <a:latin typeface="Consolas"/>
                          <a:ea typeface="Times New Roman"/>
                          <a:cs typeface="Times New Roman"/>
                        </a:rPr>
                        <a:t>del</a:t>
                      </a:r>
                      <a:r>
                        <a:rPr lang="ru-RU" sz="2200" b="1" dirty="0">
                          <a:solidFill>
                            <a:srgbClr val="FF0000"/>
                          </a:solidFill>
                          <a:effectLst/>
                          <a:latin typeface="Consolas"/>
                          <a:ea typeface="Times New Roman"/>
                          <a:cs typeface="Times New Roman"/>
                        </a:rPr>
                        <a:t> </a:t>
                      </a:r>
                      <a:r>
                        <a:rPr lang="ru-RU" sz="2200" b="1" dirty="0" err="1">
                          <a:solidFill>
                            <a:srgbClr val="FF0000"/>
                          </a:solidFill>
                          <a:effectLst/>
                          <a:latin typeface="Consolas"/>
                          <a:ea typeface="Times New Roman"/>
                          <a:cs typeface="Times New Roman"/>
                        </a:rPr>
                        <a:t>myDelegate</a:t>
                      </a:r>
                      <a:r>
                        <a:rPr lang="ru-RU" sz="2200" b="1" dirty="0">
                          <a:solidFill>
                            <a:srgbClr val="FF0000"/>
                          </a:solidFill>
                          <a:effectLst/>
                          <a:latin typeface="Consolas"/>
                          <a:ea typeface="Times New Roman"/>
                          <a:cs typeface="Times New Roman"/>
                        </a:rPr>
                        <a:t> = x =&gt; x * x;</a:t>
                      </a:r>
                      <a:endParaRPr lang="ru-RU" sz="2200" b="1" dirty="0">
                        <a:solidFill>
                          <a:srgbClr val="FF0000"/>
                        </a:solidFill>
                        <a:effectLst/>
                        <a:latin typeface="Calibri"/>
                        <a:ea typeface="Calibri"/>
                        <a:cs typeface="Times New Roman"/>
                      </a:endParaRPr>
                    </a:p>
                    <a:p>
                      <a:pPr>
                        <a:lnSpc>
                          <a:spcPct val="107000"/>
                        </a:lnSpc>
                        <a:spcAft>
                          <a:spcPts val="0"/>
                        </a:spcAft>
                      </a:pPr>
                      <a:r>
                        <a:rPr lang="ru-RU" sz="2200" b="1" dirty="0">
                          <a:solidFill>
                            <a:srgbClr val="000000"/>
                          </a:solidFill>
                          <a:effectLst/>
                          <a:latin typeface="Consolas"/>
                          <a:ea typeface="Times New Roman"/>
                          <a:cs typeface="Times New Roman"/>
                        </a:rPr>
                        <a:t>    </a:t>
                      </a:r>
                      <a:r>
                        <a:rPr lang="ru-RU" sz="2200" b="1" dirty="0" err="1">
                          <a:solidFill>
                            <a:srgbClr val="0000FF"/>
                          </a:solidFill>
                          <a:effectLst/>
                          <a:latin typeface="Consolas"/>
                          <a:ea typeface="Times New Roman"/>
                          <a:cs typeface="Times New Roman"/>
                        </a:rPr>
                        <a:t>int</a:t>
                      </a:r>
                      <a:r>
                        <a:rPr lang="ru-RU" sz="2200" b="1" dirty="0">
                          <a:solidFill>
                            <a:srgbClr val="000000"/>
                          </a:solidFill>
                          <a:effectLst/>
                          <a:latin typeface="Consolas"/>
                          <a:ea typeface="Times New Roman"/>
                          <a:cs typeface="Times New Roman"/>
                        </a:rPr>
                        <a:t> j = </a:t>
                      </a:r>
                      <a:r>
                        <a:rPr lang="ru-RU" sz="2200" b="1" dirty="0" err="1">
                          <a:solidFill>
                            <a:srgbClr val="000000"/>
                          </a:solidFill>
                          <a:effectLst/>
                          <a:latin typeface="Consolas"/>
                          <a:ea typeface="Times New Roman"/>
                          <a:cs typeface="Times New Roman"/>
                        </a:rPr>
                        <a:t>myDelegate</a:t>
                      </a:r>
                      <a:r>
                        <a:rPr lang="ru-RU" sz="2200" b="1" dirty="0">
                          <a:solidFill>
                            <a:srgbClr val="000000"/>
                          </a:solidFill>
                          <a:effectLst/>
                          <a:latin typeface="Consolas"/>
                          <a:ea typeface="Times New Roman"/>
                          <a:cs typeface="Times New Roman"/>
                        </a:rPr>
                        <a:t>(5); </a:t>
                      </a:r>
                      <a:r>
                        <a:rPr lang="ru-RU" sz="2200" b="1" dirty="0">
                          <a:solidFill>
                            <a:srgbClr val="008000"/>
                          </a:solidFill>
                          <a:effectLst/>
                          <a:latin typeface="Consolas"/>
                          <a:ea typeface="Times New Roman"/>
                          <a:cs typeface="Times New Roman"/>
                        </a:rPr>
                        <a:t>//j = 25</a:t>
                      </a:r>
                      <a:endParaRPr lang="ru-RU" sz="2200" b="1" dirty="0">
                        <a:effectLst/>
                        <a:latin typeface="Calibri"/>
                        <a:ea typeface="Calibri"/>
                        <a:cs typeface="Times New Roman"/>
                      </a:endParaRPr>
                    </a:p>
                    <a:p>
                      <a:pPr>
                        <a:lnSpc>
                          <a:spcPct val="107000"/>
                        </a:lnSpc>
                        <a:spcAft>
                          <a:spcPts val="0"/>
                        </a:spcAft>
                      </a:pPr>
                      <a:r>
                        <a:rPr lang="ru-RU" sz="2200" b="1" dirty="0">
                          <a:solidFill>
                            <a:srgbClr val="000000"/>
                          </a:solidFill>
                          <a:effectLst/>
                          <a:latin typeface="Consolas"/>
                          <a:ea typeface="Times New Roman"/>
                          <a:cs typeface="Times New Roman"/>
                        </a:rPr>
                        <a:t>}</a:t>
                      </a:r>
                      <a:endParaRPr lang="ru-RU" sz="22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757001" y="404402"/>
            <a:ext cx="758486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1792288" algn="l"/>
              </a:tabLst>
            </a:pP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For example, the lambda expression </a:t>
            </a:r>
            <a:r>
              <a:rPr kumimoji="0" lang="en-US" sz="2000" b="1" i="0" u="none" strike="noStrike" cap="none" normalizeH="0" baseline="0" dirty="0" smtClean="0">
                <a:ln>
                  <a:noFill/>
                </a:ln>
                <a:solidFill>
                  <a:srgbClr val="006400"/>
                </a:solidFill>
                <a:effectLst/>
                <a:latin typeface="Arial" pitchFamily="34" charset="0"/>
                <a:ea typeface="Times New Roman" pitchFamily="18" charset="0"/>
                <a:cs typeface="Arial" pitchFamily="34" charset="0"/>
              </a:rPr>
              <a:t>x =&gt; x * x</a:t>
            </a: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specifies a </a:t>
            </a:r>
            <a:r>
              <a:rPr kumimoji="0" lang="en-US" sz="2000" b="1"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parameter</a:t>
            </a: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that’s named </a:t>
            </a:r>
            <a:r>
              <a:rPr kumimoji="0" lang="en-US" sz="2000" b="0" i="0" u="none" strike="noStrike" cap="none" normalizeH="0" baseline="0" dirty="0" smtClean="0">
                <a:ln>
                  <a:noFill/>
                </a:ln>
                <a:solidFill>
                  <a:srgbClr val="006400"/>
                </a:solidFill>
                <a:effectLst/>
                <a:latin typeface="Arial" pitchFamily="34" charset="0"/>
                <a:ea typeface="Times New Roman" pitchFamily="18" charset="0"/>
                <a:cs typeface="Arial" pitchFamily="34" charset="0"/>
              </a:rPr>
              <a:t>x</a:t>
            </a: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and </a:t>
            </a:r>
            <a:r>
              <a:rPr kumimoji="0" lang="en-US" sz="2000" b="1"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returns</a:t>
            </a: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the value of </a:t>
            </a:r>
            <a:r>
              <a:rPr kumimoji="0" lang="en-US" sz="2000" b="0" i="0" u="none" strike="noStrike" cap="none" normalizeH="0" baseline="0" dirty="0" smtClean="0">
                <a:ln>
                  <a:noFill/>
                </a:ln>
                <a:solidFill>
                  <a:srgbClr val="006400"/>
                </a:solidFill>
                <a:effectLst/>
                <a:latin typeface="Arial" pitchFamily="34" charset="0"/>
                <a:ea typeface="Times New Roman" pitchFamily="18" charset="0"/>
                <a:cs typeface="Arial" pitchFamily="34" charset="0"/>
              </a:rPr>
              <a:t>x</a:t>
            </a: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squared. </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792288" algn="l"/>
              </a:tabLst>
            </a:pPr>
            <a:r>
              <a:rPr kumimoji="0" lang="en-US"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You can assign this expression to a delegate type, as the following example shows:</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
        <p:nvSpPr>
          <p:cNvPr id="4" name="Прямоугольник 3"/>
          <p:cNvSpPr/>
          <p:nvPr/>
        </p:nvSpPr>
        <p:spPr>
          <a:xfrm>
            <a:off x="757001" y="4077072"/>
            <a:ext cx="7536873" cy="2677656"/>
          </a:xfrm>
          <a:prstGeom prst="rect">
            <a:avLst/>
          </a:prstGeom>
        </p:spPr>
        <p:txBody>
          <a:bodyPr wrap="square">
            <a:spAutoFit/>
          </a:bodyPr>
          <a:lstStyle/>
          <a:p>
            <a:pPr lvl="0" indent="457200" algn="just" eaLnBrk="0" fontAlgn="base" hangingPunct="0">
              <a:spcBef>
                <a:spcPct val="0"/>
              </a:spcBef>
              <a:spcAft>
                <a:spcPct val="0"/>
              </a:spcAft>
              <a:tabLst>
                <a:tab pos="1792288" algn="l"/>
              </a:tabLst>
            </a:pPr>
            <a:r>
              <a:rPr lang="en-US" sz="2400" dirty="0" smtClean="0">
                <a:solidFill>
                  <a:srgbClr val="231F20"/>
                </a:solidFill>
                <a:latin typeface="Times New Roman" pitchFamily="18" charset="0"/>
                <a:ea typeface="Times New Roman" pitchFamily="18" charset="0"/>
                <a:cs typeface="Times New Roman" pitchFamily="18" charset="0"/>
              </a:rPr>
              <a:t>Lambda expressions come in a few formats and several variations. To make discussing them a little easier, the following sections group lambda expressions into three categories: </a:t>
            </a:r>
            <a:endParaRPr lang="en-US" sz="2400" dirty="0" smtClean="0">
              <a:solidFill>
                <a:prstClr val="black"/>
              </a:solidFill>
              <a:latin typeface="Arial" pitchFamily="34" charset="0"/>
              <a:ea typeface="Times New Roman" pitchFamily="18" charset="0"/>
              <a:cs typeface="Arial" pitchFamily="34" charset="0"/>
            </a:endParaRPr>
          </a:p>
          <a:p>
            <a:pPr marL="342900" lvl="0" indent="-342900" algn="just" eaLnBrk="0" fontAlgn="base" hangingPunct="0">
              <a:spcBef>
                <a:spcPct val="0"/>
              </a:spcBef>
              <a:spcAft>
                <a:spcPct val="0"/>
              </a:spcAft>
              <a:buFont typeface="Wingdings" pitchFamily="2" charset="2"/>
              <a:buChar char="§"/>
              <a:tabLst>
                <a:tab pos="1792288" algn="l"/>
              </a:tabLst>
            </a:pPr>
            <a:r>
              <a:rPr lang="en-US" sz="2400" dirty="0" smtClean="0">
                <a:solidFill>
                  <a:srgbClr val="231F20"/>
                </a:solidFill>
                <a:latin typeface="Times New Roman" pitchFamily="18" charset="0"/>
                <a:ea typeface="Calibri" pitchFamily="34" charset="0"/>
                <a:cs typeface="Times New Roman" pitchFamily="18" charset="0"/>
              </a:rPr>
              <a:t>expression lambdas, </a:t>
            </a:r>
            <a:endParaRPr lang="en-US" sz="2400" dirty="0" smtClean="0">
              <a:solidFill>
                <a:prstClr val="black"/>
              </a:solidFill>
              <a:latin typeface="Arial" pitchFamily="34" charset="0"/>
              <a:ea typeface="Times New Roman" pitchFamily="18" charset="0"/>
              <a:cs typeface="Arial" pitchFamily="34" charset="0"/>
            </a:endParaRPr>
          </a:p>
          <a:p>
            <a:pPr marL="342900" lvl="0" indent="-342900" algn="just" eaLnBrk="0" fontAlgn="base" hangingPunct="0">
              <a:spcBef>
                <a:spcPct val="0"/>
              </a:spcBef>
              <a:spcAft>
                <a:spcPct val="0"/>
              </a:spcAft>
              <a:buFont typeface="Wingdings" pitchFamily="2" charset="2"/>
              <a:buChar char="§"/>
              <a:tabLst>
                <a:tab pos="1792288" algn="l"/>
              </a:tabLst>
            </a:pPr>
            <a:r>
              <a:rPr lang="en-US" sz="2400" dirty="0" smtClean="0">
                <a:solidFill>
                  <a:srgbClr val="231F20"/>
                </a:solidFill>
                <a:latin typeface="Times New Roman" pitchFamily="18" charset="0"/>
                <a:ea typeface="Calibri" pitchFamily="34" charset="0"/>
                <a:cs typeface="Times New Roman" pitchFamily="18" charset="0"/>
              </a:rPr>
              <a:t>statement lambdas, and </a:t>
            </a:r>
            <a:endParaRPr lang="en-US" sz="2400" dirty="0" smtClean="0">
              <a:solidFill>
                <a:prstClr val="black"/>
              </a:solidFill>
              <a:latin typeface="Arial" pitchFamily="34" charset="0"/>
              <a:ea typeface="Times New Roman" pitchFamily="18" charset="0"/>
              <a:cs typeface="Arial" pitchFamily="34" charset="0"/>
            </a:endParaRPr>
          </a:p>
          <a:p>
            <a:pPr marL="342900" lvl="0" indent="-342900" algn="just" eaLnBrk="0" fontAlgn="base" hangingPunct="0">
              <a:spcBef>
                <a:spcPct val="0"/>
              </a:spcBef>
              <a:spcAft>
                <a:spcPct val="0"/>
              </a:spcAft>
              <a:buFont typeface="Wingdings" pitchFamily="2" charset="2"/>
              <a:buChar char="§"/>
              <a:tabLst>
                <a:tab pos="1792288" algn="l"/>
              </a:tabLst>
            </a:pPr>
            <a:r>
              <a:rPr lang="en-US" sz="2400" dirty="0" err="1" smtClean="0">
                <a:solidFill>
                  <a:srgbClr val="231F20"/>
                </a:solidFill>
                <a:latin typeface="Times New Roman" pitchFamily="18" charset="0"/>
                <a:ea typeface="Calibri" pitchFamily="34" charset="0"/>
                <a:cs typeface="Times New Roman" pitchFamily="18" charset="0"/>
              </a:rPr>
              <a:t>async</a:t>
            </a:r>
            <a:r>
              <a:rPr lang="en-US" sz="2400" dirty="0" smtClean="0">
                <a:solidFill>
                  <a:srgbClr val="231F20"/>
                </a:solidFill>
                <a:latin typeface="Times New Roman" pitchFamily="18" charset="0"/>
                <a:ea typeface="Calibri" pitchFamily="34" charset="0"/>
                <a:cs typeface="Times New Roman" pitchFamily="18" charset="0"/>
              </a:rPr>
              <a:t> lambdas. </a:t>
            </a:r>
            <a:endParaRPr lang="en-US" sz="2400" dirty="0">
              <a:solidFill>
                <a:prstClr val="black"/>
              </a:solidFill>
              <a:latin typeface="Arial" pitchFamily="34" charset="0"/>
              <a:cs typeface="Arial" pitchFamily="34" charset="0"/>
            </a:endParaRPr>
          </a:p>
        </p:txBody>
      </p:sp>
      <p:sp>
        <p:nvSpPr>
          <p:cNvPr id="5" name="Прямоугольник 4"/>
          <p:cNvSpPr/>
          <p:nvPr/>
        </p:nvSpPr>
        <p:spPr>
          <a:xfrm>
            <a:off x="4716016" y="1628800"/>
            <a:ext cx="4320480" cy="882742"/>
          </a:xfrm>
          <a:prstGeom prst="rect">
            <a:avLst/>
          </a:prstGeom>
          <a:solidFill>
            <a:srgbClr val="FFFF00"/>
          </a:solidFill>
          <a:ln>
            <a:solidFill>
              <a:schemeClr val="accent1"/>
            </a:solidFill>
          </a:ln>
        </p:spPr>
        <p:txBody>
          <a:bodyPr wrap="square">
            <a:spAutoFit/>
          </a:bodyPr>
          <a:lstStyle/>
          <a:p>
            <a:pPr>
              <a:lnSpc>
                <a:spcPct val="107000"/>
              </a:lnSpc>
              <a:spcAft>
                <a:spcPts val="0"/>
              </a:spcAft>
            </a:pPr>
            <a:r>
              <a:rPr lang="en-US" sz="1600" b="1" i="1" dirty="0" smtClean="0">
                <a:solidFill>
                  <a:srgbClr val="000000"/>
                </a:solidFill>
                <a:latin typeface="Consolas"/>
                <a:ea typeface="Times New Roman"/>
                <a:cs typeface="Times New Roman"/>
              </a:rPr>
              <a:t>Compare</a:t>
            </a:r>
            <a:r>
              <a:rPr lang="kk-KZ" sz="1600" b="1" i="1" dirty="0" smtClean="0">
                <a:solidFill>
                  <a:srgbClr val="000000"/>
                </a:solidFill>
                <a:latin typeface="Consolas"/>
                <a:ea typeface="Times New Roman"/>
                <a:cs typeface="Times New Roman"/>
              </a:rPr>
              <a:t> </a:t>
            </a:r>
            <a:r>
              <a:rPr lang="en-US" sz="1600" b="1" i="1" dirty="0">
                <a:solidFill>
                  <a:srgbClr val="000000"/>
                </a:solidFill>
                <a:latin typeface="Consolas"/>
                <a:ea typeface="Times New Roman"/>
                <a:cs typeface="Times New Roman"/>
              </a:rPr>
              <a:t>with </a:t>
            </a:r>
            <a:r>
              <a:rPr lang="en-US" sz="1600" b="1" i="1" dirty="0" smtClean="0">
                <a:solidFill>
                  <a:srgbClr val="000000"/>
                </a:solidFill>
                <a:latin typeface="Consolas"/>
                <a:ea typeface="Times New Roman"/>
                <a:cs typeface="Times New Roman"/>
              </a:rPr>
              <a:t>the</a:t>
            </a:r>
            <a:r>
              <a:rPr lang="ru-RU" sz="1600" b="1" i="1" dirty="0" smtClean="0">
                <a:solidFill>
                  <a:srgbClr val="000000"/>
                </a:solidFill>
                <a:latin typeface="Consolas"/>
                <a:ea typeface="Times New Roman"/>
                <a:cs typeface="Times New Roman"/>
              </a:rPr>
              <a:t> </a:t>
            </a:r>
            <a:r>
              <a:rPr lang="en-US" sz="1600" b="1" i="1" dirty="0" smtClean="0">
                <a:solidFill>
                  <a:srgbClr val="000000"/>
                </a:solidFill>
                <a:latin typeface="Consolas"/>
                <a:ea typeface="Times New Roman"/>
                <a:cs typeface="Times New Roman"/>
              </a:rPr>
              <a:t>delegate </a:t>
            </a:r>
            <a:r>
              <a:rPr lang="en-US" sz="1600" b="1" i="1" dirty="0">
                <a:solidFill>
                  <a:srgbClr val="000000"/>
                </a:solidFill>
                <a:latin typeface="Consolas"/>
                <a:ea typeface="Times New Roman"/>
                <a:cs typeface="Times New Roman"/>
              </a:rPr>
              <a:t>using an anonymous </a:t>
            </a:r>
            <a:r>
              <a:rPr lang="en-US" sz="1600" b="1" i="1" dirty="0" smtClean="0">
                <a:solidFill>
                  <a:srgbClr val="000000"/>
                </a:solidFill>
                <a:latin typeface="Consolas"/>
                <a:ea typeface="Times New Roman"/>
                <a:cs typeface="Times New Roman"/>
              </a:rPr>
              <a:t>method</a:t>
            </a:r>
            <a:r>
              <a:rPr lang="ru-RU" sz="1600" b="1" i="1" dirty="0">
                <a:solidFill>
                  <a:srgbClr val="000000"/>
                </a:solidFill>
                <a:latin typeface="Consolas"/>
                <a:ea typeface="Times New Roman"/>
                <a:cs typeface="Times New Roman"/>
              </a:rPr>
              <a:t>:</a:t>
            </a:r>
            <a:endParaRPr lang="en-US" sz="1600" b="1" i="1" dirty="0">
              <a:solidFill>
                <a:srgbClr val="000000"/>
              </a:solidFill>
              <a:latin typeface="Consolas"/>
              <a:ea typeface="Times New Roman"/>
              <a:cs typeface="Times New Roman"/>
            </a:endParaRPr>
          </a:p>
          <a:p>
            <a:pPr>
              <a:lnSpc>
                <a:spcPct val="107000"/>
              </a:lnSpc>
              <a:spcAft>
                <a:spcPts val="0"/>
              </a:spcAft>
            </a:pPr>
            <a:r>
              <a:rPr lang="en-US" sz="1600" b="1" dirty="0" smtClean="0">
                <a:solidFill>
                  <a:srgbClr val="000000"/>
                </a:solidFill>
                <a:latin typeface="Consolas"/>
                <a:ea typeface="Times New Roman"/>
                <a:cs typeface="Times New Roman"/>
              </a:rPr>
              <a:t>Del </a:t>
            </a:r>
            <a:r>
              <a:rPr lang="en-US" sz="1600" b="1" dirty="0">
                <a:solidFill>
                  <a:srgbClr val="000000"/>
                </a:solidFill>
                <a:latin typeface="Consolas"/>
                <a:ea typeface="Times New Roman"/>
                <a:cs typeface="Times New Roman"/>
              </a:rPr>
              <a:t>d = </a:t>
            </a:r>
            <a:r>
              <a:rPr lang="en-US" sz="1600" b="1" dirty="0">
                <a:solidFill>
                  <a:srgbClr val="0000FF"/>
                </a:solidFill>
                <a:latin typeface="Consolas"/>
                <a:ea typeface="Times New Roman"/>
                <a:cs typeface="Times New Roman"/>
              </a:rPr>
              <a:t>delegate</a:t>
            </a:r>
            <a:r>
              <a:rPr lang="en-US" sz="1600" b="1" dirty="0">
                <a:solidFill>
                  <a:srgbClr val="000000"/>
                </a:solidFill>
                <a:latin typeface="Consolas"/>
                <a:ea typeface="Times New Roman"/>
                <a:cs typeface="Times New Roman"/>
              </a:rPr>
              <a:t>(</a:t>
            </a:r>
            <a:r>
              <a:rPr lang="en-US" sz="1600" b="1" dirty="0" err="1">
                <a:solidFill>
                  <a:srgbClr val="0000FF"/>
                </a:solidFill>
                <a:latin typeface="Consolas"/>
                <a:ea typeface="Times New Roman"/>
                <a:cs typeface="Times New Roman"/>
              </a:rPr>
              <a:t>int</a:t>
            </a:r>
            <a:r>
              <a:rPr lang="en-US" sz="1600" b="1" dirty="0">
                <a:solidFill>
                  <a:srgbClr val="000000"/>
                </a:solidFill>
                <a:latin typeface="Consolas"/>
                <a:ea typeface="Times New Roman"/>
                <a:cs typeface="Times New Roman"/>
              </a:rPr>
              <a:t> k) </a:t>
            </a:r>
            <a:r>
              <a:rPr lang="en-US" sz="1600" b="1" dirty="0" smtClean="0">
                <a:solidFill>
                  <a:srgbClr val="000000"/>
                </a:solidFill>
                <a:latin typeface="Consolas"/>
                <a:ea typeface="Times New Roman"/>
                <a:cs typeface="Times New Roman"/>
              </a:rPr>
              <a:t>{</a:t>
            </a:r>
            <a:r>
              <a:rPr lang="en-US" sz="1600" b="1" dirty="0" smtClean="0">
                <a:solidFill>
                  <a:srgbClr val="008000"/>
                </a:solidFill>
                <a:latin typeface="Consolas"/>
                <a:ea typeface="Times New Roman"/>
                <a:cs typeface="Times New Roman"/>
              </a:rPr>
              <a:t>/* </a:t>
            </a:r>
            <a:r>
              <a:rPr lang="en-US" sz="1600" b="1" dirty="0">
                <a:solidFill>
                  <a:srgbClr val="008000"/>
                </a:solidFill>
                <a:latin typeface="Consolas"/>
                <a:ea typeface="Times New Roman"/>
                <a:cs typeface="Times New Roman"/>
              </a:rPr>
              <a:t>... </a:t>
            </a:r>
            <a:r>
              <a:rPr lang="ru-RU" sz="1600" b="1" dirty="0" smtClean="0">
                <a:solidFill>
                  <a:srgbClr val="008000"/>
                </a:solidFill>
                <a:latin typeface="Consolas"/>
                <a:ea typeface="Times New Roman"/>
                <a:cs typeface="Times New Roman"/>
              </a:rPr>
              <a:t>*/</a:t>
            </a:r>
            <a:r>
              <a:rPr lang="ru-RU" sz="1600" b="1" dirty="0" smtClean="0">
                <a:solidFill>
                  <a:srgbClr val="000000"/>
                </a:solidFill>
                <a:latin typeface="Consolas"/>
                <a:ea typeface="Times New Roman"/>
                <a:cs typeface="Times New Roman"/>
              </a:rPr>
              <a:t>};</a:t>
            </a:r>
            <a:r>
              <a:rPr lang="ru-RU" sz="1600" b="1" dirty="0">
                <a:ea typeface="Calibri"/>
                <a:cs typeface="Times New Roman"/>
              </a:rPr>
              <a:t> </a:t>
            </a:r>
            <a:endParaRPr lang="en-US" sz="1600" b="1" dirty="0">
              <a:ea typeface="Calibri"/>
              <a:cs typeface="Times New Roman"/>
            </a:endParaRPr>
          </a:p>
        </p:txBody>
      </p:sp>
      <p:sp>
        <p:nvSpPr>
          <p:cNvPr id="6" name="Прямоугольник 5"/>
          <p:cNvSpPr/>
          <p:nvPr/>
        </p:nvSpPr>
        <p:spPr>
          <a:xfrm>
            <a:off x="2411760" y="-599"/>
            <a:ext cx="3877728" cy="491609"/>
          </a:xfrm>
          <a:prstGeom prst="rect">
            <a:avLst/>
          </a:prstGeom>
        </p:spPr>
        <p:txBody>
          <a:bodyPr wrap="none">
            <a:spAutoFit/>
          </a:bodyPr>
          <a:lstStyle/>
          <a:p>
            <a:pPr indent="450215" algn="ctr">
              <a:lnSpc>
                <a:spcPct val="107000"/>
              </a:lnSpc>
              <a:spcAft>
                <a:spcPts val="0"/>
              </a:spcAft>
            </a:pPr>
            <a:r>
              <a:rPr lang="en-US" sz="2600" b="1" dirty="0">
                <a:solidFill>
                  <a:srgbClr val="231F20"/>
                </a:solidFill>
                <a:latin typeface="Times New Roman" pitchFamily="18" charset="0"/>
                <a:ea typeface="Calibri"/>
                <a:cs typeface="Times New Roman" pitchFamily="18" charset="0"/>
              </a:rPr>
              <a:t>2 Lambda Expressions</a:t>
            </a:r>
            <a:endParaRPr lang="en-US" sz="26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742297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Таблица 6"/>
          <p:cNvGraphicFramePr>
            <a:graphicFrameLocks noGrp="1"/>
          </p:cNvGraphicFramePr>
          <p:nvPr>
            <p:extLst>
              <p:ext uri="{D42A27DB-BD31-4B8C-83A1-F6EECF244321}">
                <p14:modId xmlns:p14="http://schemas.microsoft.com/office/powerpoint/2010/main" val="3769696225"/>
              </p:ext>
            </p:extLst>
          </p:nvPr>
        </p:nvGraphicFramePr>
        <p:xfrm>
          <a:off x="894122" y="2319025"/>
          <a:ext cx="7632848" cy="782701"/>
        </p:xfrm>
        <a:graphic>
          <a:graphicData uri="http://schemas.openxmlformats.org/drawingml/2006/table">
            <a:tbl>
              <a:tblPr firstRow="1" firstCol="1" bandRow="1"/>
              <a:tblGrid>
                <a:gridCol w="7632848">
                  <a:extLst>
                    <a:ext uri="{9D8B030D-6E8A-4147-A177-3AD203B41FA5}">
                      <a16:colId xmlns:a16="http://schemas.microsoft.com/office/drawing/2014/main" val="20000"/>
                    </a:ext>
                  </a:extLst>
                </a:gridCol>
              </a:tblGrid>
              <a:tr h="0">
                <a:tc>
                  <a:txBody>
                    <a:bodyPr/>
                    <a:lstStyle/>
                    <a:p>
                      <a:pPr algn="just">
                        <a:lnSpc>
                          <a:spcPct val="107000"/>
                        </a:lnSpc>
                        <a:spcAft>
                          <a:spcPts val="0"/>
                        </a:spcAft>
                      </a:pPr>
                      <a:r>
                        <a:rPr lang="ru-RU" sz="2400" b="1" dirty="0">
                          <a:solidFill>
                            <a:srgbClr val="000000"/>
                          </a:solidFill>
                          <a:effectLst/>
                          <a:latin typeface="Consolas"/>
                          <a:ea typeface="Calibri"/>
                          <a:cs typeface="Times New Roman"/>
                        </a:rPr>
                        <a:t>(</a:t>
                      </a:r>
                      <a:r>
                        <a:rPr lang="ru-RU" sz="2400" b="1" dirty="0" err="1">
                          <a:solidFill>
                            <a:srgbClr val="000000"/>
                          </a:solidFill>
                          <a:effectLst/>
                          <a:latin typeface="Consolas"/>
                          <a:ea typeface="Calibri"/>
                          <a:cs typeface="Times New Roman"/>
                        </a:rPr>
                        <a:t>input</a:t>
                      </a:r>
                      <a:r>
                        <a:rPr lang="ru-RU" sz="2400" b="1" dirty="0">
                          <a:solidFill>
                            <a:srgbClr val="000000"/>
                          </a:solidFill>
                          <a:effectLst/>
                          <a:latin typeface="Consolas"/>
                          <a:ea typeface="Calibri"/>
                          <a:cs typeface="Times New Roman"/>
                        </a:rPr>
                        <a:t> </a:t>
                      </a:r>
                      <a:r>
                        <a:rPr lang="ru-RU" sz="2400" b="1" dirty="0" err="1">
                          <a:solidFill>
                            <a:srgbClr val="000000"/>
                          </a:solidFill>
                          <a:effectLst/>
                          <a:latin typeface="Consolas"/>
                          <a:ea typeface="Calibri"/>
                          <a:cs typeface="Times New Roman"/>
                        </a:rPr>
                        <a:t>parameters</a:t>
                      </a:r>
                      <a:r>
                        <a:rPr lang="ru-RU" sz="2400" b="1" dirty="0">
                          <a:solidFill>
                            <a:srgbClr val="000000"/>
                          </a:solidFill>
                          <a:effectLst/>
                          <a:latin typeface="Consolas"/>
                          <a:ea typeface="Calibri"/>
                          <a:cs typeface="Times New Roman"/>
                        </a:rPr>
                        <a:t>) =&gt; </a:t>
                      </a:r>
                      <a:r>
                        <a:rPr lang="ru-RU" sz="2400" b="1" dirty="0" err="1">
                          <a:solidFill>
                            <a:srgbClr val="000000"/>
                          </a:solidFill>
                          <a:effectLst/>
                          <a:latin typeface="Consolas"/>
                          <a:ea typeface="Calibri"/>
                          <a:cs typeface="Times New Roman"/>
                        </a:rPr>
                        <a:t>expression</a:t>
                      </a:r>
                      <a:endParaRPr lang="ru-RU" sz="2400" b="1" dirty="0">
                        <a:effectLst/>
                        <a:latin typeface="Calibri"/>
                        <a:ea typeface="Calibri"/>
                        <a:cs typeface="Times New Roman"/>
                      </a:endParaRPr>
                    </a:p>
                    <a:p>
                      <a:pPr algn="just">
                        <a:lnSpc>
                          <a:spcPct val="107000"/>
                        </a:lnSpc>
                        <a:spcAft>
                          <a:spcPts val="0"/>
                        </a:spcAft>
                        <a:tabLst>
                          <a:tab pos="975995" algn="l"/>
                          <a:tab pos="1878330" algn="l"/>
                        </a:tabLst>
                      </a:pPr>
                      <a:r>
                        <a:rPr lang="ru-RU" sz="2400" b="1" dirty="0">
                          <a:solidFill>
                            <a:srgbClr val="231F20"/>
                          </a:solidFill>
                          <a:effectLst/>
                          <a:latin typeface="Times New Roman"/>
                          <a:ea typeface="Calibri"/>
                          <a:cs typeface="Times New Roman"/>
                        </a:rPr>
                        <a:t>		</a:t>
                      </a:r>
                      <a:endParaRPr lang="ru-RU"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8" name="Rectangle 2"/>
          <p:cNvSpPr>
            <a:spLocks noChangeArrowheads="1"/>
          </p:cNvSpPr>
          <p:nvPr/>
        </p:nvSpPr>
        <p:spPr bwMode="auto">
          <a:xfrm>
            <a:off x="678098" y="610865"/>
            <a:ext cx="799288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976313" algn="l"/>
                <a:tab pos="1878013"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2.2 </a:t>
            </a:r>
            <a:r>
              <a:rPr kumimoji="0" lang="ru-RU" sz="24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Expression</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4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Lambdas</a:t>
            </a:r>
            <a:endPar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976313" algn="l"/>
                <a:tab pos="1878013" algn="l"/>
              </a:tabLst>
            </a:pP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A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lambda</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expression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with</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expression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right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side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called</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1" i="1"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expression</a:t>
            </a:r>
            <a:r>
              <a:rPr kumimoji="0" lang="ru-RU" sz="2400" b="1" i="1"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1" i="1"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lambda</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expression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lambda</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returns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result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of</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expression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and</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takes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following</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basic</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form</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976313" algn="l"/>
                <a:tab pos="1878013" algn="l"/>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1333624031"/>
              </p:ext>
            </p:extLst>
          </p:nvPr>
        </p:nvGraphicFramePr>
        <p:xfrm>
          <a:off x="1043608" y="4926652"/>
          <a:ext cx="7625890" cy="652272"/>
        </p:xfrm>
        <a:graphic>
          <a:graphicData uri="http://schemas.openxmlformats.org/drawingml/2006/table">
            <a:tbl>
              <a:tblPr firstRow="1" firstCol="1" bandRow="1"/>
              <a:tblGrid>
                <a:gridCol w="7625890">
                  <a:extLst>
                    <a:ext uri="{9D8B030D-6E8A-4147-A177-3AD203B41FA5}">
                      <a16:colId xmlns:a16="http://schemas.microsoft.com/office/drawing/2014/main" val="20000"/>
                    </a:ext>
                  </a:extLst>
                </a:gridCol>
              </a:tblGrid>
              <a:tr h="0">
                <a:tc>
                  <a:txBody>
                    <a:bodyPr/>
                    <a:lstStyle/>
                    <a:p>
                      <a:pPr algn="just">
                        <a:lnSpc>
                          <a:spcPct val="107000"/>
                        </a:lnSpc>
                        <a:spcAft>
                          <a:spcPts val="0"/>
                        </a:spcAft>
                      </a:pPr>
                      <a:r>
                        <a:rPr lang="ru-RU" sz="2000" b="1" dirty="0">
                          <a:solidFill>
                            <a:srgbClr val="000000"/>
                          </a:solidFill>
                          <a:effectLst/>
                          <a:latin typeface="Consolas"/>
                          <a:ea typeface="Calibri"/>
                          <a:cs typeface="Times New Roman"/>
                        </a:rPr>
                        <a:t>(x, y) =&gt; x == y</a:t>
                      </a:r>
                      <a:endParaRPr lang="ru-RU" sz="2000" b="1" dirty="0">
                        <a:effectLst/>
                        <a:latin typeface="Calibri"/>
                        <a:ea typeface="Calibri"/>
                        <a:cs typeface="Times New Roman"/>
                      </a:endParaRPr>
                    </a:p>
                    <a:p>
                      <a:pPr algn="just">
                        <a:lnSpc>
                          <a:spcPct val="107000"/>
                        </a:lnSpc>
                        <a:spcAft>
                          <a:spcPts val="0"/>
                        </a:spcAft>
                      </a:pPr>
                      <a:r>
                        <a:rPr lang="ru-RU" sz="2000" b="1" dirty="0">
                          <a:solidFill>
                            <a:srgbClr val="231F20"/>
                          </a:solidFill>
                          <a:effectLst/>
                          <a:latin typeface="Times New Roman"/>
                          <a:ea typeface="Calibri"/>
                          <a:cs typeface="Times New Roman"/>
                        </a:rPr>
                        <a:t> </a:t>
                      </a:r>
                      <a:endParaRPr lang="ru-RU"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10" name="Rectangle 3"/>
          <p:cNvSpPr>
            <a:spLocks noChangeArrowheads="1"/>
          </p:cNvSpPr>
          <p:nvPr/>
        </p:nvSpPr>
        <p:spPr bwMode="auto">
          <a:xfrm>
            <a:off x="892634" y="3356992"/>
            <a:ext cx="777686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parentheses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optional</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only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if</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lambda</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has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one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input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parameter</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otherwise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required</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Two</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or</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more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input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parameters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separated</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by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commas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enclosed</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parentheses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Прямоугольник 5"/>
          <p:cNvSpPr/>
          <p:nvPr/>
        </p:nvSpPr>
        <p:spPr>
          <a:xfrm>
            <a:off x="2411760" y="-599"/>
            <a:ext cx="3877728" cy="491609"/>
          </a:xfrm>
          <a:prstGeom prst="rect">
            <a:avLst/>
          </a:prstGeom>
        </p:spPr>
        <p:txBody>
          <a:bodyPr wrap="none">
            <a:spAutoFit/>
          </a:bodyPr>
          <a:lstStyle/>
          <a:p>
            <a:pPr indent="450215" algn="ctr">
              <a:lnSpc>
                <a:spcPct val="107000"/>
              </a:lnSpc>
              <a:spcAft>
                <a:spcPts val="0"/>
              </a:spcAft>
            </a:pPr>
            <a:r>
              <a:rPr lang="en-US" sz="2600" b="1" dirty="0">
                <a:solidFill>
                  <a:srgbClr val="231F20"/>
                </a:solidFill>
                <a:latin typeface="Times New Roman" pitchFamily="18" charset="0"/>
                <a:ea typeface="Calibri"/>
                <a:cs typeface="Times New Roman" pitchFamily="18" charset="0"/>
              </a:rPr>
              <a:t>2 Lambda Expressions</a:t>
            </a:r>
            <a:endParaRPr lang="en-US" sz="26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528444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61550" y="908720"/>
            <a:ext cx="7488832" cy="3046988"/>
          </a:xfrm>
          <a:prstGeom prst="rect">
            <a:avLst/>
          </a:prstGeom>
        </p:spPr>
        <p:txBody>
          <a:bodyPr wrap="square">
            <a:spAutoFit/>
          </a:bodyPr>
          <a:lstStyle/>
          <a:p>
            <a:r>
              <a:rPr lang="en-US" sz="3200" b="1" dirty="0" smtClean="0"/>
              <a:t>What You will learn in this  lesson</a:t>
            </a:r>
            <a:endParaRPr lang="en-US" sz="3200" dirty="0" smtClean="0"/>
          </a:p>
          <a:p>
            <a:pPr marL="457200" lvl="0" indent="-457200">
              <a:buFont typeface="Wingdings" pitchFamily="2" charset="2"/>
              <a:buChar char="§"/>
            </a:pPr>
            <a:r>
              <a:rPr lang="en-US" sz="3200" dirty="0" smtClean="0"/>
              <a:t>Understanding delegates and </a:t>
            </a:r>
            <a:r>
              <a:rPr lang="en-US" sz="3200" dirty="0"/>
              <a:t>predefined delegate </a:t>
            </a:r>
            <a:r>
              <a:rPr lang="en-US" sz="3200" dirty="0" smtClean="0"/>
              <a:t>types</a:t>
            </a:r>
          </a:p>
          <a:p>
            <a:pPr marL="457200" lvl="0" indent="-457200">
              <a:buFont typeface="Wingdings" pitchFamily="2" charset="2"/>
              <a:buChar char="§"/>
            </a:pPr>
            <a:r>
              <a:rPr lang="en-US" sz="3200" dirty="0" smtClean="0"/>
              <a:t>Using anonymous methods </a:t>
            </a:r>
          </a:p>
          <a:p>
            <a:pPr marL="457200" lvl="0" indent="-457200">
              <a:buFont typeface="Wingdings" pitchFamily="2" charset="2"/>
              <a:buChar char="§"/>
            </a:pPr>
            <a:r>
              <a:rPr lang="en-US" sz="3200" dirty="0" smtClean="0"/>
              <a:t>Using anonymous methods including lambda expressions</a:t>
            </a:r>
            <a:endParaRPr lang="en-US" sz="3200" dirty="0"/>
          </a:p>
        </p:txBody>
      </p:sp>
    </p:spTree>
    <p:extLst>
      <p:ext uri="{BB962C8B-B14F-4D97-AF65-F5344CB8AC3E}">
        <p14:creationId xmlns:p14="http://schemas.microsoft.com/office/powerpoint/2010/main" val="4109023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094091202"/>
              </p:ext>
            </p:extLst>
          </p:nvPr>
        </p:nvGraphicFramePr>
        <p:xfrm>
          <a:off x="971600" y="1772816"/>
          <a:ext cx="5934075" cy="782701"/>
        </p:xfrm>
        <a:graphic>
          <a:graphicData uri="http://schemas.openxmlformats.org/drawingml/2006/table">
            <a:tbl>
              <a:tblPr firstRow="1" firstCol="1" bandRow="1"/>
              <a:tblGrid>
                <a:gridCol w="5934075">
                  <a:extLst>
                    <a:ext uri="{9D8B030D-6E8A-4147-A177-3AD203B41FA5}">
                      <a16:colId xmlns:a16="http://schemas.microsoft.com/office/drawing/2014/main" val="20000"/>
                    </a:ext>
                  </a:extLst>
                </a:gridCol>
              </a:tblGrid>
              <a:tr h="0">
                <a:tc>
                  <a:txBody>
                    <a:bodyPr/>
                    <a:lstStyle/>
                    <a:p>
                      <a:pPr algn="just">
                        <a:lnSpc>
                          <a:spcPct val="107000"/>
                        </a:lnSpc>
                        <a:spcAft>
                          <a:spcPts val="0"/>
                        </a:spcAft>
                        <a:tabLst>
                          <a:tab pos="3855085" algn="l"/>
                        </a:tabLst>
                      </a:pPr>
                      <a:r>
                        <a:rPr lang="ru-RU" sz="2400" b="1" dirty="0">
                          <a:solidFill>
                            <a:srgbClr val="000000"/>
                          </a:solidFill>
                          <a:effectLst/>
                          <a:latin typeface="Times New Roman" pitchFamily="18" charset="0"/>
                          <a:ea typeface="Calibri"/>
                          <a:cs typeface="Times New Roman" pitchFamily="18" charset="0"/>
                        </a:rPr>
                        <a:t>(</a:t>
                      </a:r>
                      <a:r>
                        <a:rPr lang="ru-RU" sz="2400" b="1" dirty="0" err="1">
                          <a:solidFill>
                            <a:srgbClr val="0000FF"/>
                          </a:solidFill>
                          <a:effectLst/>
                          <a:latin typeface="Times New Roman" pitchFamily="18" charset="0"/>
                          <a:ea typeface="Calibri"/>
                          <a:cs typeface="Times New Roman" pitchFamily="18" charset="0"/>
                        </a:rPr>
                        <a:t>int</a:t>
                      </a:r>
                      <a:r>
                        <a:rPr lang="ru-RU" sz="2400" b="1" dirty="0">
                          <a:solidFill>
                            <a:srgbClr val="000000"/>
                          </a:solidFill>
                          <a:effectLst/>
                          <a:latin typeface="Times New Roman" pitchFamily="18" charset="0"/>
                          <a:ea typeface="Calibri"/>
                          <a:cs typeface="Times New Roman" pitchFamily="18" charset="0"/>
                        </a:rPr>
                        <a:t> x, </a:t>
                      </a:r>
                      <a:r>
                        <a:rPr lang="ru-RU" sz="2400" b="1" dirty="0" err="1">
                          <a:solidFill>
                            <a:srgbClr val="0000FF"/>
                          </a:solidFill>
                          <a:effectLst/>
                          <a:latin typeface="Times New Roman" pitchFamily="18" charset="0"/>
                          <a:ea typeface="Calibri"/>
                          <a:cs typeface="Times New Roman" pitchFamily="18" charset="0"/>
                        </a:rPr>
                        <a:t>string</a:t>
                      </a:r>
                      <a:r>
                        <a:rPr lang="ru-RU" sz="2400" b="1" dirty="0">
                          <a:solidFill>
                            <a:srgbClr val="000000"/>
                          </a:solidFill>
                          <a:effectLst/>
                          <a:latin typeface="Times New Roman" pitchFamily="18" charset="0"/>
                          <a:ea typeface="Calibri"/>
                          <a:cs typeface="Times New Roman" pitchFamily="18" charset="0"/>
                        </a:rPr>
                        <a:t> s) =&gt; </a:t>
                      </a:r>
                      <a:r>
                        <a:rPr lang="ru-RU" sz="2400" b="1" dirty="0" err="1">
                          <a:solidFill>
                            <a:srgbClr val="000000"/>
                          </a:solidFill>
                          <a:effectLst/>
                          <a:latin typeface="Times New Roman" pitchFamily="18" charset="0"/>
                          <a:ea typeface="Calibri"/>
                          <a:cs typeface="Times New Roman" pitchFamily="18" charset="0"/>
                        </a:rPr>
                        <a:t>s.Length</a:t>
                      </a:r>
                      <a:r>
                        <a:rPr lang="ru-RU" sz="2400" b="1" dirty="0">
                          <a:solidFill>
                            <a:srgbClr val="000000"/>
                          </a:solidFill>
                          <a:effectLst/>
                          <a:latin typeface="Times New Roman" pitchFamily="18" charset="0"/>
                          <a:ea typeface="Calibri"/>
                          <a:cs typeface="Times New Roman" pitchFamily="18" charset="0"/>
                        </a:rPr>
                        <a:t> &gt; x	</a:t>
                      </a:r>
                      <a:endParaRPr lang="ru-RU" sz="2400" b="1" dirty="0">
                        <a:effectLst/>
                        <a:latin typeface="Times New Roman" pitchFamily="18" charset="0"/>
                        <a:ea typeface="Calibri"/>
                        <a:cs typeface="Times New Roman" pitchFamily="18" charset="0"/>
                      </a:endParaRPr>
                    </a:p>
                    <a:p>
                      <a:pPr algn="just">
                        <a:lnSpc>
                          <a:spcPct val="107000"/>
                        </a:lnSpc>
                        <a:spcAft>
                          <a:spcPts val="0"/>
                        </a:spcAft>
                      </a:pPr>
                      <a:r>
                        <a:rPr lang="ru-RU" sz="2400" b="1" dirty="0">
                          <a:solidFill>
                            <a:srgbClr val="231F20"/>
                          </a:solidFill>
                          <a:effectLst/>
                          <a:latin typeface="Times New Roman" pitchFamily="18" charset="0"/>
                          <a:ea typeface="Calibri"/>
                          <a:cs typeface="Times New Roman" pitchFamily="18" charset="0"/>
                        </a:rPr>
                        <a:t> </a:t>
                      </a:r>
                      <a:endParaRPr lang="ru-RU" sz="2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683568" y="404664"/>
            <a:ext cx="777686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3854450" algn="l"/>
              </a:tabLst>
            </a:pPr>
            <a:r>
              <a:rPr kumimoji="0" lang="en-US"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Sometimes it is difficult or impossible for the compiler to infer the input types. When this occurs, you can specify the types explicitly as shown in the following example: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4206644507"/>
              </p:ext>
            </p:extLst>
          </p:nvPr>
        </p:nvGraphicFramePr>
        <p:xfrm>
          <a:off x="1043608" y="3329703"/>
          <a:ext cx="5934075" cy="782701"/>
        </p:xfrm>
        <a:graphic>
          <a:graphicData uri="http://schemas.openxmlformats.org/drawingml/2006/table">
            <a:tbl>
              <a:tblPr firstRow="1" firstCol="1" bandRow="1"/>
              <a:tblGrid>
                <a:gridCol w="5934075">
                  <a:extLst>
                    <a:ext uri="{9D8B030D-6E8A-4147-A177-3AD203B41FA5}">
                      <a16:colId xmlns:a16="http://schemas.microsoft.com/office/drawing/2014/main" val="20000"/>
                    </a:ext>
                  </a:extLst>
                </a:gridCol>
              </a:tblGrid>
              <a:tr h="0">
                <a:tc>
                  <a:txBody>
                    <a:bodyPr/>
                    <a:lstStyle/>
                    <a:p>
                      <a:pPr algn="just">
                        <a:lnSpc>
                          <a:spcPct val="107000"/>
                        </a:lnSpc>
                        <a:spcAft>
                          <a:spcPts val="0"/>
                        </a:spcAft>
                      </a:pPr>
                      <a:r>
                        <a:rPr lang="ru-RU" sz="2400" b="1" dirty="0">
                          <a:solidFill>
                            <a:srgbClr val="000000"/>
                          </a:solidFill>
                          <a:effectLst/>
                          <a:latin typeface="Consolas"/>
                          <a:ea typeface="Calibri"/>
                          <a:cs typeface="Times New Roman"/>
                        </a:rPr>
                        <a:t>() =&gt; </a:t>
                      </a:r>
                      <a:r>
                        <a:rPr lang="ru-RU" sz="2400" b="1" dirty="0" err="1">
                          <a:solidFill>
                            <a:srgbClr val="000000"/>
                          </a:solidFill>
                          <a:effectLst/>
                          <a:latin typeface="Consolas"/>
                          <a:ea typeface="Calibri"/>
                          <a:cs typeface="Times New Roman"/>
                        </a:rPr>
                        <a:t>SomeMethod</a:t>
                      </a:r>
                      <a:r>
                        <a:rPr lang="ru-RU" sz="2400" b="1" dirty="0">
                          <a:solidFill>
                            <a:srgbClr val="000000"/>
                          </a:solidFill>
                          <a:effectLst/>
                          <a:latin typeface="Consolas"/>
                          <a:ea typeface="Calibri"/>
                          <a:cs typeface="Times New Roman"/>
                        </a:rPr>
                        <a:t>()</a:t>
                      </a:r>
                      <a:endParaRPr lang="ru-RU" sz="2400" b="1" dirty="0">
                        <a:effectLst/>
                        <a:latin typeface="Calibri"/>
                        <a:ea typeface="Calibri"/>
                        <a:cs typeface="Times New Roman"/>
                      </a:endParaRPr>
                    </a:p>
                    <a:p>
                      <a:pPr algn="just">
                        <a:lnSpc>
                          <a:spcPct val="107000"/>
                        </a:lnSpc>
                        <a:spcAft>
                          <a:spcPts val="0"/>
                        </a:spcAft>
                        <a:tabLst>
                          <a:tab pos="1457960" algn="l"/>
                        </a:tabLst>
                      </a:pPr>
                      <a:r>
                        <a:rPr lang="ru-RU" sz="2400" b="1" dirty="0">
                          <a:solidFill>
                            <a:srgbClr val="231F20"/>
                          </a:solidFill>
                          <a:effectLst/>
                          <a:latin typeface="Times New Roman"/>
                          <a:ea typeface="Calibri"/>
                          <a:cs typeface="Times New Roman"/>
                        </a:rPr>
                        <a:t>	</a:t>
                      </a:r>
                      <a:endParaRPr lang="ru-RU"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7" name="Rectangle 3"/>
          <p:cNvSpPr>
            <a:spLocks noChangeArrowheads="1"/>
          </p:cNvSpPr>
          <p:nvPr/>
        </p:nvSpPr>
        <p:spPr bwMode="auto">
          <a:xfrm>
            <a:off x="709255" y="2850704"/>
            <a:ext cx="775117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1457325" algn="l"/>
              </a:tabLst>
            </a:pPr>
            <a:r>
              <a:rPr kumimoji="0" lang="en-US" sz="2400" b="0" i="0" u="none" strike="noStrike" cap="none" normalizeH="0" baseline="0" smtClean="0">
                <a:ln>
                  <a:noFill/>
                </a:ln>
                <a:solidFill>
                  <a:srgbClr val="2A2A2A"/>
                </a:solidFill>
                <a:effectLst/>
                <a:latin typeface="Times New Roman" pitchFamily="18" charset="0"/>
                <a:ea typeface="Times New Roman" pitchFamily="18" charset="0"/>
                <a:cs typeface="Times New Roman" pitchFamily="18" charset="0"/>
              </a:rPr>
              <a:t>Specify zero input parameters with empty parentheses:</a:t>
            </a: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8" name="Прямоугольник 7"/>
          <p:cNvSpPr/>
          <p:nvPr/>
        </p:nvSpPr>
        <p:spPr>
          <a:xfrm>
            <a:off x="2411760" y="-599"/>
            <a:ext cx="3877728" cy="491609"/>
          </a:xfrm>
          <a:prstGeom prst="rect">
            <a:avLst/>
          </a:prstGeom>
        </p:spPr>
        <p:txBody>
          <a:bodyPr wrap="none">
            <a:spAutoFit/>
          </a:bodyPr>
          <a:lstStyle/>
          <a:p>
            <a:pPr indent="450215" algn="ctr">
              <a:lnSpc>
                <a:spcPct val="107000"/>
              </a:lnSpc>
              <a:spcAft>
                <a:spcPts val="0"/>
              </a:spcAft>
            </a:pPr>
            <a:r>
              <a:rPr lang="en-US" sz="2600" b="1" dirty="0">
                <a:solidFill>
                  <a:srgbClr val="231F20"/>
                </a:solidFill>
                <a:latin typeface="Times New Roman" pitchFamily="18" charset="0"/>
                <a:ea typeface="Calibri"/>
                <a:cs typeface="Times New Roman" pitchFamily="18" charset="0"/>
              </a:rPr>
              <a:t>2 Lambda Expressions</a:t>
            </a:r>
            <a:endParaRPr lang="en-US" sz="26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930208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436369135"/>
              </p:ext>
            </p:extLst>
          </p:nvPr>
        </p:nvGraphicFramePr>
        <p:xfrm>
          <a:off x="1000123" y="1460977"/>
          <a:ext cx="7388301" cy="731520"/>
        </p:xfrm>
        <a:graphic>
          <a:graphicData uri="http://schemas.openxmlformats.org/drawingml/2006/table">
            <a:tbl>
              <a:tblPr firstRow="1" firstCol="1" bandRow="1"/>
              <a:tblGrid>
                <a:gridCol w="7388301">
                  <a:extLst>
                    <a:ext uri="{9D8B030D-6E8A-4147-A177-3AD203B41FA5}">
                      <a16:colId xmlns:a16="http://schemas.microsoft.com/office/drawing/2014/main" val="20000"/>
                    </a:ext>
                  </a:extLst>
                </a:gridCol>
              </a:tblGrid>
              <a:tr h="0">
                <a:tc>
                  <a:txBody>
                    <a:bodyPr/>
                    <a:lstStyle/>
                    <a:p>
                      <a:pPr>
                        <a:spcAft>
                          <a:spcPts val="0"/>
                        </a:spcAft>
                      </a:pPr>
                      <a:r>
                        <a:rPr lang="ru-RU" sz="2400" b="1" dirty="0">
                          <a:solidFill>
                            <a:srgbClr val="000000"/>
                          </a:solidFill>
                          <a:effectLst/>
                          <a:latin typeface="Consolas"/>
                          <a:ea typeface="Times New Roman"/>
                          <a:cs typeface="Times New Roman"/>
                        </a:rPr>
                        <a:t>(</a:t>
                      </a:r>
                      <a:r>
                        <a:rPr lang="ru-RU" sz="2400" b="1" dirty="0" err="1">
                          <a:solidFill>
                            <a:srgbClr val="000000"/>
                          </a:solidFill>
                          <a:effectLst/>
                          <a:latin typeface="Consolas"/>
                          <a:ea typeface="Times New Roman"/>
                          <a:cs typeface="Times New Roman"/>
                        </a:rPr>
                        <a:t>input</a:t>
                      </a:r>
                      <a:r>
                        <a:rPr lang="ru-RU" sz="2400" b="1" dirty="0">
                          <a:solidFill>
                            <a:srgbClr val="000000"/>
                          </a:solidFill>
                          <a:effectLst/>
                          <a:latin typeface="Consolas"/>
                          <a:ea typeface="Times New Roman"/>
                          <a:cs typeface="Times New Roman"/>
                        </a:rPr>
                        <a:t> </a:t>
                      </a:r>
                      <a:r>
                        <a:rPr lang="ru-RU" sz="2400" b="1" dirty="0" err="1">
                          <a:solidFill>
                            <a:srgbClr val="000000"/>
                          </a:solidFill>
                          <a:effectLst/>
                          <a:latin typeface="Consolas"/>
                          <a:ea typeface="Times New Roman"/>
                          <a:cs typeface="Times New Roman"/>
                        </a:rPr>
                        <a:t>parameters</a:t>
                      </a:r>
                      <a:r>
                        <a:rPr lang="ru-RU" sz="2400" b="1" dirty="0">
                          <a:solidFill>
                            <a:srgbClr val="000000"/>
                          </a:solidFill>
                          <a:effectLst/>
                          <a:latin typeface="Consolas"/>
                          <a:ea typeface="Times New Roman"/>
                          <a:cs typeface="Times New Roman"/>
                        </a:rPr>
                        <a:t>) =&gt; {</a:t>
                      </a:r>
                      <a:r>
                        <a:rPr lang="ru-RU" sz="2400" b="1" dirty="0" err="1">
                          <a:solidFill>
                            <a:srgbClr val="000000"/>
                          </a:solidFill>
                          <a:effectLst/>
                          <a:latin typeface="Consolas"/>
                          <a:ea typeface="Times New Roman"/>
                          <a:cs typeface="Times New Roman"/>
                        </a:rPr>
                        <a:t>statement</a:t>
                      </a:r>
                      <a:r>
                        <a:rPr lang="ru-RU" sz="2400" b="1" dirty="0">
                          <a:solidFill>
                            <a:srgbClr val="000000"/>
                          </a:solidFill>
                          <a:effectLst/>
                          <a:latin typeface="Consolas"/>
                          <a:ea typeface="Times New Roman"/>
                          <a:cs typeface="Times New Roman"/>
                        </a:rPr>
                        <a:t>;}</a:t>
                      </a:r>
                      <a:endParaRPr lang="ru-RU" sz="2400" b="1" dirty="0">
                        <a:effectLst/>
                        <a:latin typeface="Calibri"/>
                        <a:ea typeface="Times New Roman"/>
                      </a:endParaRPr>
                    </a:p>
                    <a:p>
                      <a:pPr>
                        <a:spcAft>
                          <a:spcPts val="0"/>
                        </a:spcAft>
                        <a:tabLst>
                          <a:tab pos="2458720" algn="l"/>
                        </a:tabLst>
                      </a:pPr>
                      <a:r>
                        <a:rPr lang="ru-RU" sz="2400" b="1" dirty="0">
                          <a:solidFill>
                            <a:srgbClr val="2A2A2A"/>
                          </a:solidFill>
                          <a:effectLst/>
                          <a:latin typeface="&amp;quot"/>
                          <a:ea typeface="Times New Roman"/>
                        </a:rPr>
                        <a:t>	</a:t>
                      </a:r>
                      <a:endParaRPr lang="ru-RU" sz="2400" b="1"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755576" y="260648"/>
            <a:ext cx="799288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2459038" algn="l"/>
              </a:tabLst>
            </a:pPr>
            <a:r>
              <a:rPr kumimoji="0" lang="ru-RU" sz="2400" b="1" i="0" u="none" strike="noStrike" cap="none" normalizeH="0" baseline="0" dirty="0" smtClean="0">
                <a:ln>
                  <a:noFill/>
                </a:ln>
                <a:solidFill>
                  <a:srgbClr val="000000"/>
                </a:solidFill>
                <a:effectLst/>
                <a:latin typeface="&amp;quot" charset="0"/>
                <a:ea typeface="Times New Roman" pitchFamily="18" charset="0"/>
                <a:cs typeface="Times New Roman" pitchFamily="18" charset="0"/>
              </a:rPr>
              <a:t>2.3 </a:t>
            </a:r>
            <a:r>
              <a:rPr kumimoji="0" lang="ru-RU" sz="2400" b="1" i="0" u="none" strike="noStrike" cap="none" normalizeH="0" baseline="0" dirty="0" err="1" smtClean="0">
                <a:ln>
                  <a:noFill/>
                </a:ln>
                <a:solidFill>
                  <a:srgbClr val="000000"/>
                </a:solidFill>
                <a:effectLst/>
                <a:latin typeface="&amp;quot" charset="0"/>
                <a:ea typeface="Times New Roman" pitchFamily="18" charset="0"/>
                <a:cs typeface="Times New Roman" pitchFamily="18" charset="0"/>
              </a:rPr>
              <a:t>Statement</a:t>
            </a:r>
            <a:r>
              <a:rPr kumimoji="0" lang="ru-RU" sz="2400" b="1" i="0" u="none" strike="noStrike" cap="none" normalizeH="0" baseline="0" dirty="0" smtClean="0">
                <a:ln>
                  <a:noFill/>
                </a:ln>
                <a:solidFill>
                  <a:srgbClr val="000000"/>
                </a:solidFill>
                <a:effectLst/>
                <a:latin typeface="&amp;quot" charset="0"/>
                <a:ea typeface="Times New Roman" pitchFamily="18" charset="0"/>
                <a:cs typeface="Times New Roman" pitchFamily="18" charset="0"/>
              </a:rPr>
              <a:t> </a:t>
            </a:r>
            <a:r>
              <a:rPr kumimoji="0" lang="ru-RU" sz="2400" b="1" i="0" u="none" strike="noStrike" cap="none" normalizeH="0" baseline="0" dirty="0" err="1" smtClean="0">
                <a:ln>
                  <a:noFill/>
                </a:ln>
                <a:solidFill>
                  <a:srgbClr val="000000"/>
                </a:solidFill>
                <a:effectLst/>
                <a:latin typeface="&amp;quot" charset="0"/>
                <a:ea typeface="Times New Roman" pitchFamily="18" charset="0"/>
                <a:cs typeface="Times New Roman" pitchFamily="18" charset="0"/>
              </a:rPr>
              <a:t>Lambdas</a:t>
            </a:r>
            <a:endParaRPr kumimoji="0" lang="ru-RU"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2459038" algn="l"/>
              </a:tabLst>
            </a:pP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A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statement</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lambda</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resembles</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an</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expression</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lambda</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except</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that</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the</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statement</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(s)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is</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enclosed</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in</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 </a:t>
            </a:r>
            <a:r>
              <a:rPr kumimoji="0" lang="ru-RU" sz="2400" b="0" i="0" u="none" strike="noStrike" cap="none" normalizeH="0" baseline="0" dirty="0" err="1" smtClean="0">
                <a:ln>
                  <a:noFill/>
                </a:ln>
                <a:solidFill>
                  <a:srgbClr val="2A2A2A"/>
                </a:solidFill>
                <a:effectLst/>
                <a:latin typeface="&amp;quot" charset="0"/>
                <a:ea typeface="Times New Roman" pitchFamily="18" charset="0"/>
                <a:cs typeface="Arial" pitchFamily="34" charset="0"/>
              </a:rPr>
              <a:t>braces</a:t>
            </a:r>
            <a:r>
              <a:rPr kumimoji="0" lang="ru-RU" sz="2400" b="0" i="0" u="none" strike="noStrike" cap="none" normalizeH="0" baseline="0" dirty="0" smtClean="0">
                <a:ln>
                  <a:noFill/>
                </a:ln>
                <a:solidFill>
                  <a:srgbClr val="2A2A2A"/>
                </a:solidFill>
                <a:effectLst/>
                <a:latin typeface="&amp;quot" charset="0"/>
                <a:ea typeface="Times New Roman" pitchFamily="18"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654776789"/>
              </p:ext>
            </p:extLst>
          </p:nvPr>
        </p:nvGraphicFramePr>
        <p:xfrm>
          <a:off x="976218" y="3645024"/>
          <a:ext cx="7316293" cy="2348103"/>
        </p:xfrm>
        <a:graphic>
          <a:graphicData uri="http://schemas.openxmlformats.org/drawingml/2006/table">
            <a:tbl>
              <a:tblPr firstRow="1" firstCol="1" bandRow="1"/>
              <a:tblGrid>
                <a:gridCol w="7316293">
                  <a:extLst>
                    <a:ext uri="{9D8B030D-6E8A-4147-A177-3AD203B41FA5}">
                      <a16:colId xmlns:a16="http://schemas.microsoft.com/office/drawing/2014/main" val="20000"/>
                    </a:ext>
                  </a:extLst>
                </a:gridCol>
              </a:tblGrid>
              <a:tr h="0">
                <a:tc>
                  <a:txBody>
                    <a:bodyPr/>
                    <a:lstStyle/>
                    <a:p>
                      <a:pPr>
                        <a:lnSpc>
                          <a:spcPct val="107000"/>
                        </a:lnSpc>
                        <a:spcAft>
                          <a:spcPts val="0"/>
                        </a:spcAft>
                      </a:pPr>
                      <a:r>
                        <a:rPr lang="ru-RU" sz="2400" b="1" dirty="0" err="1">
                          <a:solidFill>
                            <a:srgbClr val="0000FF"/>
                          </a:solidFill>
                          <a:effectLst/>
                          <a:latin typeface="Times New Roman" pitchFamily="18" charset="0"/>
                          <a:ea typeface="Times New Roman"/>
                          <a:cs typeface="Times New Roman" pitchFamily="18" charset="0"/>
                        </a:rPr>
                        <a:t>delegate</a:t>
                      </a:r>
                      <a:r>
                        <a:rPr lang="ru-RU" sz="2400" b="1" dirty="0">
                          <a:solidFill>
                            <a:srgbClr val="000000"/>
                          </a:solidFill>
                          <a:effectLst/>
                          <a:latin typeface="Times New Roman" pitchFamily="18" charset="0"/>
                          <a:ea typeface="Times New Roman"/>
                          <a:cs typeface="Times New Roman" pitchFamily="18" charset="0"/>
                        </a:rPr>
                        <a:t> </a:t>
                      </a:r>
                      <a:r>
                        <a:rPr lang="ru-RU" sz="2400" b="1" dirty="0" err="1">
                          <a:solidFill>
                            <a:srgbClr val="0000FF"/>
                          </a:solidFill>
                          <a:effectLst/>
                          <a:latin typeface="Times New Roman" pitchFamily="18" charset="0"/>
                          <a:ea typeface="Times New Roman"/>
                          <a:cs typeface="Times New Roman" pitchFamily="18" charset="0"/>
                        </a:rPr>
                        <a:t>void</a:t>
                      </a:r>
                      <a:r>
                        <a:rPr lang="ru-RU" sz="2400" b="1" dirty="0">
                          <a:solidFill>
                            <a:srgbClr val="000000"/>
                          </a:solidFill>
                          <a:effectLst/>
                          <a:latin typeface="Times New Roman" pitchFamily="18" charset="0"/>
                          <a:ea typeface="Times New Roman"/>
                          <a:cs typeface="Times New Roman" pitchFamily="18" charset="0"/>
                        </a:rPr>
                        <a:t> </a:t>
                      </a:r>
                      <a:r>
                        <a:rPr lang="ru-RU" sz="2400" b="1" dirty="0" err="1">
                          <a:solidFill>
                            <a:srgbClr val="000000"/>
                          </a:solidFill>
                          <a:effectLst/>
                          <a:latin typeface="Times New Roman" pitchFamily="18" charset="0"/>
                          <a:ea typeface="Times New Roman"/>
                          <a:cs typeface="Times New Roman" pitchFamily="18" charset="0"/>
                        </a:rPr>
                        <a:t>TestDelegate</a:t>
                      </a:r>
                      <a:r>
                        <a:rPr lang="ru-RU" sz="2400" b="1" dirty="0">
                          <a:solidFill>
                            <a:srgbClr val="000000"/>
                          </a:solidFill>
                          <a:effectLst/>
                          <a:latin typeface="Times New Roman" pitchFamily="18" charset="0"/>
                          <a:ea typeface="Times New Roman"/>
                          <a:cs typeface="Times New Roman" pitchFamily="18" charset="0"/>
                        </a:rPr>
                        <a:t>(</a:t>
                      </a:r>
                      <a:r>
                        <a:rPr lang="ru-RU" sz="2400" b="1" dirty="0" err="1">
                          <a:solidFill>
                            <a:srgbClr val="0000FF"/>
                          </a:solidFill>
                          <a:effectLst/>
                          <a:latin typeface="Times New Roman" pitchFamily="18" charset="0"/>
                          <a:ea typeface="Times New Roman"/>
                          <a:cs typeface="Times New Roman" pitchFamily="18" charset="0"/>
                        </a:rPr>
                        <a:t>string</a:t>
                      </a:r>
                      <a:r>
                        <a:rPr lang="ru-RU" sz="2400" b="1" dirty="0">
                          <a:solidFill>
                            <a:srgbClr val="000000"/>
                          </a:solidFill>
                          <a:effectLst/>
                          <a:latin typeface="Times New Roman" pitchFamily="18" charset="0"/>
                          <a:ea typeface="Times New Roman"/>
                          <a:cs typeface="Times New Roman" pitchFamily="18" charset="0"/>
                        </a:rPr>
                        <a:t> s);</a:t>
                      </a:r>
                      <a:endParaRPr lang="ru-RU" sz="2400" b="1" dirty="0">
                        <a:effectLst/>
                        <a:latin typeface="Times New Roman" pitchFamily="18" charset="0"/>
                        <a:ea typeface="Calibri"/>
                        <a:cs typeface="Times New Roman" pitchFamily="18" charset="0"/>
                      </a:endParaRPr>
                    </a:p>
                    <a:p>
                      <a:pPr>
                        <a:lnSpc>
                          <a:spcPct val="107000"/>
                        </a:lnSpc>
                        <a:spcAft>
                          <a:spcPts val="0"/>
                        </a:spcAft>
                      </a:pPr>
                      <a:r>
                        <a:rPr lang="ru-RU" sz="2400" b="1" dirty="0">
                          <a:solidFill>
                            <a:srgbClr val="000000"/>
                          </a:solidFill>
                          <a:effectLst/>
                          <a:latin typeface="Times New Roman" pitchFamily="18" charset="0"/>
                          <a:ea typeface="Times New Roman"/>
                          <a:cs typeface="Times New Roman" pitchFamily="18" charset="0"/>
                        </a:rPr>
                        <a:t>…</a:t>
                      </a:r>
                      <a:endParaRPr lang="ru-RU" sz="2400" b="1" dirty="0">
                        <a:effectLst/>
                        <a:latin typeface="Times New Roman" pitchFamily="18" charset="0"/>
                        <a:ea typeface="Calibri"/>
                        <a:cs typeface="Times New Roman" pitchFamily="18" charset="0"/>
                      </a:endParaRPr>
                    </a:p>
                    <a:p>
                      <a:pPr>
                        <a:lnSpc>
                          <a:spcPct val="107000"/>
                        </a:lnSpc>
                        <a:spcAft>
                          <a:spcPts val="0"/>
                        </a:spcAft>
                      </a:pPr>
                      <a:r>
                        <a:rPr lang="ru-RU" sz="2400" b="1" dirty="0" err="1">
                          <a:solidFill>
                            <a:srgbClr val="000000"/>
                          </a:solidFill>
                          <a:effectLst/>
                          <a:latin typeface="Times New Roman" pitchFamily="18" charset="0"/>
                          <a:ea typeface="Times New Roman"/>
                          <a:cs typeface="Times New Roman" pitchFamily="18" charset="0"/>
                        </a:rPr>
                        <a:t>TestDelegate</a:t>
                      </a:r>
                      <a:r>
                        <a:rPr lang="ru-RU" sz="2400" b="1" dirty="0">
                          <a:solidFill>
                            <a:srgbClr val="000000"/>
                          </a:solidFill>
                          <a:effectLst/>
                          <a:latin typeface="Times New Roman" pitchFamily="18" charset="0"/>
                          <a:ea typeface="Times New Roman"/>
                          <a:cs typeface="Times New Roman" pitchFamily="18" charset="0"/>
                        </a:rPr>
                        <a:t> </a:t>
                      </a:r>
                      <a:r>
                        <a:rPr lang="ru-RU" sz="2400" b="1" dirty="0" err="1">
                          <a:solidFill>
                            <a:srgbClr val="000000"/>
                          </a:solidFill>
                          <a:effectLst/>
                          <a:latin typeface="Times New Roman" pitchFamily="18" charset="0"/>
                          <a:ea typeface="Times New Roman"/>
                          <a:cs typeface="Times New Roman" pitchFamily="18" charset="0"/>
                        </a:rPr>
                        <a:t>myDel</a:t>
                      </a:r>
                      <a:r>
                        <a:rPr lang="ru-RU" sz="2400" b="1" dirty="0">
                          <a:solidFill>
                            <a:srgbClr val="000000"/>
                          </a:solidFill>
                          <a:effectLst/>
                          <a:latin typeface="Times New Roman" pitchFamily="18" charset="0"/>
                          <a:ea typeface="Times New Roman"/>
                          <a:cs typeface="Times New Roman" pitchFamily="18" charset="0"/>
                        </a:rPr>
                        <a:t> = n =&gt; { </a:t>
                      </a:r>
                      <a:r>
                        <a:rPr lang="ru-RU" sz="2400" b="1" dirty="0" err="1">
                          <a:solidFill>
                            <a:srgbClr val="0000FF"/>
                          </a:solidFill>
                          <a:effectLst/>
                          <a:latin typeface="Times New Roman" pitchFamily="18" charset="0"/>
                          <a:ea typeface="Times New Roman"/>
                          <a:cs typeface="Times New Roman" pitchFamily="18" charset="0"/>
                        </a:rPr>
                        <a:t>string</a:t>
                      </a:r>
                      <a:r>
                        <a:rPr lang="ru-RU" sz="2400" b="1" dirty="0">
                          <a:solidFill>
                            <a:srgbClr val="000000"/>
                          </a:solidFill>
                          <a:effectLst/>
                          <a:latin typeface="Times New Roman" pitchFamily="18" charset="0"/>
                          <a:ea typeface="Times New Roman"/>
                          <a:cs typeface="Times New Roman" pitchFamily="18" charset="0"/>
                        </a:rPr>
                        <a:t> s = n + </a:t>
                      </a:r>
                      <a:r>
                        <a:rPr lang="ru-RU" sz="2400" b="1" dirty="0">
                          <a:solidFill>
                            <a:srgbClr val="A31515"/>
                          </a:solidFill>
                          <a:effectLst/>
                          <a:latin typeface="Times New Roman" pitchFamily="18" charset="0"/>
                          <a:ea typeface="Times New Roman"/>
                          <a:cs typeface="Times New Roman" pitchFamily="18" charset="0"/>
                        </a:rPr>
                        <a:t>" "</a:t>
                      </a:r>
                      <a:r>
                        <a:rPr lang="ru-RU" sz="2400" b="1" dirty="0">
                          <a:solidFill>
                            <a:srgbClr val="000000"/>
                          </a:solidFill>
                          <a:effectLst/>
                          <a:latin typeface="Times New Roman" pitchFamily="18" charset="0"/>
                          <a:ea typeface="Times New Roman"/>
                          <a:cs typeface="Times New Roman" pitchFamily="18" charset="0"/>
                        </a:rPr>
                        <a:t> + </a:t>
                      </a:r>
                      <a:r>
                        <a:rPr lang="ru-RU" sz="2400" b="1" dirty="0">
                          <a:solidFill>
                            <a:srgbClr val="A31515"/>
                          </a:solidFill>
                          <a:effectLst/>
                          <a:latin typeface="Times New Roman" pitchFamily="18" charset="0"/>
                          <a:ea typeface="Times New Roman"/>
                          <a:cs typeface="Times New Roman" pitchFamily="18" charset="0"/>
                        </a:rPr>
                        <a:t>"</a:t>
                      </a:r>
                      <a:r>
                        <a:rPr lang="ru-RU" sz="2400" b="1" dirty="0" err="1">
                          <a:solidFill>
                            <a:srgbClr val="A31515"/>
                          </a:solidFill>
                          <a:effectLst/>
                          <a:latin typeface="Times New Roman" pitchFamily="18" charset="0"/>
                          <a:ea typeface="Times New Roman"/>
                          <a:cs typeface="Times New Roman" pitchFamily="18" charset="0"/>
                        </a:rPr>
                        <a:t>World</a:t>
                      </a:r>
                      <a:r>
                        <a:rPr lang="ru-RU" sz="2400" b="1" dirty="0">
                          <a:solidFill>
                            <a:srgbClr val="A31515"/>
                          </a:solidFill>
                          <a:effectLst/>
                          <a:latin typeface="Times New Roman" pitchFamily="18" charset="0"/>
                          <a:ea typeface="Times New Roman"/>
                          <a:cs typeface="Times New Roman" pitchFamily="18" charset="0"/>
                        </a:rPr>
                        <a:t>"</a:t>
                      </a:r>
                      <a:r>
                        <a:rPr lang="ru-RU" sz="2400" b="1" dirty="0">
                          <a:solidFill>
                            <a:srgbClr val="000000"/>
                          </a:solidFill>
                          <a:effectLst/>
                          <a:latin typeface="Times New Roman" pitchFamily="18" charset="0"/>
                          <a:ea typeface="Times New Roman"/>
                          <a:cs typeface="Times New Roman" pitchFamily="18" charset="0"/>
                        </a:rPr>
                        <a:t>; </a:t>
                      </a:r>
                      <a:r>
                        <a:rPr lang="ru-RU" sz="2400" b="1" dirty="0" err="1">
                          <a:solidFill>
                            <a:srgbClr val="000000"/>
                          </a:solidFill>
                          <a:effectLst/>
                          <a:latin typeface="Times New Roman" pitchFamily="18" charset="0"/>
                          <a:ea typeface="Times New Roman"/>
                          <a:cs typeface="Times New Roman" pitchFamily="18" charset="0"/>
                        </a:rPr>
                        <a:t>Console.WriteLine</a:t>
                      </a:r>
                      <a:r>
                        <a:rPr lang="ru-RU" sz="2400" b="1" dirty="0">
                          <a:solidFill>
                            <a:srgbClr val="000000"/>
                          </a:solidFill>
                          <a:effectLst/>
                          <a:latin typeface="Times New Roman" pitchFamily="18" charset="0"/>
                          <a:ea typeface="Times New Roman"/>
                          <a:cs typeface="Times New Roman" pitchFamily="18" charset="0"/>
                        </a:rPr>
                        <a:t>(s); };</a:t>
                      </a:r>
                      <a:endParaRPr lang="ru-RU" sz="2400" b="1" dirty="0">
                        <a:effectLst/>
                        <a:latin typeface="Times New Roman" pitchFamily="18" charset="0"/>
                        <a:ea typeface="Calibri"/>
                        <a:cs typeface="Times New Roman" pitchFamily="18" charset="0"/>
                      </a:endParaRPr>
                    </a:p>
                    <a:p>
                      <a:pPr algn="just">
                        <a:lnSpc>
                          <a:spcPct val="107000"/>
                        </a:lnSpc>
                        <a:spcAft>
                          <a:spcPts val="0"/>
                        </a:spcAft>
                      </a:pPr>
                      <a:r>
                        <a:rPr lang="ru-RU" sz="2400" b="1" dirty="0" err="1">
                          <a:solidFill>
                            <a:srgbClr val="000000"/>
                          </a:solidFill>
                          <a:effectLst/>
                          <a:latin typeface="Times New Roman" pitchFamily="18" charset="0"/>
                          <a:ea typeface="Times New Roman"/>
                          <a:cs typeface="Times New Roman" pitchFamily="18" charset="0"/>
                        </a:rPr>
                        <a:t>myDel</a:t>
                      </a:r>
                      <a:r>
                        <a:rPr lang="ru-RU" sz="2400" b="1" dirty="0">
                          <a:solidFill>
                            <a:srgbClr val="000000"/>
                          </a:solidFill>
                          <a:effectLst/>
                          <a:latin typeface="Times New Roman" pitchFamily="18" charset="0"/>
                          <a:ea typeface="Times New Roman"/>
                          <a:cs typeface="Times New Roman" pitchFamily="18" charset="0"/>
                        </a:rPr>
                        <a:t>(</a:t>
                      </a:r>
                      <a:r>
                        <a:rPr lang="ru-RU" sz="2400" b="1" dirty="0">
                          <a:solidFill>
                            <a:srgbClr val="A31515"/>
                          </a:solidFill>
                          <a:effectLst/>
                          <a:latin typeface="Times New Roman" pitchFamily="18" charset="0"/>
                          <a:ea typeface="Times New Roman"/>
                          <a:cs typeface="Times New Roman" pitchFamily="18" charset="0"/>
                        </a:rPr>
                        <a:t>"</a:t>
                      </a:r>
                      <a:r>
                        <a:rPr lang="ru-RU" sz="2400" b="1" dirty="0" err="1">
                          <a:solidFill>
                            <a:srgbClr val="A31515"/>
                          </a:solidFill>
                          <a:effectLst/>
                          <a:latin typeface="Times New Roman" pitchFamily="18" charset="0"/>
                          <a:ea typeface="Times New Roman"/>
                          <a:cs typeface="Times New Roman" pitchFamily="18" charset="0"/>
                        </a:rPr>
                        <a:t>Hello</a:t>
                      </a:r>
                      <a:r>
                        <a:rPr lang="ru-RU" sz="2400" b="1" dirty="0">
                          <a:solidFill>
                            <a:srgbClr val="A31515"/>
                          </a:solidFill>
                          <a:effectLst/>
                          <a:latin typeface="Times New Roman" pitchFamily="18" charset="0"/>
                          <a:ea typeface="Times New Roman"/>
                          <a:cs typeface="Times New Roman" pitchFamily="18" charset="0"/>
                        </a:rPr>
                        <a:t>"</a:t>
                      </a:r>
                      <a:r>
                        <a:rPr lang="ru-RU" sz="2400" b="1" dirty="0">
                          <a:solidFill>
                            <a:srgbClr val="000000"/>
                          </a:solidFill>
                          <a:effectLst/>
                          <a:latin typeface="Times New Roman" pitchFamily="18" charset="0"/>
                          <a:ea typeface="Times New Roman"/>
                          <a:cs typeface="Times New Roman" pitchFamily="18" charset="0"/>
                        </a:rPr>
                        <a:t>);</a:t>
                      </a:r>
                      <a:endParaRPr lang="ru-RU" sz="2400" b="1" dirty="0">
                        <a:effectLst/>
                        <a:latin typeface="Times New Roman" pitchFamily="18" charset="0"/>
                        <a:ea typeface="Calibri"/>
                        <a:cs typeface="Times New Roman" pitchFamily="18" charset="0"/>
                      </a:endParaRPr>
                    </a:p>
                    <a:p>
                      <a:pPr algn="just">
                        <a:lnSpc>
                          <a:spcPct val="107000"/>
                        </a:lnSpc>
                        <a:spcAft>
                          <a:spcPts val="0"/>
                        </a:spcAft>
                      </a:pPr>
                      <a:r>
                        <a:rPr lang="ru-RU" sz="2400" b="1" dirty="0">
                          <a:solidFill>
                            <a:srgbClr val="231F20"/>
                          </a:solidFill>
                          <a:effectLst/>
                          <a:latin typeface="Times New Roman" pitchFamily="18" charset="0"/>
                          <a:ea typeface="Calibri"/>
                          <a:cs typeface="Times New Roman" pitchFamily="18" charset="0"/>
                        </a:rPr>
                        <a:t> </a:t>
                      </a:r>
                      <a:endParaRPr lang="ru-RU" sz="2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1000123" y="2348880"/>
            <a:ext cx="747310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body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of</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statement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lambda</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can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consist</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of</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any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number</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of</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statements</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however</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in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practice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there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are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typically</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no</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more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than</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two</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or</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ea typeface="Times New Roman" pitchFamily="18" charset="0"/>
                <a:cs typeface="Times New Roman" pitchFamily="18" charset="0"/>
              </a:rPr>
              <a:t>three</a:t>
            </a:r>
            <a:r>
              <a:rPr kumimoji="0" lang="ru-RU" sz="24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 </a:t>
            </a: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Прямоугольник 5"/>
          <p:cNvSpPr/>
          <p:nvPr/>
        </p:nvSpPr>
        <p:spPr>
          <a:xfrm>
            <a:off x="4889101" y="-99392"/>
            <a:ext cx="3877728" cy="491609"/>
          </a:xfrm>
          <a:prstGeom prst="rect">
            <a:avLst/>
          </a:prstGeom>
        </p:spPr>
        <p:txBody>
          <a:bodyPr wrap="none">
            <a:spAutoFit/>
          </a:bodyPr>
          <a:lstStyle/>
          <a:p>
            <a:pPr indent="450215" algn="ctr">
              <a:lnSpc>
                <a:spcPct val="107000"/>
              </a:lnSpc>
              <a:spcAft>
                <a:spcPts val="0"/>
              </a:spcAft>
            </a:pPr>
            <a:r>
              <a:rPr lang="en-US" sz="2600" b="1" dirty="0">
                <a:solidFill>
                  <a:srgbClr val="231F20"/>
                </a:solidFill>
                <a:latin typeface="Times New Roman" pitchFamily="18" charset="0"/>
                <a:ea typeface="Calibri"/>
                <a:cs typeface="Times New Roman" pitchFamily="18" charset="0"/>
              </a:rPr>
              <a:t>2 Lambda Expressions</a:t>
            </a:r>
            <a:endParaRPr lang="en-US" sz="26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812097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02236" y="217625"/>
            <a:ext cx="1580754" cy="374077"/>
          </a:xfrm>
          <a:prstGeom prst="rect">
            <a:avLst/>
          </a:prstGeom>
        </p:spPr>
        <p:txBody>
          <a:bodyPr wrap="none">
            <a:spAutoFit/>
          </a:bodyPr>
          <a:lstStyle/>
          <a:p>
            <a:pPr algn="ctr">
              <a:lnSpc>
                <a:spcPct val="107000"/>
              </a:lnSpc>
              <a:spcAft>
                <a:spcPts val="800"/>
              </a:spcAft>
            </a:pPr>
            <a:r>
              <a:rPr lang="kk-KZ" b="1" dirty="0">
                <a:solidFill>
                  <a:srgbClr val="231F20"/>
                </a:solidFill>
                <a:latin typeface="Times New Roman"/>
                <a:ea typeface="Calibri"/>
                <a:cs typeface="Times New Roman"/>
              </a:rPr>
              <a:t>3 </a:t>
            </a:r>
            <a:r>
              <a:rPr lang="ru-RU" b="1" dirty="0">
                <a:solidFill>
                  <a:srgbClr val="222222"/>
                </a:solidFill>
                <a:latin typeface="Times New Roman"/>
                <a:ea typeface="Calibri"/>
                <a:cs typeface="Times New Roman"/>
              </a:rPr>
              <a:t>SUMMARY</a:t>
            </a:r>
            <a:endParaRPr lang="ru-RU" sz="1400" b="1" dirty="0">
              <a:ea typeface="Calibri"/>
              <a:cs typeface="Times New Roman"/>
            </a:endParaRPr>
          </a:p>
        </p:txBody>
      </p:sp>
      <p:sp>
        <p:nvSpPr>
          <p:cNvPr id="4" name="Rectangle 1"/>
          <p:cNvSpPr>
            <a:spLocks noChangeArrowheads="1"/>
          </p:cNvSpPr>
          <p:nvPr/>
        </p:nvSpPr>
        <p:spPr bwMode="auto">
          <a:xfrm>
            <a:off x="683569" y="764704"/>
            <a:ext cx="7920880"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0238" algn="l"/>
              </a:tabLst>
            </a:pPr>
            <a:r>
              <a:rPr kumimoji="0" lang="kk-KZ"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This block is designed as a way for you to quickly study the key points of this lesson.</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Working</a:t>
            </a:r>
            <a:r>
              <a:rPr kumimoji="0" lang="ru-RU" sz="22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with</a:t>
            </a:r>
            <a:r>
              <a:rPr kumimoji="0" lang="ru-RU" sz="22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delegates</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tab pos="630238" algn="l"/>
              </a:tabLst>
            </a:pP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represents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kind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defnes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200" b="0" i="0" u="none" strike="noStrike" cap="none" normalizeH="0" baseline="0" dirty="0" err="1" smtClean="0">
                <a:ln>
                  <a:noFill/>
                </a:ln>
                <a:solidFill>
                  <a:srgbClr val="231F20"/>
                </a:solidFill>
                <a:effectLst/>
                <a:latin typeface="Calibri"/>
                <a:ea typeface="Calibri" pitchFamily="34" charset="0"/>
                <a:cs typeface="Times New Roman" pitchFamily="18" charset="0"/>
              </a:rPr>
              <a:t>’</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kk-KZ"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return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tab pos="630238" algn="l"/>
              </a:tabLst>
            </a:pP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Often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name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of</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ends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with</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or</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Callback</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tab pos="630238" algn="l"/>
              </a:tabLst>
            </a:pP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You</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use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smtClean="0">
                <a:ln>
                  <a:noFill/>
                </a:ln>
                <a:solidFill>
                  <a:srgbClr val="231F20"/>
                </a:solidFill>
                <a:effectLst/>
                <a:latin typeface="Calibri"/>
                <a:ea typeface="Calibri" pitchFamily="34" charset="0"/>
                <a:cs typeface="Times New Roman" pitchFamily="18" charset="0"/>
              </a:rPr>
              <a:t>–</a:t>
            </a:r>
            <a:r>
              <a:rPr kumimoji="0" lang="ru-RU" sz="22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to</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combine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variables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For</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example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if</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program</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executes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statement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del3 = del1 + del2</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del3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will</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execute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referred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to</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by</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del1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del2.</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tab pos="630238" algn="l"/>
              </a:tabLst>
            </a:pP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If</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variable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refers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to</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instance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executes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with</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object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on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whose</a:t>
            </a:r>
            <a:r>
              <a:rPr kumimoji="0" lang="kk-KZ"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instance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was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assigned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72953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02236" y="217625"/>
            <a:ext cx="1580754" cy="374077"/>
          </a:xfrm>
          <a:prstGeom prst="rect">
            <a:avLst/>
          </a:prstGeom>
        </p:spPr>
        <p:txBody>
          <a:bodyPr wrap="none">
            <a:spAutoFit/>
          </a:bodyPr>
          <a:lstStyle/>
          <a:p>
            <a:pPr algn="ctr">
              <a:lnSpc>
                <a:spcPct val="107000"/>
              </a:lnSpc>
              <a:spcAft>
                <a:spcPts val="800"/>
              </a:spcAft>
            </a:pPr>
            <a:r>
              <a:rPr lang="kk-KZ" b="1" dirty="0">
                <a:solidFill>
                  <a:srgbClr val="231F20"/>
                </a:solidFill>
                <a:latin typeface="Times New Roman"/>
                <a:ea typeface="Calibri"/>
                <a:cs typeface="Times New Roman"/>
              </a:rPr>
              <a:t>3 </a:t>
            </a:r>
            <a:r>
              <a:rPr lang="ru-RU" b="1" dirty="0">
                <a:solidFill>
                  <a:srgbClr val="222222"/>
                </a:solidFill>
                <a:latin typeface="Times New Roman"/>
                <a:ea typeface="Calibri"/>
                <a:cs typeface="Times New Roman"/>
              </a:rPr>
              <a:t>SUMMARY</a:t>
            </a:r>
            <a:endParaRPr lang="ru-RU" sz="1400" b="1" dirty="0">
              <a:ea typeface="Calibri"/>
              <a:cs typeface="Times New Roman"/>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01886811"/>
              </p:ext>
            </p:extLst>
          </p:nvPr>
        </p:nvGraphicFramePr>
        <p:xfrm>
          <a:off x="1403648" y="2420888"/>
          <a:ext cx="6912768" cy="2152650"/>
        </p:xfrm>
        <a:graphic>
          <a:graphicData uri="http://schemas.openxmlformats.org/drawingml/2006/table">
            <a:tbl>
              <a:tblPr firstRow="1" firstCol="1" bandRow="1"/>
              <a:tblGrid>
                <a:gridCol w="6912768">
                  <a:extLst>
                    <a:ext uri="{9D8B030D-6E8A-4147-A177-3AD203B41FA5}">
                      <a16:colId xmlns:a16="http://schemas.microsoft.com/office/drawing/2014/main" val="20000"/>
                    </a:ext>
                  </a:extLst>
                </a:gridCol>
              </a:tblGrid>
              <a:tr h="0">
                <a:tc>
                  <a:txBody>
                    <a:bodyPr/>
                    <a:lstStyle/>
                    <a:p>
                      <a:pPr>
                        <a:lnSpc>
                          <a:spcPct val="107000"/>
                        </a:lnSpc>
                        <a:spcAft>
                          <a:spcPts val="0"/>
                        </a:spcAft>
                      </a:pPr>
                      <a:r>
                        <a:rPr lang="ru-RU" sz="2200" dirty="0" err="1">
                          <a:solidFill>
                            <a:srgbClr val="231F20"/>
                          </a:solidFill>
                          <a:effectLst/>
                          <a:latin typeface="WileyCodeSTD-Regular"/>
                          <a:ea typeface="Calibri"/>
                          <a:cs typeface="Times New Roman"/>
                        </a:rPr>
                        <a:t>public</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delegate</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void</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Action</a:t>
                      </a:r>
                      <a:r>
                        <a:rPr lang="ru-RU" sz="2200" dirty="0">
                          <a:solidFill>
                            <a:srgbClr val="231F20"/>
                          </a:solidFill>
                          <a:effectLst/>
                          <a:latin typeface="WileyCodeSTD-Regular"/>
                          <a:ea typeface="Calibri"/>
                          <a:cs typeface="Times New Roman"/>
                        </a:rPr>
                        <a:t>&lt;</a:t>
                      </a:r>
                      <a:r>
                        <a:rPr lang="ru-RU" sz="2200" dirty="0" err="1">
                          <a:solidFill>
                            <a:srgbClr val="231F20"/>
                          </a:solidFill>
                          <a:effectLst/>
                          <a:latin typeface="WileyCodeSTD-Regular"/>
                          <a:ea typeface="Calibri"/>
                          <a:cs typeface="Times New Roman"/>
                        </a:rPr>
                        <a:t>in</a:t>
                      </a:r>
                      <a:r>
                        <a:rPr lang="ru-RU" sz="2200" dirty="0">
                          <a:solidFill>
                            <a:srgbClr val="231F20"/>
                          </a:solidFill>
                          <a:effectLst/>
                          <a:latin typeface="WileyCodeSTD-Regular"/>
                          <a:ea typeface="Calibri"/>
                          <a:cs typeface="Times New Roman"/>
                        </a:rPr>
                        <a:t> T1, </a:t>
                      </a:r>
                      <a:r>
                        <a:rPr lang="ru-RU" sz="2200" dirty="0" err="1">
                          <a:solidFill>
                            <a:srgbClr val="231F20"/>
                          </a:solidFill>
                          <a:effectLst/>
                          <a:latin typeface="WileyCodeSTD-Regular"/>
                          <a:ea typeface="Calibri"/>
                          <a:cs typeface="Times New Roman"/>
                        </a:rPr>
                        <a:t>in</a:t>
                      </a:r>
                      <a:r>
                        <a:rPr lang="ru-RU" sz="2200" dirty="0">
                          <a:solidFill>
                            <a:srgbClr val="231F20"/>
                          </a:solidFill>
                          <a:effectLst/>
                          <a:latin typeface="WileyCodeSTD-Regular"/>
                          <a:ea typeface="Calibri"/>
                          <a:cs typeface="Times New Roman"/>
                        </a:rPr>
                        <a:t> T2&gt;(T1 arg1, T2 arg2</a:t>
                      </a:r>
                      <a:r>
                        <a:rPr lang="ru-RU" sz="2200" dirty="0" smtClean="0">
                          <a:solidFill>
                            <a:srgbClr val="231F20"/>
                          </a:solidFill>
                          <a:effectLst/>
                          <a:latin typeface="WileyCodeSTD-Regular"/>
                          <a:ea typeface="Calibri"/>
                          <a:cs typeface="Times New Roman"/>
                        </a:rPr>
                        <a:t>)</a:t>
                      </a:r>
                      <a:endParaRPr lang="en-US" sz="2200" dirty="0" smtClean="0">
                        <a:solidFill>
                          <a:srgbClr val="231F20"/>
                        </a:solidFill>
                        <a:effectLst/>
                        <a:latin typeface="WileyCodeSTD-Regular"/>
                        <a:ea typeface="Calibri"/>
                        <a:cs typeface="Times New Roman"/>
                      </a:endParaRPr>
                    </a:p>
                    <a:p>
                      <a:pPr>
                        <a:lnSpc>
                          <a:spcPct val="107000"/>
                        </a:lnSpc>
                        <a:spcAft>
                          <a:spcPts val="0"/>
                        </a:spcAft>
                      </a:pPr>
                      <a:endParaRPr lang="ru-RU" sz="2200" dirty="0">
                        <a:effectLst/>
                        <a:latin typeface="Calibri"/>
                        <a:ea typeface="Calibri"/>
                        <a:cs typeface="Times New Roman"/>
                      </a:endParaRPr>
                    </a:p>
                    <a:p>
                      <a:pPr>
                        <a:lnSpc>
                          <a:spcPct val="107000"/>
                        </a:lnSpc>
                        <a:spcAft>
                          <a:spcPts val="0"/>
                        </a:spcAft>
                      </a:pPr>
                      <a:r>
                        <a:rPr lang="ru-RU" sz="2200" dirty="0" err="1">
                          <a:solidFill>
                            <a:srgbClr val="231F20"/>
                          </a:solidFill>
                          <a:effectLst/>
                          <a:latin typeface="WileyCodeSTD-Regular"/>
                          <a:ea typeface="Calibri"/>
                          <a:cs typeface="Times New Roman"/>
                        </a:rPr>
                        <a:t>public</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delegate</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TResult</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Func</a:t>
                      </a:r>
                      <a:r>
                        <a:rPr lang="ru-RU" sz="2200" dirty="0">
                          <a:solidFill>
                            <a:srgbClr val="231F20"/>
                          </a:solidFill>
                          <a:effectLst/>
                          <a:latin typeface="WileyCodeSTD-Regular"/>
                          <a:ea typeface="Calibri"/>
                          <a:cs typeface="Times New Roman"/>
                        </a:rPr>
                        <a:t>&lt;</a:t>
                      </a:r>
                      <a:r>
                        <a:rPr lang="ru-RU" sz="2200" dirty="0" err="1">
                          <a:solidFill>
                            <a:srgbClr val="231F20"/>
                          </a:solidFill>
                          <a:effectLst/>
                          <a:latin typeface="WileyCodeSTD-Regular"/>
                          <a:ea typeface="Calibri"/>
                          <a:cs typeface="Times New Roman"/>
                        </a:rPr>
                        <a:t>in</a:t>
                      </a:r>
                      <a:r>
                        <a:rPr lang="ru-RU" sz="2200" dirty="0">
                          <a:solidFill>
                            <a:srgbClr val="231F20"/>
                          </a:solidFill>
                          <a:effectLst/>
                          <a:latin typeface="WileyCodeSTD-Regular"/>
                          <a:ea typeface="Calibri"/>
                          <a:cs typeface="Times New Roman"/>
                        </a:rPr>
                        <a:t> T1, </a:t>
                      </a:r>
                      <a:r>
                        <a:rPr lang="ru-RU" sz="2200" dirty="0" err="1">
                          <a:solidFill>
                            <a:srgbClr val="231F20"/>
                          </a:solidFill>
                          <a:effectLst/>
                          <a:latin typeface="WileyCodeSTD-Regular"/>
                          <a:ea typeface="Calibri"/>
                          <a:cs typeface="Times New Roman"/>
                        </a:rPr>
                        <a:t>in</a:t>
                      </a:r>
                      <a:r>
                        <a:rPr lang="ru-RU" sz="2200" dirty="0">
                          <a:solidFill>
                            <a:srgbClr val="231F20"/>
                          </a:solidFill>
                          <a:effectLst/>
                          <a:latin typeface="WileyCodeSTD-Regular"/>
                          <a:ea typeface="Calibri"/>
                          <a:cs typeface="Times New Roman"/>
                        </a:rPr>
                        <a:t> T2, </a:t>
                      </a:r>
                      <a:r>
                        <a:rPr lang="ru-RU" sz="2200" dirty="0" err="1">
                          <a:solidFill>
                            <a:srgbClr val="231F20"/>
                          </a:solidFill>
                          <a:effectLst/>
                          <a:latin typeface="WileyCodeSTD-Regular"/>
                          <a:ea typeface="Calibri"/>
                          <a:cs typeface="Times New Roman"/>
                        </a:rPr>
                        <a:t>out</a:t>
                      </a:r>
                      <a:r>
                        <a:rPr lang="ru-RU" sz="2200" dirty="0">
                          <a:solidFill>
                            <a:srgbClr val="231F20"/>
                          </a:solidFill>
                          <a:effectLst/>
                          <a:latin typeface="WileyCodeSTD-Regular"/>
                          <a:ea typeface="Calibri"/>
                          <a:cs typeface="Times New Roman"/>
                        </a:rPr>
                        <a:t> </a:t>
                      </a:r>
                      <a:r>
                        <a:rPr lang="ru-RU" sz="2200" dirty="0" err="1">
                          <a:solidFill>
                            <a:srgbClr val="231F20"/>
                          </a:solidFill>
                          <a:effectLst/>
                          <a:latin typeface="WileyCodeSTD-Regular"/>
                          <a:ea typeface="Calibri"/>
                          <a:cs typeface="Times New Roman"/>
                        </a:rPr>
                        <a:t>TResult</a:t>
                      </a:r>
                      <a:r>
                        <a:rPr lang="ru-RU" sz="2200" dirty="0">
                          <a:solidFill>
                            <a:srgbClr val="231F20"/>
                          </a:solidFill>
                          <a:effectLst/>
                          <a:latin typeface="WileyCodeSTD-Regular"/>
                          <a:ea typeface="Calibri"/>
                          <a:cs typeface="Times New Roman"/>
                        </a:rPr>
                        <a:t>&gt; (T1 arg1, T2 arg2)</a:t>
                      </a:r>
                      <a:endParaRPr lang="ru-RU" sz="2200" dirty="0">
                        <a:effectLst/>
                        <a:latin typeface="Calibri"/>
                        <a:ea typeface="Calibri"/>
                        <a:cs typeface="Times New Roman"/>
                      </a:endParaRPr>
                    </a:p>
                    <a:p>
                      <a:pPr>
                        <a:lnSpc>
                          <a:spcPct val="107000"/>
                        </a:lnSpc>
                        <a:spcAft>
                          <a:spcPts val="0"/>
                        </a:spcAft>
                      </a:pPr>
                      <a:r>
                        <a:rPr lang="ru-RU" sz="2200" dirty="0">
                          <a:solidFill>
                            <a:srgbClr val="231F20"/>
                          </a:solidFill>
                          <a:effectLst/>
                          <a:latin typeface="WileyCodeSTD-Regular"/>
                          <a:ea typeface="Calibri"/>
                          <a:cs typeface="Times New Roman"/>
                        </a:rPr>
                        <a:t> </a:t>
                      </a:r>
                      <a:endParaRPr lang="ru-RU" sz="2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4" name="Rectangle 1"/>
          <p:cNvSpPr>
            <a:spLocks noChangeArrowheads="1"/>
          </p:cNvSpPr>
          <p:nvPr/>
        </p:nvSpPr>
        <p:spPr bwMode="auto">
          <a:xfrm>
            <a:off x="755576" y="836712"/>
            <a:ext cx="7893172"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1" indent="0" algn="just" defTabSz="914400" rtl="0" eaLnBrk="0" fontAlgn="base" latinLnBrk="0" hangingPunct="0">
              <a:lnSpc>
                <a:spcPct val="100000"/>
              </a:lnSpc>
              <a:spcBef>
                <a:spcPct val="0"/>
              </a:spcBef>
              <a:spcAft>
                <a:spcPct val="0"/>
              </a:spcAft>
              <a:buClrTx/>
              <a:buSzTx/>
              <a:buFont typeface="Symbol" pitchFamily="18" charset="2"/>
              <a:buChar char=""/>
              <a:tabLst>
                <a:tab pos="630238" algn="l"/>
              </a:tabLst>
            </a:pP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.NET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Framework</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defnes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two</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built-in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types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you</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use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many</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cases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r>
              <a:rPr kumimoji="0" lang="kk-KZ"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following</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code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shows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declarations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for</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Action</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and</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delegates</a:t>
            </a:r>
            <a:r>
              <a:rPr kumimoji="0" lang="kk-KZ"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that</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take</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two</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2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parameters</a:t>
            </a:r>
            <a:r>
              <a:rPr kumimoji="0" lang="ru-RU" sz="22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33112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671665203"/>
              </p:ext>
            </p:extLst>
          </p:nvPr>
        </p:nvGraphicFramePr>
        <p:xfrm>
          <a:off x="1007604" y="2348880"/>
          <a:ext cx="7128792" cy="1174052"/>
        </p:xfrm>
        <a:graphic>
          <a:graphicData uri="http://schemas.openxmlformats.org/drawingml/2006/table">
            <a:tbl>
              <a:tblPr firstRow="1" firstCol="1" bandRow="1"/>
              <a:tblGrid>
                <a:gridCol w="7128792">
                  <a:extLst>
                    <a:ext uri="{9D8B030D-6E8A-4147-A177-3AD203B41FA5}">
                      <a16:colId xmlns:a16="http://schemas.microsoft.com/office/drawing/2014/main" val="20000"/>
                    </a:ext>
                  </a:extLst>
                </a:gridCol>
              </a:tblGrid>
              <a:tr h="0">
                <a:tc>
                  <a:txBody>
                    <a:bodyPr/>
                    <a:lstStyle/>
                    <a:p>
                      <a:pPr algn="just">
                        <a:lnSpc>
                          <a:spcPct val="107000"/>
                        </a:lnSpc>
                        <a:spcAft>
                          <a:spcPts val="0"/>
                        </a:spcAft>
                        <a:tabLst>
                          <a:tab pos="4769485" algn="l"/>
                        </a:tabLst>
                      </a:pPr>
                      <a:r>
                        <a:rPr lang="ru-RU" sz="2400" b="1" dirty="0" err="1">
                          <a:solidFill>
                            <a:srgbClr val="231F20"/>
                          </a:solidFill>
                          <a:effectLst/>
                          <a:latin typeface="Times New Roman"/>
                          <a:ea typeface="Calibri"/>
                          <a:cs typeface="Times New Roman"/>
                        </a:rPr>
                        <a:t>Func</a:t>
                      </a:r>
                      <a:r>
                        <a:rPr lang="ru-RU" sz="2400" b="1" dirty="0">
                          <a:solidFill>
                            <a:srgbClr val="231F20"/>
                          </a:solidFill>
                          <a:effectLst/>
                          <a:latin typeface="Times New Roman"/>
                          <a:ea typeface="Calibri"/>
                          <a:cs typeface="Times New Roman"/>
                        </a:rPr>
                        <a:t>&lt;</a:t>
                      </a:r>
                      <a:r>
                        <a:rPr lang="ru-RU" sz="2400" b="1" dirty="0" err="1">
                          <a:solidFill>
                            <a:srgbClr val="231F20"/>
                          </a:solidFill>
                          <a:effectLst/>
                          <a:latin typeface="Times New Roman"/>
                          <a:ea typeface="Calibri"/>
                          <a:cs typeface="Times New Roman"/>
                        </a:rPr>
                        <a:t>float</a:t>
                      </a:r>
                      <a:r>
                        <a:rPr lang="ru-RU" sz="2400" b="1" dirty="0">
                          <a:solidFill>
                            <a:srgbClr val="231F20"/>
                          </a:solidFill>
                          <a:effectLst/>
                          <a:latin typeface="Times New Roman"/>
                          <a:ea typeface="Calibri"/>
                          <a:cs typeface="Times New Roman"/>
                        </a:rPr>
                        <a:t>, </a:t>
                      </a:r>
                      <a:r>
                        <a:rPr lang="ru-RU" sz="2400" b="1" dirty="0" err="1">
                          <a:solidFill>
                            <a:srgbClr val="231F20"/>
                          </a:solidFill>
                          <a:effectLst/>
                          <a:latin typeface="Times New Roman"/>
                          <a:ea typeface="Calibri"/>
                          <a:cs typeface="Times New Roman"/>
                        </a:rPr>
                        <a:t>float</a:t>
                      </a:r>
                      <a:r>
                        <a:rPr lang="ru-RU" sz="2400" b="1" dirty="0">
                          <a:solidFill>
                            <a:srgbClr val="231F20"/>
                          </a:solidFill>
                          <a:effectLst/>
                          <a:latin typeface="Times New Roman"/>
                          <a:ea typeface="Calibri"/>
                          <a:cs typeface="Times New Roman"/>
                        </a:rPr>
                        <a:t>&gt; </a:t>
                      </a:r>
                      <a:r>
                        <a:rPr lang="ru-RU" sz="2400" b="1" dirty="0" err="1">
                          <a:solidFill>
                            <a:srgbClr val="231F20"/>
                          </a:solidFill>
                          <a:effectLst/>
                          <a:latin typeface="Times New Roman"/>
                          <a:ea typeface="Calibri"/>
                          <a:cs typeface="Times New Roman"/>
                        </a:rPr>
                        <a:t>function</a:t>
                      </a:r>
                      <a:r>
                        <a:rPr lang="ru-RU" sz="2400" b="1" dirty="0">
                          <a:solidFill>
                            <a:srgbClr val="231F20"/>
                          </a:solidFill>
                          <a:effectLst/>
                          <a:latin typeface="Times New Roman"/>
                          <a:ea typeface="Calibri"/>
                          <a:cs typeface="Times New Roman"/>
                        </a:rPr>
                        <a:t> = </a:t>
                      </a:r>
                      <a:r>
                        <a:rPr lang="ru-RU" sz="2400" b="1" dirty="0" err="1">
                          <a:solidFill>
                            <a:srgbClr val="231F20"/>
                          </a:solidFill>
                          <a:effectLst/>
                          <a:latin typeface="Times New Roman"/>
                          <a:ea typeface="Calibri"/>
                          <a:cs typeface="Times New Roman"/>
                        </a:rPr>
                        <a:t>delegate</a:t>
                      </a:r>
                      <a:r>
                        <a:rPr lang="ru-RU" sz="2400" b="1" dirty="0">
                          <a:solidFill>
                            <a:srgbClr val="231F20"/>
                          </a:solidFill>
                          <a:effectLst/>
                          <a:latin typeface="Times New Roman"/>
                          <a:ea typeface="Calibri"/>
                          <a:cs typeface="Times New Roman"/>
                        </a:rPr>
                        <a:t>(</a:t>
                      </a:r>
                      <a:r>
                        <a:rPr lang="ru-RU" sz="2400" b="1" dirty="0" err="1">
                          <a:solidFill>
                            <a:srgbClr val="231F20"/>
                          </a:solidFill>
                          <a:effectLst/>
                          <a:latin typeface="Times New Roman"/>
                          <a:ea typeface="Calibri"/>
                          <a:cs typeface="Times New Roman"/>
                        </a:rPr>
                        <a:t>float</a:t>
                      </a:r>
                      <a:r>
                        <a:rPr lang="ru-RU" sz="2400" b="1" dirty="0">
                          <a:solidFill>
                            <a:srgbClr val="231F20"/>
                          </a:solidFill>
                          <a:effectLst/>
                          <a:latin typeface="Times New Roman"/>
                          <a:ea typeface="Calibri"/>
                          <a:cs typeface="Times New Roman"/>
                        </a:rPr>
                        <a:t> x) </a:t>
                      </a:r>
                      <a:endParaRPr lang="en-US" sz="2400" b="1" dirty="0" smtClean="0">
                        <a:solidFill>
                          <a:srgbClr val="231F20"/>
                        </a:solidFill>
                        <a:effectLst/>
                        <a:latin typeface="Times New Roman"/>
                        <a:ea typeface="Calibri"/>
                        <a:cs typeface="Times New Roman"/>
                      </a:endParaRPr>
                    </a:p>
                    <a:p>
                      <a:pPr algn="just">
                        <a:lnSpc>
                          <a:spcPct val="107000"/>
                        </a:lnSpc>
                        <a:spcAft>
                          <a:spcPts val="0"/>
                        </a:spcAft>
                        <a:tabLst>
                          <a:tab pos="4769485" algn="l"/>
                        </a:tabLst>
                      </a:pPr>
                      <a:r>
                        <a:rPr lang="ru-RU" sz="2400" b="1" dirty="0" smtClean="0">
                          <a:solidFill>
                            <a:srgbClr val="231F20"/>
                          </a:solidFill>
                          <a:effectLst/>
                          <a:latin typeface="Times New Roman"/>
                          <a:ea typeface="Calibri"/>
                          <a:cs typeface="Times New Roman"/>
                        </a:rPr>
                        <a:t>{ </a:t>
                      </a:r>
                      <a:r>
                        <a:rPr lang="ru-RU" sz="2400" b="1" dirty="0" err="1">
                          <a:solidFill>
                            <a:srgbClr val="231F20"/>
                          </a:solidFill>
                          <a:effectLst/>
                          <a:latin typeface="Times New Roman"/>
                          <a:ea typeface="Calibri"/>
                          <a:cs typeface="Times New Roman"/>
                        </a:rPr>
                        <a:t>return</a:t>
                      </a:r>
                      <a:r>
                        <a:rPr lang="ru-RU" sz="2400" b="1" dirty="0">
                          <a:solidFill>
                            <a:srgbClr val="231F20"/>
                          </a:solidFill>
                          <a:effectLst/>
                          <a:latin typeface="Times New Roman"/>
                          <a:ea typeface="Calibri"/>
                          <a:cs typeface="Times New Roman"/>
                        </a:rPr>
                        <a:t> x * x; };	</a:t>
                      </a:r>
                      <a:endParaRPr lang="ru-RU" sz="2400" b="1" dirty="0">
                        <a:effectLst/>
                        <a:latin typeface="Calibri"/>
                        <a:ea typeface="Calibri"/>
                        <a:cs typeface="Times New Roman"/>
                      </a:endParaRPr>
                    </a:p>
                    <a:p>
                      <a:pPr algn="just">
                        <a:lnSpc>
                          <a:spcPct val="107000"/>
                        </a:lnSpc>
                        <a:spcAft>
                          <a:spcPts val="0"/>
                        </a:spcAft>
                      </a:pPr>
                      <a:r>
                        <a:rPr lang="ru-RU" sz="2400" b="1" dirty="0">
                          <a:solidFill>
                            <a:srgbClr val="231F20"/>
                          </a:solidFill>
                          <a:effectLst/>
                          <a:latin typeface="Times New Roman"/>
                          <a:ea typeface="Calibri"/>
                          <a:cs typeface="Times New Roman"/>
                        </a:rPr>
                        <a:t> </a:t>
                      </a:r>
                      <a:endParaRPr lang="ru-RU"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683568" y="725649"/>
            <a:ext cx="777686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1" indent="-6350" algn="just" defTabSz="914400" rtl="0" eaLnBrk="1" fontAlgn="base" latinLnBrk="0" hangingPunct="1">
              <a:lnSpc>
                <a:spcPct val="100000"/>
              </a:lnSpc>
              <a:spcBef>
                <a:spcPct val="0"/>
              </a:spcBef>
              <a:spcAft>
                <a:spcPct val="0"/>
              </a:spcAft>
              <a:buClrTx/>
              <a:buSzTx/>
              <a:buFont typeface="Symbol" pitchFamily="18" charset="2"/>
              <a:buChar char=""/>
              <a:tabLst>
                <a:tab pos="4768850" algn="l"/>
              </a:tabLst>
            </a:pP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anonymous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with</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no</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name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The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following</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code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saves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reference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to</a:t>
            </a:r>
            <a:r>
              <a:rPr kumimoji="0" lang="kk-KZ"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anonymous</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method</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in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variable</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function</a:t>
            </a:r>
            <a:r>
              <a:rPr kumimoji="0" lang="ru-RU"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3302236" y="217625"/>
            <a:ext cx="1580754" cy="374077"/>
          </a:xfrm>
          <a:prstGeom prst="rect">
            <a:avLst/>
          </a:prstGeom>
        </p:spPr>
        <p:txBody>
          <a:bodyPr wrap="none">
            <a:spAutoFit/>
          </a:bodyPr>
          <a:lstStyle/>
          <a:p>
            <a:pPr algn="ctr">
              <a:lnSpc>
                <a:spcPct val="107000"/>
              </a:lnSpc>
              <a:spcAft>
                <a:spcPts val="800"/>
              </a:spcAft>
            </a:pPr>
            <a:r>
              <a:rPr lang="kk-KZ" b="1" dirty="0">
                <a:solidFill>
                  <a:srgbClr val="231F20"/>
                </a:solidFill>
                <a:latin typeface="Times New Roman"/>
                <a:ea typeface="Calibri"/>
                <a:cs typeface="Times New Roman"/>
              </a:rPr>
              <a:t>3 </a:t>
            </a:r>
            <a:r>
              <a:rPr lang="ru-RU" b="1" dirty="0">
                <a:solidFill>
                  <a:srgbClr val="222222"/>
                </a:solidFill>
                <a:latin typeface="Times New Roman"/>
                <a:ea typeface="Calibri"/>
                <a:cs typeface="Times New Roman"/>
              </a:rPr>
              <a:t>SUMMARY</a:t>
            </a:r>
            <a:endParaRPr lang="ru-RU" sz="1400" b="1" dirty="0">
              <a:ea typeface="Calibri"/>
              <a:cs typeface="Times New Roman"/>
            </a:endParaRPr>
          </a:p>
        </p:txBody>
      </p:sp>
    </p:spTree>
    <p:extLst>
      <p:ext uri="{BB962C8B-B14F-4D97-AF65-F5344CB8AC3E}">
        <p14:creationId xmlns:p14="http://schemas.microsoft.com/office/powerpoint/2010/main" val="627932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969397632"/>
              </p:ext>
            </p:extLst>
          </p:nvPr>
        </p:nvGraphicFramePr>
        <p:xfrm>
          <a:off x="687283" y="2060848"/>
          <a:ext cx="8064896" cy="2870200"/>
        </p:xfrm>
        <a:graphic>
          <a:graphicData uri="http://schemas.openxmlformats.org/drawingml/2006/table">
            <a:tbl>
              <a:tblPr firstRow="1" firstCol="1" bandRow="1"/>
              <a:tblGrid>
                <a:gridCol w="8064896">
                  <a:extLst>
                    <a:ext uri="{9D8B030D-6E8A-4147-A177-3AD203B41FA5}">
                      <a16:colId xmlns:a16="http://schemas.microsoft.com/office/drawing/2014/main" val="20000"/>
                    </a:ext>
                  </a:extLst>
                </a:gridCol>
              </a:tblGrid>
              <a:tr h="0">
                <a:tc>
                  <a:txBody>
                    <a:bodyPr/>
                    <a:lstStyle/>
                    <a:p>
                      <a:pPr marL="457200">
                        <a:lnSpc>
                          <a:spcPct val="107000"/>
                        </a:lnSpc>
                        <a:spcAft>
                          <a:spcPts val="0"/>
                        </a:spcAft>
                      </a:pPr>
                      <a:r>
                        <a:rPr lang="ru-RU" sz="2200" dirty="0" err="1">
                          <a:solidFill>
                            <a:srgbClr val="231F20"/>
                          </a:solidFill>
                          <a:effectLst/>
                          <a:latin typeface="Times New Roman"/>
                          <a:ea typeface="Calibri"/>
                          <a:cs typeface="Times New Roman"/>
                        </a:rPr>
                        <a:t>Action</a:t>
                      </a:r>
                      <a:r>
                        <a:rPr lang="ru-RU" sz="2200" dirty="0">
                          <a:solidFill>
                            <a:srgbClr val="231F20"/>
                          </a:solidFill>
                          <a:effectLst/>
                          <a:latin typeface="Times New Roman"/>
                          <a:ea typeface="Calibri"/>
                          <a:cs typeface="Times New Roman"/>
                        </a:rPr>
                        <a:t> note1 = () =&gt; </a:t>
                      </a:r>
                      <a:r>
                        <a:rPr lang="ru-RU" sz="2200" dirty="0" err="1">
                          <a:solidFill>
                            <a:srgbClr val="231F20"/>
                          </a:solidFill>
                          <a:effectLst/>
                          <a:latin typeface="Times New Roman"/>
                          <a:ea typeface="Calibri"/>
                          <a:cs typeface="Times New Roman"/>
                        </a:rPr>
                        <a:t>MessageBox.Show</a:t>
                      </a:r>
                      <a:r>
                        <a:rPr lang="ru-RU" sz="2200" dirty="0">
                          <a:solidFill>
                            <a:srgbClr val="231F20"/>
                          </a:solidFill>
                          <a:effectLst/>
                          <a:latin typeface="Times New Roman"/>
                          <a:ea typeface="Calibri"/>
                          <a:cs typeface="Times New Roman"/>
                        </a:rPr>
                        <a:t>("</a:t>
                      </a:r>
                      <a:r>
                        <a:rPr lang="ru-RU" sz="2200" dirty="0" err="1">
                          <a:solidFill>
                            <a:srgbClr val="231F20"/>
                          </a:solidFill>
                          <a:effectLst/>
                          <a:latin typeface="Times New Roman"/>
                          <a:ea typeface="Calibri"/>
                          <a:cs typeface="Times New Roman"/>
                        </a:rPr>
                        <a:t>Hi</a:t>
                      </a:r>
                      <a:r>
                        <a:rPr lang="ru-RU" sz="2200" dirty="0">
                          <a:solidFill>
                            <a:srgbClr val="231F20"/>
                          </a:solidFill>
                          <a:effectLst/>
                          <a:latin typeface="Times New Roman"/>
                          <a:ea typeface="Calibri"/>
                          <a:cs typeface="Times New Roman"/>
                        </a:rPr>
                        <a:t>");</a:t>
                      </a:r>
                      <a:endParaRPr lang="ru-RU" sz="2200" dirty="0">
                        <a:effectLst/>
                        <a:latin typeface="Calibri"/>
                        <a:ea typeface="Calibri"/>
                        <a:cs typeface="Times New Roman"/>
                      </a:endParaRPr>
                    </a:p>
                    <a:p>
                      <a:pPr marL="457200">
                        <a:lnSpc>
                          <a:spcPct val="107000"/>
                        </a:lnSpc>
                        <a:spcAft>
                          <a:spcPts val="0"/>
                        </a:spcAft>
                      </a:pPr>
                      <a:r>
                        <a:rPr lang="ru-RU" sz="2200" dirty="0" err="1">
                          <a:solidFill>
                            <a:srgbClr val="231F20"/>
                          </a:solidFill>
                          <a:effectLst/>
                          <a:latin typeface="Times New Roman"/>
                          <a:ea typeface="Calibri"/>
                          <a:cs typeface="Times New Roman"/>
                        </a:rPr>
                        <a:t>Action</a:t>
                      </a:r>
                      <a:r>
                        <a:rPr lang="ru-RU" sz="2200" dirty="0">
                          <a:solidFill>
                            <a:srgbClr val="231F20"/>
                          </a:solidFill>
                          <a:effectLst/>
                          <a:latin typeface="Times New Roman"/>
                          <a:ea typeface="Calibri"/>
                          <a:cs typeface="Times New Roman"/>
                        </a:rPr>
                        <a:t>&lt;</a:t>
                      </a:r>
                      <a:r>
                        <a:rPr lang="ru-RU" sz="2200" dirty="0" err="1">
                          <a:solidFill>
                            <a:srgbClr val="231F20"/>
                          </a:solidFill>
                          <a:effectLst/>
                          <a:latin typeface="Times New Roman"/>
                          <a:ea typeface="Calibri"/>
                          <a:cs typeface="Times New Roman"/>
                        </a:rPr>
                        <a:t>string</a:t>
                      </a:r>
                      <a:r>
                        <a:rPr lang="ru-RU" sz="2200" dirty="0">
                          <a:solidFill>
                            <a:srgbClr val="231F20"/>
                          </a:solidFill>
                          <a:effectLst/>
                          <a:latin typeface="Times New Roman"/>
                          <a:ea typeface="Calibri"/>
                          <a:cs typeface="Times New Roman"/>
                        </a:rPr>
                        <a:t>&gt; note2 = </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 =&gt; </a:t>
                      </a:r>
                      <a:r>
                        <a:rPr lang="ru-RU" sz="2200" dirty="0" err="1">
                          <a:solidFill>
                            <a:srgbClr val="231F20"/>
                          </a:solidFill>
                          <a:effectLst/>
                          <a:latin typeface="Times New Roman"/>
                          <a:ea typeface="Calibri"/>
                          <a:cs typeface="Times New Roman"/>
                        </a:rPr>
                        <a:t>MessageBox.Show</a:t>
                      </a:r>
                      <a:r>
                        <a:rPr lang="ru-RU" sz="2200" dirty="0">
                          <a:solidFill>
                            <a:srgbClr val="231F20"/>
                          </a:solidFill>
                          <a:effectLst/>
                          <a:latin typeface="Times New Roman"/>
                          <a:ea typeface="Calibri"/>
                          <a:cs typeface="Times New Roman"/>
                        </a:rPr>
                        <a:t>(</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a:t>
                      </a:r>
                      <a:endParaRPr lang="ru-RU" sz="2200" dirty="0">
                        <a:effectLst/>
                        <a:latin typeface="Calibri"/>
                        <a:ea typeface="Calibri"/>
                        <a:cs typeface="Times New Roman"/>
                      </a:endParaRPr>
                    </a:p>
                    <a:p>
                      <a:pPr marL="457200">
                        <a:lnSpc>
                          <a:spcPct val="107000"/>
                        </a:lnSpc>
                        <a:spcAft>
                          <a:spcPts val="0"/>
                        </a:spcAft>
                      </a:pPr>
                      <a:r>
                        <a:rPr lang="ru-RU" sz="2200" dirty="0" err="1">
                          <a:solidFill>
                            <a:srgbClr val="231F20"/>
                          </a:solidFill>
                          <a:effectLst/>
                          <a:latin typeface="Times New Roman"/>
                          <a:ea typeface="Calibri"/>
                          <a:cs typeface="Times New Roman"/>
                        </a:rPr>
                        <a:t>Action</a:t>
                      </a:r>
                      <a:r>
                        <a:rPr lang="ru-RU" sz="2200" dirty="0">
                          <a:solidFill>
                            <a:srgbClr val="231F20"/>
                          </a:solidFill>
                          <a:effectLst/>
                          <a:latin typeface="Times New Roman"/>
                          <a:ea typeface="Calibri"/>
                          <a:cs typeface="Times New Roman"/>
                        </a:rPr>
                        <a:t>&lt;</a:t>
                      </a:r>
                      <a:r>
                        <a:rPr lang="ru-RU" sz="2200" dirty="0" err="1">
                          <a:solidFill>
                            <a:srgbClr val="231F20"/>
                          </a:solidFill>
                          <a:effectLst/>
                          <a:latin typeface="Times New Roman"/>
                          <a:ea typeface="Calibri"/>
                          <a:cs typeface="Times New Roman"/>
                        </a:rPr>
                        <a:t>string</a:t>
                      </a:r>
                      <a:r>
                        <a:rPr lang="ru-RU" sz="2200" dirty="0">
                          <a:solidFill>
                            <a:srgbClr val="231F20"/>
                          </a:solidFill>
                          <a:effectLst/>
                          <a:latin typeface="Times New Roman"/>
                          <a:ea typeface="Calibri"/>
                          <a:cs typeface="Times New Roman"/>
                        </a:rPr>
                        <a:t>&gt; note3 = (</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 =&gt; </a:t>
                      </a:r>
                      <a:r>
                        <a:rPr lang="ru-RU" sz="2200" dirty="0" err="1">
                          <a:solidFill>
                            <a:srgbClr val="231F20"/>
                          </a:solidFill>
                          <a:effectLst/>
                          <a:latin typeface="Times New Roman"/>
                          <a:ea typeface="Calibri"/>
                          <a:cs typeface="Times New Roman"/>
                        </a:rPr>
                        <a:t>MessageBox.Show</a:t>
                      </a:r>
                      <a:r>
                        <a:rPr lang="ru-RU" sz="2200" dirty="0">
                          <a:solidFill>
                            <a:srgbClr val="231F20"/>
                          </a:solidFill>
                          <a:effectLst/>
                          <a:latin typeface="Times New Roman"/>
                          <a:ea typeface="Calibri"/>
                          <a:cs typeface="Times New Roman"/>
                        </a:rPr>
                        <a:t>(</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a:t>
                      </a:r>
                      <a:endParaRPr lang="ru-RU" sz="2200" dirty="0">
                        <a:effectLst/>
                        <a:latin typeface="Calibri"/>
                        <a:ea typeface="Calibri"/>
                        <a:cs typeface="Times New Roman"/>
                      </a:endParaRPr>
                    </a:p>
                    <a:p>
                      <a:pPr marL="457200">
                        <a:lnSpc>
                          <a:spcPct val="107000"/>
                        </a:lnSpc>
                        <a:spcAft>
                          <a:spcPts val="0"/>
                        </a:spcAft>
                      </a:pPr>
                      <a:r>
                        <a:rPr lang="ru-RU" sz="2200" dirty="0" err="1">
                          <a:solidFill>
                            <a:srgbClr val="231F20"/>
                          </a:solidFill>
                          <a:effectLst/>
                          <a:latin typeface="Times New Roman"/>
                          <a:ea typeface="Calibri"/>
                          <a:cs typeface="Times New Roman"/>
                        </a:rPr>
                        <a:t>Action</a:t>
                      </a:r>
                      <a:r>
                        <a:rPr lang="ru-RU" sz="2200" dirty="0">
                          <a:solidFill>
                            <a:srgbClr val="231F20"/>
                          </a:solidFill>
                          <a:effectLst/>
                          <a:latin typeface="Times New Roman"/>
                          <a:ea typeface="Calibri"/>
                          <a:cs typeface="Times New Roman"/>
                        </a:rPr>
                        <a:t>&lt;</a:t>
                      </a:r>
                      <a:r>
                        <a:rPr lang="ru-RU" sz="2200" dirty="0" err="1">
                          <a:solidFill>
                            <a:srgbClr val="231F20"/>
                          </a:solidFill>
                          <a:effectLst/>
                          <a:latin typeface="Times New Roman"/>
                          <a:ea typeface="Calibri"/>
                          <a:cs typeface="Times New Roman"/>
                        </a:rPr>
                        <a:t>string</a:t>
                      </a:r>
                      <a:r>
                        <a:rPr lang="ru-RU" sz="2200" dirty="0">
                          <a:solidFill>
                            <a:srgbClr val="231F20"/>
                          </a:solidFill>
                          <a:effectLst/>
                          <a:latin typeface="Times New Roman"/>
                          <a:ea typeface="Calibri"/>
                          <a:cs typeface="Times New Roman"/>
                        </a:rPr>
                        <a:t>&gt; note4 = (</a:t>
                      </a:r>
                      <a:r>
                        <a:rPr lang="ru-RU" sz="2200" dirty="0" err="1">
                          <a:solidFill>
                            <a:srgbClr val="231F20"/>
                          </a:solidFill>
                          <a:effectLst/>
                          <a:latin typeface="Times New Roman"/>
                          <a:ea typeface="Calibri"/>
                          <a:cs typeface="Times New Roman"/>
                        </a:rPr>
                        <a:t>string</a:t>
                      </a:r>
                      <a:r>
                        <a:rPr lang="ru-RU" sz="2200" dirty="0">
                          <a:solidFill>
                            <a:srgbClr val="231F20"/>
                          </a:solidFill>
                          <a:effectLst/>
                          <a:latin typeface="Times New Roman"/>
                          <a:ea typeface="Calibri"/>
                          <a:cs typeface="Times New Roman"/>
                        </a:rPr>
                        <a:t> </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 =&gt; </a:t>
                      </a:r>
                      <a:r>
                        <a:rPr lang="ru-RU" sz="2200" dirty="0" err="1">
                          <a:solidFill>
                            <a:srgbClr val="231F20"/>
                          </a:solidFill>
                          <a:effectLst/>
                          <a:latin typeface="Times New Roman"/>
                          <a:ea typeface="Calibri"/>
                          <a:cs typeface="Times New Roman"/>
                        </a:rPr>
                        <a:t>MessageBox.Show</a:t>
                      </a:r>
                      <a:r>
                        <a:rPr lang="ru-RU" sz="2200" dirty="0">
                          <a:solidFill>
                            <a:srgbClr val="231F20"/>
                          </a:solidFill>
                          <a:effectLst/>
                          <a:latin typeface="Times New Roman"/>
                          <a:ea typeface="Calibri"/>
                          <a:cs typeface="Times New Roman"/>
                        </a:rPr>
                        <a:t>(</a:t>
                      </a:r>
                      <a:r>
                        <a:rPr lang="ru-RU" sz="2200" dirty="0" err="1">
                          <a:solidFill>
                            <a:srgbClr val="231F20"/>
                          </a:solidFill>
                          <a:effectLst/>
                          <a:latin typeface="Times New Roman"/>
                          <a:ea typeface="Calibri"/>
                          <a:cs typeface="Times New Roman"/>
                        </a:rPr>
                        <a:t>message</a:t>
                      </a:r>
                      <a:r>
                        <a:rPr lang="ru-RU" sz="2200" dirty="0">
                          <a:solidFill>
                            <a:srgbClr val="231F20"/>
                          </a:solidFill>
                          <a:effectLst/>
                          <a:latin typeface="Times New Roman"/>
                          <a:ea typeface="Calibri"/>
                          <a:cs typeface="Times New Roman"/>
                        </a:rPr>
                        <a:t>);</a:t>
                      </a:r>
                      <a:endParaRPr lang="ru-RU" sz="2200" dirty="0">
                        <a:effectLst/>
                        <a:latin typeface="Calibri"/>
                        <a:ea typeface="Calibri"/>
                        <a:cs typeface="Times New Roman"/>
                      </a:endParaRPr>
                    </a:p>
                    <a:p>
                      <a:pPr marL="457200">
                        <a:lnSpc>
                          <a:spcPct val="107000"/>
                        </a:lnSpc>
                        <a:spcAft>
                          <a:spcPts val="0"/>
                        </a:spcAft>
                      </a:pPr>
                      <a:r>
                        <a:rPr lang="ru-RU" sz="2200" dirty="0" err="1">
                          <a:solidFill>
                            <a:srgbClr val="231F20"/>
                          </a:solidFill>
                          <a:effectLst/>
                          <a:latin typeface="Times New Roman"/>
                          <a:ea typeface="Calibri"/>
                          <a:cs typeface="Times New Roman"/>
                        </a:rPr>
                        <a:t>Func</a:t>
                      </a:r>
                      <a:r>
                        <a:rPr lang="ru-RU" sz="2200" dirty="0">
                          <a:solidFill>
                            <a:srgbClr val="231F20"/>
                          </a:solidFill>
                          <a:effectLst/>
                          <a:latin typeface="Times New Roman"/>
                          <a:ea typeface="Calibri"/>
                          <a:cs typeface="Times New Roman"/>
                        </a:rPr>
                        <a:t>&lt;</a:t>
                      </a:r>
                      <a:r>
                        <a:rPr lang="ru-RU" sz="2200" dirty="0" err="1">
                          <a:solidFill>
                            <a:srgbClr val="231F20"/>
                          </a:solidFill>
                          <a:effectLst/>
                          <a:latin typeface="Times New Roman"/>
                          <a:ea typeface="Calibri"/>
                          <a:cs typeface="Times New Roman"/>
                        </a:rPr>
                        <a:t>float</a:t>
                      </a:r>
                      <a:r>
                        <a:rPr lang="ru-RU" sz="2200" dirty="0">
                          <a:solidFill>
                            <a:srgbClr val="231F20"/>
                          </a:solidFill>
                          <a:effectLst/>
                          <a:latin typeface="Times New Roman"/>
                          <a:ea typeface="Calibri"/>
                          <a:cs typeface="Times New Roman"/>
                        </a:rPr>
                        <a:t>, </a:t>
                      </a:r>
                      <a:r>
                        <a:rPr lang="ru-RU" sz="2200" dirty="0" err="1">
                          <a:solidFill>
                            <a:srgbClr val="231F20"/>
                          </a:solidFill>
                          <a:effectLst/>
                          <a:latin typeface="Times New Roman"/>
                          <a:ea typeface="Calibri"/>
                          <a:cs typeface="Times New Roman"/>
                        </a:rPr>
                        <a:t>float</a:t>
                      </a:r>
                      <a:r>
                        <a:rPr lang="ru-RU" sz="2200" dirty="0">
                          <a:solidFill>
                            <a:srgbClr val="231F20"/>
                          </a:solidFill>
                          <a:effectLst/>
                          <a:latin typeface="Times New Roman"/>
                          <a:ea typeface="Calibri"/>
                          <a:cs typeface="Times New Roman"/>
                        </a:rPr>
                        <a:t>&gt; </a:t>
                      </a:r>
                      <a:r>
                        <a:rPr lang="ru-RU" sz="2200" dirty="0" err="1">
                          <a:solidFill>
                            <a:srgbClr val="231F20"/>
                          </a:solidFill>
                          <a:effectLst/>
                          <a:latin typeface="Times New Roman"/>
                          <a:ea typeface="Calibri"/>
                          <a:cs typeface="Times New Roman"/>
                        </a:rPr>
                        <a:t>square</a:t>
                      </a:r>
                      <a:r>
                        <a:rPr lang="ru-RU" sz="2200" dirty="0">
                          <a:solidFill>
                            <a:srgbClr val="231F20"/>
                          </a:solidFill>
                          <a:effectLst/>
                          <a:latin typeface="Times New Roman"/>
                          <a:ea typeface="Calibri"/>
                          <a:cs typeface="Times New Roman"/>
                        </a:rPr>
                        <a:t> = (</a:t>
                      </a:r>
                      <a:r>
                        <a:rPr lang="ru-RU" sz="2200" dirty="0" err="1">
                          <a:solidFill>
                            <a:srgbClr val="231F20"/>
                          </a:solidFill>
                          <a:effectLst/>
                          <a:latin typeface="Times New Roman"/>
                          <a:ea typeface="Calibri"/>
                          <a:cs typeface="Times New Roman"/>
                        </a:rPr>
                        <a:t>float</a:t>
                      </a:r>
                      <a:r>
                        <a:rPr lang="ru-RU" sz="2200" dirty="0">
                          <a:solidFill>
                            <a:srgbClr val="231F20"/>
                          </a:solidFill>
                          <a:effectLst/>
                          <a:latin typeface="Times New Roman"/>
                          <a:ea typeface="Calibri"/>
                          <a:cs typeface="Times New Roman"/>
                        </a:rPr>
                        <a:t> x) =&gt; x * x;</a:t>
                      </a:r>
                      <a:endParaRPr lang="ru-RU" sz="2200" dirty="0">
                        <a:effectLst/>
                        <a:latin typeface="Calibri"/>
                        <a:ea typeface="Calibri"/>
                        <a:cs typeface="Times New Roman"/>
                      </a:endParaRPr>
                    </a:p>
                    <a:p>
                      <a:pPr marL="457200">
                        <a:lnSpc>
                          <a:spcPct val="107000"/>
                        </a:lnSpc>
                        <a:spcAft>
                          <a:spcPts val="0"/>
                        </a:spcAft>
                      </a:pPr>
                      <a:r>
                        <a:rPr lang="ru-RU" sz="2200" dirty="0">
                          <a:solidFill>
                            <a:srgbClr val="231F20"/>
                          </a:solidFill>
                          <a:effectLst/>
                          <a:latin typeface="Times New Roman"/>
                          <a:ea typeface="Calibri"/>
                          <a:cs typeface="Times New Roman"/>
                        </a:rPr>
                        <a:t> </a:t>
                      </a:r>
                      <a:endParaRPr lang="ru-RU" sz="2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1043608" y="738282"/>
            <a:ext cx="735224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 typeface="Symbol" pitchFamily="18" charset="2"/>
              <a:buChar char=""/>
              <a:tabLst>
                <a:tab pos="630238" algn="l"/>
              </a:tabLst>
            </a:pPr>
            <a:r>
              <a:rPr kumimoji="0" lang="ru-RU" sz="2400" b="0" i="0" u="none" strike="noStrike" cap="none" normalizeH="0" baseline="0" smtClean="0">
                <a:ln>
                  <a:noFill/>
                </a:ln>
                <a:solidFill>
                  <a:srgbClr val="6C6D70"/>
                </a:solidFill>
                <a:effectLst/>
                <a:latin typeface="Times New Roman" pitchFamily="18" charset="0"/>
                <a:ea typeface="Calibri" pitchFamily="34" charset="0"/>
                <a:cs typeface="Times New Roman" pitchFamily="18" charset="0"/>
              </a:rPr>
              <a:t> </a:t>
            </a:r>
            <a:r>
              <a:rPr kumimoji="0" lang="ru-RU" sz="2400" b="0" i="0" u="none" strike="noStrike" cap="none" normalizeH="0" baseline="0" smtClean="0">
                <a:ln>
                  <a:noFill/>
                </a:ln>
                <a:solidFill>
                  <a:srgbClr val="231F20"/>
                </a:solidFill>
                <a:effectLst/>
                <a:latin typeface="Times New Roman" pitchFamily="18" charset="0"/>
                <a:ea typeface="Calibri" pitchFamily="34" charset="0"/>
                <a:cs typeface="Times New Roman" pitchFamily="18" charset="0"/>
              </a:rPr>
              <a:t>A lambda expression uses a concise syntax to create an anonymous method. The following</a:t>
            </a:r>
            <a:r>
              <a:rPr kumimoji="0" lang="kk-KZ" sz="2400" b="0" i="0" u="none" strike="noStrike" cap="none" normalizeH="0" baseline="0" smtClean="0">
                <a:ln>
                  <a:noFill/>
                </a:ln>
                <a:solidFill>
                  <a:srgbClr val="231F20"/>
                </a:solidFill>
                <a:effectLst/>
                <a:latin typeface="Times New Roman" pitchFamily="18" charset="0"/>
                <a:ea typeface="Calibri" pitchFamily="34" charset="0"/>
                <a:cs typeface="Times New Roman" pitchFamily="18" charset="0"/>
              </a:rPr>
              <a:t> </a:t>
            </a:r>
            <a:r>
              <a:rPr kumimoji="0" lang="ru-RU" sz="2400" b="0" i="0" u="none" strike="noStrike" cap="none" normalizeH="0" baseline="0" smtClean="0">
                <a:ln>
                  <a:noFill/>
                </a:ln>
                <a:solidFill>
                  <a:srgbClr val="231F20"/>
                </a:solidFill>
                <a:effectLst/>
                <a:latin typeface="Times New Roman" pitchFamily="18" charset="0"/>
                <a:ea typeface="Calibri" pitchFamily="34" charset="0"/>
                <a:cs typeface="Times New Roman" pitchFamily="18" charset="0"/>
              </a:rPr>
              <a:t>code shows examples of lambda expressions:</a:t>
            </a:r>
            <a:endParaRPr kumimoji="0" lang="ru-RU" sz="2400" b="0" i="0" u="none" strike="noStrike" cap="none" normalizeH="0" baseline="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3302236" y="217625"/>
            <a:ext cx="1580754" cy="374077"/>
          </a:xfrm>
          <a:prstGeom prst="rect">
            <a:avLst/>
          </a:prstGeom>
        </p:spPr>
        <p:txBody>
          <a:bodyPr wrap="none">
            <a:spAutoFit/>
          </a:bodyPr>
          <a:lstStyle/>
          <a:p>
            <a:pPr algn="ctr">
              <a:lnSpc>
                <a:spcPct val="107000"/>
              </a:lnSpc>
              <a:spcAft>
                <a:spcPts val="800"/>
              </a:spcAft>
            </a:pPr>
            <a:r>
              <a:rPr lang="kk-KZ" b="1" dirty="0">
                <a:solidFill>
                  <a:srgbClr val="231F20"/>
                </a:solidFill>
                <a:latin typeface="Times New Roman"/>
                <a:ea typeface="Calibri"/>
                <a:cs typeface="Times New Roman"/>
              </a:rPr>
              <a:t>3 </a:t>
            </a:r>
            <a:r>
              <a:rPr lang="ru-RU" b="1" dirty="0">
                <a:solidFill>
                  <a:srgbClr val="222222"/>
                </a:solidFill>
                <a:latin typeface="Times New Roman"/>
                <a:ea typeface="Calibri"/>
                <a:cs typeface="Times New Roman"/>
              </a:rPr>
              <a:t>SUMMARY</a:t>
            </a:r>
            <a:endParaRPr lang="ru-RU" sz="1400" b="1" dirty="0">
              <a:ea typeface="Calibri"/>
              <a:cs typeface="Times New Roman"/>
            </a:endParaRPr>
          </a:p>
        </p:txBody>
      </p:sp>
    </p:spTree>
    <p:extLst>
      <p:ext uri="{BB962C8B-B14F-4D97-AF65-F5344CB8AC3E}">
        <p14:creationId xmlns:p14="http://schemas.microsoft.com/office/powerpoint/2010/main" val="1487706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33668" y="757111"/>
            <a:ext cx="7176053" cy="2831929"/>
          </a:xfrm>
          <a:prstGeom prst="rect">
            <a:avLst/>
          </a:prstGeom>
        </p:spPr>
        <p:txBody>
          <a:bodyPr wrap="square">
            <a:spAutoFit/>
          </a:bodyPr>
          <a:lstStyle/>
          <a:p>
            <a:pPr algn="just">
              <a:lnSpc>
                <a:spcPct val="107000"/>
              </a:lnSpc>
              <a:spcAft>
                <a:spcPts val="0"/>
              </a:spcAft>
              <a:tabLst>
                <a:tab pos="630555" algn="l"/>
              </a:tabLst>
            </a:pPr>
            <a:r>
              <a:rPr lang="ru-RU" sz="2400" dirty="0">
                <a:solidFill>
                  <a:srgbClr val="231F20"/>
                </a:solidFill>
                <a:latin typeface="Times New Roman" pitchFamily="18" charset="0"/>
                <a:ea typeface="Calibri"/>
                <a:cs typeface="Times New Roman" pitchFamily="18" charset="0"/>
              </a:rPr>
              <a:t> </a:t>
            </a:r>
            <a:endParaRPr lang="ru-RU" sz="2400" dirty="0">
              <a:latin typeface="Times New Roman" pitchFamily="18" charset="0"/>
              <a:ea typeface="Calibri"/>
              <a:cs typeface="Times New Roman" pitchFamily="18" charset="0"/>
            </a:endParaRPr>
          </a:p>
          <a:p>
            <a:pPr algn="just">
              <a:lnSpc>
                <a:spcPct val="107000"/>
              </a:lnSpc>
              <a:spcAft>
                <a:spcPts val="0"/>
              </a:spcAft>
            </a:pPr>
            <a:r>
              <a:rPr lang="kk-KZ" sz="2400" dirty="0">
                <a:solidFill>
                  <a:srgbClr val="6C6D7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An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expression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lambda</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evaluates</a:t>
            </a:r>
            <a:r>
              <a:rPr lang="ru-RU" sz="2400" dirty="0">
                <a:solidFill>
                  <a:srgbClr val="231F20"/>
                </a:solidFill>
                <a:latin typeface="Times New Roman" pitchFamily="18" charset="0"/>
                <a:ea typeface="Calibri"/>
                <a:cs typeface="Times New Roman" pitchFamily="18" charset="0"/>
              </a:rPr>
              <a:t> a </a:t>
            </a:r>
            <a:r>
              <a:rPr lang="ru-RU" sz="2400" dirty="0" err="1">
                <a:solidFill>
                  <a:srgbClr val="231F20"/>
                </a:solidFill>
                <a:latin typeface="Times New Roman" pitchFamily="18" charset="0"/>
                <a:ea typeface="Calibri"/>
                <a:cs typeface="Times New Roman" pitchFamily="18" charset="0"/>
              </a:rPr>
              <a:t>single</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expression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whose</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value</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is</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returned</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by</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the</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anonymous</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method</a:t>
            </a:r>
            <a:r>
              <a:rPr lang="ru-RU" sz="2400" dirty="0">
                <a:solidFill>
                  <a:srgbClr val="231F20"/>
                </a:solidFill>
                <a:latin typeface="Times New Roman" pitchFamily="18" charset="0"/>
                <a:ea typeface="Calibri"/>
                <a:cs typeface="Times New Roman" pitchFamily="18" charset="0"/>
              </a:rPr>
              <a:t>.</a:t>
            </a:r>
            <a:endParaRPr lang="ru-RU" sz="2400" dirty="0">
              <a:latin typeface="Times New Roman" pitchFamily="18" charset="0"/>
              <a:ea typeface="Calibri"/>
              <a:cs typeface="Times New Roman" pitchFamily="18" charset="0"/>
            </a:endParaRPr>
          </a:p>
          <a:p>
            <a:pPr algn="just">
              <a:lnSpc>
                <a:spcPct val="107000"/>
              </a:lnSpc>
              <a:spcAft>
                <a:spcPts val="0"/>
              </a:spcAft>
            </a:pPr>
            <a:r>
              <a:rPr lang="kk-KZ" sz="2400" dirty="0">
                <a:solidFill>
                  <a:srgbClr val="6C6D70"/>
                </a:solidFill>
                <a:latin typeface="Times New Roman" pitchFamily="18" charset="0"/>
                <a:ea typeface="Calibri"/>
                <a:cs typeface="Times New Roman" pitchFamily="18" charset="0"/>
              </a:rPr>
              <a:t>- </a:t>
            </a:r>
            <a:r>
              <a:rPr lang="ru-RU" sz="2400" dirty="0">
                <a:solidFill>
                  <a:srgbClr val="231F20"/>
                </a:solidFill>
                <a:latin typeface="Times New Roman" pitchFamily="18" charset="0"/>
                <a:ea typeface="Calibri"/>
                <a:cs typeface="Times New Roman" pitchFamily="18" charset="0"/>
              </a:rPr>
              <a:t>A </a:t>
            </a:r>
            <a:r>
              <a:rPr lang="ru-RU" sz="2400" dirty="0" err="1">
                <a:solidFill>
                  <a:srgbClr val="231F20"/>
                </a:solidFill>
                <a:latin typeface="Times New Roman" pitchFamily="18" charset="0"/>
                <a:ea typeface="Calibri"/>
                <a:cs typeface="Times New Roman" pitchFamily="18" charset="0"/>
              </a:rPr>
              <a:t>statement</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lambda</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executes</a:t>
            </a:r>
            <a:r>
              <a:rPr lang="ru-RU" sz="2400" dirty="0">
                <a:solidFill>
                  <a:srgbClr val="231F20"/>
                </a:solidFill>
                <a:latin typeface="Times New Roman" pitchFamily="18" charset="0"/>
                <a:ea typeface="Calibri"/>
                <a:cs typeface="Times New Roman" pitchFamily="18" charset="0"/>
              </a:rPr>
              <a:t> a </a:t>
            </a:r>
            <a:r>
              <a:rPr lang="ru-RU" sz="2400" dirty="0" err="1">
                <a:solidFill>
                  <a:srgbClr val="231F20"/>
                </a:solidFill>
                <a:latin typeface="Times New Roman" pitchFamily="18" charset="0"/>
                <a:ea typeface="Calibri"/>
                <a:cs typeface="Times New Roman" pitchFamily="18" charset="0"/>
              </a:rPr>
              <a:t>series</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of</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statements</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It</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must</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use</a:t>
            </a:r>
            <a:r>
              <a:rPr lang="ru-RU" sz="2400" dirty="0">
                <a:solidFill>
                  <a:srgbClr val="231F20"/>
                </a:solidFill>
                <a:latin typeface="Times New Roman" pitchFamily="18" charset="0"/>
                <a:ea typeface="Calibri"/>
                <a:cs typeface="Times New Roman" pitchFamily="18" charset="0"/>
              </a:rPr>
              <a:t> a </a:t>
            </a:r>
            <a:r>
              <a:rPr lang="ru-RU" sz="2400" dirty="0" err="1">
                <a:solidFill>
                  <a:srgbClr val="231F20"/>
                </a:solidFill>
                <a:latin typeface="Times New Roman" pitchFamily="18" charset="0"/>
                <a:ea typeface="Calibri"/>
                <a:cs typeface="Times New Roman" pitchFamily="18" charset="0"/>
              </a:rPr>
              <a:t>return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statement</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to</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return</a:t>
            </a:r>
            <a:r>
              <a:rPr lang="ru-RU" sz="2400" dirty="0">
                <a:solidFill>
                  <a:srgbClr val="231F20"/>
                </a:solidFill>
                <a:latin typeface="Times New Roman" pitchFamily="18" charset="0"/>
                <a:ea typeface="Calibri"/>
                <a:cs typeface="Times New Roman" pitchFamily="18" charset="0"/>
              </a:rPr>
              <a:t> a </a:t>
            </a:r>
            <a:r>
              <a:rPr lang="ru-RU" sz="2400" dirty="0" err="1">
                <a:solidFill>
                  <a:srgbClr val="231F20"/>
                </a:solidFill>
                <a:latin typeface="Times New Roman" pitchFamily="18" charset="0"/>
                <a:ea typeface="Calibri"/>
                <a:cs typeface="Times New Roman" pitchFamily="18" charset="0"/>
              </a:rPr>
              <a:t>value</a:t>
            </a:r>
            <a:r>
              <a:rPr lang="ru-RU" sz="2400" dirty="0">
                <a:solidFill>
                  <a:srgbClr val="231F20"/>
                </a:solidFill>
                <a:latin typeface="Times New Roman" pitchFamily="18" charset="0"/>
                <a:ea typeface="Calibri"/>
                <a:cs typeface="Times New Roman" pitchFamily="18" charset="0"/>
              </a:rPr>
              <a:t>.</a:t>
            </a:r>
            <a:endParaRPr lang="ru-RU" sz="2400" dirty="0">
              <a:latin typeface="Times New Roman" pitchFamily="18" charset="0"/>
              <a:ea typeface="Calibri"/>
              <a:cs typeface="Times New Roman" pitchFamily="18" charset="0"/>
            </a:endParaRPr>
          </a:p>
          <a:p>
            <a:pPr algn="just">
              <a:lnSpc>
                <a:spcPct val="107000"/>
              </a:lnSpc>
              <a:spcAft>
                <a:spcPts val="0"/>
              </a:spcAft>
            </a:pPr>
            <a:r>
              <a:rPr lang="kk-KZ" sz="2400" dirty="0">
                <a:solidFill>
                  <a:srgbClr val="6C6D7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An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async</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lambda</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is</a:t>
            </a:r>
            <a:r>
              <a:rPr lang="ru-RU" sz="2400" dirty="0">
                <a:solidFill>
                  <a:srgbClr val="231F20"/>
                </a:solidFill>
                <a:latin typeface="Times New Roman" pitchFamily="18" charset="0"/>
                <a:ea typeface="Calibri"/>
                <a:cs typeface="Times New Roman" pitchFamily="18" charset="0"/>
              </a:rPr>
              <a:t> a </a:t>
            </a:r>
            <a:r>
              <a:rPr lang="ru-RU" sz="2400" dirty="0" err="1">
                <a:solidFill>
                  <a:srgbClr val="231F20"/>
                </a:solidFill>
                <a:latin typeface="Times New Roman" pitchFamily="18" charset="0"/>
                <a:ea typeface="Calibri"/>
                <a:cs typeface="Times New Roman" pitchFamily="18" charset="0"/>
              </a:rPr>
              <a:t>lambda</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expression</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that</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includes</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the</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async</a:t>
            </a:r>
            <a:r>
              <a:rPr lang="ru-RU" sz="2400" dirty="0">
                <a:solidFill>
                  <a:srgbClr val="231F20"/>
                </a:solidFill>
                <a:latin typeface="Times New Roman" pitchFamily="18" charset="0"/>
                <a:ea typeface="Calibri"/>
                <a:cs typeface="Times New Roman" pitchFamily="18" charset="0"/>
              </a:rPr>
              <a:t> </a:t>
            </a:r>
            <a:r>
              <a:rPr lang="ru-RU" sz="2400" dirty="0" err="1">
                <a:solidFill>
                  <a:srgbClr val="231F20"/>
                </a:solidFill>
                <a:latin typeface="Times New Roman" pitchFamily="18" charset="0"/>
                <a:ea typeface="Calibri"/>
                <a:cs typeface="Times New Roman" pitchFamily="18" charset="0"/>
              </a:rPr>
              <a:t>keyword</a:t>
            </a:r>
            <a:r>
              <a:rPr lang="ru-RU" sz="2400" dirty="0">
                <a:solidFill>
                  <a:srgbClr val="231F20"/>
                </a:solidFill>
                <a:latin typeface="Times New Roman" pitchFamily="18" charset="0"/>
                <a:ea typeface="Calibri"/>
                <a:cs typeface="Times New Roman" pitchFamily="18" charset="0"/>
              </a:rPr>
              <a:t>.</a:t>
            </a:r>
            <a:endParaRPr lang="ru-RU" sz="2400" dirty="0">
              <a:latin typeface="Times New Roman" pitchFamily="18" charset="0"/>
              <a:ea typeface="Calibri"/>
              <a:cs typeface="Times New Roman" pitchFamily="18" charset="0"/>
            </a:endParaRPr>
          </a:p>
        </p:txBody>
      </p:sp>
      <p:sp>
        <p:nvSpPr>
          <p:cNvPr id="4" name="Прямоугольник 3"/>
          <p:cNvSpPr/>
          <p:nvPr/>
        </p:nvSpPr>
        <p:spPr>
          <a:xfrm>
            <a:off x="3302236" y="217625"/>
            <a:ext cx="1580754" cy="374077"/>
          </a:xfrm>
          <a:prstGeom prst="rect">
            <a:avLst/>
          </a:prstGeom>
        </p:spPr>
        <p:txBody>
          <a:bodyPr wrap="none">
            <a:spAutoFit/>
          </a:bodyPr>
          <a:lstStyle/>
          <a:p>
            <a:pPr algn="ctr">
              <a:lnSpc>
                <a:spcPct val="107000"/>
              </a:lnSpc>
              <a:spcAft>
                <a:spcPts val="800"/>
              </a:spcAft>
            </a:pPr>
            <a:r>
              <a:rPr lang="kk-KZ" b="1" dirty="0">
                <a:solidFill>
                  <a:srgbClr val="231F20"/>
                </a:solidFill>
                <a:latin typeface="Times New Roman"/>
                <a:ea typeface="Calibri"/>
                <a:cs typeface="Times New Roman"/>
              </a:rPr>
              <a:t>3 </a:t>
            </a:r>
            <a:r>
              <a:rPr lang="ru-RU" b="1" dirty="0">
                <a:solidFill>
                  <a:srgbClr val="222222"/>
                </a:solidFill>
                <a:latin typeface="Times New Roman"/>
                <a:ea typeface="Calibri"/>
                <a:cs typeface="Times New Roman"/>
              </a:rPr>
              <a:t>SUMMARY</a:t>
            </a:r>
            <a:endParaRPr lang="ru-RU" sz="1400" b="1" dirty="0">
              <a:ea typeface="Calibri"/>
              <a:cs typeface="Times New Roman"/>
            </a:endParaRPr>
          </a:p>
        </p:txBody>
      </p:sp>
    </p:spTree>
    <p:extLst>
      <p:ext uri="{BB962C8B-B14F-4D97-AF65-F5344CB8AC3E}">
        <p14:creationId xmlns:p14="http://schemas.microsoft.com/office/powerpoint/2010/main" val="1699526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31640" y="476672"/>
            <a:ext cx="1643976" cy="523220"/>
          </a:xfrm>
          <a:prstGeom prst="rect">
            <a:avLst/>
          </a:prstGeom>
        </p:spPr>
        <p:txBody>
          <a:bodyPr wrap="none">
            <a:spAutoFit/>
          </a:bodyPr>
          <a:lstStyle/>
          <a:p>
            <a:pPr lvl="0"/>
            <a:r>
              <a:rPr lang="ru-RU" sz="2800" b="1" dirty="0" err="1"/>
              <a:t>Delegates</a:t>
            </a:r>
            <a:endParaRPr lang="ru-RU" sz="2800" dirty="0"/>
          </a:p>
        </p:txBody>
      </p:sp>
      <p:sp>
        <p:nvSpPr>
          <p:cNvPr id="5" name="Прямоугольник 4"/>
          <p:cNvSpPr/>
          <p:nvPr/>
        </p:nvSpPr>
        <p:spPr>
          <a:xfrm>
            <a:off x="689616" y="1196752"/>
            <a:ext cx="7338768" cy="3296736"/>
          </a:xfrm>
          <a:prstGeom prst="rect">
            <a:avLst/>
          </a:prstGeom>
        </p:spPr>
        <p:txBody>
          <a:bodyPr wrap="square">
            <a:spAutoFit/>
          </a:bodyPr>
          <a:lstStyle/>
          <a:p>
            <a:pPr indent="450215" algn="just">
              <a:lnSpc>
                <a:spcPct val="107000"/>
              </a:lnSpc>
              <a:spcAft>
                <a:spcPts val="0"/>
              </a:spcAft>
              <a:tabLst>
                <a:tab pos="1134110" algn="l"/>
              </a:tabLst>
            </a:pPr>
            <a:r>
              <a:rPr lang="en-US" sz="2800" dirty="0">
                <a:solidFill>
                  <a:srgbClr val="231F20"/>
                </a:solidFill>
                <a:latin typeface="Times New Roman"/>
                <a:ea typeface="Calibri"/>
                <a:cs typeface="Times New Roman"/>
              </a:rPr>
              <a:t>A </a:t>
            </a:r>
            <a:r>
              <a:rPr lang="en-US" sz="2800" b="1" i="1" dirty="0">
                <a:solidFill>
                  <a:srgbClr val="231F20"/>
                </a:solidFill>
                <a:latin typeface="Times New Roman"/>
                <a:ea typeface="Calibri"/>
                <a:cs typeface="Times New Roman"/>
              </a:rPr>
              <a:t>delegate</a:t>
            </a:r>
            <a:r>
              <a:rPr lang="en-US" sz="2800" i="1" dirty="0">
                <a:solidFill>
                  <a:srgbClr val="231F20"/>
                </a:solidFill>
                <a:latin typeface="Times New Roman"/>
                <a:ea typeface="Calibri"/>
                <a:cs typeface="Times New Roman"/>
              </a:rPr>
              <a:t> </a:t>
            </a:r>
            <a:r>
              <a:rPr lang="en-US" sz="2800" dirty="0">
                <a:solidFill>
                  <a:srgbClr val="231F20"/>
                </a:solidFill>
                <a:latin typeface="Times New Roman"/>
                <a:ea typeface="Calibri"/>
                <a:cs typeface="Times New Roman"/>
              </a:rPr>
              <a:t>is a type that </a:t>
            </a:r>
            <a:r>
              <a:rPr lang="en-US" sz="2800" dirty="0" smtClean="0">
                <a:solidFill>
                  <a:srgbClr val="231F20"/>
                </a:solidFill>
                <a:latin typeface="Times New Roman"/>
                <a:ea typeface="Calibri"/>
                <a:cs typeface="Times New Roman"/>
              </a:rPr>
              <a:t>defines </a:t>
            </a:r>
            <a:r>
              <a:rPr lang="en-US" sz="2800" dirty="0">
                <a:solidFill>
                  <a:srgbClr val="231F20"/>
                </a:solidFill>
                <a:latin typeface="Times New Roman"/>
                <a:ea typeface="Calibri"/>
                <a:cs typeface="Times New Roman"/>
              </a:rPr>
              <a:t>a method signature. </a:t>
            </a:r>
            <a:endParaRPr lang="ru-RU" sz="2800" dirty="0">
              <a:ea typeface="Calibri"/>
              <a:cs typeface="Times New Roman"/>
            </a:endParaRPr>
          </a:p>
          <a:p>
            <a:pPr indent="450215" algn="just">
              <a:lnSpc>
                <a:spcPct val="107000"/>
              </a:lnSpc>
              <a:spcAft>
                <a:spcPts val="0"/>
              </a:spcAft>
              <a:tabLst>
                <a:tab pos="1134110" algn="l"/>
              </a:tabLst>
            </a:pPr>
            <a:r>
              <a:rPr lang="en-US" sz="2800" dirty="0">
                <a:solidFill>
                  <a:srgbClr val="231F20"/>
                </a:solidFill>
                <a:latin typeface="Times New Roman"/>
                <a:ea typeface="Calibri"/>
                <a:cs typeface="Times New Roman"/>
              </a:rPr>
              <a:t>In C++, for example, you would do this with a function pointer.</a:t>
            </a:r>
            <a:endParaRPr lang="ru-RU" sz="2800" dirty="0">
              <a:ea typeface="Calibri"/>
              <a:cs typeface="Times New Roman"/>
            </a:endParaRPr>
          </a:p>
          <a:p>
            <a:pPr indent="450215" algn="just">
              <a:lnSpc>
                <a:spcPct val="107000"/>
              </a:lnSpc>
              <a:spcAft>
                <a:spcPts val="0"/>
              </a:spcAft>
              <a:tabLst>
                <a:tab pos="1134110" algn="l"/>
              </a:tabLst>
            </a:pPr>
            <a:r>
              <a:rPr lang="en-US" sz="2800" dirty="0">
                <a:solidFill>
                  <a:srgbClr val="231F20"/>
                </a:solidFill>
                <a:latin typeface="Times New Roman"/>
                <a:ea typeface="Calibri"/>
                <a:cs typeface="Times New Roman"/>
              </a:rPr>
              <a:t>In C# you can instantiate a </a:t>
            </a:r>
            <a:r>
              <a:rPr lang="en-US" sz="2800" b="1" i="1" dirty="0">
                <a:solidFill>
                  <a:srgbClr val="231F20"/>
                </a:solidFill>
                <a:latin typeface="Times New Roman"/>
                <a:ea typeface="Calibri"/>
                <a:cs typeface="Times New Roman"/>
              </a:rPr>
              <a:t>delegate</a:t>
            </a:r>
            <a:r>
              <a:rPr lang="en-US" sz="2800" i="1" dirty="0">
                <a:solidFill>
                  <a:srgbClr val="231F20"/>
                </a:solidFill>
                <a:latin typeface="Times New Roman"/>
                <a:ea typeface="Calibri"/>
                <a:cs typeface="Times New Roman"/>
              </a:rPr>
              <a:t> </a:t>
            </a:r>
            <a:r>
              <a:rPr lang="en-US" sz="2800" dirty="0">
                <a:solidFill>
                  <a:srgbClr val="231F20"/>
                </a:solidFill>
                <a:latin typeface="Times New Roman"/>
                <a:ea typeface="Calibri"/>
                <a:cs typeface="Times New Roman"/>
              </a:rPr>
              <a:t>and let it point to another method. You can invoke the method through the </a:t>
            </a:r>
            <a:r>
              <a:rPr lang="en-US" sz="2800" i="1" dirty="0">
                <a:solidFill>
                  <a:srgbClr val="231F20"/>
                </a:solidFill>
                <a:latin typeface="Times New Roman"/>
                <a:ea typeface="Calibri"/>
                <a:cs typeface="Times New Roman"/>
              </a:rPr>
              <a:t>delegate</a:t>
            </a:r>
            <a:r>
              <a:rPr lang="en-US" sz="2800" dirty="0">
                <a:solidFill>
                  <a:srgbClr val="231F20"/>
                </a:solidFill>
                <a:latin typeface="Times New Roman"/>
                <a:ea typeface="Calibri"/>
                <a:cs typeface="Times New Roman"/>
              </a:rPr>
              <a:t>. </a:t>
            </a:r>
            <a:endParaRPr lang="ru-RU" sz="2800" dirty="0">
              <a:ea typeface="Calibri"/>
              <a:cs typeface="Times New Roman"/>
            </a:endParaRPr>
          </a:p>
        </p:txBody>
      </p:sp>
    </p:spTree>
    <p:extLst>
      <p:ext uri="{BB962C8B-B14F-4D97-AF65-F5344CB8AC3E}">
        <p14:creationId xmlns:p14="http://schemas.microsoft.com/office/powerpoint/2010/main" val="3709145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748647107"/>
              </p:ext>
            </p:extLst>
          </p:nvPr>
        </p:nvGraphicFramePr>
        <p:xfrm>
          <a:off x="827584" y="1214755"/>
          <a:ext cx="7344816" cy="652272"/>
        </p:xfrm>
        <a:graphic>
          <a:graphicData uri="http://schemas.openxmlformats.org/drawingml/2006/table">
            <a:tbl>
              <a:tblPr firstRow="1" firstCol="1" bandRow="1"/>
              <a:tblGrid>
                <a:gridCol w="7344816">
                  <a:extLst>
                    <a:ext uri="{9D8B030D-6E8A-4147-A177-3AD203B41FA5}">
                      <a16:colId xmlns:a16="http://schemas.microsoft.com/office/drawing/2014/main" val="20000"/>
                    </a:ext>
                  </a:extLst>
                </a:gridCol>
              </a:tblGrid>
              <a:tr h="0">
                <a:tc>
                  <a:txBody>
                    <a:bodyPr/>
                    <a:lstStyle/>
                    <a:p>
                      <a:pPr>
                        <a:lnSpc>
                          <a:spcPct val="107000"/>
                        </a:lnSpc>
                        <a:spcAft>
                          <a:spcPts val="0"/>
                        </a:spcAft>
                        <a:tabLst>
                          <a:tab pos="1134110" algn="l"/>
                        </a:tabLst>
                      </a:pPr>
                      <a:r>
                        <a:rPr lang="en-US" sz="2000" b="1" dirty="0">
                          <a:solidFill>
                            <a:srgbClr val="231F20"/>
                          </a:solidFill>
                          <a:effectLst/>
                          <a:latin typeface="Times New Roman"/>
                          <a:ea typeface="Calibri"/>
                          <a:cs typeface="Times New Roman"/>
                        </a:rPr>
                        <a:t>[</a:t>
                      </a:r>
                      <a:r>
                        <a:rPr lang="en-US" sz="2000" b="1" i="1" dirty="0">
                          <a:solidFill>
                            <a:srgbClr val="231F20"/>
                          </a:solidFill>
                          <a:effectLst/>
                          <a:latin typeface="Times New Roman"/>
                          <a:ea typeface="Calibri"/>
                          <a:cs typeface="Times New Roman"/>
                        </a:rPr>
                        <a:t>accessibility</a:t>
                      </a:r>
                      <a:r>
                        <a:rPr lang="en-US" sz="2000" b="1" dirty="0">
                          <a:solidFill>
                            <a:srgbClr val="231F20"/>
                          </a:solidFill>
                          <a:effectLst/>
                          <a:latin typeface="Times New Roman"/>
                          <a:ea typeface="Calibri"/>
                          <a:cs typeface="Times New Roman"/>
                        </a:rPr>
                        <a:t>] delegate </a:t>
                      </a:r>
                      <a:r>
                        <a:rPr lang="en-US" sz="2000" b="1" i="1" dirty="0" err="1">
                          <a:solidFill>
                            <a:srgbClr val="231F20"/>
                          </a:solidFill>
                          <a:effectLst/>
                          <a:latin typeface="Times New Roman"/>
                          <a:ea typeface="Calibri"/>
                          <a:cs typeface="Times New Roman"/>
                        </a:rPr>
                        <a:t>returnType</a:t>
                      </a:r>
                      <a:r>
                        <a:rPr lang="en-US" sz="2000" b="1" i="1" dirty="0">
                          <a:solidFill>
                            <a:srgbClr val="231F20"/>
                          </a:solidFill>
                          <a:effectLst/>
                          <a:latin typeface="Times New Roman"/>
                          <a:ea typeface="Calibri"/>
                          <a:cs typeface="Times New Roman"/>
                        </a:rPr>
                        <a:t> </a:t>
                      </a:r>
                      <a:r>
                        <a:rPr lang="en-US" sz="2000" b="1" i="1" dirty="0" err="1">
                          <a:solidFill>
                            <a:srgbClr val="231F20"/>
                          </a:solidFill>
                          <a:effectLst/>
                          <a:latin typeface="Times New Roman"/>
                          <a:ea typeface="Calibri"/>
                          <a:cs typeface="Times New Roman"/>
                        </a:rPr>
                        <a:t>DelegateName</a:t>
                      </a:r>
                      <a:r>
                        <a:rPr lang="en-US" sz="2000" b="1" dirty="0">
                          <a:solidFill>
                            <a:srgbClr val="231F20"/>
                          </a:solidFill>
                          <a:effectLst/>
                          <a:latin typeface="Times New Roman"/>
                          <a:ea typeface="Calibri"/>
                          <a:cs typeface="Times New Roman"/>
                        </a:rPr>
                        <a:t>([</a:t>
                      </a:r>
                      <a:r>
                        <a:rPr lang="en-US" sz="2000" b="1" i="1" dirty="0">
                          <a:solidFill>
                            <a:srgbClr val="231F20"/>
                          </a:solidFill>
                          <a:effectLst/>
                          <a:latin typeface="Times New Roman"/>
                          <a:ea typeface="Calibri"/>
                          <a:cs typeface="Times New Roman"/>
                        </a:rPr>
                        <a:t>parameters</a:t>
                      </a:r>
                      <a:r>
                        <a:rPr lang="en-US" sz="2000" b="1" dirty="0">
                          <a:solidFill>
                            <a:srgbClr val="231F20"/>
                          </a:solidFill>
                          <a:effectLst/>
                          <a:latin typeface="Times New Roman"/>
                          <a:ea typeface="Calibri"/>
                          <a:cs typeface="Times New Roman"/>
                        </a:rPr>
                        <a:t>]);</a:t>
                      </a:r>
                      <a:endParaRPr lang="ru-RU" sz="2000" dirty="0">
                        <a:effectLst/>
                        <a:latin typeface="Calibri"/>
                        <a:ea typeface="Calibri"/>
                        <a:cs typeface="Times New Roman"/>
                      </a:endParaRPr>
                    </a:p>
                    <a:p>
                      <a:pPr>
                        <a:lnSpc>
                          <a:spcPct val="107000"/>
                        </a:lnSpc>
                        <a:spcAft>
                          <a:spcPts val="0"/>
                        </a:spcAft>
                        <a:tabLst>
                          <a:tab pos="1134110" algn="l"/>
                        </a:tabLst>
                      </a:pPr>
                      <a:r>
                        <a:rPr lang="en-US" sz="2000" b="1" dirty="0">
                          <a:solidFill>
                            <a:srgbClr val="231F20"/>
                          </a:solidFill>
                          <a:effectLst/>
                          <a:latin typeface="Times New Roman"/>
                          <a:ea typeface="Calibri"/>
                          <a:cs typeface="Times New Roman"/>
                        </a:rPr>
                        <a:t> </a:t>
                      </a:r>
                      <a:endParaRPr lang="ru-RU" sz="2000" dirty="0">
                        <a:effectLst/>
                        <a:latin typeface="Calibri"/>
                        <a:ea typeface="Calibri"/>
                        <a:cs typeface="Times New Roman"/>
                      </a:endParaRPr>
                    </a:p>
                  </a:txBody>
                  <a:tcPr marL="68580" marR="68580" marT="0" marB="0">
                    <a:lnL>
                      <a:noFill/>
                    </a:lnL>
                    <a:lnR>
                      <a:noFill/>
                    </a:lnR>
                    <a:lnT>
                      <a:noFill/>
                    </a:lnT>
                    <a:lnB>
                      <a:noFill/>
                    </a:lnB>
                    <a:solidFill>
                      <a:srgbClr val="D9D9D9"/>
                    </a:solidFill>
                  </a:tcPr>
                </a:tc>
                <a:extLst>
                  <a:ext uri="{0D108BD9-81ED-4DB2-BD59-A6C34878D82A}">
                    <a16:rowId xmlns:a16="http://schemas.microsoft.com/office/drawing/2014/main" val="10000"/>
                  </a:ext>
                </a:extLst>
              </a:tr>
            </a:tbl>
          </a:graphicData>
        </a:graphic>
      </p:graphicFrame>
      <p:sp>
        <p:nvSpPr>
          <p:cNvPr id="3" name="Rectangle 1"/>
          <p:cNvSpPr>
            <a:spLocks noChangeArrowheads="1"/>
          </p:cNvSpPr>
          <p:nvPr/>
        </p:nvSpPr>
        <p:spPr bwMode="auto">
          <a:xfrm>
            <a:off x="611560" y="260648"/>
            <a:ext cx="777686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1133475" algn="l"/>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 </a:t>
            </a:r>
            <a:r>
              <a:rPr kumimoji="0" lang="en-US" sz="28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The following code shows how you can define a delegate type.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827584" y="2276872"/>
            <a:ext cx="7560840" cy="4024628"/>
          </a:xfrm>
          <a:prstGeom prst="rect">
            <a:avLst/>
          </a:prstGeom>
        </p:spPr>
        <p:txBody>
          <a:bodyPr wrap="square">
            <a:spAutoFit/>
          </a:bodyPr>
          <a:lstStyle/>
          <a:p>
            <a:pPr indent="450215">
              <a:lnSpc>
                <a:spcPct val="107000"/>
              </a:lnSpc>
              <a:spcAft>
                <a:spcPts val="0"/>
              </a:spcAft>
              <a:tabLst>
                <a:tab pos="1134110" algn="l"/>
              </a:tabLst>
            </a:pPr>
            <a:r>
              <a:rPr lang="en-US" sz="2400" dirty="0">
                <a:latin typeface="Times New Roman"/>
                <a:ea typeface="Calibri"/>
                <a:cs typeface="Times New Roman"/>
              </a:rPr>
              <a:t>Here’s a breakdown of that code:</a:t>
            </a:r>
            <a:endParaRPr lang="ru-RU" sz="2400" dirty="0">
              <a:ea typeface="Calibri"/>
              <a:cs typeface="Times New Roman"/>
            </a:endParaRPr>
          </a:p>
          <a:p>
            <a:pPr marL="342900" lvl="0" indent="-342900">
              <a:lnSpc>
                <a:spcPct val="107000"/>
              </a:lnSpc>
              <a:spcAft>
                <a:spcPts val="0"/>
              </a:spcAft>
              <a:buFont typeface="Symbol"/>
              <a:buChar char=""/>
              <a:tabLst>
                <a:tab pos="1134110" algn="l"/>
              </a:tabLst>
            </a:pPr>
            <a:r>
              <a:rPr lang="en-US" sz="2400" i="1" dirty="0">
                <a:latin typeface="Times New Roman"/>
                <a:ea typeface="Calibri"/>
                <a:cs typeface="Times New Roman"/>
              </a:rPr>
              <a:t>accessibility</a:t>
            </a:r>
            <a:r>
              <a:rPr lang="en-US" sz="2400" dirty="0">
                <a:latin typeface="Times New Roman"/>
                <a:ea typeface="Calibri"/>
                <a:cs typeface="Times New Roman"/>
              </a:rPr>
              <a:t>: An accessibility for the delegate type such as </a:t>
            </a:r>
            <a:r>
              <a:rPr lang="en-US" sz="2400" b="1" dirty="0">
                <a:latin typeface="Times New Roman"/>
                <a:ea typeface="Calibri"/>
                <a:cs typeface="Times New Roman"/>
              </a:rPr>
              <a:t>public</a:t>
            </a:r>
            <a:r>
              <a:rPr lang="en-US" sz="2400" dirty="0">
                <a:latin typeface="Times New Roman"/>
                <a:ea typeface="Calibri"/>
                <a:cs typeface="Times New Roman"/>
              </a:rPr>
              <a:t> or </a:t>
            </a:r>
            <a:r>
              <a:rPr lang="en-US" sz="2400" b="1" dirty="0">
                <a:latin typeface="Times New Roman"/>
                <a:ea typeface="Calibri"/>
                <a:cs typeface="Times New Roman"/>
              </a:rPr>
              <a:t>private</a:t>
            </a:r>
            <a:r>
              <a:rPr lang="en-US" sz="2400" dirty="0">
                <a:latin typeface="Times New Roman"/>
                <a:ea typeface="Calibri"/>
                <a:cs typeface="Times New Roman"/>
              </a:rPr>
              <a:t>.</a:t>
            </a:r>
            <a:endParaRPr lang="ru-RU" sz="2400" dirty="0">
              <a:ea typeface="Calibri"/>
              <a:cs typeface="Times New Roman"/>
            </a:endParaRPr>
          </a:p>
          <a:p>
            <a:pPr marL="342900" lvl="0" indent="-342900">
              <a:lnSpc>
                <a:spcPct val="107000"/>
              </a:lnSpc>
              <a:spcAft>
                <a:spcPts val="0"/>
              </a:spcAft>
              <a:buFont typeface="Symbol"/>
              <a:buChar char=""/>
              <a:tabLst>
                <a:tab pos="1134110" algn="l"/>
              </a:tabLst>
            </a:pPr>
            <a:r>
              <a:rPr lang="ru-RU" sz="2400" i="1" dirty="0" err="1">
                <a:latin typeface="Times New Roman"/>
                <a:ea typeface="Calibri"/>
                <a:cs typeface="Times New Roman"/>
              </a:rPr>
              <a:t>delegate</a:t>
            </a:r>
            <a:r>
              <a:rPr lang="ru-RU" sz="2400" dirty="0">
                <a:latin typeface="Times New Roman"/>
                <a:ea typeface="Calibri"/>
                <a:cs typeface="Times New Roman"/>
              </a:rPr>
              <a:t>: </a:t>
            </a:r>
            <a:r>
              <a:rPr lang="ru-RU" sz="2400" dirty="0" err="1">
                <a:latin typeface="Times New Roman"/>
                <a:ea typeface="Calibri"/>
                <a:cs typeface="Times New Roman"/>
              </a:rPr>
              <a:t>The</a:t>
            </a:r>
            <a:r>
              <a:rPr lang="ru-RU" sz="2400" dirty="0">
                <a:latin typeface="Times New Roman"/>
                <a:ea typeface="Calibri"/>
                <a:cs typeface="Times New Roman"/>
              </a:rPr>
              <a:t> </a:t>
            </a:r>
            <a:r>
              <a:rPr lang="ru-RU" sz="2400" dirty="0" err="1">
                <a:latin typeface="Times New Roman"/>
                <a:ea typeface="Calibri"/>
                <a:cs typeface="Times New Roman"/>
              </a:rPr>
              <a:t>delegate</a:t>
            </a:r>
            <a:r>
              <a:rPr lang="ru-RU" sz="2400" dirty="0">
                <a:latin typeface="Times New Roman"/>
                <a:ea typeface="Calibri"/>
                <a:cs typeface="Times New Roman"/>
              </a:rPr>
              <a:t> </a:t>
            </a:r>
            <a:r>
              <a:rPr lang="ru-RU" sz="2400" b="1" dirty="0" err="1">
                <a:latin typeface="Times New Roman"/>
                <a:ea typeface="Calibri"/>
                <a:cs typeface="Times New Roman"/>
              </a:rPr>
              <a:t>keyword</a:t>
            </a:r>
            <a:r>
              <a:rPr lang="ru-RU" sz="2400" dirty="0">
                <a:latin typeface="Times New Roman"/>
                <a:ea typeface="Calibri"/>
                <a:cs typeface="Times New Roman"/>
              </a:rPr>
              <a:t>.</a:t>
            </a:r>
            <a:endParaRPr lang="ru-RU" sz="2400" dirty="0">
              <a:ea typeface="Calibri"/>
              <a:cs typeface="Times New Roman"/>
            </a:endParaRPr>
          </a:p>
          <a:p>
            <a:pPr marL="342900" lvl="0" indent="-342900">
              <a:lnSpc>
                <a:spcPct val="107000"/>
              </a:lnSpc>
              <a:spcAft>
                <a:spcPts val="0"/>
              </a:spcAft>
              <a:buFont typeface="Symbol"/>
              <a:buChar char=""/>
              <a:tabLst>
                <a:tab pos="1134110" algn="l"/>
              </a:tabLst>
            </a:pPr>
            <a:r>
              <a:rPr lang="en-US" sz="2400" i="1" dirty="0" err="1">
                <a:latin typeface="Times New Roman"/>
                <a:ea typeface="Calibri"/>
                <a:cs typeface="Times New Roman"/>
              </a:rPr>
              <a:t>returnType</a:t>
            </a:r>
            <a:r>
              <a:rPr lang="en-US" sz="2400" dirty="0">
                <a:latin typeface="Times New Roman"/>
                <a:ea typeface="Calibri"/>
                <a:cs typeface="Times New Roman"/>
              </a:rPr>
              <a:t>: The </a:t>
            </a:r>
            <a:r>
              <a:rPr lang="en-US" sz="2400" b="1" dirty="0">
                <a:latin typeface="Times New Roman"/>
                <a:ea typeface="Calibri"/>
                <a:cs typeface="Times New Roman"/>
              </a:rPr>
              <a:t>data type</a:t>
            </a:r>
            <a:r>
              <a:rPr lang="en-US" sz="2400" dirty="0">
                <a:latin typeface="Times New Roman"/>
                <a:ea typeface="Calibri"/>
                <a:cs typeface="Times New Roman"/>
              </a:rPr>
              <a:t> that a method of this delegate type returns such as </a:t>
            </a:r>
            <a:r>
              <a:rPr lang="en-US" sz="2400" i="1" u="sng" dirty="0">
                <a:latin typeface="Times New Roman"/>
                <a:ea typeface="Calibri"/>
                <a:cs typeface="Times New Roman"/>
              </a:rPr>
              <a:t>void</a:t>
            </a:r>
            <a:r>
              <a:rPr lang="en-US" sz="2400" dirty="0">
                <a:latin typeface="Times New Roman"/>
                <a:ea typeface="Calibri"/>
                <a:cs typeface="Times New Roman"/>
              </a:rPr>
              <a:t>, </a:t>
            </a:r>
            <a:r>
              <a:rPr lang="en-US" sz="2400" i="1" u="sng" dirty="0" err="1">
                <a:latin typeface="Times New Roman"/>
                <a:ea typeface="Calibri"/>
                <a:cs typeface="Times New Roman"/>
              </a:rPr>
              <a:t>int</a:t>
            </a:r>
            <a:r>
              <a:rPr lang="en-US" sz="2400" u="sng" dirty="0">
                <a:latin typeface="Times New Roman"/>
                <a:ea typeface="Calibri"/>
                <a:cs typeface="Times New Roman"/>
              </a:rPr>
              <a:t>,</a:t>
            </a:r>
            <a:r>
              <a:rPr lang="en-US" sz="2400" dirty="0">
                <a:latin typeface="Times New Roman"/>
                <a:ea typeface="Calibri"/>
                <a:cs typeface="Times New Roman"/>
              </a:rPr>
              <a:t> or </a:t>
            </a:r>
            <a:r>
              <a:rPr lang="en-US" sz="2400" i="1" u="sng" dirty="0">
                <a:latin typeface="Times New Roman"/>
                <a:ea typeface="Calibri"/>
                <a:cs typeface="Times New Roman"/>
              </a:rPr>
              <a:t>string</a:t>
            </a:r>
            <a:r>
              <a:rPr lang="en-US" sz="2400" dirty="0">
                <a:latin typeface="Times New Roman"/>
                <a:ea typeface="Calibri"/>
                <a:cs typeface="Times New Roman"/>
              </a:rPr>
              <a:t>.</a:t>
            </a:r>
            <a:endParaRPr lang="ru-RU" sz="2400" dirty="0">
              <a:ea typeface="Calibri"/>
              <a:cs typeface="Times New Roman"/>
            </a:endParaRPr>
          </a:p>
          <a:p>
            <a:pPr marL="342900" lvl="0" indent="-342900">
              <a:lnSpc>
                <a:spcPct val="107000"/>
              </a:lnSpc>
              <a:spcAft>
                <a:spcPts val="0"/>
              </a:spcAft>
              <a:buFont typeface="Symbol"/>
              <a:buChar char=""/>
              <a:tabLst>
                <a:tab pos="1134110" algn="l"/>
              </a:tabLst>
            </a:pPr>
            <a:r>
              <a:rPr lang="en-US" sz="2400" dirty="0">
                <a:latin typeface="Times New Roman"/>
                <a:ea typeface="Calibri"/>
                <a:cs typeface="Times New Roman"/>
              </a:rPr>
              <a:t> </a:t>
            </a:r>
            <a:r>
              <a:rPr lang="en-US" sz="2400" i="1" dirty="0" err="1">
                <a:latin typeface="Times New Roman"/>
                <a:ea typeface="Calibri"/>
                <a:cs typeface="Times New Roman"/>
              </a:rPr>
              <a:t>delegateName</a:t>
            </a:r>
            <a:r>
              <a:rPr lang="en-US" sz="2400" dirty="0">
                <a:latin typeface="Times New Roman"/>
                <a:ea typeface="Calibri"/>
                <a:cs typeface="Times New Roman"/>
              </a:rPr>
              <a:t>: The </a:t>
            </a:r>
            <a:r>
              <a:rPr lang="en-US" sz="2400" b="1" dirty="0">
                <a:latin typeface="Times New Roman"/>
                <a:ea typeface="Calibri"/>
                <a:cs typeface="Times New Roman"/>
              </a:rPr>
              <a:t>name</a:t>
            </a:r>
            <a:r>
              <a:rPr lang="en-US" sz="2400" dirty="0">
                <a:latin typeface="Times New Roman"/>
                <a:ea typeface="Calibri"/>
                <a:cs typeface="Times New Roman"/>
              </a:rPr>
              <a:t> that you want to give the delegate type.</a:t>
            </a:r>
            <a:endParaRPr lang="ru-RU" sz="2400" dirty="0">
              <a:ea typeface="Calibri"/>
              <a:cs typeface="Times New Roman"/>
            </a:endParaRPr>
          </a:p>
          <a:p>
            <a:pPr marL="342900" lvl="0" indent="-342900">
              <a:lnSpc>
                <a:spcPct val="107000"/>
              </a:lnSpc>
              <a:spcAft>
                <a:spcPts val="0"/>
              </a:spcAft>
              <a:buFont typeface="Symbol"/>
              <a:buChar char=""/>
              <a:tabLst>
                <a:tab pos="1134110" algn="l"/>
              </a:tabLst>
            </a:pPr>
            <a:r>
              <a:rPr lang="en-US" sz="2400" i="1" dirty="0">
                <a:latin typeface="Times New Roman"/>
                <a:ea typeface="Calibri"/>
                <a:cs typeface="Times New Roman"/>
              </a:rPr>
              <a:t>parameters</a:t>
            </a:r>
            <a:r>
              <a:rPr lang="en-US" sz="2400" dirty="0">
                <a:latin typeface="Times New Roman"/>
                <a:ea typeface="Calibri"/>
                <a:cs typeface="Times New Roman"/>
              </a:rPr>
              <a:t>: The parameter list that a method of this delegate type should take.</a:t>
            </a:r>
            <a:endParaRPr lang="ru-RU" sz="2400" dirty="0">
              <a:ea typeface="Calibri"/>
              <a:cs typeface="Times New Roman"/>
            </a:endParaRPr>
          </a:p>
        </p:txBody>
      </p:sp>
    </p:spTree>
    <p:extLst>
      <p:ext uri="{BB962C8B-B14F-4D97-AF65-F5344CB8AC3E}">
        <p14:creationId xmlns:p14="http://schemas.microsoft.com/office/powerpoint/2010/main" val="424592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490056407"/>
              </p:ext>
            </p:extLst>
          </p:nvPr>
        </p:nvGraphicFramePr>
        <p:xfrm>
          <a:off x="1043608" y="1818049"/>
          <a:ext cx="7560840" cy="652272"/>
        </p:xfrm>
        <a:graphic>
          <a:graphicData uri="http://schemas.openxmlformats.org/drawingml/2006/table">
            <a:tbl>
              <a:tblPr firstRow="1" firstCol="1" bandRow="1"/>
              <a:tblGrid>
                <a:gridCol w="7560840">
                  <a:extLst>
                    <a:ext uri="{9D8B030D-6E8A-4147-A177-3AD203B41FA5}">
                      <a16:colId xmlns:a16="http://schemas.microsoft.com/office/drawing/2014/main" val="20000"/>
                    </a:ext>
                  </a:extLst>
                </a:gridCol>
              </a:tblGrid>
              <a:tr h="0">
                <a:tc>
                  <a:txBody>
                    <a:bodyPr/>
                    <a:lstStyle/>
                    <a:p>
                      <a:pPr>
                        <a:lnSpc>
                          <a:spcPct val="107000"/>
                        </a:lnSpc>
                        <a:spcAft>
                          <a:spcPts val="0"/>
                        </a:spcAft>
                      </a:pPr>
                      <a:r>
                        <a:rPr lang="en-US" sz="2000" b="1" dirty="0">
                          <a:solidFill>
                            <a:srgbClr val="0000FF"/>
                          </a:solidFill>
                          <a:effectLst/>
                          <a:latin typeface="Consolas"/>
                          <a:ea typeface="Calibri"/>
                          <a:cs typeface="Times New Roman"/>
                        </a:rPr>
                        <a:t>private</a:t>
                      </a:r>
                      <a:r>
                        <a:rPr lang="en-US" sz="2000" b="1" dirty="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delegate</a:t>
                      </a:r>
                      <a:r>
                        <a:rPr lang="en-US" sz="2000" b="1" dirty="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float</a:t>
                      </a:r>
                      <a:r>
                        <a:rPr lang="en-US" sz="2000" b="1" dirty="0">
                          <a:solidFill>
                            <a:srgbClr val="000000"/>
                          </a:solidFill>
                          <a:effectLst/>
                          <a:latin typeface="Consolas"/>
                          <a:ea typeface="Calibri"/>
                          <a:cs typeface="Times New Roman"/>
                        </a:rPr>
                        <a:t> </a:t>
                      </a:r>
                      <a:r>
                        <a:rPr lang="en-US" sz="2000" b="1" dirty="0" err="1">
                          <a:solidFill>
                            <a:srgbClr val="2B91AF"/>
                          </a:solidFill>
                          <a:effectLst/>
                          <a:latin typeface="Consolas"/>
                          <a:ea typeface="Calibri"/>
                          <a:cs typeface="Times New Roman"/>
                        </a:rPr>
                        <a:t>FunctionDelegate</a:t>
                      </a:r>
                      <a:r>
                        <a:rPr lang="en-US" sz="2000" b="1" dirty="0">
                          <a:solidFill>
                            <a:srgbClr val="000000"/>
                          </a:solidFill>
                          <a:effectLst/>
                          <a:latin typeface="Consolas"/>
                          <a:ea typeface="Calibri"/>
                          <a:cs typeface="Times New Roman"/>
                        </a:rPr>
                        <a:t>(</a:t>
                      </a:r>
                      <a:r>
                        <a:rPr lang="en-US" sz="2000" b="1" dirty="0">
                          <a:solidFill>
                            <a:srgbClr val="0000FF"/>
                          </a:solidFill>
                          <a:effectLst/>
                          <a:latin typeface="Consolas"/>
                          <a:ea typeface="Calibri"/>
                          <a:cs typeface="Times New Roman"/>
                        </a:rPr>
                        <a:t>float</a:t>
                      </a:r>
                      <a:r>
                        <a:rPr lang="en-US" sz="2000" b="1" dirty="0">
                          <a:solidFill>
                            <a:srgbClr val="000000"/>
                          </a:solidFill>
                          <a:effectLst/>
                          <a:latin typeface="Consolas"/>
                          <a:ea typeface="Calibri"/>
                          <a:cs typeface="Times New Roman"/>
                        </a:rPr>
                        <a:t> x);</a:t>
                      </a:r>
                      <a:endParaRPr lang="ru-RU" sz="2000" dirty="0">
                        <a:effectLst/>
                        <a:latin typeface="Calibri"/>
                        <a:ea typeface="Calibri"/>
                        <a:cs typeface="Times New Roman"/>
                      </a:endParaRPr>
                    </a:p>
                    <a:p>
                      <a:pPr>
                        <a:lnSpc>
                          <a:spcPct val="107000"/>
                        </a:lnSpc>
                        <a:spcAft>
                          <a:spcPts val="0"/>
                        </a:spcAft>
                        <a:tabLst>
                          <a:tab pos="1134110" algn="l"/>
                        </a:tabLst>
                      </a:pPr>
                      <a:r>
                        <a:rPr lang="en-US" sz="2000" dirty="0">
                          <a:solidFill>
                            <a:srgbClr val="231F20"/>
                          </a:solidFill>
                          <a:effectLst/>
                          <a:latin typeface="Times New Roman"/>
                          <a:ea typeface="Calibri"/>
                          <a:cs typeface="Times New Roman"/>
                        </a:rPr>
                        <a:t> </a:t>
                      </a:r>
                      <a:endParaRPr lang="ru-RU" sz="2000" dirty="0">
                        <a:effectLst/>
                        <a:latin typeface="Calibri"/>
                        <a:ea typeface="Calibri"/>
                        <a:cs typeface="Times New Roman"/>
                      </a:endParaRPr>
                    </a:p>
                  </a:txBody>
                  <a:tcPr marL="68580" marR="68580" marT="0" marB="0">
                    <a:lnL>
                      <a:noFill/>
                    </a:lnL>
                    <a:lnR>
                      <a:noFill/>
                    </a:lnR>
                    <a:lnT>
                      <a:noFill/>
                    </a:lnT>
                    <a:lnB>
                      <a:noFill/>
                    </a:lnB>
                    <a:solidFill>
                      <a:srgbClr val="D9D9D9"/>
                    </a:solidFill>
                  </a:tcPr>
                </a:tc>
                <a:extLst>
                  <a:ext uri="{0D108BD9-81ED-4DB2-BD59-A6C34878D82A}">
                    <a16:rowId xmlns:a16="http://schemas.microsoft.com/office/drawing/2014/main" val="10000"/>
                  </a:ext>
                </a:extLst>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3527437020"/>
              </p:ext>
            </p:extLst>
          </p:nvPr>
        </p:nvGraphicFramePr>
        <p:xfrm>
          <a:off x="1007604" y="4834189"/>
          <a:ext cx="7632848" cy="648072"/>
        </p:xfrm>
        <a:graphic>
          <a:graphicData uri="http://schemas.openxmlformats.org/drawingml/2006/table">
            <a:tbl>
              <a:tblPr firstRow="1" firstCol="1" bandRow="1"/>
              <a:tblGrid>
                <a:gridCol w="7632848">
                  <a:extLst>
                    <a:ext uri="{9D8B030D-6E8A-4147-A177-3AD203B41FA5}">
                      <a16:colId xmlns:a16="http://schemas.microsoft.com/office/drawing/2014/main" val="20000"/>
                    </a:ext>
                  </a:extLst>
                </a:gridCol>
              </a:tblGrid>
              <a:tr h="648072">
                <a:tc>
                  <a:txBody>
                    <a:bodyPr/>
                    <a:lstStyle/>
                    <a:p>
                      <a:pPr algn="just">
                        <a:lnSpc>
                          <a:spcPct val="107000"/>
                        </a:lnSpc>
                        <a:spcAft>
                          <a:spcPts val="0"/>
                        </a:spcAft>
                        <a:tabLst>
                          <a:tab pos="1134110" algn="l"/>
                        </a:tabLst>
                      </a:pPr>
                      <a:r>
                        <a:rPr lang="ru-RU" sz="2400" b="1" dirty="0" err="1">
                          <a:solidFill>
                            <a:srgbClr val="0000FF"/>
                          </a:solidFill>
                          <a:effectLst/>
                          <a:latin typeface="Consolas"/>
                          <a:ea typeface="Calibri"/>
                          <a:cs typeface="Times New Roman"/>
                        </a:rPr>
                        <a:t>private</a:t>
                      </a:r>
                      <a:r>
                        <a:rPr lang="ru-RU" sz="2400" b="1" dirty="0">
                          <a:solidFill>
                            <a:srgbClr val="000000"/>
                          </a:solidFill>
                          <a:effectLst/>
                          <a:latin typeface="Consolas"/>
                          <a:ea typeface="Calibri"/>
                          <a:cs typeface="Times New Roman"/>
                        </a:rPr>
                        <a:t> </a:t>
                      </a:r>
                      <a:r>
                        <a:rPr lang="ru-RU" sz="2400" b="1" dirty="0" err="1">
                          <a:solidFill>
                            <a:srgbClr val="2B91AF"/>
                          </a:solidFill>
                          <a:effectLst/>
                          <a:latin typeface="Consolas"/>
                          <a:ea typeface="Calibri"/>
                          <a:cs typeface="Times New Roman"/>
                        </a:rPr>
                        <a:t>FunctionDelegate</a:t>
                      </a:r>
                      <a:r>
                        <a:rPr lang="ru-RU" sz="2400" b="1" dirty="0">
                          <a:solidFill>
                            <a:srgbClr val="000000"/>
                          </a:solidFill>
                          <a:effectLst/>
                          <a:latin typeface="Consolas"/>
                          <a:ea typeface="Calibri"/>
                          <a:cs typeface="Times New Roman"/>
                        </a:rPr>
                        <a:t> </a:t>
                      </a:r>
                      <a:r>
                        <a:rPr lang="ru-RU" sz="2400" b="1" dirty="0" err="1">
                          <a:solidFill>
                            <a:srgbClr val="000000"/>
                          </a:solidFill>
                          <a:effectLst/>
                          <a:latin typeface="Consolas"/>
                          <a:ea typeface="Calibri"/>
                          <a:cs typeface="Times New Roman"/>
                        </a:rPr>
                        <a:t>TheFunction</a:t>
                      </a:r>
                      <a:r>
                        <a:rPr lang="ru-RU" sz="2400" b="1" dirty="0" smtClean="0">
                          <a:solidFill>
                            <a:srgbClr val="000000"/>
                          </a:solidFill>
                          <a:effectLst/>
                          <a:latin typeface="Consolas"/>
                          <a:ea typeface="Calibri"/>
                          <a:cs typeface="Times New Roman"/>
                        </a:rPr>
                        <a:t>;</a:t>
                      </a:r>
                      <a:endParaRPr lang="ru-RU" sz="2400" dirty="0">
                        <a:effectLst/>
                        <a:latin typeface="Calibri"/>
                        <a:ea typeface="Calibri"/>
                        <a:cs typeface="Times New Roman"/>
                      </a:endParaRPr>
                    </a:p>
                  </a:txBody>
                  <a:tcPr marL="68580" marR="68580" marT="0" marB="0">
                    <a:lnL>
                      <a:noFill/>
                    </a:lnL>
                    <a:lnR>
                      <a:noFill/>
                    </a:lnR>
                    <a:lnT>
                      <a:noFill/>
                    </a:lnT>
                    <a:lnB>
                      <a:noFill/>
                    </a:lnB>
                    <a:solidFill>
                      <a:srgbClr val="D9D9D9"/>
                    </a:solidFill>
                  </a:tcPr>
                </a:tc>
                <a:extLst>
                  <a:ext uri="{0D108BD9-81ED-4DB2-BD59-A6C34878D82A}">
                    <a16:rowId xmlns:a16="http://schemas.microsoft.com/office/drawing/2014/main" val="10000"/>
                  </a:ext>
                </a:extLst>
              </a:tr>
            </a:tbl>
          </a:graphicData>
        </a:graphic>
      </p:graphicFrame>
      <p:sp>
        <p:nvSpPr>
          <p:cNvPr id="4" name="Rectangle 4"/>
          <p:cNvSpPr>
            <a:spLocks noChangeArrowheads="1"/>
          </p:cNvSpPr>
          <p:nvPr/>
        </p:nvSpPr>
        <p:spPr bwMode="auto">
          <a:xfrm>
            <a:off x="755576" y="476672"/>
            <a:ext cx="813690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AutoNum type="arabicPeriod"/>
              <a:tabLst>
                <a:tab pos="1133475" algn="l"/>
              </a:tabLst>
            </a:pPr>
            <a:r>
              <a:rPr kumimoji="0" lang="ru-RU" sz="24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Example</a:t>
            </a:r>
            <a:r>
              <a:rPr kumimoji="0" lang="ru-RU" sz="24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1.</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1133475" algn="l"/>
              </a:tabLst>
            </a:pPr>
            <a:r>
              <a:rPr kumimoji="0" lang="en-US"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For example, the following code defines a delegate type named </a:t>
            </a:r>
            <a:r>
              <a:rPr kumimoji="0" lang="en-US" sz="2400" b="1" i="0" u="none" strike="noStrike" cap="none" normalizeH="0" baseline="0" dirty="0" err="1" smtClean="0">
                <a:ln>
                  <a:noFill/>
                </a:ln>
                <a:solidFill>
                  <a:srgbClr val="231F20"/>
                </a:solidFill>
                <a:effectLst/>
                <a:latin typeface="Times New Roman" pitchFamily="18" charset="0"/>
                <a:ea typeface="Calibri" pitchFamily="34" charset="0"/>
                <a:cs typeface="Times New Roman" pitchFamily="18" charset="0"/>
              </a:rPr>
              <a:t>FunctionDelegate</a:t>
            </a:r>
            <a:r>
              <a:rPr kumimoji="0" lang="en-US" sz="2400" b="0" i="0" u="none" strike="noStrike" cap="none" normalizeH="0" baseline="0" dirty="0" smtClean="0">
                <a:ln>
                  <a:noFill/>
                </a:ln>
                <a:solidFill>
                  <a:srgbClr val="231F20"/>
                </a:solidFill>
                <a:effectLst/>
                <a:latin typeface="Times New Roman" pitchFamily="18" charset="0"/>
                <a:ea typeface="Calibri" pitchFamily="34" charset="0"/>
                <a:cs typeface="Times New Roman" pitchFamily="18"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1133475" algn="l"/>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734228" y="2525865"/>
            <a:ext cx="7942228" cy="2308324"/>
          </a:xfrm>
          <a:prstGeom prst="rect">
            <a:avLst/>
          </a:prstGeom>
        </p:spPr>
        <p:txBody>
          <a:bodyPr wrap="square">
            <a:spAutoFit/>
          </a:bodyPr>
          <a:lstStyle/>
          <a:p>
            <a:pPr lvl="0" indent="450850" algn="just" eaLnBrk="0" fontAlgn="base" hangingPunct="0">
              <a:spcBef>
                <a:spcPct val="0"/>
              </a:spcBef>
              <a:spcAft>
                <a:spcPct val="0"/>
              </a:spcAft>
              <a:tabLst>
                <a:tab pos="1133475" algn="l"/>
              </a:tabLst>
            </a:pPr>
            <a:r>
              <a:rPr lang="en-US" sz="2400" dirty="0">
                <a:solidFill>
                  <a:srgbClr val="231F20"/>
                </a:solidFill>
                <a:latin typeface="Times New Roman" pitchFamily="18" charset="0"/>
                <a:ea typeface="Calibri" pitchFamily="34" charset="0"/>
                <a:cs typeface="Times New Roman" pitchFamily="18" charset="0"/>
              </a:rPr>
              <a:t>This type represents methods that take a </a:t>
            </a:r>
            <a:r>
              <a:rPr lang="en-US" sz="2400" b="1" dirty="0">
                <a:solidFill>
                  <a:srgbClr val="231F20"/>
                </a:solidFill>
                <a:latin typeface="Times New Roman" pitchFamily="18" charset="0"/>
                <a:ea typeface="Calibri" pitchFamily="34" charset="0"/>
                <a:cs typeface="Times New Roman" pitchFamily="18" charset="0"/>
              </a:rPr>
              <a:t>float</a:t>
            </a:r>
            <a:r>
              <a:rPr lang="en-US" sz="2400" dirty="0">
                <a:solidFill>
                  <a:srgbClr val="231F20"/>
                </a:solidFill>
                <a:latin typeface="Times New Roman" pitchFamily="18" charset="0"/>
                <a:ea typeface="Calibri" pitchFamily="34" charset="0"/>
                <a:cs typeface="Times New Roman" pitchFamily="18" charset="0"/>
              </a:rPr>
              <a:t> </a:t>
            </a:r>
            <a:r>
              <a:rPr lang="en-US" sz="2400" b="1" dirty="0">
                <a:solidFill>
                  <a:srgbClr val="231F20"/>
                </a:solidFill>
                <a:latin typeface="Times New Roman" pitchFamily="18" charset="0"/>
                <a:ea typeface="Calibri" pitchFamily="34" charset="0"/>
                <a:cs typeface="Times New Roman" pitchFamily="18" charset="0"/>
              </a:rPr>
              <a:t>as a parameter</a:t>
            </a:r>
            <a:r>
              <a:rPr lang="en-US" sz="2400" dirty="0">
                <a:solidFill>
                  <a:srgbClr val="231F20"/>
                </a:solidFill>
                <a:latin typeface="Times New Roman" pitchFamily="18" charset="0"/>
                <a:ea typeface="Calibri" pitchFamily="34" charset="0"/>
                <a:cs typeface="Times New Roman" pitchFamily="18" charset="0"/>
              </a:rPr>
              <a:t> and r</a:t>
            </a:r>
            <a:r>
              <a:rPr lang="en-US" sz="2400" b="1" dirty="0">
                <a:solidFill>
                  <a:srgbClr val="231F20"/>
                </a:solidFill>
                <a:latin typeface="Times New Roman" pitchFamily="18" charset="0"/>
                <a:ea typeface="Calibri" pitchFamily="34" charset="0"/>
                <a:cs typeface="Times New Roman" pitchFamily="18" charset="0"/>
              </a:rPr>
              <a:t>eturns an integer</a:t>
            </a:r>
            <a:r>
              <a:rPr lang="en-US" sz="2400" dirty="0">
                <a:solidFill>
                  <a:srgbClr val="231F20"/>
                </a:solidFill>
                <a:latin typeface="Times New Roman" pitchFamily="18" charset="0"/>
                <a:ea typeface="Calibri" pitchFamily="34" charset="0"/>
                <a:cs typeface="Times New Roman" pitchFamily="18" charset="0"/>
              </a:rPr>
              <a:t>. </a:t>
            </a:r>
            <a:endParaRPr lang="ru-RU" sz="2400" dirty="0">
              <a:solidFill>
                <a:prstClr val="black"/>
              </a:solidFill>
              <a:latin typeface="Arial" pitchFamily="34" charset="0"/>
              <a:cs typeface="Arial" pitchFamily="34" charset="0"/>
            </a:endParaRPr>
          </a:p>
          <a:p>
            <a:pPr lvl="0" indent="450850" algn="just" eaLnBrk="0" fontAlgn="base" hangingPunct="0">
              <a:spcBef>
                <a:spcPct val="0"/>
              </a:spcBef>
              <a:spcAft>
                <a:spcPct val="0"/>
              </a:spcAft>
              <a:tabLst>
                <a:tab pos="1133475" algn="l"/>
              </a:tabLst>
            </a:pPr>
            <a:r>
              <a:rPr lang="en-US" sz="2400" dirty="0">
                <a:solidFill>
                  <a:srgbClr val="231F20"/>
                </a:solidFill>
                <a:latin typeface="Times New Roman" pitchFamily="18" charset="0"/>
                <a:ea typeface="Calibri" pitchFamily="34" charset="0"/>
                <a:cs typeface="Times New Roman" pitchFamily="18" charset="0"/>
              </a:rPr>
              <a:t>After you define a delegate type, you can create a variable of that type. </a:t>
            </a:r>
            <a:endParaRPr lang="ru-RU" sz="2400" dirty="0">
              <a:solidFill>
                <a:prstClr val="black"/>
              </a:solidFill>
              <a:latin typeface="Arial" pitchFamily="34" charset="0"/>
              <a:cs typeface="Arial" pitchFamily="34" charset="0"/>
            </a:endParaRPr>
          </a:p>
          <a:p>
            <a:pPr lvl="0" indent="450850" algn="just" eaLnBrk="0" fontAlgn="base" hangingPunct="0">
              <a:spcBef>
                <a:spcPct val="0"/>
              </a:spcBef>
              <a:spcAft>
                <a:spcPct val="0"/>
              </a:spcAft>
              <a:tabLst>
                <a:tab pos="1133475" algn="l"/>
              </a:tabLst>
            </a:pPr>
            <a:r>
              <a:rPr lang="en-US" sz="2400" dirty="0">
                <a:solidFill>
                  <a:srgbClr val="231F20"/>
                </a:solidFill>
                <a:latin typeface="Times New Roman" pitchFamily="18" charset="0"/>
                <a:ea typeface="Calibri" pitchFamily="34" charset="0"/>
                <a:cs typeface="Times New Roman" pitchFamily="18" charset="0"/>
              </a:rPr>
              <a:t>The following code declares a variable named </a:t>
            </a:r>
            <a:r>
              <a:rPr lang="en-US" sz="2400" b="1" dirty="0" err="1">
                <a:solidFill>
                  <a:srgbClr val="231F20"/>
                </a:solidFill>
                <a:latin typeface="Times New Roman" pitchFamily="18" charset="0"/>
                <a:ea typeface="Calibri" pitchFamily="34" charset="0"/>
                <a:cs typeface="Times New Roman" pitchFamily="18" charset="0"/>
              </a:rPr>
              <a:t>TheFunction</a:t>
            </a:r>
            <a:r>
              <a:rPr lang="en-US" sz="2400" dirty="0">
                <a:solidFill>
                  <a:srgbClr val="231F20"/>
                </a:solidFill>
                <a:latin typeface="Times New Roman" pitchFamily="18" charset="0"/>
                <a:ea typeface="Calibri" pitchFamily="34" charset="0"/>
                <a:cs typeface="Times New Roman" pitchFamily="18" charset="0"/>
              </a:rPr>
              <a:t> that has the </a:t>
            </a:r>
            <a:r>
              <a:rPr lang="en-US" sz="2400" b="1" dirty="0" err="1">
                <a:solidFill>
                  <a:srgbClr val="231F20"/>
                </a:solidFill>
                <a:latin typeface="Times New Roman" pitchFamily="18" charset="0"/>
                <a:ea typeface="Calibri" pitchFamily="34" charset="0"/>
                <a:cs typeface="Times New Roman" pitchFamily="18" charset="0"/>
              </a:rPr>
              <a:t>FunctionDelegate</a:t>
            </a:r>
            <a:r>
              <a:rPr lang="en-US" sz="2400" dirty="0">
                <a:solidFill>
                  <a:srgbClr val="231F20"/>
                </a:solidFill>
                <a:latin typeface="Times New Roman" pitchFamily="18" charset="0"/>
                <a:ea typeface="Calibri" pitchFamily="34" charset="0"/>
                <a:cs typeface="Times New Roman" pitchFamily="18" charset="0"/>
              </a:rPr>
              <a:t> type:</a:t>
            </a:r>
            <a:endParaRPr lang="ru-RU"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863410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7848872" cy="1277850"/>
          </a:xfrm>
          <a:prstGeom prst="rect">
            <a:avLst/>
          </a:prstGeom>
        </p:spPr>
        <p:txBody>
          <a:bodyPr wrap="square">
            <a:spAutoFit/>
          </a:bodyPr>
          <a:lstStyle/>
          <a:p>
            <a:pPr indent="450215" algn="just">
              <a:lnSpc>
                <a:spcPct val="107000"/>
              </a:lnSpc>
              <a:spcAft>
                <a:spcPts val="0"/>
              </a:spcAft>
              <a:tabLst>
                <a:tab pos="1134110" algn="l"/>
              </a:tabLst>
            </a:pPr>
            <a:r>
              <a:rPr lang="en-US" sz="2400" dirty="0">
                <a:solidFill>
                  <a:srgbClr val="231F20"/>
                </a:solidFill>
                <a:latin typeface="Times New Roman"/>
                <a:ea typeface="Calibri"/>
                <a:cs typeface="Times New Roman"/>
              </a:rPr>
              <a:t>Later you can set the </a:t>
            </a:r>
            <a:r>
              <a:rPr lang="en-US" sz="2400" b="1" dirty="0">
                <a:solidFill>
                  <a:srgbClr val="231F20"/>
                </a:solidFill>
                <a:latin typeface="Times New Roman"/>
                <a:ea typeface="Calibri"/>
                <a:cs typeface="Times New Roman"/>
              </a:rPr>
              <a:t>variable equal to a method </a:t>
            </a:r>
            <a:r>
              <a:rPr lang="en-US" sz="2400" dirty="0">
                <a:solidFill>
                  <a:srgbClr val="231F20"/>
                </a:solidFill>
                <a:latin typeface="Times New Roman"/>
                <a:ea typeface="Calibri"/>
                <a:cs typeface="Times New Roman"/>
              </a:rPr>
              <a:t>that has the appropriate </a:t>
            </a:r>
            <a:r>
              <a:rPr lang="en-US" sz="2400" b="1" u="sng" dirty="0">
                <a:solidFill>
                  <a:srgbClr val="231F20"/>
                </a:solidFill>
                <a:latin typeface="Times New Roman"/>
                <a:ea typeface="Calibri"/>
                <a:cs typeface="Times New Roman"/>
              </a:rPr>
              <a:t>parameters</a:t>
            </a:r>
            <a:r>
              <a:rPr lang="en-US" sz="2400" dirty="0">
                <a:solidFill>
                  <a:srgbClr val="231F20"/>
                </a:solidFill>
                <a:latin typeface="Times New Roman"/>
                <a:ea typeface="Calibri"/>
                <a:cs typeface="Times New Roman"/>
              </a:rPr>
              <a:t> and </a:t>
            </a:r>
            <a:r>
              <a:rPr lang="en-US" sz="2400" b="1" u="sng" dirty="0">
                <a:solidFill>
                  <a:srgbClr val="231F20"/>
                </a:solidFill>
                <a:latin typeface="Times New Roman"/>
                <a:ea typeface="Calibri"/>
                <a:cs typeface="Times New Roman"/>
              </a:rPr>
              <a:t>return type</a:t>
            </a:r>
            <a:r>
              <a:rPr lang="en-US" sz="2400" dirty="0">
                <a:solidFill>
                  <a:srgbClr val="231F20"/>
                </a:solidFill>
                <a:latin typeface="Times New Roman"/>
                <a:ea typeface="Calibri"/>
                <a:cs typeface="Times New Roman"/>
              </a:rPr>
              <a:t>. The following code </a:t>
            </a:r>
            <a:r>
              <a:rPr lang="en-US" sz="2400" dirty="0" err="1">
                <a:solidFill>
                  <a:srgbClr val="231F20"/>
                </a:solidFill>
                <a:latin typeface="Times New Roman"/>
                <a:ea typeface="Calibri"/>
                <a:cs typeface="Times New Roman"/>
              </a:rPr>
              <a:t>defnes</a:t>
            </a:r>
            <a:r>
              <a:rPr lang="en-US" sz="2400" dirty="0">
                <a:solidFill>
                  <a:srgbClr val="231F20"/>
                </a:solidFill>
                <a:latin typeface="Times New Roman"/>
                <a:ea typeface="Calibri"/>
                <a:cs typeface="Times New Roman"/>
              </a:rPr>
              <a:t> a method named </a:t>
            </a:r>
            <a:r>
              <a:rPr lang="en-US" sz="2400" b="1" dirty="0">
                <a:solidFill>
                  <a:srgbClr val="231F20"/>
                </a:solidFill>
                <a:latin typeface="Times New Roman"/>
                <a:ea typeface="Calibri"/>
                <a:cs typeface="Times New Roman"/>
              </a:rPr>
              <a:t>Function1</a:t>
            </a:r>
            <a:r>
              <a:rPr lang="en-US" sz="2400" dirty="0">
                <a:solidFill>
                  <a:srgbClr val="231F20"/>
                </a:solidFill>
                <a:latin typeface="Times New Roman"/>
                <a:ea typeface="Calibri"/>
                <a:cs typeface="Times New Roman"/>
              </a:rPr>
              <a:t>. </a:t>
            </a:r>
            <a:endParaRPr lang="ru-RU" sz="2400" dirty="0">
              <a:ea typeface="Calibri"/>
              <a:cs typeface="Times New Roman"/>
            </a:endParaRPr>
          </a:p>
        </p:txBody>
      </p:sp>
      <p:graphicFrame>
        <p:nvGraphicFramePr>
          <p:cNvPr id="3" name="Таблица 2"/>
          <p:cNvGraphicFramePr>
            <a:graphicFrameLocks noGrp="1"/>
          </p:cNvGraphicFramePr>
          <p:nvPr>
            <p:extLst>
              <p:ext uri="{D42A27DB-BD31-4B8C-83A1-F6EECF244321}">
                <p14:modId xmlns:p14="http://schemas.microsoft.com/office/powerpoint/2010/main" val="4059525613"/>
              </p:ext>
            </p:extLst>
          </p:nvPr>
        </p:nvGraphicFramePr>
        <p:xfrm>
          <a:off x="611560" y="1916832"/>
          <a:ext cx="7848872" cy="1760982"/>
        </p:xfrm>
        <a:graphic>
          <a:graphicData uri="http://schemas.openxmlformats.org/drawingml/2006/table">
            <a:tbl>
              <a:tblPr firstRow="1" firstCol="1" bandRow="1"/>
              <a:tblGrid>
                <a:gridCol w="7848872">
                  <a:extLst>
                    <a:ext uri="{9D8B030D-6E8A-4147-A177-3AD203B41FA5}">
                      <a16:colId xmlns:a16="http://schemas.microsoft.com/office/drawing/2014/main" val="20000"/>
                    </a:ext>
                  </a:extLst>
                </a:gridCol>
              </a:tblGrid>
              <a:tr h="0">
                <a:tc>
                  <a:txBody>
                    <a:bodyPr/>
                    <a:lstStyle/>
                    <a:p>
                      <a:pPr>
                        <a:lnSpc>
                          <a:spcPct val="107000"/>
                        </a:lnSpc>
                        <a:spcAft>
                          <a:spcPts val="0"/>
                        </a:spcAft>
                      </a:pPr>
                      <a:r>
                        <a:rPr lang="en-US" sz="1800" b="1" dirty="0">
                          <a:solidFill>
                            <a:srgbClr val="000000"/>
                          </a:solidFill>
                          <a:effectLst/>
                          <a:latin typeface="Consolas"/>
                          <a:ea typeface="Calibri"/>
                          <a:cs typeface="Times New Roman"/>
                        </a:rPr>
                        <a:t>  </a:t>
                      </a:r>
                      <a:r>
                        <a:rPr lang="en-US" sz="1800" b="1" dirty="0">
                          <a:solidFill>
                            <a:srgbClr val="008000"/>
                          </a:solidFill>
                          <a:effectLst/>
                          <a:latin typeface="Consolas"/>
                          <a:ea typeface="Calibri"/>
                          <a:cs typeface="Times New Roman"/>
                        </a:rPr>
                        <a:t>// y = 12 * Sin(3 * x) / (1 + |x|)</a:t>
                      </a:r>
                      <a:endParaRPr lang="ru-RU" sz="1800" dirty="0">
                        <a:effectLst/>
                        <a:latin typeface="Calibri"/>
                        <a:ea typeface="Calibri"/>
                        <a:cs typeface="Times New Roman"/>
                      </a:endParaRPr>
                    </a:p>
                    <a:p>
                      <a:pPr>
                        <a:lnSpc>
                          <a:spcPct val="107000"/>
                        </a:lnSpc>
                        <a:spcAft>
                          <a:spcPts val="0"/>
                        </a:spcAft>
                      </a:pPr>
                      <a:r>
                        <a:rPr lang="en-US" sz="1800" b="1" dirty="0">
                          <a:solidFill>
                            <a:srgbClr val="0000FF"/>
                          </a:solidFill>
                          <a:effectLst/>
                          <a:latin typeface="Consolas"/>
                          <a:ea typeface="Calibri"/>
                          <a:cs typeface="Times New Roman"/>
                        </a:rPr>
                        <a:t>private</a:t>
                      </a: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static</a:t>
                      </a: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float</a:t>
                      </a:r>
                      <a:r>
                        <a:rPr lang="en-US" sz="1800" b="1" dirty="0">
                          <a:solidFill>
                            <a:srgbClr val="000000"/>
                          </a:solidFill>
                          <a:effectLst/>
                          <a:latin typeface="Consolas"/>
                          <a:ea typeface="Calibri"/>
                          <a:cs typeface="Times New Roman"/>
                        </a:rPr>
                        <a:t> Function1(</a:t>
                      </a:r>
                      <a:r>
                        <a:rPr lang="en-US" sz="1800" b="1" dirty="0">
                          <a:solidFill>
                            <a:srgbClr val="0000FF"/>
                          </a:solidFill>
                          <a:effectLst/>
                          <a:latin typeface="Consolas"/>
                          <a:ea typeface="Calibri"/>
                          <a:cs typeface="Times New Roman"/>
                        </a:rPr>
                        <a:t>float</a:t>
                      </a:r>
                      <a:r>
                        <a:rPr lang="en-US" sz="1800" b="1" dirty="0">
                          <a:solidFill>
                            <a:srgbClr val="000000"/>
                          </a:solidFill>
                          <a:effectLst/>
                          <a:latin typeface="Consolas"/>
                          <a:ea typeface="Calibri"/>
                          <a:cs typeface="Times New Roman"/>
                        </a:rPr>
                        <a:t> x)</a:t>
                      </a:r>
                      <a:endParaRPr lang="ru-RU" sz="1800" dirty="0">
                        <a:effectLst/>
                        <a:latin typeface="Calibri"/>
                        <a:ea typeface="Calibri"/>
                        <a:cs typeface="Times New Roman"/>
                      </a:endParaRPr>
                    </a:p>
                    <a:p>
                      <a:pPr>
                        <a:lnSpc>
                          <a:spcPct val="107000"/>
                        </a:lnSpc>
                        <a:spcAft>
                          <a:spcPts val="0"/>
                        </a:spcAft>
                      </a:pPr>
                      <a:r>
                        <a:rPr lang="ru-RU" sz="1800" b="1" dirty="0">
                          <a:solidFill>
                            <a:srgbClr val="000000"/>
                          </a:solidFill>
                          <a:effectLst/>
                          <a:latin typeface="Consolas"/>
                          <a:ea typeface="Calibri"/>
                          <a:cs typeface="Times New Roman"/>
                        </a:rPr>
                        <a:t>{</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return</a:t>
                      </a: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float</a:t>
                      </a:r>
                      <a:r>
                        <a:rPr lang="en-US" sz="1800" b="1" dirty="0">
                          <a:solidFill>
                            <a:srgbClr val="000000"/>
                          </a:solidFill>
                          <a:effectLst/>
                          <a:latin typeface="Consolas"/>
                          <a:ea typeface="Calibri"/>
                          <a:cs typeface="Times New Roman"/>
                        </a:rPr>
                        <a:t>)(12 * </a:t>
                      </a:r>
                      <a:r>
                        <a:rPr lang="en-US" sz="1800" b="1" dirty="0" err="1">
                          <a:solidFill>
                            <a:srgbClr val="2B91AF"/>
                          </a:solidFill>
                          <a:effectLst/>
                          <a:latin typeface="Consolas"/>
                          <a:ea typeface="Calibri"/>
                          <a:cs typeface="Times New Roman"/>
                        </a:rPr>
                        <a:t>Math</a:t>
                      </a:r>
                      <a:r>
                        <a:rPr lang="en-US" sz="1800" b="1" dirty="0" err="1">
                          <a:solidFill>
                            <a:srgbClr val="000000"/>
                          </a:solidFill>
                          <a:effectLst/>
                          <a:latin typeface="Consolas"/>
                          <a:ea typeface="Calibri"/>
                          <a:cs typeface="Times New Roman"/>
                        </a:rPr>
                        <a:t>.Sin</a:t>
                      </a:r>
                      <a:r>
                        <a:rPr lang="en-US" sz="1800" b="1" dirty="0">
                          <a:solidFill>
                            <a:srgbClr val="000000"/>
                          </a:solidFill>
                          <a:effectLst/>
                          <a:latin typeface="Consolas"/>
                          <a:ea typeface="Calibri"/>
                          <a:cs typeface="Times New Roman"/>
                        </a:rPr>
                        <a:t>(3 * x) / (1 </a:t>
                      </a:r>
                      <a:r>
                        <a:rPr lang="en-US" sz="1800" b="1" dirty="0" smtClean="0">
                          <a:solidFill>
                            <a:srgbClr val="000000"/>
                          </a:solidFill>
                          <a:effectLst/>
                          <a:latin typeface="Consolas"/>
                          <a:ea typeface="Calibri"/>
                          <a:cs typeface="Times New Roman"/>
                        </a:rPr>
                        <a:t>+        </a:t>
                      </a:r>
                      <a:r>
                        <a:rPr lang="en-US" sz="1800" b="1" dirty="0" err="1" smtClean="0">
                          <a:solidFill>
                            <a:srgbClr val="2B91AF"/>
                          </a:solidFill>
                          <a:effectLst/>
                          <a:latin typeface="Consolas"/>
                          <a:ea typeface="Calibri"/>
                          <a:cs typeface="Times New Roman"/>
                        </a:rPr>
                        <a:t>Math</a:t>
                      </a:r>
                      <a:r>
                        <a:rPr lang="en-US" sz="1800" b="1" dirty="0" err="1" smtClean="0">
                          <a:solidFill>
                            <a:srgbClr val="000000"/>
                          </a:solidFill>
                          <a:effectLst/>
                          <a:latin typeface="Consolas"/>
                          <a:ea typeface="Calibri"/>
                          <a:cs typeface="Times New Roman"/>
                        </a:rPr>
                        <a:t>.Abs</a:t>
                      </a:r>
                      <a:r>
                        <a:rPr lang="en-US" sz="1800" b="1" dirty="0" smtClean="0">
                          <a:solidFill>
                            <a:srgbClr val="000000"/>
                          </a:solidFill>
                          <a:effectLst/>
                          <a:latin typeface="Consolas"/>
                          <a:ea typeface="Calibri"/>
                          <a:cs typeface="Times New Roman"/>
                        </a:rPr>
                        <a:t>(x</a:t>
                      </a:r>
                      <a:r>
                        <a:rPr lang="en-US" sz="1800" b="1" dirty="0">
                          <a:solidFill>
                            <a:srgbClr val="000000"/>
                          </a:solidFill>
                          <a:effectLst/>
                          <a:latin typeface="Consolas"/>
                          <a:ea typeface="Calibri"/>
                          <a:cs typeface="Times New Roman"/>
                        </a:rPr>
                        <a:t>)));</a:t>
                      </a:r>
                      <a:endParaRPr lang="ru-RU" sz="1800" dirty="0">
                        <a:effectLst/>
                        <a:latin typeface="Calibri"/>
                        <a:ea typeface="Calibri"/>
                        <a:cs typeface="Times New Roman"/>
                      </a:endParaRPr>
                    </a:p>
                    <a:p>
                      <a:pPr>
                        <a:lnSpc>
                          <a:spcPct val="107000"/>
                        </a:lnSpc>
                        <a:spcAft>
                          <a:spcPts val="0"/>
                        </a:spcAft>
                      </a:pPr>
                      <a:r>
                        <a:rPr lang="ru-RU" sz="1800" b="1" dirty="0" smtClean="0">
                          <a:solidFill>
                            <a:srgbClr val="000000"/>
                          </a:solidFill>
                          <a:effectLst/>
                          <a:latin typeface="Consolas"/>
                          <a:ea typeface="Calibri"/>
                          <a:cs typeface="Times New Roman"/>
                        </a:rPr>
                        <a:t>}</a:t>
                      </a:r>
                      <a:r>
                        <a:rPr lang="en-US" sz="1800" b="1" dirty="0">
                          <a:solidFill>
                            <a:srgbClr val="231F20"/>
                          </a:solidFill>
                          <a:effectLst/>
                          <a:latin typeface="Times New Roman"/>
                          <a:ea typeface="Calibri"/>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Прямоугольник 4"/>
          <p:cNvSpPr/>
          <p:nvPr/>
        </p:nvSpPr>
        <p:spPr>
          <a:xfrm>
            <a:off x="609715" y="3933056"/>
            <a:ext cx="8007811" cy="863250"/>
          </a:xfrm>
          <a:prstGeom prst="rect">
            <a:avLst/>
          </a:prstGeom>
        </p:spPr>
        <p:txBody>
          <a:bodyPr wrap="square">
            <a:spAutoFit/>
          </a:bodyPr>
          <a:lstStyle/>
          <a:p>
            <a:pPr indent="450215" algn="just">
              <a:lnSpc>
                <a:spcPct val="107000"/>
              </a:lnSpc>
              <a:spcAft>
                <a:spcPts val="0"/>
              </a:spcAft>
              <a:tabLst>
                <a:tab pos="1134110" algn="l"/>
              </a:tabLst>
            </a:pPr>
            <a:r>
              <a:rPr lang="en-US" sz="2400" dirty="0">
                <a:solidFill>
                  <a:srgbClr val="231F20"/>
                </a:solidFill>
                <a:latin typeface="Times New Roman"/>
                <a:ea typeface="Calibri"/>
                <a:cs typeface="Times New Roman"/>
              </a:rPr>
              <a:t>The form’s Load event handler then sets the variable </a:t>
            </a:r>
            <a:r>
              <a:rPr lang="en-US" sz="2400" b="1" dirty="0" err="1">
                <a:solidFill>
                  <a:srgbClr val="231F20"/>
                </a:solidFill>
                <a:latin typeface="Times New Roman"/>
                <a:ea typeface="Calibri"/>
                <a:cs typeface="Times New Roman"/>
              </a:rPr>
              <a:t>TheFunction</a:t>
            </a:r>
            <a:r>
              <a:rPr lang="en-US" sz="2400" dirty="0">
                <a:solidFill>
                  <a:srgbClr val="231F20"/>
                </a:solidFill>
                <a:latin typeface="Times New Roman"/>
                <a:ea typeface="Calibri"/>
                <a:cs typeface="Times New Roman"/>
              </a:rPr>
              <a:t> equal to this method.</a:t>
            </a:r>
            <a:endParaRPr lang="ru-RU" sz="2400" dirty="0">
              <a:ea typeface="Calibri"/>
              <a:cs typeface="Times New Roman"/>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529747363"/>
              </p:ext>
            </p:extLst>
          </p:nvPr>
        </p:nvGraphicFramePr>
        <p:xfrm>
          <a:off x="609715" y="4807991"/>
          <a:ext cx="7850717" cy="1273170"/>
        </p:xfrm>
        <a:graphic>
          <a:graphicData uri="http://schemas.openxmlformats.org/drawingml/2006/table">
            <a:tbl>
              <a:tblPr firstRow="1" firstCol="1" bandRow="1"/>
              <a:tblGrid>
                <a:gridCol w="7850717">
                  <a:extLst>
                    <a:ext uri="{9D8B030D-6E8A-4147-A177-3AD203B41FA5}">
                      <a16:colId xmlns:a16="http://schemas.microsoft.com/office/drawing/2014/main" val="20000"/>
                    </a:ext>
                  </a:extLst>
                </a:gridCol>
              </a:tblGrid>
              <a:tr h="1273170">
                <a:tc>
                  <a:txBody>
                    <a:bodyPr/>
                    <a:lstStyle/>
                    <a:p>
                      <a:pPr>
                        <a:lnSpc>
                          <a:spcPct val="107000"/>
                        </a:lnSpc>
                        <a:spcAft>
                          <a:spcPts val="0"/>
                        </a:spcAft>
                      </a:pPr>
                      <a:r>
                        <a:rPr lang="ru-RU" sz="1800" b="1" dirty="0">
                          <a:solidFill>
                            <a:srgbClr val="008000"/>
                          </a:solidFill>
                          <a:effectLst/>
                          <a:latin typeface="Consolas"/>
                          <a:ea typeface="Calibri"/>
                          <a:cs typeface="Times New Roman"/>
                        </a:rPr>
                        <a:t>// </a:t>
                      </a:r>
                      <a:r>
                        <a:rPr lang="ru-RU" sz="1800" b="1" dirty="0" err="1">
                          <a:solidFill>
                            <a:srgbClr val="008000"/>
                          </a:solidFill>
                          <a:effectLst/>
                          <a:latin typeface="Consolas"/>
                          <a:ea typeface="Calibri"/>
                          <a:cs typeface="Times New Roman"/>
                        </a:rPr>
                        <a:t>Initialize</a:t>
                      </a:r>
                      <a:r>
                        <a:rPr lang="ru-RU" sz="1800" b="1" dirty="0">
                          <a:solidFill>
                            <a:srgbClr val="008000"/>
                          </a:solidFill>
                          <a:effectLst/>
                          <a:latin typeface="Consolas"/>
                          <a:ea typeface="Calibri"/>
                          <a:cs typeface="Times New Roman"/>
                        </a:rPr>
                        <a:t> </a:t>
                      </a:r>
                      <a:r>
                        <a:rPr lang="ru-RU" sz="1800" b="1" dirty="0" err="1">
                          <a:solidFill>
                            <a:srgbClr val="008000"/>
                          </a:solidFill>
                          <a:effectLst/>
                          <a:latin typeface="Consolas"/>
                          <a:ea typeface="Calibri"/>
                          <a:cs typeface="Times New Roman"/>
                        </a:rPr>
                        <a:t>TheFunction</a:t>
                      </a:r>
                      <a:endParaRPr lang="ru-RU" sz="1800" dirty="0">
                        <a:effectLst/>
                        <a:latin typeface="Calibri"/>
                        <a:ea typeface="Calibri"/>
                        <a:cs typeface="Times New Roman"/>
                      </a:endParaRPr>
                    </a:p>
                    <a:p>
                      <a:pPr>
                        <a:lnSpc>
                          <a:spcPct val="107000"/>
                        </a:lnSpc>
                        <a:spcAft>
                          <a:spcPts val="0"/>
                        </a:spcAft>
                      </a:pPr>
                      <a:r>
                        <a:rPr lang="en-US" sz="1800" b="1" dirty="0">
                          <a:solidFill>
                            <a:srgbClr val="0000FF"/>
                          </a:solidFill>
                          <a:effectLst/>
                          <a:latin typeface="Consolas"/>
                          <a:ea typeface="Calibri"/>
                          <a:cs typeface="Times New Roman"/>
                        </a:rPr>
                        <a:t>private</a:t>
                      </a:r>
                      <a:r>
                        <a:rPr lang="en-US" sz="1800" b="1" dirty="0">
                          <a:solidFill>
                            <a:srgbClr val="000000"/>
                          </a:solidFill>
                          <a:effectLst/>
                          <a:latin typeface="Consolas"/>
                          <a:ea typeface="Calibri"/>
                          <a:cs typeface="Times New Roman"/>
                        </a:rPr>
                        <a:t> </a:t>
                      </a:r>
                      <a:r>
                        <a:rPr lang="en-US" sz="1800" b="1" dirty="0">
                          <a:solidFill>
                            <a:srgbClr val="0000FF"/>
                          </a:solidFill>
                          <a:effectLst/>
                          <a:latin typeface="Consolas"/>
                          <a:ea typeface="Calibri"/>
                          <a:cs typeface="Times New Roman"/>
                        </a:rPr>
                        <a:t>void</a:t>
                      </a:r>
                      <a:r>
                        <a:rPr lang="en-US" sz="1800" b="1" dirty="0">
                          <a:solidFill>
                            <a:srgbClr val="000000"/>
                          </a:solidFill>
                          <a:effectLst/>
                          <a:latin typeface="Consolas"/>
                          <a:ea typeface="Calibri"/>
                          <a:cs typeface="Times New Roman"/>
                        </a:rPr>
                        <a:t> Form1_Load(</a:t>
                      </a:r>
                      <a:r>
                        <a:rPr lang="en-US" sz="1800" b="1" dirty="0">
                          <a:solidFill>
                            <a:srgbClr val="0000FF"/>
                          </a:solidFill>
                          <a:effectLst/>
                          <a:latin typeface="Consolas"/>
                          <a:ea typeface="Calibri"/>
                          <a:cs typeface="Times New Roman"/>
                        </a:rPr>
                        <a:t>object</a:t>
                      </a:r>
                      <a:r>
                        <a:rPr lang="en-US" sz="1800" b="1" dirty="0">
                          <a:solidFill>
                            <a:srgbClr val="000000"/>
                          </a:solidFill>
                          <a:effectLst/>
                          <a:latin typeface="Consolas"/>
                          <a:ea typeface="Calibri"/>
                          <a:cs typeface="Times New Roman"/>
                        </a:rPr>
                        <a:t> sender, </a:t>
                      </a:r>
                      <a:r>
                        <a:rPr lang="en-US" sz="1800" b="1" dirty="0" err="1">
                          <a:solidFill>
                            <a:srgbClr val="2B91AF"/>
                          </a:solidFill>
                          <a:effectLst/>
                          <a:latin typeface="Consolas"/>
                          <a:ea typeface="Calibri"/>
                          <a:cs typeface="Times New Roman"/>
                        </a:rPr>
                        <a:t>EventArgs</a:t>
                      </a:r>
                      <a:r>
                        <a:rPr lang="en-US" sz="1800" b="1" dirty="0">
                          <a:solidFill>
                            <a:srgbClr val="000000"/>
                          </a:solidFill>
                          <a:effectLst/>
                          <a:latin typeface="Consolas"/>
                          <a:ea typeface="Calibri"/>
                          <a:cs typeface="Times New Roman"/>
                        </a:rPr>
                        <a:t> e)</a:t>
                      </a:r>
                      <a:endParaRPr lang="ru-RU" sz="1800" dirty="0">
                        <a:effectLst/>
                        <a:latin typeface="Calibri"/>
                        <a:ea typeface="Calibri"/>
                        <a:cs typeface="Times New Roman"/>
                      </a:endParaRPr>
                    </a:p>
                    <a:p>
                      <a:pPr>
                        <a:lnSpc>
                          <a:spcPct val="107000"/>
                        </a:lnSpc>
                        <a:spcAft>
                          <a:spcPts val="0"/>
                        </a:spcAft>
                      </a:pPr>
                      <a:r>
                        <a:rPr lang="ru-RU" sz="1800" b="1" dirty="0">
                          <a:solidFill>
                            <a:srgbClr val="000000"/>
                          </a:solidFill>
                          <a:effectLst/>
                          <a:latin typeface="Consolas"/>
                          <a:ea typeface="Calibri"/>
                          <a:cs typeface="Times New Roman"/>
                        </a:rPr>
                        <a:t>{</a:t>
                      </a:r>
                      <a:r>
                        <a:rPr lang="en-US" sz="1800" b="1" dirty="0">
                          <a:solidFill>
                            <a:srgbClr val="000000"/>
                          </a:solidFill>
                          <a:effectLst/>
                          <a:latin typeface="Consolas"/>
                          <a:ea typeface="Calibri"/>
                          <a:cs typeface="Times New Roman"/>
                        </a:rPr>
                        <a:t>   </a:t>
                      </a:r>
                      <a:r>
                        <a:rPr lang="ru-RU" sz="1800" b="1" dirty="0" err="1">
                          <a:solidFill>
                            <a:srgbClr val="000000"/>
                          </a:solidFill>
                          <a:effectLst/>
                          <a:latin typeface="Consolas"/>
                          <a:ea typeface="Calibri"/>
                          <a:cs typeface="Times New Roman"/>
                        </a:rPr>
                        <a:t>TheFunction</a:t>
                      </a:r>
                      <a:r>
                        <a:rPr lang="ru-RU" sz="1800" b="1" dirty="0">
                          <a:solidFill>
                            <a:srgbClr val="000000"/>
                          </a:solidFill>
                          <a:effectLst/>
                          <a:latin typeface="Consolas"/>
                          <a:ea typeface="Calibri"/>
                          <a:cs typeface="Times New Roman"/>
                        </a:rPr>
                        <a:t> = Function1;</a:t>
                      </a:r>
                      <a:endParaRPr lang="ru-RU" sz="1800" dirty="0">
                        <a:effectLst/>
                        <a:latin typeface="Calibri"/>
                        <a:ea typeface="Calibri"/>
                        <a:cs typeface="Times New Roman"/>
                      </a:endParaRPr>
                    </a:p>
                    <a:p>
                      <a:pPr>
                        <a:lnSpc>
                          <a:spcPct val="107000"/>
                        </a:lnSpc>
                        <a:spcAft>
                          <a:spcPts val="0"/>
                        </a:spcAft>
                        <a:tabLst>
                          <a:tab pos="1134110" algn="l"/>
                        </a:tabLst>
                      </a:pPr>
                      <a:r>
                        <a:rPr lang="ru-RU" sz="1800" b="1" dirty="0">
                          <a:solidFill>
                            <a:srgbClr val="000000"/>
                          </a:solidFill>
                          <a:effectLst/>
                          <a:latin typeface="Consolas"/>
                          <a:ea typeface="Calibri"/>
                          <a:cs typeface="Times New Roman"/>
                        </a:rPr>
                        <a:t>}</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27659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2822" y="620688"/>
            <a:ext cx="7776864" cy="1653594"/>
          </a:xfrm>
          <a:prstGeom prst="rect">
            <a:avLst/>
          </a:prstGeom>
        </p:spPr>
        <p:txBody>
          <a:bodyPr wrap="square">
            <a:spAutoFit/>
          </a:bodyPr>
          <a:lstStyle/>
          <a:p>
            <a:pPr indent="450215" algn="just">
              <a:lnSpc>
                <a:spcPct val="107000"/>
              </a:lnSpc>
              <a:spcAft>
                <a:spcPts val="0"/>
              </a:spcAft>
              <a:tabLst>
                <a:tab pos="1134110" algn="l"/>
              </a:tabLst>
            </a:pPr>
            <a:r>
              <a:rPr lang="en-US" sz="2400" dirty="0">
                <a:solidFill>
                  <a:srgbClr val="231F20"/>
                </a:solidFill>
                <a:latin typeface="Times New Roman"/>
                <a:ea typeface="Calibri"/>
                <a:cs typeface="Times New Roman"/>
              </a:rPr>
              <a:t>After the variable </a:t>
            </a:r>
            <a:r>
              <a:rPr lang="en-US" sz="2400" b="1" dirty="0" err="1">
                <a:solidFill>
                  <a:srgbClr val="231F20"/>
                </a:solidFill>
                <a:latin typeface="Times New Roman"/>
                <a:ea typeface="Calibri"/>
                <a:cs typeface="Times New Roman"/>
              </a:rPr>
              <a:t>TheFunction</a:t>
            </a:r>
            <a:r>
              <a:rPr lang="en-US" sz="2400" dirty="0">
                <a:solidFill>
                  <a:srgbClr val="231F20"/>
                </a:solidFill>
                <a:latin typeface="Times New Roman"/>
                <a:ea typeface="Calibri"/>
                <a:cs typeface="Times New Roman"/>
              </a:rPr>
              <a:t> is initialized, the program can use it as if it were the method itself. </a:t>
            </a:r>
            <a:endParaRPr lang="ru-RU" sz="2400" dirty="0">
              <a:ea typeface="Calibri"/>
              <a:cs typeface="Times New Roman"/>
            </a:endParaRPr>
          </a:p>
          <a:p>
            <a:pPr indent="450215" algn="just">
              <a:lnSpc>
                <a:spcPct val="107000"/>
              </a:lnSpc>
              <a:spcAft>
                <a:spcPts val="0"/>
              </a:spcAft>
              <a:tabLst>
                <a:tab pos="1134110" algn="l"/>
              </a:tabLst>
            </a:pPr>
            <a:r>
              <a:rPr lang="en-US" sz="2400" dirty="0">
                <a:solidFill>
                  <a:srgbClr val="231F20"/>
                </a:solidFill>
                <a:latin typeface="Times New Roman"/>
                <a:ea typeface="Calibri"/>
                <a:cs typeface="Times New Roman"/>
              </a:rPr>
              <a:t>For example, the following code snippet sets the variable </a:t>
            </a:r>
            <a:r>
              <a:rPr lang="en-US" sz="2400" b="1" dirty="0">
                <a:solidFill>
                  <a:srgbClr val="231F20"/>
                </a:solidFill>
                <a:latin typeface="Times New Roman"/>
                <a:ea typeface="Calibri"/>
                <a:cs typeface="Times New Roman"/>
              </a:rPr>
              <a:t>y</a:t>
            </a:r>
            <a:r>
              <a:rPr lang="en-US" sz="2400" dirty="0">
                <a:solidFill>
                  <a:srgbClr val="231F20"/>
                </a:solidFill>
                <a:latin typeface="Times New Roman"/>
                <a:ea typeface="Calibri"/>
                <a:cs typeface="Times New Roman"/>
              </a:rPr>
              <a:t> equal to the value returned by </a:t>
            </a:r>
            <a:r>
              <a:rPr lang="en-US" sz="2400" b="1" dirty="0" err="1">
                <a:solidFill>
                  <a:srgbClr val="231F20"/>
                </a:solidFill>
                <a:latin typeface="Times New Roman"/>
                <a:ea typeface="Calibri"/>
                <a:cs typeface="Times New Roman"/>
              </a:rPr>
              <a:t>TheFunction</a:t>
            </a:r>
            <a:r>
              <a:rPr lang="en-US" sz="2400" dirty="0">
                <a:solidFill>
                  <a:srgbClr val="231F20"/>
                </a:solidFill>
                <a:latin typeface="Times New Roman"/>
                <a:ea typeface="Calibri"/>
                <a:cs typeface="Times New Roman"/>
              </a:rPr>
              <a:t> with parameter.</a:t>
            </a:r>
            <a:endParaRPr lang="ru-RU" sz="2400" dirty="0">
              <a:ea typeface="Calibri"/>
              <a:cs typeface="Times New Roman"/>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867538849"/>
              </p:ext>
            </p:extLst>
          </p:nvPr>
        </p:nvGraphicFramePr>
        <p:xfrm>
          <a:off x="755576" y="2492896"/>
          <a:ext cx="7704856" cy="1467485"/>
        </p:xfrm>
        <a:graphic>
          <a:graphicData uri="http://schemas.openxmlformats.org/drawingml/2006/table">
            <a:tbl>
              <a:tblPr firstRow="1" firstCol="1" bandRow="1"/>
              <a:tblGrid>
                <a:gridCol w="7704856">
                  <a:extLst>
                    <a:ext uri="{9D8B030D-6E8A-4147-A177-3AD203B41FA5}">
                      <a16:colId xmlns:a16="http://schemas.microsoft.com/office/drawing/2014/main" val="20000"/>
                    </a:ext>
                  </a:extLst>
                </a:gridCol>
              </a:tblGrid>
              <a:tr h="0">
                <a:tc>
                  <a:txBody>
                    <a:bodyPr/>
                    <a:lstStyle/>
                    <a:p>
                      <a:pPr>
                        <a:lnSpc>
                          <a:spcPct val="107000"/>
                        </a:lnSpc>
                        <a:spcAft>
                          <a:spcPts val="0"/>
                        </a:spcAft>
                      </a:pPr>
                      <a:r>
                        <a:rPr lang="en-US" sz="1800" b="1" dirty="0">
                          <a:solidFill>
                            <a:srgbClr val="0000FF"/>
                          </a:solidFill>
                          <a:effectLst/>
                          <a:latin typeface="Times New Roman"/>
                          <a:ea typeface="Calibri"/>
                          <a:cs typeface="Times New Roman"/>
                        </a:rPr>
                        <a:t>private</a:t>
                      </a:r>
                      <a:r>
                        <a:rPr lang="en-US" sz="1800" b="1" dirty="0">
                          <a:solidFill>
                            <a:srgbClr val="000000"/>
                          </a:solidFill>
                          <a:effectLst/>
                          <a:latin typeface="Times New Roman"/>
                          <a:ea typeface="Calibri"/>
                          <a:cs typeface="Times New Roman"/>
                        </a:rPr>
                        <a:t> </a:t>
                      </a:r>
                      <a:r>
                        <a:rPr lang="en-US" sz="1800" b="1" dirty="0">
                          <a:solidFill>
                            <a:srgbClr val="0000FF"/>
                          </a:solidFill>
                          <a:effectLst/>
                          <a:latin typeface="Times New Roman"/>
                          <a:ea typeface="Calibri"/>
                          <a:cs typeface="Times New Roman"/>
                        </a:rPr>
                        <a:t>void</a:t>
                      </a:r>
                      <a:r>
                        <a:rPr lang="en-US" sz="1800" b="1" dirty="0">
                          <a:solidFill>
                            <a:srgbClr val="000000"/>
                          </a:solidFill>
                          <a:effectLst/>
                          <a:latin typeface="Times New Roman"/>
                          <a:ea typeface="Calibri"/>
                          <a:cs typeface="Times New Roman"/>
                        </a:rPr>
                        <a:t> button1_Click(</a:t>
                      </a:r>
                      <a:r>
                        <a:rPr lang="en-US" sz="1800" b="1" dirty="0">
                          <a:solidFill>
                            <a:srgbClr val="0000FF"/>
                          </a:solidFill>
                          <a:effectLst/>
                          <a:latin typeface="Times New Roman"/>
                          <a:ea typeface="Calibri"/>
                          <a:cs typeface="Times New Roman"/>
                        </a:rPr>
                        <a:t>object</a:t>
                      </a:r>
                      <a:r>
                        <a:rPr lang="en-US" sz="1800" b="1" dirty="0">
                          <a:solidFill>
                            <a:srgbClr val="000000"/>
                          </a:solidFill>
                          <a:effectLst/>
                          <a:latin typeface="Times New Roman"/>
                          <a:ea typeface="Calibri"/>
                          <a:cs typeface="Times New Roman"/>
                        </a:rPr>
                        <a:t> sender, </a:t>
                      </a:r>
                      <a:r>
                        <a:rPr lang="en-US" sz="1800" b="1" dirty="0" err="1">
                          <a:solidFill>
                            <a:srgbClr val="2B91AF"/>
                          </a:solidFill>
                          <a:effectLst/>
                          <a:latin typeface="Times New Roman"/>
                          <a:ea typeface="Calibri"/>
                          <a:cs typeface="Times New Roman"/>
                        </a:rPr>
                        <a:t>EventArgs</a:t>
                      </a:r>
                      <a:r>
                        <a:rPr lang="en-US" sz="1800" b="1" dirty="0">
                          <a:solidFill>
                            <a:srgbClr val="000000"/>
                          </a:solidFill>
                          <a:effectLst/>
                          <a:latin typeface="Times New Roman"/>
                          <a:ea typeface="Calibri"/>
                          <a:cs typeface="Times New Roman"/>
                        </a:rPr>
                        <a:t> e)</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   </a:t>
                      </a:r>
                      <a:r>
                        <a:rPr lang="en-US" sz="1800" b="1" dirty="0">
                          <a:solidFill>
                            <a:srgbClr val="0000FF"/>
                          </a:solidFill>
                          <a:effectLst/>
                          <a:latin typeface="Times New Roman"/>
                          <a:ea typeface="Calibri"/>
                          <a:cs typeface="Times New Roman"/>
                        </a:rPr>
                        <a:t>float</a:t>
                      </a:r>
                      <a:r>
                        <a:rPr lang="en-US" sz="1800" b="1" dirty="0">
                          <a:solidFill>
                            <a:srgbClr val="000000"/>
                          </a:solidFill>
                          <a:effectLst/>
                          <a:latin typeface="Times New Roman"/>
                          <a:ea typeface="Calibri"/>
                          <a:cs typeface="Times New Roman"/>
                        </a:rPr>
                        <a:t> y = </a:t>
                      </a:r>
                      <a:r>
                        <a:rPr lang="en-US" sz="1800" b="1" dirty="0" err="1">
                          <a:solidFill>
                            <a:srgbClr val="000000"/>
                          </a:solidFill>
                          <a:effectLst/>
                          <a:latin typeface="Times New Roman"/>
                          <a:ea typeface="Calibri"/>
                          <a:cs typeface="Times New Roman"/>
                        </a:rPr>
                        <a:t>TheFunction</a:t>
                      </a:r>
                      <a:r>
                        <a:rPr lang="en-US" sz="1800" b="1" dirty="0">
                          <a:solidFill>
                            <a:srgbClr val="000000"/>
                          </a:solidFill>
                          <a:effectLst/>
                          <a:latin typeface="Times New Roman"/>
                          <a:ea typeface="Calibri"/>
                          <a:cs typeface="Times New Roman"/>
                        </a:rPr>
                        <a:t>(1.23f);</a:t>
                      </a:r>
                      <a:endParaRPr lang="ru-RU" sz="1800" dirty="0">
                        <a:effectLst/>
                        <a:latin typeface="Calibri"/>
                        <a:ea typeface="Calibri"/>
                        <a:cs typeface="Times New Roman"/>
                      </a:endParaRPr>
                    </a:p>
                    <a:p>
                      <a:pPr>
                        <a:lnSpc>
                          <a:spcPct val="107000"/>
                        </a:lnSpc>
                        <a:spcAft>
                          <a:spcPts val="0"/>
                        </a:spcAft>
                      </a:pPr>
                      <a:r>
                        <a:rPr lang="en-US" sz="1800" b="1" dirty="0">
                          <a:solidFill>
                            <a:srgbClr val="000000"/>
                          </a:solidFill>
                          <a:effectLst/>
                          <a:latin typeface="Times New Roman"/>
                          <a:ea typeface="Calibri"/>
                          <a:cs typeface="Times New Roman"/>
                        </a:rPr>
                        <a:t>   textBox1.Text = </a:t>
                      </a:r>
                      <a:r>
                        <a:rPr lang="en-US" sz="1800" b="1" dirty="0" err="1">
                          <a:solidFill>
                            <a:srgbClr val="000000"/>
                          </a:solidFill>
                          <a:effectLst/>
                          <a:latin typeface="Times New Roman"/>
                          <a:ea typeface="Calibri"/>
                          <a:cs typeface="Times New Roman"/>
                        </a:rPr>
                        <a:t>y.ToString</a:t>
                      </a:r>
                      <a:r>
                        <a:rPr lang="en-US" sz="1800" b="1" dirty="0">
                          <a:solidFill>
                            <a:srgbClr val="000000"/>
                          </a:solidFill>
                          <a:effectLst/>
                          <a:latin typeface="Times New Roman"/>
                          <a:ea typeface="Calibri"/>
                          <a:cs typeface="Times New Roman"/>
                        </a:rPr>
                        <a:t>();</a:t>
                      </a:r>
                      <a:endParaRPr lang="ru-RU" sz="1800" dirty="0">
                        <a:effectLst/>
                        <a:latin typeface="Calibri"/>
                        <a:ea typeface="Calibri"/>
                        <a:cs typeface="Times New Roman"/>
                      </a:endParaRPr>
                    </a:p>
                    <a:p>
                      <a:pPr>
                        <a:lnSpc>
                          <a:spcPct val="107000"/>
                        </a:lnSpc>
                        <a:spcAft>
                          <a:spcPts val="0"/>
                        </a:spcAft>
                      </a:pPr>
                      <a:r>
                        <a:rPr lang="ru-RU" sz="1800" b="1" dirty="0">
                          <a:solidFill>
                            <a:srgbClr val="000000"/>
                          </a:solidFill>
                          <a:effectLst/>
                          <a:latin typeface="Times New Roman"/>
                          <a:ea typeface="Calibri"/>
                          <a:cs typeface="Times New Roman"/>
                        </a:rPr>
                        <a:t>}</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4" name="Прямоугольник 3"/>
          <p:cNvSpPr/>
          <p:nvPr/>
        </p:nvSpPr>
        <p:spPr>
          <a:xfrm>
            <a:off x="881693" y="4221088"/>
            <a:ext cx="7416824" cy="1277786"/>
          </a:xfrm>
          <a:prstGeom prst="rect">
            <a:avLst/>
          </a:prstGeom>
        </p:spPr>
        <p:txBody>
          <a:bodyPr wrap="square">
            <a:spAutoFit/>
          </a:bodyPr>
          <a:lstStyle/>
          <a:p>
            <a:pPr indent="450215" algn="just">
              <a:lnSpc>
                <a:spcPct val="107000"/>
              </a:lnSpc>
              <a:spcAft>
                <a:spcPts val="0"/>
              </a:spcAft>
              <a:tabLst>
                <a:tab pos="1134110" algn="l"/>
              </a:tabLst>
            </a:pPr>
            <a:r>
              <a:rPr lang="en-US" dirty="0">
                <a:solidFill>
                  <a:srgbClr val="231F20"/>
                </a:solidFill>
                <a:latin typeface="Times New Roman"/>
                <a:ea typeface="Calibri"/>
                <a:cs typeface="Times New Roman"/>
              </a:rPr>
              <a:t>At this point, you don’t actually know which method is referred to by </a:t>
            </a:r>
            <a:r>
              <a:rPr lang="en-US" b="1" dirty="0" err="1">
                <a:solidFill>
                  <a:srgbClr val="231F20"/>
                </a:solidFill>
                <a:latin typeface="Times New Roman"/>
                <a:ea typeface="Calibri"/>
                <a:cs typeface="Times New Roman"/>
              </a:rPr>
              <a:t>TheFunction</a:t>
            </a:r>
            <a:r>
              <a:rPr lang="en-US" dirty="0">
                <a:solidFill>
                  <a:srgbClr val="231F20"/>
                </a:solidFill>
                <a:latin typeface="Times New Roman"/>
                <a:ea typeface="Calibri"/>
                <a:cs typeface="Times New Roman"/>
              </a:rPr>
              <a:t>. </a:t>
            </a:r>
            <a:endParaRPr lang="ru-RU" sz="1400" dirty="0">
              <a:ea typeface="Calibri"/>
              <a:cs typeface="Times New Roman"/>
            </a:endParaRPr>
          </a:p>
          <a:p>
            <a:pPr indent="450215" algn="just">
              <a:lnSpc>
                <a:spcPct val="107000"/>
              </a:lnSpc>
              <a:spcAft>
                <a:spcPts val="0"/>
              </a:spcAft>
              <a:tabLst>
                <a:tab pos="1134110" algn="l"/>
              </a:tabLst>
            </a:pPr>
            <a:r>
              <a:rPr lang="en-US" dirty="0">
                <a:solidFill>
                  <a:srgbClr val="231F20"/>
                </a:solidFill>
                <a:latin typeface="Times New Roman"/>
                <a:ea typeface="Calibri"/>
                <a:cs typeface="Times New Roman"/>
              </a:rPr>
              <a:t>The variable could refer to </a:t>
            </a:r>
            <a:r>
              <a:rPr lang="en-US" b="1" dirty="0">
                <a:solidFill>
                  <a:srgbClr val="231F20"/>
                </a:solidFill>
                <a:latin typeface="Times New Roman"/>
                <a:ea typeface="Calibri"/>
                <a:cs typeface="Times New Roman"/>
              </a:rPr>
              <a:t>Function1</a:t>
            </a:r>
            <a:r>
              <a:rPr lang="en-US" dirty="0">
                <a:solidFill>
                  <a:srgbClr val="231F20"/>
                </a:solidFill>
                <a:latin typeface="Times New Roman"/>
                <a:ea typeface="Calibri"/>
                <a:cs typeface="Times New Roman"/>
              </a:rPr>
              <a:t> or some other method, as long as that method has a signature that matches the </a:t>
            </a:r>
            <a:r>
              <a:rPr lang="en-US" b="1" dirty="0" err="1">
                <a:solidFill>
                  <a:srgbClr val="231F20"/>
                </a:solidFill>
                <a:latin typeface="Times New Roman"/>
                <a:ea typeface="Calibri"/>
                <a:cs typeface="Times New Roman"/>
              </a:rPr>
              <a:t>FunctionDelegate</a:t>
            </a:r>
            <a:r>
              <a:rPr lang="en-US" dirty="0">
                <a:solidFill>
                  <a:srgbClr val="231F20"/>
                </a:solidFill>
                <a:latin typeface="Times New Roman"/>
                <a:ea typeface="Calibri"/>
                <a:cs typeface="Times New Roman"/>
              </a:rPr>
              <a:t> type.</a:t>
            </a:r>
            <a:endParaRPr lang="ru-RU" sz="1400" dirty="0">
              <a:ea typeface="Calibri"/>
              <a:cs typeface="Times New Roman"/>
            </a:endParaRPr>
          </a:p>
        </p:txBody>
      </p:sp>
    </p:spTree>
    <p:extLst>
      <p:ext uri="{BB962C8B-B14F-4D97-AF65-F5344CB8AC3E}">
        <p14:creationId xmlns:p14="http://schemas.microsoft.com/office/powerpoint/2010/main" val="6906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3" y="404664"/>
            <a:ext cx="7679107" cy="461665"/>
          </a:xfrm>
          <a:prstGeom prst="rect">
            <a:avLst/>
          </a:prstGeom>
        </p:spPr>
        <p:txBody>
          <a:bodyPr wrap="square">
            <a:spAutoFit/>
          </a:bodyPr>
          <a:lstStyle/>
          <a:p>
            <a:r>
              <a:rPr lang="en-US" sz="2400" dirty="0"/>
              <a:t>Select a function from the program’s </a:t>
            </a:r>
            <a:r>
              <a:rPr lang="en-US" sz="2400" dirty="0" err="1"/>
              <a:t>ComboBox</a:t>
            </a:r>
            <a:endParaRPr lang="ru-RU" sz="2400" dirty="0"/>
          </a:p>
        </p:txBody>
      </p:sp>
      <p:graphicFrame>
        <p:nvGraphicFramePr>
          <p:cNvPr id="4" name="Таблица 3"/>
          <p:cNvGraphicFramePr>
            <a:graphicFrameLocks noGrp="1"/>
          </p:cNvGraphicFramePr>
          <p:nvPr>
            <p:extLst>
              <p:ext uri="{D42A27DB-BD31-4B8C-83A1-F6EECF244321}">
                <p14:modId xmlns:p14="http://schemas.microsoft.com/office/powerpoint/2010/main" val="1957554808"/>
              </p:ext>
            </p:extLst>
          </p:nvPr>
        </p:nvGraphicFramePr>
        <p:xfrm>
          <a:off x="611561" y="866329"/>
          <a:ext cx="7888590" cy="3587496"/>
        </p:xfrm>
        <a:graphic>
          <a:graphicData uri="http://schemas.openxmlformats.org/drawingml/2006/table">
            <a:tbl>
              <a:tblPr firstRow="1" firstCol="1" bandRow="1"/>
              <a:tblGrid>
                <a:gridCol w="7888590">
                  <a:extLst>
                    <a:ext uri="{9D8B030D-6E8A-4147-A177-3AD203B41FA5}">
                      <a16:colId xmlns:a16="http://schemas.microsoft.com/office/drawing/2014/main" val="20000"/>
                    </a:ext>
                  </a:extLst>
                </a:gridCol>
              </a:tblGrid>
              <a:tr h="2634679">
                <a:tc>
                  <a:txBody>
                    <a:bodyPr/>
                    <a:lstStyle/>
                    <a:p>
                      <a:pPr>
                        <a:lnSpc>
                          <a:spcPct val="107000"/>
                        </a:lnSpc>
                        <a:spcAft>
                          <a:spcPts val="0"/>
                        </a:spcAft>
                      </a:pPr>
                      <a:r>
                        <a:rPr lang="en-US" sz="2000" b="1" dirty="0">
                          <a:solidFill>
                            <a:srgbClr val="0000FF"/>
                          </a:solidFill>
                          <a:effectLst/>
                          <a:latin typeface="Consolas"/>
                          <a:ea typeface="Calibri"/>
                          <a:cs typeface="Times New Roman"/>
                        </a:rPr>
                        <a:t>private</a:t>
                      </a:r>
                      <a:r>
                        <a:rPr lang="en-US" sz="2000" b="1" dirty="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void</a:t>
                      </a:r>
                      <a:r>
                        <a:rPr lang="en-US" sz="2000" b="1" dirty="0">
                          <a:solidFill>
                            <a:srgbClr val="000000"/>
                          </a:solidFill>
                          <a:effectLst/>
                          <a:latin typeface="Consolas"/>
                          <a:ea typeface="Calibri"/>
                          <a:cs typeface="Times New Roman"/>
                        </a:rPr>
                        <a:t> comboBox1_SelectedIndexChanged(</a:t>
                      </a:r>
                      <a:r>
                        <a:rPr lang="en-US" sz="2000" b="1" dirty="0">
                          <a:solidFill>
                            <a:srgbClr val="0000FF"/>
                          </a:solidFill>
                          <a:effectLst/>
                          <a:latin typeface="Consolas"/>
                          <a:ea typeface="Calibri"/>
                          <a:cs typeface="Times New Roman"/>
                        </a:rPr>
                        <a:t>object</a:t>
                      </a:r>
                      <a:r>
                        <a:rPr lang="en-US" sz="2000" b="1" dirty="0">
                          <a:solidFill>
                            <a:srgbClr val="000000"/>
                          </a:solidFill>
                          <a:effectLst/>
                          <a:latin typeface="Consolas"/>
                          <a:ea typeface="Calibri"/>
                          <a:cs typeface="Times New Roman"/>
                        </a:rPr>
                        <a:t> sender, </a:t>
                      </a:r>
                      <a:r>
                        <a:rPr lang="en-US" sz="2000" b="1" dirty="0" err="1">
                          <a:solidFill>
                            <a:srgbClr val="2B91AF"/>
                          </a:solidFill>
                          <a:effectLst/>
                          <a:latin typeface="Consolas"/>
                          <a:ea typeface="Calibri"/>
                          <a:cs typeface="Times New Roman"/>
                        </a:rPr>
                        <a:t>EventArgs</a:t>
                      </a:r>
                      <a:r>
                        <a:rPr lang="en-US" sz="2000" b="1" dirty="0">
                          <a:solidFill>
                            <a:srgbClr val="000000"/>
                          </a:solidFill>
                          <a:effectLst/>
                          <a:latin typeface="Consolas"/>
                          <a:ea typeface="Calibri"/>
                          <a:cs typeface="Times New Roman"/>
                        </a:rPr>
                        <a:t> e)</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en-US" sz="2000" b="1" dirty="0" smtClean="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switch</a:t>
                      </a:r>
                      <a:r>
                        <a:rPr lang="en-US" sz="2000" b="1" dirty="0">
                          <a:solidFill>
                            <a:srgbClr val="000000"/>
                          </a:solidFill>
                          <a:effectLst/>
                          <a:latin typeface="Consolas"/>
                          <a:ea typeface="Calibri"/>
                          <a:cs typeface="Times New Roman"/>
                        </a:rPr>
                        <a:t> (comboBox1.SelectedIndex)</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   </a:t>
                      </a:r>
                      <a:r>
                        <a:rPr lang="en-US" sz="2000" b="1" dirty="0">
                          <a:solidFill>
                            <a:srgbClr val="0000FF"/>
                          </a:solidFill>
                          <a:effectLst/>
                          <a:latin typeface="Consolas"/>
                          <a:ea typeface="Calibri"/>
                          <a:cs typeface="Times New Roman"/>
                        </a:rPr>
                        <a:t>case</a:t>
                      </a:r>
                      <a:r>
                        <a:rPr lang="en-US" sz="2000" b="1" dirty="0">
                          <a:solidFill>
                            <a:srgbClr val="000000"/>
                          </a:solidFill>
                          <a:effectLst/>
                          <a:latin typeface="Consolas"/>
                          <a:ea typeface="Calibri"/>
                          <a:cs typeface="Times New Roman"/>
                        </a:rPr>
                        <a:t> 0:</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en-US" sz="2000" b="1" dirty="0" err="1">
                          <a:solidFill>
                            <a:srgbClr val="000000"/>
                          </a:solidFill>
                          <a:effectLst/>
                          <a:latin typeface="Consolas"/>
                          <a:ea typeface="Calibri"/>
                          <a:cs typeface="Times New Roman"/>
                        </a:rPr>
                        <a:t>TheFunction</a:t>
                      </a:r>
                      <a:r>
                        <a:rPr lang="en-US" sz="2000" b="1" dirty="0">
                          <a:solidFill>
                            <a:srgbClr val="000000"/>
                          </a:solidFill>
                          <a:effectLst/>
                          <a:latin typeface="Consolas"/>
                          <a:ea typeface="Calibri"/>
                          <a:cs typeface="Times New Roman"/>
                        </a:rPr>
                        <a:t> = Function1; </a:t>
                      </a:r>
                      <a:r>
                        <a:rPr lang="en-US" sz="2000" b="1" dirty="0">
                          <a:solidFill>
                            <a:srgbClr val="0000FF"/>
                          </a:solidFill>
                          <a:effectLst/>
                          <a:latin typeface="Consolas"/>
                          <a:ea typeface="Calibri"/>
                          <a:cs typeface="Times New Roman"/>
                        </a:rPr>
                        <a:t>break</a:t>
                      </a:r>
                      <a:r>
                        <a:rPr lang="en-US" sz="2000" b="1" dirty="0">
                          <a:solidFill>
                            <a:srgbClr val="000000"/>
                          </a:solidFill>
                          <a:effectLst/>
                          <a:latin typeface="Consolas"/>
                          <a:ea typeface="Calibri"/>
                          <a:cs typeface="Times New Roman"/>
                        </a:rPr>
                        <a:t>;</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case</a:t>
                      </a:r>
                      <a:r>
                        <a:rPr lang="en-US" sz="2000" b="1" dirty="0">
                          <a:solidFill>
                            <a:srgbClr val="000000"/>
                          </a:solidFill>
                          <a:effectLst/>
                          <a:latin typeface="Consolas"/>
                          <a:ea typeface="Calibri"/>
                          <a:cs typeface="Times New Roman"/>
                        </a:rPr>
                        <a:t> 1:</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en-US" sz="2000" b="1" dirty="0" err="1">
                          <a:solidFill>
                            <a:srgbClr val="000000"/>
                          </a:solidFill>
                          <a:effectLst/>
                          <a:latin typeface="Consolas"/>
                          <a:ea typeface="Calibri"/>
                          <a:cs typeface="Times New Roman"/>
                        </a:rPr>
                        <a:t>TheFunction</a:t>
                      </a:r>
                      <a:r>
                        <a:rPr lang="en-US" sz="2000" b="1" dirty="0">
                          <a:solidFill>
                            <a:srgbClr val="000000"/>
                          </a:solidFill>
                          <a:effectLst/>
                          <a:latin typeface="Consolas"/>
                          <a:ea typeface="Calibri"/>
                          <a:cs typeface="Times New Roman"/>
                        </a:rPr>
                        <a:t> = Function2; </a:t>
                      </a:r>
                      <a:r>
                        <a:rPr lang="en-US" sz="2000" b="1" dirty="0">
                          <a:solidFill>
                            <a:srgbClr val="0000FF"/>
                          </a:solidFill>
                          <a:effectLst/>
                          <a:latin typeface="Consolas"/>
                          <a:ea typeface="Calibri"/>
                          <a:cs typeface="Times New Roman"/>
                        </a:rPr>
                        <a:t>break</a:t>
                      </a:r>
                      <a:r>
                        <a:rPr lang="en-US" sz="2000" b="1" dirty="0">
                          <a:solidFill>
                            <a:srgbClr val="000000"/>
                          </a:solidFill>
                          <a:effectLst/>
                          <a:latin typeface="Consolas"/>
                          <a:ea typeface="Calibri"/>
                          <a:cs typeface="Times New Roman"/>
                        </a:rPr>
                        <a:t>;</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en-US" sz="2000" b="1" dirty="0">
                          <a:solidFill>
                            <a:srgbClr val="0000FF"/>
                          </a:solidFill>
                          <a:effectLst/>
                          <a:latin typeface="Consolas"/>
                          <a:ea typeface="Calibri"/>
                          <a:cs typeface="Times New Roman"/>
                        </a:rPr>
                        <a:t>case</a:t>
                      </a:r>
                      <a:r>
                        <a:rPr lang="en-US" sz="2000" b="1" dirty="0">
                          <a:solidFill>
                            <a:srgbClr val="000000"/>
                          </a:solidFill>
                          <a:effectLst/>
                          <a:latin typeface="Consolas"/>
                          <a:ea typeface="Calibri"/>
                          <a:cs typeface="Times New Roman"/>
                        </a:rPr>
                        <a:t> 2:</a:t>
                      </a:r>
                      <a:endParaRPr lang="ru-RU" sz="2000" dirty="0">
                        <a:effectLst/>
                        <a:latin typeface="Calibri"/>
                        <a:ea typeface="Calibri"/>
                        <a:cs typeface="Times New Roman"/>
                      </a:endParaRPr>
                    </a:p>
                    <a:p>
                      <a:pPr>
                        <a:lnSpc>
                          <a:spcPct val="107000"/>
                        </a:lnSpc>
                        <a:spcAft>
                          <a:spcPts val="0"/>
                        </a:spcAft>
                      </a:pPr>
                      <a:r>
                        <a:rPr lang="en-US" sz="2000" b="1" dirty="0">
                          <a:solidFill>
                            <a:srgbClr val="000000"/>
                          </a:solidFill>
                          <a:effectLst/>
                          <a:latin typeface="Consolas"/>
                          <a:ea typeface="Calibri"/>
                          <a:cs typeface="Times New Roman"/>
                        </a:rPr>
                        <a:t>                    </a:t>
                      </a:r>
                      <a:r>
                        <a:rPr lang="ru-RU" sz="2000" b="1" dirty="0" err="1">
                          <a:solidFill>
                            <a:srgbClr val="000000"/>
                          </a:solidFill>
                          <a:effectLst/>
                          <a:latin typeface="Consolas"/>
                          <a:ea typeface="Calibri"/>
                          <a:cs typeface="Times New Roman"/>
                        </a:rPr>
                        <a:t>TheFunction</a:t>
                      </a:r>
                      <a:r>
                        <a:rPr lang="ru-RU" sz="2000" b="1" dirty="0">
                          <a:solidFill>
                            <a:srgbClr val="000000"/>
                          </a:solidFill>
                          <a:effectLst/>
                          <a:latin typeface="Consolas"/>
                          <a:ea typeface="Calibri"/>
                          <a:cs typeface="Times New Roman"/>
                        </a:rPr>
                        <a:t> = Function3; </a:t>
                      </a:r>
                      <a:r>
                        <a:rPr lang="ru-RU" sz="2000" b="1" dirty="0" err="1">
                          <a:solidFill>
                            <a:srgbClr val="0000FF"/>
                          </a:solidFill>
                          <a:effectLst/>
                          <a:latin typeface="Consolas"/>
                          <a:ea typeface="Calibri"/>
                          <a:cs typeface="Times New Roman"/>
                        </a:rPr>
                        <a:t>break</a:t>
                      </a:r>
                      <a:r>
                        <a:rPr lang="ru-RU" sz="2000" b="1" dirty="0">
                          <a:solidFill>
                            <a:srgbClr val="000000"/>
                          </a:solidFill>
                          <a:effectLst/>
                          <a:latin typeface="Consolas"/>
                          <a:ea typeface="Calibri"/>
                          <a:cs typeface="Times New Roman"/>
                        </a:rPr>
                        <a:t>;</a:t>
                      </a:r>
                      <a:endParaRPr lang="ru-RU" sz="2000" dirty="0">
                        <a:effectLst/>
                        <a:latin typeface="Calibri"/>
                        <a:ea typeface="Calibri"/>
                        <a:cs typeface="Times New Roman"/>
                      </a:endParaRPr>
                    </a:p>
                    <a:p>
                      <a:pPr>
                        <a:lnSpc>
                          <a:spcPct val="107000"/>
                        </a:lnSpc>
                        <a:spcAft>
                          <a:spcPts val="0"/>
                        </a:spcAft>
                      </a:pPr>
                      <a:r>
                        <a:rPr lang="ru-RU" sz="2000" b="1" dirty="0">
                          <a:solidFill>
                            <a:srgbClr val="000000"/>
                          </a:solidFill>
                          <a:effectLst/>
                          <a:latin typeface="Consolas"/>
                          <a:ea typeface="Calibri"/>
                          <a:cs typeface="Times New Roman"/>
                        </a:rPr>
                        <a:t>            }</a:t>
                      </a:r>
                      <a:endParaRPr lang="ru-RU" sz="2000" dirty="0">
                        <a:effectLst/>
                        <a:latin typeface="Calibri"/>
                        <a:ea typeface="Calibri"/>
                        <a:cs typeface="Times New Roman"/>
                      </a:endParaRPr>
                    </a:p>
                    <a:p>
                      <a:pPr>
                        <a:lnSpc>
                          <a:spcPct val="107000"/>
                        </a:lnSpc>
                        <a:spcAft>
                          <a:spcPts val="0"/>
                        </a:spcAft>
                      </a:pPr>
                      <a:r>
                        <a:rPr lang="ru-RU" sz="2000" b="1" dirty="0">
                          <a:solidFill>
                            <a:srgbClr val="000000"/>
                          </a:solidFill>
                          <a:effectLst/>
                          <a:latin typeface="Consolas"/>
                          <a:ea typeface="Calibri"/>
                          <a:cs typeface="Times New Roman"/>
                        </a:rPr>
                        <a:t>        }</a:t>
                      </a:r>
                      <a:endParaRPr lang="ru-RU"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077953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44" y="385161"/>
            <a:ext cx="3172856" cy="468077"/>
          </a:xfrm>
          <a:prstGeom prst="rect">
            <a:avLst/>
          </a:prstGeom>
        </p:spPr>
        <p:txBody>
          <a:bodyPr wrap="none">
            <a:spAutoFit/>
          </a:bodyPr>
          <a:lstStyle/>
          <a:p>
            <a:pPr indent="450215" algn="just">
              <a:lnSpc>
                <a:spcPct val="107000"/>
              </a:lnSpc>
              <a:spcAft>
                <a:spcPts val="0"/>
              </a:spcAft>
              <a:tabLst>
                <a:tab pos="1134110" algn="l"/>
              </a:tabLst>
            </a:pPr>
            <a:r>
              <a:rPr lang="ru-RU" sz="2400" b="1" dirty="0" err="1">
                <a:solidFill>
                  <a:srgbClr val="222222"/>
                </a:solidFill>
                <a:latin typeface="Times New Roman"/>
                <a:ea typeface="Calibri"/>
                <a:cs typeface="Times New Roman"/>
              </a:rPr>
              <a:t>Forms</a:t>
            </a:r>
            <a:r>
              <a:rPr lang="ru-RU" sz="2400" b="1" dirty="0">
                <a:solidFill>
                  <a:srgbClr val="222222"/>
                </a:solidFill>
                <a:latin typeface="Times New Roman"/>
                <a:ea typeface="Calibri"/>
                <a:cs typeface="Times New Roman"/>
              </a:rPr>
              <a:t> </a:t>
            </a:r>
            <a:r>
              <a:rPr lang="ru-RU" sz="2400" b="1" dirty="0" err="1">
                <a:solidFill>
                  <a:srgbClr val="222222"/>
                </a:solidFill>
                <a:latin typeface="Times New Roman"/>
                <a:ea typeface="Calibri"/>
                <a:cs typeface="Times New Roman"/>
              </a:rPr>
              <a:t>with</a:t>
            </a:r>
            <a:r>
              <a:rPr lang="ru-RU" sz="2400" b="1" dirty="0">
                <a:solidFill>
                  <a:srgbClr val="222222"/>
                </a:solidFill>
                <a:latin typeface="Times New Roman"/>
                <a:ea typeface="Calibri"/>
                <a:cs typeface="Times New Roman"/>
              </a:rPr>
              <a:t> </a:t>
            </a:r>
            <a:r>
              <a:rPr lang="ru-RU" sz="2400" b="1" dirty="0" err="1">
                <a:solidFill>
                  <a:srgbClr val="222222"/>
                </a:solidFill>
                <a:latin typeface="Times New Roman"/>
                <a:ea typeface="Calibri"/>
                <a:cs typeface="Times New Roman"/>
              </a:rPr>
              <a:t>results</a:t>
            </a:r>
            <a:r>
              <a:rPr lang="kk-KZ" sz="2400" b="1" dirty="0">
                <a:solidFill>
                  <a:srgbClr val="222222"/>
                </a:solidFill>
                <a:latin typeface="Times New Roman"/>
                <a:ea typeface="Calibri"/>
                <a:cs typeface="Times New Roman"/>
              </a:rPr>
              <a:t>.</a:t>
            </a:r>
            <a:endParaRPr lang="ru-RU" sz="2400" b="1" dirty="0">
              <a:ea typeface="Calibri"/>
              <a:cs typeface="Times New Roman"/>
            </a:endParaRPr>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769901"/>
            <a:ext cx="7958195"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587574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1616</Words>
  <Application>Microsoft Office PowerPoint</Application>
  <PresentationFormat>Экран (4:3)</PresentationFormat>
  <Paragraphs>212</Paragraphs>
  <Slides>26</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26</vt:i4>
      </vt:variant>
    </vt:vector>
  </HeadingPairs>
  <TitlesOfParts>
    <vt:vector size="36" baseType="lpstr">
      <vt:lpstr>&amp;quot</vt:lpstr>
      <vt:lpstr>Arial</vt:lpstr>
      <vt:lpstr>Calibri</vt:lpstr>
      <vt:lpstr>Calibri Light</vt:lpstr>
      <vt:lpstr>Consolas</vt:lpstr>
      <vt:lpstr>Symbol</vt:lpstr>
      <vt:lpstr>Times New Roman</vt:lpstr>
      <vt:lpstr>WileyCodeSTD-Regular</vt:lpstr>
      <vt:lpstr>Wingdings</vt:lpstr>
      <vt:lpstr>Тема Office</vt:lpstr>
      <vt:lpstr>WORKING WITH DELEGATES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DELEGATES</dc:title>
  <dc:creator>1</dc:creator>
  <cp:lastModifiedBy>User</cp:lastModifiedBy>
  <cp:revision>24</cp:revision>
  <dcterms:created xsi:type="dcterms:W3CDTF">2018-04-16T02:51:42Z</dcterms:created>
  <dcterms:modified xsi:type="dcterms:W3CDTF">2019-11-06T06:22:56Z</dcterms:modified>
</cp:coreProperties>
</file>