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9.xml" ContentType="application/vnd.openxmlformats-officedocument.themeOverride+xml"/>
  <Override PartName="/ppt/theme/themeOverride10.xml" ContentType="application/vnd.openxmlformats-officedocument.themeOverride+xml"/>
  <Override PartName="/ppt/theme/themeOverride11.xml" ContentType="application/vnd.openxmlformats-officedocument.themeOverride+xml"/>
  <Override PartName="/ppt/theme/themeOverride12.xml" ContentType="application/vnd.openxmlformats-officedocument.themeOverride+xml"/>
  <Override PartName="/ppt/theme/themeOverride13.xml" ContentType="application/vnd.openxmlformats-officedocument.themeOverride+xml"/>
  <Override PartName="/ppt/theme/themeOverride14.xml" ContentType="application/vnd.openxmlformats-officedocument.themeOverride+xml"/>
  <Override PartName="/ppt/theme/themeOverride15.xml" ContentType="application/vnd.openxmlformats-officedocument.themeOverride+xml"/>
  <Override PartName="/ppt/theme/themeOverride16.xml" ContentType="application/vnd.openxmlformats-officedocument.themeOverride+xml"/>
  <Override PartName="/ppt/theme/themeOverride17.xml" ContentType="application/vnd.openxmlformats-officedocument.themeOverr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72" r:id="rId2"/>
    <p:sldId id="256" r:id="rId3"/>
    <p:sldId id="271" r:id="rId4"/>
    <p:sldId id="257" r:id="rId5"/>
    <p:sldId id="259" r:id="rId6"/>
    <p:sldId id="273" r:id="rId7"/>
    <p:sldId id="274" r:id="rId8"/>
    <p:sldId id="280" r:id="rId9"/>
    <p:sldId id="279" r:id="rId10"/>
    <p:sldId id="260" r:id="rId11"/>
    <p:sldId id="261" r:id="rId12"/>
    <p:sldId id="262" r:id="rId13"/>
    <p:sldId id="275" r:id="rId14"/>
    <p:sldId id="276" r:id="rId15"/>
    <p:sldId id="277" r:id="rId16"/>
    <p:sldId id="278" r:id="rId17"/>
    <p:sldId id="292" r:id="rId18"/>
    <p:sldId id="263" r:id="rId19"/>
    <p:sldId id="287" r:id="rId20"/>
    <p:sldId id="288" r:id="rId21"/>
    <p:sldId id="281" r:id="rId22"/>
    <p:sldId id="282" r:id="rId23"/>
    <p:sldId id="268" r:id="rId24"/>
    <p:sldId id="286" r:id="rId25"/>
    <p:sldId id="283" r:id="rId26"/>
    <p:sldId id="284" r:id="rId27"/>
    <p:sldId id="269" r:id="rId28"/>
    <p:sldId id="285" r:id="rId29"/>
    <p:sldId id="289" r:id="rId30"/>
    <p:sldId id="290" r:id="rId31"/>
    <p:sldId id="291" r:id="rId3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0957"/>
    <a:srgbClr val="0F02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92" autoAdjust="0"/>
    <p:restoredTop sz="94660"/>
  </p:normalViewPr>
  <p:slideViewPr>
    <p:cSldViewPr>
      <p:cViewPr varScale="1">
        <p:scale>
          <a:sx n="75" d="100"/>
          <a:sy n="75" d="100"/>
        </p:scale>
        <p:origin x="1685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94FDEB-DF82-4240-AB8E-7E9A0E3FDB8A}" type="datetimeFigureOut">
              <a:rPr lang="ru-RU" smtClean="0"/>
              <a:t>06.11.2019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8B6D9B-5CA0-40A4-8B20-95F18765A0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21382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8B6D9B-5CA0-40A4-8B20-95F18765A0B0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76901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8B6D9B-5CA0-40A4-8B20-95F18765A0B0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79947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06.11.2019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microsoft.com/dotnet/api/system.collections.generic.icomparer-1" TargetMode="Externa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409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B234756F-234A-454E-8B90-6AC1194FCC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803609"/>
            <a:ext cx="7772400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x-none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КЛАСТ</a:t>
            </a:r>
            <a:r>
              <a:rPr lang="kk-KZ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АРДЫҢ </a:t>
            </a:r>
            <a:r>
              <a:rPr lang="x-none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КОМПОЗИЦИЯ</a:t>
            </a:r>
            <a:r>
              <a:rPr lang="kk-KZ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СЫ ЖӘНЕ </a:t>
            </a:r>
            <a:r>
              <a:rPr lang="x-none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КОЛЛЕКЦИЯ</a:t>
            </a:r>
            <a:r>
              <a:rPr lang="kk-KZ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СЫ</a:t>
            </a:r>
            <a:endParaRPr lang="ru-RU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716016" y="4725144"/>
            <a:ext cx="576161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Гульназ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Жомарт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rsps</a:t>
            </a:r>
            <a:endParaRPr lang="en-US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ВКГТУ им. </a:t>
            </a:r>
            <a:r>
              <a:rPr lang="ru-RU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Д.Серикбаева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82852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409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980728"/>
            <a:ext cx="792088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Сан</a:t>
            </a:r>
            <a:r>
              <a:rPr lang="kk-KZ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алуан к</a:t>
            </a:r>
            <a:r>
              <a:rPr lang="ru-RU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оллекци</a:t>
            </a:r>
            <a:r>
              <a:rPr lang="kk-KZ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ялар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клас</a:t>
            </a:r>
            <a:r>
              <a:rPr lang="kk-KZ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тарының ішінен ең қарапайым </a:t>
            </a:r>
            <a:r>
              <a:rPr lang="ru-RU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класт</a:t>
            </a:r>
            <a:r>
              <a:rPr lang="kk-KZ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ар </a:t>
            </a:r>
            <a:r>
              <a:rPr lang="ru-RU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коллекци</a:t>
            </a:r>
            <a:r>
              <a:rPr lang="kk-KZ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ясын</a:t>
            </a:r>
            <a:r>
              <a:rPr lang="kk-KZ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– массив</a:t>
            </a:r>
            <a:r>
              <a:rPr lang="kk-KZ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ті қарастырайық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indent="457200" algn="just"/>
            <a:r>
              <a:rPr lang="kk-KZ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Есеп. Массив 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элемент</a:t>
            </a:r>
            <a:r>
              <a:rPr lang="kk-KZ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і болып КІТАП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класы</a:t>
            </a:r>
            <a:r>
              <a:rPr lang="kk-KZ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ның 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объект</a:t>
            </a:r>
            <a:r>
              <a:rPr lang="kk-KZ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ісі есептеледі. Класс деректері: автр, атауы және бағасы. Класс әдісі ретінде параметрлері берілген конструктор қолданылады. </a:t>
            </a:r>
          </a:p>
          <a:p>
            <a:pPr indent="457200" algn="just"/>
            <a:r>
              <a:rPr lang="kk-KZ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Бағдарламада объекттер массивін файлға жазуды  және файлдан деректерді массивке оқуды қарастыру керек 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объекттердің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сериализациясы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ж</a:t>
            </a:r>
            <a:r>
              <a:rPr lang="kk-KZ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әне кері сериализациясы/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десериализация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көмегімен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)</a:t>
            </a:r>
            <a:r>
              <a:rPr lang="kk-KZ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.</a:t>
            </a:r>
          </a:p>
          <a:p>
            <a:pPr indent="457200" algn="just"/>
            <a:endParaRPr lang="kk-KZ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itchFamily="18" charset="0"/>
            </a:endParaRPr>
          </a:p>
          <a:p>
            <a:pPr indent="457200" algn="just"/>
            <a:r>
              <a:rPr lang="kk-KZ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30643" y="260648"/>
            <a:ext cx="369062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Класт</a:t>
            </a:r>
            <a:r>
              <a:rPr lang="kk-KZ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ар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коллекци</a:t>
            </a:r>
            <a:r>
              <a:rPr lang="kk-KZ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ясын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қолдану </a:t>
            </a:r>
            <a:endParaRPr lang="ru-RU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371286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409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620861"/>
            <a:ext cx="7920880" cy="59708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using</a:t>
            </a:r>
            <a:r>
              <a:rPr lang="en-US" sz="2000" b="1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ea typeface="Times New Roman"/>
                <a:cs typeface="Times New Roman" pitchFamily="18" charset="0"/>
              </a:rPr>
              <a:t>System.Collections.Generic</a:t>
            </a:r>
            <a:r>
              <a:rPr lang="en-US" sz="2000" b="1" dirty="0">
                <a:latin typeface="Times New Roman" pitchFamily="18" charset="0"/>
                <a:ea typeface="Times New Roman"/>
                <a:cs typeface="Times New Roman" pitchFamily="18" charset="0"/>
              </a:rPr>
              <a:t>;</a:t>
            </a:r>
          </a:p>
          <a:p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using</a:t>
            </a:r>
            <a:r>
              <a:rPr lang="en-US" sz="2000" b="1" dirty="0"/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System</a:t>
            </a:r>
            <a:r>
              <a:rPr lang="en-US" sz="2000" b="1" dirty="0" err="1"/>
              <a:t>.Runtime.Serialization.Formatters.Binary</a:t>
            </a:r>
            <a:r>
              <a:rPr lang="en-US" sz="2000" b="1" dirty="0"/>
              <a:t>;</a:t>
            </a:r>
            <a:endParaRPr lang="ru-RU" sz="2000" b="1" dirty="0"/>
          </a:p>
          <a:p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using</a:t>
            </a:r>
            <a:r>
              <a:rPr lang="en-US" sz="2000" b="1" dirty="0"/>
              <a:t> </a:t>
            </a:r>
            <a:r>
              <a:rPr lang="en-US" sz="2000" b="1" dirty="0" err="1"/>
              <a:t>System.Runtime.Serialization</a:t>
            </a:r>
            <a:r>
              <a:rPr lang="en-US" sz="2000" b="1" dirty="0"/>
              <a:t>;</a:t>
            </a:r>
            <a:endParaRPr lang="ru-RU" sz="2000" b="1" dirty="0"/>
          </a:p>
          <a:p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using</a:t>
            </a:r>
            <a:r>
              <a:rPr lang="en-US" sz="2000" b="1" dirty="0"/>
              <a:t> System.IO;</a:t>
            </a:r>
            <a:endParaRPr lang="ru-RU" sz="2000" b="1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kk-KZ" sz="2000" b="1" dirty="0">
                <a:latin typeface="Times New Roman" pitchFamily="18" charset="0"/>
                <a:ea typeface="Times New Roman"/>
                <a:cs typeface="Times New Roman" pitchFamily="18" charset="0"/>
              </a:rPr>
              <a:t>.  .   . </a:t>
            </a:r>
            <a:r>
              <a:rPr lang="en-US" sz="2000" b="1" dirty="0">
                <a:latin typeface="Times New Roman" pitchFamily="18" charset="0"/>
                <a:ea typeface="Times New Roman"/>
                <a:cs typeface="Times New Roman" pitchFamily="18" charset="0"/>
              </a:rPr>
              <a:t> </a:t>
            </a:r>
            <a:endParaRPr lang="ru-RU" sz="2000" b="1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namespace</a:t>
            </a:r>
            <a:r>
              <a:rPr lang="en-US" sz="2000" b="1" dirty="0">
                <a:latin typeface="Times New Roman" pitchFamily="18" charset="0"/>
                <a:ea typeface="Times New Roman"/>
                <a:cs typeface="Times New Roman" pitchFamily="18" charset="0"/>
              </a:rPr>
              <a:t> WindowsFormsApplication1</a:t>
            </a:r>
            <a:endParaRPr lang="ru-RU" sz="2000" b="1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en-US" sz="2000" b="1" dirty="0">
                <a:latin typeface="Times New Roman" pitchFamily="18" charset="0"/>
                <a:ea typeface="Times New Roman"/>
                <a:cs typeface="Times New Roman" pitchFamily="18" charset="0"/>
              </a:rPr>
              <a:t>{ </a:t>
            </a:r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public</a:t>
            </a:r>
            <a:r>
              <a:rPr lang="en-US" sz="2000" b="1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partial</a:t>
            </a:r>
            <a:r>
              <a:rPr lang="en-US" sz="2000" b="1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class</a:t>
            </a:r>
            <a:r>
              <a:rPr lang="en-US" sz="2000" b="1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000" b="1" dirty="0">
                <a:solidFill>
                  <a:srgbClr val="2B91A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Form1</a:t>
            </a:r>
            <a:r>
              <a:rPr lang="en-US" sz="2000" b="1" dirty="0">
                <a:latin typeface="Times New Roman" pitchFamily="18" charset="0"/>
                <a:ea typeface="Times New Roman"/>
                <a:cs typeface="Times New Roman" pitchFamily="18" charset="0"/>
              </a:rPr>
              <a:t> : </a:t>
            </a:r>
            <a:r>
              <a:rPr lang="en-US" sz="2000" b="1" dirty="0">
                <a:solidFill>
                  <a:srgbClr val="2B91A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Form</a:t>
            </a:r>
            <a:endParaRPr lang="ru-RU" sz="2000" b="1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en-US" sz="2000" b="1" dirty="0">
                <a:latin typeface="Times New Roman" pitchFamily="18" charset="0"/>
                <a:ea typeface="Times New Roman"/>
                <a:cs typeface="Times New Roman" pitchFamily="18" charset="0"/>
              </a:rPr>
              <a:t>    {   </a:t>
            </a:r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public</a:t>
            </a:r>
            <a:r>
              <a:rPr lang="en-US" sz="2000" b="1" dirty="0">
                <a:latin typeface="Times New Roman" pitchFamily="18" charset="0"/>
                <a:ea typeface="Times New Roman"/>
                <a:cs typeface="Times New Roman" pitchFamily="18" charset="0"/>
              </a:rPr>
              <a:t> Form1()</a:t>
            </a:r>
            <a:endParaRPr lang="ru-RU" sz="2000" b="1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en-US" sz="2000" b="1" dirty="0">
                <a:latin typeface="Times New Roman" pitchFamily="18" charset="0"/>
                <a:ea typeface="Times New Roman"/>
                <a:cs typeface="Times New Roman" pitchFamily="18" charset="0"/>
              </a:rPr>
              <a:t>        {     </a:t>
            </a:r>
            <a:r>
              <a:rPr lang="en-US" sz="2000" b="1" dirty="0" err="1">
                <a:latin typeface="Times New Roman" pitchFamily="18" charset="0"/>
                <a:ea typeface="Times New Roman"/>
                <a:cs typeface="Times New Roman" pitchFamily="18" charset="0"/>
              </a:rPr>
              <a:t>InitializeComponent</a:t>
            </a:r>
            <a:r>
              <a:rPr lang="en-US" sz="2000" b="1" dirty="0">
                <a:latin typeface="Times New Roman" pitchFamily="18" charset="0"/>
                <a:ea typeface="Times New Roman"/>
                <a:cs typeface="Times New Roman" pitchFamily="18" charset="0"/>
              </a:rPr>
              <a:t>();        }</a:t>
            </a:r>
            <a:endParaRPr lang="ru-RU" sz="2000" b="1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en-US" sz="2000" b="1" dirty="0">
                <a:latin typeface="Times New Roman" pitchFamily="18" charset="0"/>
                <a:ea typeface="Times New Roman"/>
                <a:cs typeface="Times New Roman" pitchFamily="18" charset="0"/>
              </a:rPr>
              <a:t>        </a:t>
            </a:r>
            <a:r>
              <a:rPr lang="en-US" sz="2000" b="1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</a:t>
            </a:r>
            <a:r>
              <a:rPr lang="en-US" sz="2000" b="1" dirty="0">
                <a:solidFill>
                  <a:srgbClr val="2B91AF"/>
                </a:solidFill>
                <a:highlight>
                  <a:srgbClr val="FFFFFF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Serializable</a:t>
            </a:r>
            <a:r>
              <a:rPr lang="en-US" sz="2000" b="1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</a:t>
            </a:r>
            <a:endParaRPr lang="kk-KZ" sz="2000" b="1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kk-KZ" sz="2000" b="1" dirty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        </a:t>
            </a:r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public</a:t>
            </a:r>
            <a:r>
              <a:rPr lang="en-US" sz="2000" b="1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class</a:t>
            </a:r>
            <a:r>
              <a:rPr lang="en-US" sz="2000" b="1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2B91A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Kniga</a:t>
            </a:r>
            <a:endParaRPr lang="ru-RU" sz="2000" b="1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en-US" sz="2000" b="1" dirty="0">
                <a:latin typeface="Times New Roman" pitchFamily="18" charset="0"/>
                <a:ea typeface="Times New Roman"/>
                <a:cs typeface="Times New Roman" pitchFamily="18" charset="0"/>
              </a:rPr>
              <a:t>        {   </a:t>
            </a:r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public</a:t>
            </a:r>
            <a:r>
              <a:rPr lang="en-US" sz="2000" b="1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string</a:t>
            </a:r>
            <a:r>
              <a:rPr lang="en-US" sz="2000" b="1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ea typeface="Times New Roman"/>
                <a:cs typeface="Times New Roman" pitchFamily="18" charset="0"/>
              </a:rPr>
              <a:t>Naz</a:t>
            </a:r>
            <a:r>
              <a:rPr lang="en-US" sz="2000" b="1" dirty="0">
                <a:latin typeface="Times New Roman" pitchFamily="18" charset="0"/>
                <a:ea typeface="Times New Roman"/>
                <a:cs typeface="Times New Roman" pitchFamily="18" charset="0"/>
              </a:rPr>
              <a:t>;</a:t>
            </a:r>
            <a:endParaRPr lang="ru-RU" sz="2000" b="1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en-US" sz="2000" b="1" dirty="0">
                <a:latin typeface="Times New Roman" pitchFamily="18" charset="0"/>
                <a:ea typeface="Times New Roman"/>
                <a:cs typeface="Times New Roman" pitchFamily="18" charset="0"/>
              </a:rPr>
              <a:t>            </a:t>
            </a:r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public</a:t>
            </a:r>
            <a:r>
              <a:rPr lang="en-US" sz="2000" b="1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string</a:t>
            </a:r>
            <a:r>
              <a:rPr lang="en-US" sz="2000" b="1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ea typeface="Times New Roman"/>
                <a:cs typeface="Times New Roman" pitchFamily="18" charset="0"/>
              </a:rPr>
              <a:t>Avtor</a:t>
            </a:r>
            <a:r>
              <a:rPr lang="en-US" sz="2000" b="1" dirty="0">
                <a:latin typeface="Times New Roman" pitchFamily="18" charset="0"/>
                <a:ea typeface="Times New Roman"/>
                <a:cs typeface="Times New Roman" pitchFamily="18" charset="0"/>
              </a:rPr>
              <a:t>;</a:t>
            </a:r>
            <a:endParaRPr lang="ru-RU" sz="2000" b="1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en-US" sz="2000" b="1" dirty="0">
                <a:latin typeface="Times New Roman" pitchFamily="18" charset="0"/>
                <a:ea typeface="Times New Roman"/>
                <a:cs typeface="Times New Roman" pitchFamily="18" charset="0"/>
              </a:rPr>
              <a:t>            </a:t>
            </a:r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public</a:t>
            </a:r>
            <a:r>
              <a:rPr lang="en-US" sz="2000" b="1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int</a:t>
            </a:r>
            <a:r>
              <a:rPr lang="en-US" sz="2000" b="1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ea typeface="Times New Roman"/>
                <a:cs typeface="Times New Roman" pitchFamily="18" charset="0"/>
              </a:rPr>
              <a:t>Ctoimoct</a:t>
            </a:r>
            <a:r>
              <a:rPr lang="en-US" sz="2000" b="1" dirty="0">
                <a:latin typeface="Times New Roman" pitchFamily="18" charset="0"/>
                <a:ea typeface="Times New Roman"/>
                <a:cs typeface="Times New Roman" pitchFamily="18" charset="0"/>
              </a:rPr>
              <a:t>;</a:t>
            </a:r>
            <a:endParaRPr lang="ru-RU" sz="2000" b="1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en-US" sz="2000" b="1" dirty="0">
                <a:latin typeface="Times New Roman" pitchFamily="18" charset="0"/>
                <a:ea typeface="Times New Roman"/>
                <a:cs typeface="Times New Roman" pitchFamily="18" charset="0"/>
              </a:rPr>
              <a:t>            </a:t>
            </a:r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public</a:t>
            </a:r>
            <a:r>
              <a:rPr lang="en-US" sz="2000" b="1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ea typeface="Times New Roman"/>
                <a:cs typeface="Times New Roman" pitchFamily="18" charset="0"/>
              </a:rPr>
              <a:t>Kniga</a:t>
            </a:r>
            <a:r>
              <a:rPr lang="en-US" sz="2000" b="1" dirty="0">
                <a:latin typeface="Times New Roman" pitchFamily="18" charset="0"/>
                <a:ea typeface="Times New Roman"/>
                <a:cs typeface="Times New Roman" pitchFamily="18" charset="0"/>
              </a:rPr>
              <a:t>(</a:t>
            </a:r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string</a:t>
            </a:r>
            <a:r>
              <a:rPr lang="en-US" sz="2000" b="1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ea typeface="Times New Roman"/>
                <a:cs typeface="Times New Roman" pitchFamily="18" charset="0"/>
              </a:rPr>
              <a:t>sa</a:t>
            </a:r>
            <a:r>
              <a:rPr lang="en-US" sz="2000" b="1" dirty="0">
                <a:latin typeface="Times New Roman" pitchFamily="18" charset="0"/>
                <a:ea typeface="Times New Roman"/>
                <a:cs typeface="Times New Roman" pitchFamily="18" charset="0"/>
              </a:rPr>
              <a:t>, </a:t>
            </a:r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string</a:t>
            </a:r>
            <a:r>
              <a:rPr lang="en-US" sz="2000" b="1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ea typeface="Times New Roman"/>
                <a:cs typeface="Times New Roman" pitchFamily="18" charset="0"/>
              </a:rPr>
              <a:t>sb</a:t>
            </a:r>
            <a:r>
              <a:rPr lang="en-US" sz="2000" b="1" dirty="0">
                <a:latin typeface="Times New Roman" pitchFamily="18" charset="0"/>
                <a:ea typeface="Times New Roman"/>
                <a:cs typeface="Times New Roman" pitchFamily="18" charset="0"/>
              </a:rPr>
              <a:t>, </a:t>
            </a:r>
            <a:r>
              <a:rPr lang="en-US" sz="2000" b="1" dirty="0" err="1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int</a:t>
            </a:r>
            <a:r>
              <a:rPr lang="en-US" sz="2000" b="1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ea typeface="Times New Roman"/>
                <a:cs typeface="Times New Roman" pitchFamily="18" charset="0"/>
              </a:rPr>
              <a:t>sc</a:t>
            </a:r>
            <a:r>
              <a:rPr lang="en-US" sz="2000" b="1" dirty="0">
                <a:latin typeface="Times New Roman" pitchFamily="18" charset="0"/>
                <a:ea typeface="Times New Roman"/>
                <a:cs typeface="Times New Roman" pitchFamily="18" charset="0"/>
              </a:rPr>
              <a:t>)</a:t>
            </a:r>
            <a:endParaRPr lang="ru-RU" sz="2000" b="1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en-US" sz="2000" b="1" dirty="0">
                <a:latin typeface="Times New Roman" pitchFamily="18" charset="0"/>
                <a:ea typeface="Times New Roman"/>
                <a:cs typeface="Times New Roman" pitchFamily="18" charset="0"/>
              </a:rPr>
              <a:t>            {   </a:t>
            </a:r>
            <a:r>
              <a:rPr lang="en-US" sz="2000" b="1" dirty="0" err="1">
                <a:latin typeface="Times New Roman" pitchFamily="18" charset="0"/>
                <a:ea typeface="Times New Roman"/>
                <a:cs typeface="Times New Roman" pitchFamily="18" charset="0"/>
              </a:rPr>
              <a:t>Avtor</a:t>
            </a:r>
            <a:r>
              <a:rPr lang="en-US" sz="2000" b="1" dirty="0">
                <a:latin typeface="Times New Roman" pitchFamily="18" charset="0"/>
                <a:ea typeface="Times New Roman"/>
                <a:cs typeface="Times New Roman" pitchFamily="18" charset="0"/>
              </a:rPr>
              <a:t> = </a:t>
            </a:r>
            <a:r>
              <a:rPr lang="en-US" sz="2000" b="1" dirty="0" err="1">
                <a:latin typeface="Times New Roman" pitchFamily="18" charset="0"/>
                <a:ea typeface="Times New Roman"/>
                <a:cs typeface="Times New Roman" pitchFamily="18" charset="0"/>
              </a:rPr>
              <a:t>sa</a:t>
            </a:r>
            <a:r>
              <a:rPr lang="en-US" sz="2000" b="1" dirty="0">
                <a:latin typeface="Times New Roman" pitchFamily="18" charset="0"/>
                <a:ea typeface="Times New Roman"/>
                <a:cs typeface="Times New Roman" pitchFamily="18" charset="0"/>
              </a:rPr>
              <a:t>; </a:t>
            </a:r>
            <a:r>
              <a:rPr lang="en-US" sz="2000" b="1" dirty="0" err="1">
                <a:latin typeface="Times New Roman" pitchFamily="18" charset="0"/>
                <a:ea typeface="Times New Roman"/>
                <a:cs typeface="Times New Roman" pitchFamily="18" charset="0"/>
              </a:rPr>
              <a:t>Naz</a:t>
            </a:r>
            <a:r>
              <a:rPr lang="en-US" sz="2000" b="1" dirty="0">
                <a:latin typeface="Times New Roman" pitchFamily="18" charset="0"/>
                <a:ea typeface="Times New Roman"/>
                <a:cs typeface="Times New Roman" pitchFamily="18" charset="0"/>
              </a:rPr>
              <a:t> = </a:t>
            </a:r>
            <a:r>
              <a:rPr lang="en-US" sz="2000" b="1" dirty="0" err="1">
                <a:latin typeface="Times New Roman" pitchFamily="18" charset="0"/>
                <a:ea typeface="Times New Roman"/>
                <a:cs typeface="Times New Roman" pitchFamily="18" charset="0"/>
              </a:rPr>
              <a:t>sb</a:t>
            </a:r>
            <a:r>
              <a:rPr lang="en-US" sz="2000" b="1" dirty="0">
                <a:latin typeface="Times New Roman" pitchFamily="18" charset="0"/>
                <a:ea typeface="Times New Roman"/>
                <a:cs typeface="Times New Roman" pitchFamily="18" charset="0"/>
              </a:rPr>
              <a:t>; </a:t>
            </a:r>
            <a:r>
              <a:rPr lang="en-US" sz="2000" b="1" dirty="0" err="1">
                <a:latin typeface="Times New Roman" pitchFamily="18" charset="0"/>
                <a:ea typeface="Times New Roman"/>
                <a:cs typeface="Times New Roman" pitchFamily="18" charset="0"/>
              </a:rPr>
              <a:t>Ctoimoct</a:t>
            </a:r>
            <a:r>
              <a:rPr lang="en-US" sz="2000" b="1" dirty="0">
                <a:latin typeface="Times New Roman" pitchFamily="18" charset="0"/>
                <a:ea typeface="Times New Roman"/>
                <a:cs typeface="Times New Roman" pitchFamily="18" charset="0"/>
              </a:rPr>
              <a:t> = </a:t>
            </a:r>
            <a:r>
              <a:rPr lang="en-US" sz="2000" b="1" dirty="0" err="1">
                <a:latin typeface="Times New Roman" pitchFamily="18" charset="0"/>
                <a:ea typeface="Times New Roman"/>
                <a:cs typeface="Times New Roman" pitchFamily="18" charset="0"/>
              </a:rPr>
              <a:t>sc</a:t>
            </a:r>
            <a:r>
              <a:rPr lang="en-US" sz="2000" b="1" dirty="0">
                <a:latin typeface="Times New Roman" pitchFamily="18" charset="0"/>
                <a:ea typeface="Times New Roman"/>
                <a:cs typeface="Times New Roman" pitchFamily="18" charset="0"/>
              </a:rPr>
              <a:t>;     }</a:t>
            </a:r>
            <a:endParaRPr lang="ru-RU" sz="2000" b="1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en-US" sz="2000" b="1" dirty="0">
                <a:latin typeface="Times New Roman" pitchFamily="18" charset="0"/>
                <a:ea typeface="Times New Roman"/>
                <a:cs typeface="Times New Roman" pitchFamily="18" charset="0"/>
              </a:rPr>
              <a:t>        };</a:t>
            </a:r>
            <a:endParaRPr lang="ru-RU" sz="2000" b="1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en-US" sz="2200" b="1" dirty="0">
                <a:latin typeface="Times New Roman" pitchFamily="18" charset="0"/>
                <a:ea typeface="Times New Roman"/>
                <a:cs typeface="Times New Roman" pitchFamily="18" charset="0"/>
              </a:rPr>
              <a:t>        </a:t>
            </a:r>
            <a:r>
              <a:rPr lang="en-US" sz="2200" b="1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public</a:t>
            </a:r>
            <a:r>
              <a:rPr lang="en-US" sz="2200" b="1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200" b="1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static</a:t>
            </a:r>
            <a:r>
              <a:rPr lang="en-US" sz="2200" b="1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200" b="1" dirty="0" err="1">
                <a:solidFill>
                  <a:srgbClr val="2B91AF"/>
                </a:solidFill>
                <a:highlight>
                  <a:srgbClr val="FFFFFF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Kniga</a:t>
            </a:r>
            <a:r>
              <a:rPr lang="en-US" sz="2200" b="1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[] Polka= </a:t>
            </a:r>
            <a:r>
              <a:rPr lang="en-US" sz="2200" b="1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new</a:t>
            </a:r>
            <a:r>
              <a:rPr lang="en-US" sz="2200" b="1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200" b="1" dirty="0" err="1">
                <a:solidFill>
                  <a:srgbClr val="2B91AF"/>
                </a:solidFill>
                <a:highlight>
                  <a:srgbClr val="FFFFFF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Kniga</a:t>
            </a:r>
            <a:r>
              <a:rPr lang="en-US" sz="2200" b="1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[20];</a:t>
            </a:r>
            <a:endParaRPr lang="ru-RU" sz="22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ru-RU" sz="2000" b="1" dirty="0">
              <a:effectLst/>
              <a:latin typeface="Times New Roman" pitchFamily="18" charset="0"/>
              <a:ea typeface="Times New Roman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39752" y="81393"/>
            <a:ext cx="486190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Класт</a:t>
            </a:r>
            <a:r>
              <a:rPr lang="kk-KZ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ар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коллекци</a:t>
            </a:r>
            <a:r>
              <a:rPr lang="kk-KZ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ясын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қолдану </a:t>
            </a:r>
            <a:endParaRPr lang="ru-RU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03370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409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1124744"/>
            <a:ext cx="7632848" cy="4154984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private</a:t>
            </a:r>
            <a:r>
              <a:rPr lang="en-US" sz="2400" b="1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void</a:t>
            </a:r>
            <a:r>
              <a:rPr lang="en-US" sz="2400" b="1" dirty="0">
                <a:latin typeface="Times New Roman" pitchFamily="18" charset="0"/>
                <a:ea typeface="Times New Roman"/>
                <a:cs typeface="Times New Roman" pitchFamily="18" charset="0"/>
              </a:rPr>
              <a:t> button1_Click(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object</a:t>
            </a:r>
            <a:r>
              <a:rPr lang="en-US" sz="2400" b="1" dirty="0">
                <a:latin typeface="Times New Roman" pitchFamily="18" charset="0"/>
                <a:ea typeface="Times New Roman"/>
                <a:cs typeface="Times New Roman" pitchFamily="18" charset="0"/>
              </a:rPr>
              <a:t> sender, </a:t>
            </a:r>
            <a:r>
              <a:rPr lang="en-US" sz="2400" b="1" dirty="0" err="1">
                <a:solidFill>
                  <a:srgbClr val="2B91A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EventArgs</a:t>
            </a:r>
            <a:r>
              <a:rPr lang="en-US" sz="2400" b="1" dirty="0">
                <a:latin typeface="Times New Roman" pitchFamily="18" charset="0"/>
                <a:ea typeface="Times New Roman"/>
                <a:cs typeface="Times New Roman" pitchFamily="18" charset="0"/>
              </a:rPr>
              <a:t> e)</a:t>
            </a:r>
            <a:endParaRPr lang="ru-RU" sz="2400" b="1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en-US" sz="2400" b="1" dirty="0">
                <a:latin typeface="Times New Roman" pitchFamily="18" charset="0"/>
                <a:ea typeface="Times New Roman"/>
                <a:cs typeface="Times New Roman" pitchFamily="18" charset="0"/>
              </a:rPr>
              <a:t>        {</a:t>
            </a:r>
          </a:p>
          <a:p>
            <a:pPr indent="720000">
              <a:spcAft>
                <a:spcPts val="0"/>
              </a:spcAft>
            </a:pPr>
            <a:r>
              <a:rPr lang="en-US" sz="24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string</a:t>
            </a:r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a, b;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720000">
              <a:spcAft>
                <a:spcPts val="0"/>
              </a:spcAft>
            </a:pPr>
            <a:r>
              <a:rPr lang="en-US" sz="2400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int</a:t>
            </a:r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c;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720000">
              <a:spcAft>
                <a:spcPts val="0"/>
              </a:spcAft>
            </a:pPr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 = textBox1.Text;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720000">
              <a:spcAft>
                <a:spcPts val="0"/>
              </a:spcAft>
            </a:pPr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b = textBox2.Text;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720000">
              <a:spcAft>
                <a:spcPts val="0"/>
              </a:spcAft>
            </a:pPr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c = </a:t>
            </a:r>
            <a:r>
              <a:rPr lang="en-US" sz="2400" dirty="0">
                <a:solidFill>
                  <a:srgbClr val="2B91AF"/>
                </a:solidFill>
                <a:highlight>
                  <a:srgbClr val="FFFFFF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Convert</a:t>
            </a:r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.ToInt32(textBox3.Text);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720000">
              <a:spcAft>
                <a:spcPts val="0"/>
              </a:spcAft>
            </a:pPr>
            <a:r>
              <a:rPr lang="en-US" sz="2400" dirty="0" err="1">
                <a:solidFill>
                  <a:srgbClr val="2B91AF"/>
                </a:solidFill>
                <a:highlight>
                  <a:srgbClr val="FFFFFF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Kniga</a:t>
            </a:r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Tom = </a:t>
            </a:r>
            <a:r>
              <a:rPr lang="en-US" sz="24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new</a:t>
            </a:r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400" dirty="0" err="1">
                <a:solidFill>
                  <a:srgbClr val="2B91AF"/>
                </a:solidFill>
                <a:highlight>
                  <a:srgbClr val="FFFFFF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Kniga</a:t>
            </a:r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(a, b, c); 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720000">
              <a:spcAft>
                <a:spcPts val="0"/>
              </a:spcAft>
            </a:pPr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Polka[</a:t>
            </a:r>
            <a:r>
              <a:rPr lang="en-US" sz="24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kol</a:t>
            </a:r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] = Tom;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720000">
              <a:spcAft>
                <a:spcPts val="0"/>
              </a:spcAft>
            </a:pPr>
            <a:r>
              <a:rPr lang="en-US" sz="24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kol</a:t>
            </a:r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++;</a:t>
            </a:r>
            <a:r>
              <a:rPr lang="en-US" sz="2400" b="1" dirty="0">
                <a:latin typeface="Times New Roman" pitchFamily="18" charset="0"/>
                <a:ea typeface="Times New Roman"/>
                <a:cs typeface="Times New Roman" pitchFamily="18" charset="0"/>
              </a:rPr>
              <a:t>          </a:t>
            </a:r>
          </a:p>
          <a:p>
            <a:pPr>
              <a:spcAft>
                <a:spcPts val="0"/>
              </a:spcAft>
            </a:pPr>
            <a:r>
              <a:rPr lang="en-US" sz="2400" b="1" dirty="0">
                <a:latin typeface="Times New Roman" pitchFamily="18" charset="0"/>
                <a:ea typeface="Times New Roman"/>
                <a:cs typeface="Times New Roman" pitchFamily="18" charset="0"/>
              </a:rPr>
              <a:t>        }</a:t>
            </a:r>
            <a:endParaRPr lang="ru-RU" sz="2400" b="1" dirty="0">
              <a:effectLst/>
              <a:latin typeface="Times New Roman" pitchFamily="18" charset="0"/>
              <a:ea typeface="Times New Roman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30643" y="260648"/>
            <a:ext cx="36906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Класт</a:t>
            </a:r>
            <a:r>
              <a:rPr lang="kk-KZ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ар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коллекци</a:t>
            </a:r>
            <a:r>
              <a:rPr lang="kk-KZ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ясын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қолдану </a:t>
            </a:r>
            <a:endParaRPr lang="ru-RU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4897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409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5E2CB2BC-5A91-4FC5-A7C8-D603A1C7CAB7}"/>
              </a:ext>
            </a:extLst>
          </p:cNvPr>
          <p:cNvSpPr/>
          <p:nvPr/>
        </p:nvSpPr>
        <p:spPr>
          <a:xfrm>
            <a:off x="647564" y="1052736"/>
            <a:ext cx="7848872" cy="415498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</a:t>
            </a:r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void</a:t>
            </a:r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button2_Click(</a:t>
            </a:r>
            <a:r>
              <a:rPr lang="en-US" sz="2400" dirty="0">
                <a:solidFill>
                  <a:srgbClr val="0000FF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object</a:t>
            </a:r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sender, </a:t>
            </a:r>
            <a:r>
              <a:rPr lang="en-US" sz="2400" dirty="0" err="1">
                <a:solidFill>
                  <a:srgbClr val="2B91AF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EventArgs</a:t>
            </a:r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e)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{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textBox4.Text = </a:t>
            </a:r>
            <a:r>
              <a:rPr lang="en-US" sz="2400" dirty="0">
                <a:solidFill>
                  <a:srgbClr val="A31515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""</a:t>
            </a:r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          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2400" dirty="0">
                <a:solidFill>
                  <a:srgbClr val="0000FF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dirty="0" err="1">
                <a:solidFill>
                  <a:srgbClr val="0000FF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=0;i&lt;</a:t>
            </a:r>
            <a:r>
              <a:rPr lang="en-US" sz="24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kol;i</a:t>
            </a:r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++)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{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r>
              <a:rPr lang="en-US" sz="24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ss</a:t>
            </a:r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Polka[</a:t>
            </a:r>
            <a:r>
              <a:rPr lang="en-US" sz="24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].</a:t>
            </a:r>
            <a:r>
              <a:rPr lang="en-US" sz="24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Avtor</a:t>
            </a:r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2400" dirty="0">
                <a:solidFill>
                  <a:srgbClr val="A31515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  "</a:t>
            </a:r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Polka[</a:t>
            </a:r>
            <a:r>
              <a:rPr lang="en-US" sz="24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].</a:t>
            </a:r>
            <a:r>
              <a:rPr lang="en-US" sz="24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Naz</a:t>
            </a:r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2400" dirty="0">
                <a:solidFill>
                  <a:srgbClr val="A31515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  "</a:t>
            </a:r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r>
              <a:rPr lang="en-US" sz="2400" dirty="0" err="1">
                <a:solidFill>
                  <a:srgbClr val="2B91AF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Convert</a:t>
            </a:r>
            <a:r>
              <a:rPr lang="en-US" sz="24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.ToString</a:t>
            </a:r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(Polka[</a:t>
            </a:r>
            <a:r>
              <a:rPr lang="en-US" sz="24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].</a:t>
            </a:r>
            <a:r>
              <a:rPr lang="en-US" sz="24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Ctoimoct</a:t>
            </a:r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+ </a:t>
            </a:r>
            <a:r>
              <a:rPr lang="en-US" sz="2400" dirty="0">
                <a:solidFill>
                  <a:srgbClr val="A31515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"\r\n"</a:t>
            </a:r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spcAft>
                <a:spcPts val="0"/>
              </a:spcAft>
            </a:pPr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</a:p>
          <a:p>
            <a:pPr>
              <a:spcAft>
                <a:spcPts val="0"/>
              </a:spcAft>
            </a:pPr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textBox4.AppendText(</a:t>
            </a:r>
            <a:r>
              <a:rPr lang="en-US" sz="24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ss</a:t>
            </a:r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                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}    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       }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D9D0C782-0E82-42D0-868A-642C776A0ED4}"/>
              </a:ext>
            </a:extLst>
          </p:cNvPr>
          <p:cNvSpPr/>
          <p:nvPr/>
        </p:nvSpPr>
        <p:spPr>
          <a:xfrm>
            <a:off x="2330643" y="260648"/>
            <a:ext cx="486190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Класт</a:t>
            </a:r>
            <a:r>
              <a:rPr lang="kk-KZ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ар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коллекци</a:t>
            </a:r>
            <a:r>
              <a:rPr lang="kk-KZ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ясын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қолдану </a:t>
            </a:r>
            <a:endParaRPr lang="ru-RU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64156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409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5E2CB2BC-5A91-4FC5-A7C8-D603A1C7CAB7}"/>
              </a:ext>
            </a:extLst>
          </p:cNvPr>
          <p:cNvSpPr/>
          <p:nvPr/>
        </p:nvSpPr>
        <p:spPr>
          <a:xfrm>
            <a:off x="647564" y="1052736"/>
            <a:ext cx="7848872" cy="483209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22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200" dirty="0">
                <a:solidFill>
                  <a:srgbClr val="0000FF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</a:t>
            </a:r>
            <a:r>
              <a:rPr lang="en-US" sz="22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>
                <a:solidFill>
                  <a:srgbClr val="0000FF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void</a:t>
            </a:r>
            <a:r>
              <a:rPr lang="en-US" sz="22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button3_Click(</a:t>
            </a:r>
            <a:r>
              <a:rPr lang="en-US" sz="2200" dirty="0">
                <a:solidFill>
                  <a:srgbClr val="0000FF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object</a:t>
            </a:r>
            <a:r>
              <a:rPr lang="en-US" sz="22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sender, </a:t>
            </a:r>
            <a:r>
              <a:rPr lang="en-US" sz="2200" dirty="0" err="1">
                <a:solidFill>
                  <a:srgbClr val="2B91AF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EventArgs</a:t>
            </a:r>
            <a:r>
              <a:rPr lang="en-US" sz="22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e)</a:t>
            </a:r>
            <a:endParaRPr lang="ru-RU" sz="22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2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{           </a:t>
            </a:r>
            <a:endParaRPr lang="ru-RU" sz="22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2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2200" dirty="0">
                <a:solidFill>
                  <a:srgbClr val="008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ru-RU" sz="2200" dirty="0">
                <a:solidFill>
                  <a:srgbClr val="008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Создаем поток для </a:t>
            </a:r>
            <a:r>
              <a:rPr lang="ru-RU" sz="2200" dirty="0" err="1">
                <a:solidFill>
                  <a:srgbClr val="008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сериализации</a:t>
            </a:r>
            <a:r>
              <a:rPr lang="en-US" sz="2200" dirty="0">
                <a:solidFill>
                  <a:srgbClr val="008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2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2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2200" dirty="0" err="1">
                <a:solidFill>
                  <a:srgbClr val="2B91AF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FileStream</a:t>
            </a:r>
            <a:r>
              <a:rPr lang="en-US" sz="22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StreamOut</a:t>
            </a:r>
            <a:r>
              <a:rPr lang="en-US" sz="22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2200" dirty="0">
                <a:solidFill>
                  <a:srgbClr val="0000FF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</a:t>
            </a:r>
            <a:r>
              <a:rPr lang="en-US" sz="22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2B91AF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FileStream</a:t>
            </a:r>
            <a:r>
              <a:rPr lang="en-US" sz="22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200" dirty="0">
                <a:solidFill>
                  <a:srgbClr val="A31515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"knigi.dat"</a:t>
            </a:r>
            <a:r>
              <a:rPr lang="en-US" sz="22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solidFill>
                  <a:srgbClr val="2B91AF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FileMode</a:t>
            </a:r>
            <a:r>
              <a:rPr lang="en-US" sz="22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.Create</a:t>
            </a:r>
            <a:r>
              <a:rPr lang="en-US" sz="22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solidFill>
                  <a:srgbClr val="2B91AF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FileAccess</a:t>
            </a:r>
            <a:r>
              <a:rPr lang="en-US" sz="22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.Write</a:t>
            </a:r>
            <a:r>
              <a:rPr lang="en-US" sz="22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ru-RU" sz="22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2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2200" dirty="0">
                <a:solidFill>
                  <a:srgbClr val="008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ru-RU" sz="2200" dirty="0">
                <a:solidFill>
                  <a:srgbClr val="008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Используем двоичный формат</a:t>
            </a:r>
            <a:r>
              <a:rPr lang="en-US" sz="2200" dirty="0">
                <a:solidFill>
                  <a:srgbClr val="008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2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2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2200" dirty="0" err="1">
                <a:solidFill>
                  <a:srgbClr val="2B91AF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BinaryFormatter</a:t>
            </a:r>
            <a:r>
              <a:rPr lang="en-US" sz="22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fmt</a:t>
            </a:r>
            <a:r>
              <a:rPr lang="en-US" sz="22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2200" dirty="0">
                <a:solidFill>
                  <a:srgbClr val="0000FF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</a:t>
            </a:r>
            <a:r>
              <a:rPr lang="en-US" sz="22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2B91AF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BinaryFormatter</a:t>
            </a:r>
            <a:r>
              <a:rPr lang="en-US" sz="22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      </a:t>
            </a:r>
            <a:endParaRPr lang="ru-RU" sz="22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2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2200" dirty="0">
                <a:solidFill>
                  <a:srgbClr val="0000FF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en-US" sz="22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200" dirty="0" err="1">
                <a:solidFill>
                  <a:srgbClr val="0000FF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sz="22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0; </a:t>
            </a:r>
            <a:r>
              <a:rPr lang="en-US" sz="22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&lt; </a:t>
            </a:r>
            <a:r>
              <a:rPr lang="en-US" sz="22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kol</a:t>
            </a:r>
            <a:r>
              <a:rPr lang="en-US" sz="22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++</a:t>
            </a:r>
            <a:r>
              <a:rPr lang="en-US" sz="22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2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2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{</a:t>
            </a:r>
            <a:endParaRPr lang="ru-RU" sz="22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2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22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fmt.Serialize</a:t>
            </a:r>
            <a:r>
              <a:rPr lang="en-US" sz="22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2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StreamOut</a:t>
            </a:r>
            <a:r>
              <a:rPr lang="en-US" sz="22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Polka[</a:t>
            </a:r>
            <a:r>
              <a:rPr lang="en-US" sz="22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]);  </a:t>
            </a:r>
            <a:r>
              <a:rPr lang="en-US" sz="2200" dirty="0">
                <a:solidFill>
                  <a:srgbClr val="008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ru-RU" sz="2200" dirty="0" err="1">
                <a:solidFill>
                  <a:srgbClr val="008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Сериализуем</a:t>
            </a:r>
            <a:r>
              <a:rPr lang="ru-RU" sz="2200" dirty="0">
                <a:solidFill>
                  <a:srgbClr val="008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объекты</a:t>
            </a:r>
            <a:endParaRPr lang="ru-RU" sz="22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2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}      </a:t>
            </a:r>
            <a:endParaRPr lang="ru-RU" sz="22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2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22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StreamOut.Close</a:t>
            </a:r>
            <a:r>
              <a:rPr lang="en-US" sz="22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                 </a:t>
            </a:r>
            <a:r>
              <a:rPr lang="en-US" sz="2200" dirty="0">
                <a:solidFill>
                  <a:srgbClr val="008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ru-RU" sz="2200" dirty="0">
                <a:solidFill>
                  <a:srgbClr val="008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Закрываем поток</a:t>
            </a:r>
            <a:r>
              <a:rPr lang="en-US" sz="22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2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2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D9D0C782-0E82-42D0-868A-642C776A0ED4}"/>
              </a:ext>
            </a:extLst>
          </p:cNvPr>
          <p:cNvSpPr/>
          <p:nvPr/>
        </p:nvSpPr>
        <p:spPr>
          <a:xfrm>
            <a:off x="2330643" y="260648"/>
            <a:ext cx="486190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Класт</a:t>
            </a:r>
            <a:r>
              <a:rPr lang="kk-KZ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ар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коллекци</a:t>
            </a:r>
            <a:r>
              <a:rPr lang="kk-KZ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ясын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қолдану </a:t>
            </a:r>
            <a:endParaRPr lang="ru-RU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63541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409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85CF798-91FF-4D87-BF5A-064A12A7F37F}"/>
              </a:ext>
            </a:extLst>
          </p:cNvPr>
          <p:cNvSpPr/>
          <p:nvPr/>
        </p:nvSpPr>
        <p:spPr>
          <a:xfrm>
            <a:off x="2330643" y="260648"/>
            <a:ext cx="486190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Класт</a:t>
            </a:r>
            <a:r>
              <a:rPr lang="kk-KZ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ар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коллекци</a:t>
            </a:r>
            <a:r>
              <a:rPr lang="kk-KZ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ясын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қолдану </a:t>
            </a:r>
            <a:endParaRPr lang="ru-RU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2DA8B4EC-47A6-430D-AFA1-A98181E68947}"/>
              </a:ext>
            </a:extLst>
          </p:cNvPr>
          <p:cNvSpPr/>
          <p:nvPr/>
        </p:nvSpPr>
        <p:spPr>
          <a:xfrm>
            <a:off x="647564" y="897443"/>
            <a:ext cx="7848872" cy="575542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1600" dirty="0">
                <a:solidFill>
                  <a:srgbClr val="0000FF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solidFill>
                  <a:srgbClr val="0000FF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void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button4_Click(</a:t>
            </a:r>
            <a:r>
              <a:rPr lang="en-US" sz="1600" dirty="0">
                <a:solidFill>
                  <a:srgbClr val="0000FF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object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sender, </a:t>
            </a:r>
            <a:r>
              <a:rPr lang="en-US" sz="1600" dirty="0" err="1">
                <a:solidFill>
                  <a:srgbClr val="2B91AF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EventArgs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e)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ru-RU" sz="1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1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textBox4.Text = </a:t>
            </a:r>
            <a:r>
              <a:rPr lang="ru-RU" sz="1600" dirty="0">
                <a:solidFill>
                  <a:srgbClr val="A31515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"Вывод после чтения из файла: \r\n"</a:t>
            </a:r>
            <a:r>
              <a:rPr lang="ru-RU" sz="1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1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dirty="0">
                <a:solidFill>
                  <a:srgbClr val="008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ru-RU" sz="1600" dirty="0">
                <a:solidFill>
                  <a:srgbClr val="008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Создаем поток для </a:t>
            </a:r>
            <a:r>
              <a:rPr lang="ru-RU" sz="1600" dirty="0" err="1">
                <a:solidFill>
                  <a:srgbClr val="008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десериализации</a:t>
            </a:r>
            <a:r>
              <a:rPr lang="en-US" sz="1600" dirty="0">
                <a:solidFill>
                  <a:srgbClr val="008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dirty="0" err="1">
                <a:solidFill>
                  <a:srgbClr val="2B91AF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FileStream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StreamIn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dirty="0">
                <a:solidFill>
                  <a:srgbClr val="0000FF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2B91AF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FileStream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dirty="0">
                <a:solidFill>
                  <a:srgbClr val="A31515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"knigi.dat"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srgbClr val="2B91AF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FileMode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.Open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srgbClr val="2B91AF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FileAccess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.Read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dirty="0">
                <a:solidFill>
                  <a:srgbClr val="008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ru-RU" sz="1600" dirty="0">
                <a:solidFill>
                  <a:srgbClr val="008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Используем двоичный формат</a:t>
            </a:r>
            <a:r>
              <a:rPr lang="en-US" sz="1600" dirty="0">
                <a:solidFill>
                  <a:srgbClr val="008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dirty="0" err="1">
                <a:solidFill>
                  <a:srgbClr val="2B91AF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BinaryFormatter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fmt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dirty="0">
                <a:solidFill>
                  <a:srgbClr val="0000FF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2B91AF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BinaryFormatter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          </a:t>
            </a:r>
          </a:p>
          <a:p>
            <a:pPr>
              <a:spcAft>
                <a:spcPts val="0"/>
              </a:spcAft>
            </a:pP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kol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0;   </a:t>
            </a:r>
            <a:r>
              <a:rPr lang="en-US" sz="1600" dirty="0">
                <a:solidFill>
                  <a:srgbClr val="0000FF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bool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ok = </a:t>
            </a:r>
            <a:r>
              <a:rPr lang="en-US" sz="1600" dirty="0">
                <a:solidFill>
                  <a:srgbClr val="0000FF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true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  </a:t>
            </a:r>
            <a:r>
              <a:rPr lang="en-US" sz="1600" dirty="0" err="1">
                <a:solidFill>
                  <a:srgbClr val="0000FF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0;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dirty="0">
                <a:solidFill>
                  <a:srgbClr val="0000FF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while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(ok)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{   </a:t>
            </a:r>
          </a:p>
          <a:p>
            <a:pPr>
              <a:spcAft>
                <a:spcPts val="0"/>
              </a:spcAft>
            </a:pP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en-US" sz="1600" dirty="0">
                <a:solidFill>
                  <a:srgbClr val="0000FF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try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{   Polka[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] = (</a:t>
            </a:r>
            <a:r>
              <a:rPr lang="en-US" sz="1600" dirty="0" err="1">
                <a:solidFill>
                  <a:srgbClr val="2B91AF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Kniga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fmt.Deserialize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StreamIn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r>
              <a:rPr lang="en-US" sz="1600" dirty="0">
                <a:solidFill>
                  <a:srgbClr val="008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r>
              <a:rPr lang="ru-RU" sz="1600" dirty="0" err="1">
                <a:solidFill>
                  <a:srgbClr val="008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Десериализуем</a:t>
            </a:r>
            <a:r>
              <a:rPr lang="ru-RU" sz="1600" dirty="0">
                <a:solidFill>
                  <a:srgbClr val="008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kol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++; 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++; textBox4.AppendText(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kol.ToString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+ </a:t>
            </a:r>
            <a:r>
              <a:rPr lang="en-US" sz="1600" dirty="0">
                <a:solidFill>
                  <a:srgbClr val="A31515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"\r\n"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}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1600" dirty="0">
                <a:solidFill>
                  <a:srgbClr val="0000FF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catch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{  </a:t>
            </a:r>
            <a:r>
              <a:rPr lang="en-US" sz="1600" dirty="0" err="1">
                <a:solidFill>
                  <a:srgbClr val="2B91AF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MessageBox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.Show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dirty="0">
                <a:solidFill>
                  <a:srgbClr val="A31515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"Failed to deserialize"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  <a:r>
              <a:rPr lang="en-US" sz="1600" dirty="0">
                <a:solidFill>
                  <a:srgbClr val="0000FF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break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}             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}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StreamIn.Close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  </a:t>
            </a:r>
            <a:r>
              <a:rPr lang="en-US" sz="1600" dirty="0">
                <a:solidFill>
                  <a:srgbClr val="008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ru-RU" sz="1600" dirty="0">
                <a:solidFill>
                  <a:srgbClr val="008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Закрываем поток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textBox4.AppendText(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kol.ToString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+ </a:t>
            </a:r>
            <a:r>
              <a:rPr lang="en-US" sz="1600" dirty="0">
                <a:solidFill>
                  <a:srgbClr val="A31515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"\r\n"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        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ru-RU" sz="16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25112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409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Рисунок 1">
            <a:extLst>
              <a:ext uri="{FF2B5EF4-FFF2-40B4-BE49-F238E27FC236}">
                <a16:creationId xmlns:a16="http://schemas.microsoft.com/office/drawing/2014/main" id="{0236CC8F-6D5F-47C6-9D32-92887C923E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908720"/>
            <a:ext cx="7488832" cy="5418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5443BC23-2607-44F9-B657-9E6D3C92A200}"/>
              </a:ext>
            </a:extLst>
          </p:cNvPr>
          <p:cNvSpPr/>
          <p:nvPr/>
        </p:nvSpPr>
        <p:spPr>
          <a:xfrm>
            <a:off x="2330643" y="260648"/>
            <a:ext cx="486190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Класт</a:t>
            </a:r>
            <a:r>
              <a:rPr lang="kk-KZ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ар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коллекци</a:t>
            </a:r>
            <a:r>
              <a:rPr lang="kk-KZ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ясын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қолдану </a:t>
            </a:r>
            <a:endParaRPr lang="ru-RU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98108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E538FF9-01DE-40B4-BF75-75BA5B9AC4A3}"/>
              </a:ext>
            </a:extLst>
          </p:cNvPr>
          <p:cNvSpPr/>
          <p:nvPr/>
        </p:nvSpPr>
        <p:spPr>
          <a:xfrm>
            <a:off x="539552" y="2420888"/>
            <a:ext cx="83529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Коллекциялар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түрлері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879178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 rot="10800000" flipV="1">
            <a:off x="647564" y="984205"/>
            <a:ext cx="7848872" cy="5632311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45720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Коллекциялар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түрлері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indent="45720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Көптеген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коллекциялар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NET Framework</a:t>
            </a: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платформасында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етілген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Коллекцияның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әрбір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мақсатқа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indent="457200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Коллекциялар</a:t>
            </a:r>
            <a:r>
              <a:rPr lang="ru-RU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класстары</a:t>
            </a:r>
            <a:r>
              <a:rPr lang="ru-RU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келесі</a:t>
            </a:r>
            <a:r>
              <a:rPr lang="ru-RU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атаулар</a:t>
            </a:r>
            <a:r>
              <a:rPr lang="ru-RU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кеңістігінде</a:t>
            </a:r>
            <a:r>
              <a:rPr lang="ru-RU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орналасқан</a:t>
            </a:r>
            <a:r>
              <a:rPr lang="ru-RU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kumimoji="0" lang="ru-RU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System.Collections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қарапайым</a:t>
            </a:r>
            <a:r>
              <a:rPr lang="ru-RU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б</a:t>
            </a:r>
            <a:r>
              <a:rPr lang="kk-KZ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ртипті</a:t>
            </a:r>
            <a:r>
              <a:rPr lang="ru-RU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емес</a:t>
            </a:r>
            <a:r>
              <a:rPr lang="ru-RU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коллекциялар</a:t>
            </a:r>
            <a:r>
              <a:rPr lang="ru-RU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коллекция </a:t>
            </a:r>
            <a:r>
              <a:rPr lang="ru-RU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класстары</a:t>
            </a:r>
            <a:r>
              <a:rPr lang="ru-RU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простые необобщенные классы коллекций)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;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ru-RU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System.Collections.Generic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kk-KZ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типтелген коллекция класстары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 (обобщенные или типизированные классы коллекций).</a:t>
            </a:r>
          </a:p>
          <a:p>
            <a:pPr marL="342900" indent="-342900" algn="just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ru-RU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System.Collections.Concurrent</a:t>
            </a:r>
            <a:r>
              <a:rPr lang="ru-RU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kk-KZ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коллекция класстары </a:t>
            </a:r>
            <a:r>
              <a:rPr lang="ru-RU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для обеспечения параллельного выполнения задач и многопоточного доступа)</a:t>
            </a:r>
            <a:endParaRPr kumimoji="0" lang="ru-RU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241484"/>
            <a:ext cx="83529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Коллекциялар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түрлері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065739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95C3305-109B-4FAD-93C0-1BD47053235D}"/>
              </a:ext>
            </a:extLst>
          </p:cNvPr>
          <p:cNvSpPr/>
          <p:nvPr/>
        </p:nvSpPr>
        <p:spPr>
          <a:xfrm>
            <a:off x="575556" y="260648"/>
            <a:ext cx="79928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62865" algn="ctr">
              <a:spcAft>
                <a:spcPts val="0"/>
              </a:spcAft>
              <a:tabLst>
                <a:tab pos="457200" algn="l"/>
              </a:tabLst>
            </a:pP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Некоторые коллекции 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Framework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386F65E2-78E8-4F60-987F-15C03C00D2CF}"/>
              </a:ext>
            </a:extLst>
          </p:cNvPr>
          <p:cNvSpPr/>
          <p:nvPr/>
        </p:nvSpPr>
        <p:spPr>
          <a:xfrm>
            <a:off x="827584" y="980728"/>
            <a:ext cx="774086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62865" algn="just">
              <a:spcAft>
                <a:spcPts val="0"/>
              </a:spcAft>
              <a:tabLst>
                <a:tab pos="457200" algn="l"/>
              </a:tabLs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Реализация классов коллекций осуществляется с помощью интерфейсов. Платформа .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NET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а именно библиотека 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Framework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предоставляет разработчика коллекций дополнительные интерфейсы и их обобщенные версии для организации коллекций, доступа к ее элементам по индексам, поиск в коллекции и т.д. </a:t>
            </a:r>
          </a:p>
          <a:p>
            <a:pPr marR="62865" algn="just">
              <a:spcAft>
                <a:spcPts val="0"/>
              </a:spcAft>
              <a:tabLst>
                <a:tab pos="457200" algn="l"/>
              </a:tabLs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Интерфейс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ICollection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являются стандартным для счетных коллекций объектов. Он допускает перебор своих элементов с использованием интерфейсов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IEnumerable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и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IEnumerator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позволяет определять размер коллекции, копировать ее в массив для более сложной обработки и т.д. </a:t>
            </a:r>
          </a:p>
          <a:p>
            <a:pPr marR="62865" algn="just">
              <a:spcAft>
                <a:spcPts val="0"/>
              </a:spcAft>
              <a:tabLst>
                <a:tab pos="457200" algn="l"/>
              </a:tabLs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Интерфейс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IList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являются стандартным для создания коллекций типа массив. Он также допускает перебор своих элементов с использованием интерфейсов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IEnumerable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и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IEnumerator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но и обеспечивает возможность прямого доступа к элементу с помощью перегружаемого индексатора. Интерфейс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IList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обеспечивает добавление, удаление и редактирование элемента коллекции по его индексу.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5873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409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31640" y="389418"/>
            <a:ext cx="68407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x-none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КЛАСТ</a:t>
            </a:r>
            <a:r>
              <a:rPr lang="kk-KZ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АРДЫҢ </a:t>
            </a:r>
            <a:r>
              <a:rPr lang="x-none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КОМПОЗИЦИЯ</a:t>
            </a:r>
            <a:r>
              <a:rPr lang="kk-KZ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СЫ ЖӘНЕ </a:t>
            </a:r>
            <a:r>
              <a:rPr lang="x-none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КОЛЛЕКЦИЯ</a:t>
            </a:r>
            <a:r>
              <a:rPr lang="kk-KZ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СЫ</a:t>
            </a:r>
            <a:endParaRPr lang="ru-RU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83568" y="1484784"/>
            <a:ext cx="7776864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kk-KZ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Егер класс өз өрістерінде басқа класс 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объект</a:t>
            </a:r>
            <a:r>
              <a:rPr lang="kk-KZ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терін пайдаланатын болса, онда кластардың осындай бірлестігі </a:t>
            </a:r>
            <a:r>
              <a:rPr lang="ru-RU" sz="2400" b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композици</a:t>
            </a:r>
            <a:r>
              <a:rPr lang="kk-KZ" sz="24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я</a:t>
            </a:r>
            <a:r>
              <a:rPr lang="kk-KZ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деп аталады.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endParaRPr lang="kk-KZ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kk-KZ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Класс композициясы бұл - бұрын жазылған қосымша кодын қайта пайдалану түрлерінің бірі. Мысалы, «дәріхана» класын «дәрілер» класының композициясы, яғни «дәрілер» класының түрлі объекттерінің массиві ретінде қарастыруға болады. </a:t>
            </a:r>
          </a:p>
          <a:p>
            <a:pPr indent="457200" algn="just"/>
            <a:r>
              <a:rPr lang="ru-RU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Композици</a:t>
            </a:r>
            <a:r>
              <a:rPr lang="kk-KZ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я мысалы ретінде 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«гараж» </a:t>
            </a:r>
            <a:r>
              <a:rPr lang="ru-RU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клас</a:t>
            </a:r>
            <a:r>
              <a:rPr lang="kk-KZ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ында 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«автомобиль» объект</a:t>
            </a:r>
            <a:r>
              <a:rPr lang="kk-KZ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терінің бірлестігін келтіруге болады. 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endParaRPr lang="ru-RU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endParaRPr lang="ru-RU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43789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F3DB196-8556-4B7B-8EFC-236936B6FA20}"/>
              </a:ext>
            </a:extLst>
          </p:cNvPr>
          <p:cNvSpPr/>
          <p:nvPr/>
        </p:nvSpPr>
        <p:spPr>
          <a:xfrm>
            <a:off x="611559" y="692696"/>
            <a:ext cx="7920881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62865" algn="just">
              <a:spcAft>
                <a:spcPts val="0"/>
              </a:spcAft>
              <a:tabLst>
                <a:tab pos="457200" algn="l"/>
              </a:tabLst>
            </a:pP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Существует множество интерфейсов для работы с нестандартными коллекциями, например, интерфейс </a:t>
            </a:r>
            <a:r>
              <a:rPr lang="en-US" sz="22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IDictioary</a:t>
            </a:r>
            <a:r>
              <a:rPr lang="ru-RU" sz="22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Enumerator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позволяет работать с коллекциями типа словари и т.д.</a:t>
            </a:r>
          </a:p>
          <a:p>
            <a:pPr marR="62865" algn="just">
              <a:spcAft>
                <a:spcPts val="0"/>
              </a:spcAft>
              <a:tabLst>
                <a:tab pos="457200" algn="l"/>
              </a:tabLst>
            </a:pP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Использование интерфейсов позволило в библиотеке </a:t>
            </a:r>
            <a:r>
              <a:rPr lang="en-US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Framework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создать несколько классов коллекций, например, </a:t>
            </a:r>
            <a:r>
              <a:rPr lang="en-US" sz="2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Array</a:t>
            </a:r>
            <a:r>
              <a:rPr lang="ru-RU" sz="2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2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ArrayList</a:t>
            </a:r>
            <a:r>
              <a:rPr lang="ru-RU" sz="2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LinkedList</a:t>
            </a:r>
            <a:r>
              <a:rPr lang="ru-RU" sz="2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Queue</a:t>
            </a:r>
            <a:r>
              <a:rPr lang="ru-RU" sz="2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Stack</a:t>
            </a:r>
            <a:r>
              <a:rPr lang="en-US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 другие. </a:t>
            </a:r>
          </a:p>
          <a:p>
            <a:pPr marR="62865" algn="just">
              <a:spcAft>
                <a:spcPts val="0"/>
              </a:spcAft>
              <a:tabLst>
                <a:tab pos="457200" algn="l"/>
              </a:tabLst>
            </a:pP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Для визуального представления коллекций (фактически это тоже классы коллекций) в языке </a:t>
            </a:r>
            <a:r>
              <a:rPr lang="en-US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# имеется несколько управляющих элементов, например, известный нам </a:t>
            </a:r>
            <a:r>
              <a:rPr lang="ru-RU" sz="22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DataGridView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и другие подобные ему элементы, </a:t>
            </a:r>
            <a:r>
              <a:rPr lang="en-US" sz="22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TreeView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предназначен для отображения иерархических коллекций и т.д.</a:t>
            </a:r>
          </a:p>
          <a:p>
            <a:pPr marR="62865" algn="just">
              <a:spcAft>
                <a:spcPts val="0"/>
              </a:spcAft>
              <a:tabLst>
                <a:tab pos="457200" algn="l"/>
              </a:tabLst>
            </a:pP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Более подробно Вы будете изучать коллекции в дисциплинах «Прикладное программирование» и «Базы данных» в нашей дисциплине мы рассмотрим работу с классом коллекции на примере коллекции </a:t>
            </a:r>
            <a:r>
              <a:rPr lang="en-US" sz="22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ArrayList</a:t>
            </a:r>
            <a:r>
              <a:rPr lang="ru-RU" sz="2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DB787BCE-22DA-4753-BF43-9A30D73FBAD3}"/>
              </a:ext>
            </a:extLst>
          </p:cNvPr>
          <p:cNvSpPr/>
          <p:nvPr/>
        </p:nvSpPr>
        <p:spPr>
          <a:xfrm>
            <a:off x="575555" y="195082"/>
            <a:ext cx="79928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62865" algn="ctr">
              <a:spcAft>
                <a:spcPts val="0"/>
              </a:spcAft>
              <a:tabLst>
                <a:tab pos="457200" algn="l"/>
              </a:tabLst>
            </a:pP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Некоторые коллекции 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Framework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06253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1CC2D025-2306-4753-A28B-F50484DDB531}"/>
              </a:ext>
            </a:extLst>
          </p:cNvPr>
          <p:cNvSpPr/>
          <p:nvPr/>
        </p:nvSpPr>
        <p:spPr>
          <a:xfrm>
            <a:off x="407967" y="893458"/>
            <a:ext cx="82616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/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System.Collections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(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атаулар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кеңістігінің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класстары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5E332AD2-CFE0-4868-9961-13272CACDA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694" y="1497541"/>
            <a:ext cx="7613576" cy="2677656"/>
          </a:xfrm>
          <a:prstGeom prst="rect">
            <a:avLst/>
          </a:prstGeom>
          <a:solidFill>
            <a:srgbClr val="F9F9F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System.Collections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атаулар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кеңістігіндегі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класстар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нақты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типтелген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объекттер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түріндегі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элементтерді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Object</a:t>
            </a:r>
            <a:r>
              <a:rPr lang="ru-RU" alt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типіндегі</a:t>
            </a:r>
            <a:r>
              <a:rPr lang="ru-RU" alt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объекттерді</a:t>
            </a:r>
            <a:r>
              <a:rPr lang="ru-RU" alt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сақтайды</a:t>
            </a:r>
            <a:r>
              <a:rPr lang="ru-RU" alt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Төмендегі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кестеде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System.Collections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атаулар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кеңістігіндегі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пайдаланылатын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кейбір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класстар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берілген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ru-RU" alt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EB99453E-ECC0-4EC6-9425-FE3C856CE1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694" y="3713532"/>
            <a:ext cx="7444698" cy="461665"/>
          </a:xfrm>
          <a:prstGeom prst="rect">
            <a:avLst/>
          </a:prstGeom>
          <a:solidFill>
            <a:srgbClr val="F9F9F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ru-RU" alt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A0797739-2D17-49C7-8CE5-DF9A813CD0CB}"/>
              </a:ext>
            </a:extLst>
          </p:cNvPr>
          <p:cNvSpPr/>
          <p:nvPr/>
        </p:nvSpPr>
        <p:spPr>
          <a:xfrm>
            <a:off x="323528" y="241484"/>
            <a:ext cx="784887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Коллекциялар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түрлері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954888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CE4D4C28-CF57-44E3-998C-A6DE6E76C5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9642681"/>
              </p:ext>
            </p:extLst>
          </p:nvPr>
        </p:nvGraphicFramePr>
        <p:xfrm>
          <a:off x="755576" y="1561879"/>
          <a:ext cx="7848872" cy="37342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val="2321527295"/>
                    </a:ext>
                  </a:extLst>
                </a:gridCol>
                <a:gridCol w="6336704">
                  <a:extLst>
                    <a:ext uri="{9D8B030D-6E8A-4147-A177-3AD203B41FA5}">
                      <a16:colId xmlns:a16="http://schemas.microsoft.com/office/drawing/2014/main" val="1378561053"/>
                    </a:ext>
                  </a:extLst>
                </a:gridCol>
              </a:tblGrid>
              <a:tr h="470640">
                <a:tc>
                  <a:txBody>
                    <a:bodyPr/>
                    <a:lstStyle/>
                    <a:p>
                      <a:pPr algn="ctr"/>
                      <a:r>
                        <a:rPr lang="ru-RU" sz="2000" b="1" i="0" u="none" strike="noStrike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Класс</a:t>
                      </a:r>
                      <a:endParaRPr lang="ru-RU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Сипаттама </a:t>
                      </a:r>
                      <a:endParaRPr lang="ru-RU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8264136"/>
                  </a:ext>
                </a:extLst>
              </a:tr>
              <a:tr h="393456">
                <a:tc>
                  <a:txBody>
                    <a:bodyPr/>
                    <a:lstStyle/>
                    <a:p>
                      <a:r>
                        <a:rPr lang="en-US" sz="20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ArrayList</a:t>
                      </a:r>
                      <a:endParaRPr lang="ru-RU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Қажет</a:t>
                      </a:r>
                      <a:r>
                        <a:rPr lang="ru-RU" sz="20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1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болған</a:t>
                      </a:r>
                      <a:r>
                        <a:rPr lang="ru-RU" sz="20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1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жағдайда</a:t>
                      </a:r>
                      <a:r>
                        <a:rPr lang="ru-RU" sz="20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1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өлшемі</a:t>
                      </a:r>
                      <a:r>
                        <a:rPr lang="ru-RU" sz="20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1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динамикалық</a:t>
                      </a:r>
                      <a:r>
                        <a:rPr lang="ru-RU" sz="20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1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түрде</a:t>
                      </a:r>
                      <a:r>
                        <a:rPr lang="ru-RU" sz="20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1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өсетін</a:t>
                      </a:r>
                      <a:r>
                        <a:rPr lang="ru-RU" sz="20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1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объекттер</a:t>
                      </a:r>
                      <a:r>
                        <a:rPr lang="ru-RU" sz="20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1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массивын</a:t>
                      </a:r>
                      <a:r>
                        <a:rPr lang="ru-RU" sz="20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1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сипаттайды</a:t>
                      </a:r>
                      <a:r>
                        <a:rPr lang="ru-RU" sz="20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endParaRPr lang="ru-RU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8841411"/>
                  </a:ext>
                </a:extLst>
              </a:tr>
              <a:tr h="401448">
                <a:tc>
                  <a:txBody>
                    <a:bodyPr/>
                    <a:lstStyle/>
                    <a:p>
                      <a:r>
                        <a:rPr lang="en-US" sz="20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Hashtable</a:t>
                      </a:r>
                      <a:endParaRPr lang="ru-RU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Кілтт</a:t>
                      </a:r>
                      <a:r>
                        <a:rPr lang="kk-KZ" sz="20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ің </a:t>
                      </a:r>
                      <a:r>
                        <a:rPr lang="ru-RU" sz="20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хэш-код </a:t>
                      </a:r>
                      <a:r>
                        <a:rPr lang="ru-RU" sz="2000" b="1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арқылы</a:t>
                      </a:r>
                      <a:r>
                        <a:rPr lang="ru-RU" sz="20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1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реттелетін</a:t>
                      </a:r>
                      <a:r>
                        <a:rPr lang="ru-RU" sz="20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«</a:t>
                      </a:r>
                      <a:r>
                        <a:rPr lang="ru-RU" sz="2000" b="1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кілт-мән</a:t>
                      </a:r>
                      <a:r>
                        <a:rPr lang="ru-RU" sz="20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» </a:t>
                      </a:r>
                      <a:r>
                        <a:rPr lang="ru-RU" sz="2000" b="1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жұптарының</a:t>
                      </a:r>
                      <a:r>
                        <a:rPr lang="ru-RU" sz="20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коллекциясын</a:t>
                      </a:r>
                      <a:r>
                        <a:rPr lang="ru-RU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1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сипаттайды</a:t>
                      </a:r>
                      <a:r>
                        <a:rPr lang="ru-RU" sz="20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4635800"/>
                  </a:ext>
                </a:extLst>
              </a:tr>
              <a:tr h="121408"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Queue</a:t>
                      </a:r>
                      <a:endParaRPr lang="ru-RU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Представляет коллекцию объектов, которая обслуживается в порядке поступления (FIFO).</a:t>
                      </a:r>
                      <a:endParaRPr lang="ru-RU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24656695"/>
                  </a:ext>
                </a:extLst>
              </a:tr>
              <a:tr h="1160482"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Stack</a:t>
                      </a:r>
                      <a:endParaRPr lang="ru-RU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Представляет коллекцию объектов, которая обслуживается в обратном порядке (LIFO).</a:t>
                      </a:r>
                      <a:endParaRPr lang="ru-RU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3035528"/>
                  </a:ext>
                </a:extLst>
              </a:tr>
            </a:tbl>
          </a:graphicData>
        </a:graphic>
      </p:graphicFrame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68F94D38-FD9B-4374-97FE-DDFF0A61540A}"/>
              </a:ext>
            </a:extLst>
          </p:cNvPr>
          <p:cNvSpPr/>
          <p:nvPr/>
        </p:nvSpPr>
        <p:spPr>
          <a:xfrm>
            <a:off x="323528" y="241484"/>
            <a:ext cx="784887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Коллекциялар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түрлері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08CA2F4B-9931-4C81-AA51-7C0AB66D16B0}"/>
              </a:ext>
            </a:extLst>
          </p:cNvPr>
          <p:cNvSpPr/>
          <p:nvPr/>
        </p:nvSpPr>
        <p:spPr>
          <a:xfrm>
            <a:off x="407967" y="893458"/>
            <a:ext cx="82616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/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System.Collections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(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атаулар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кеңістігінің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класстары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307461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987824" y="292006"/>
            <a:ext cx="291259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ArrayList коллекциясы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55576" y="692116"/>
            <a:ext cx="777686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ArrayList Класс System</a:t>
            </a:r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Collections</a:t>
            </a:r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ArrayList атаулар кеңістігіне тиісті және кез-келген типтегі объекттерді сақтау үшін қолданылады. ArrayList</a:t>
            </a:r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класының негізгі қасиеттері мен әдістері (үзінді, кестенің толық нұсқасын дәрістен қара)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6142525"/>
              </p:ext>
            </p:extLst>
          </p:nvPr>
        </p:nvGraphicFramePr>
        <p:xfrm>
          <a:off x="719572" y="2563651"/>
          <a:ext cx="7704855" cy="360040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8587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461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00089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Қасиеттер мен әдістер</a:t>
                      </a:r>
                      <a:endParaRPr lang="ru-RU" sz="2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Сипаттама</a:t>
                      </a:r>
                      <a:endParaRPr lang="ru-RU" sz="2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0089"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public static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ArrayList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IList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: List);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List коллекциясының негізінде ArrayList объектін құрады 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00089"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public virtual int Add(Oblect Value);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Тізім соңына жаңа 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объект</a:t>
                      </a:r>
                      <a:r>
                        <a:rPr lang="kk-KZ" sz="20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ті қосады және и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ндекс</a:t>
                      </a:r>
                      <a:r>
                        <a:rPr lang="kk-KZ" sz="20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ті қайтарады. 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00133"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public virtual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viod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AddRange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ICollection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coll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)l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Тізім соңына бірнеше 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объект</a:t>
                      </a:r>
                      <a:r>
                        <a:rPr lang="kk-KZ" sz="20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терді қосады.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BE17CF8F-7D32-400B-8187-B18CC36E8C9C}"/>
              </a:ext>
            </a:extLst>
          </p:cNvPr>
          <p:cNvSpPr/>
          <p:nvPr/>
        </p:nvSpPr>
        <p:spPr>
          <a:xfrm>
            <a:off x="1115616" y="1932756"/>
            <a:ext cx="349486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Іске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асырады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IList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ICloneable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070228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935D916E-ADA7-4228-ADC9-92561F0EC906}"/>
              </a:ext>
            </a:extLst>
          </p:cNvPr>
          <p:cNvSpPr/>
          <p:nvPr/>
        </p:nvSpPr>
        <p:spPr>
          <a:xfrm>
            <a:off x="555688" y="800418"/>
            <a:ext cx="777686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Задача 12.1 Использовать класс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ArrayList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для организации коллекции «Гараж», объединяющей объекты «Автомобиль». Для работы с коллекцией использовать свойства и методы таблицы 12.1.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1D060317-09CE-43D3-B001-DA8CBCFE3ABD}"/>
              </a:ext>
            </a:extLst>
          </p:cNvPr>
          <p:cNvSpPr/>
          <p:nvPr/>
        </p:nvSpPr>
        <p:spPr>
          <a:xfrm>
            <a:off x="2987824" y="292006"/>
            <a:ext cx="291259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ArrayList коллекциясы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DD1893A0-77F7-4466-855F-C25624DBAF02}"/>
              </a:ext>
            </a:extLst>
          </p:cNvPr>
          <p:cNvSpPr/>
          <p:nvPr/>
        </p:nvSpPr>
        <p:spPr>
          <a:xfrm>
            <a:off x="555688" y="1832050"/>
            <a:ext cx="8046640" cy="486287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kk-KZ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class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B91A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Avto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{  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Marka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Cena;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Avto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sm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sc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{    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Marka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sm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Cena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sc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}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};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2B91A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ArrayList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Garaj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20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2B91A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ArrayList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  <a:endParaRPr lang="ru-RU" sz="2000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pPr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void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button1_Click(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object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sender, </a:t>
            </a:r>
            <a:r>
              <a:rPr lang="en-US" dirty="0" err="1">
                <a:solidFill>
                  <a:srgbClr val="2B91A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EventArgs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e)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{  panel2.Visible = 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true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  panel3.Visible = 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false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  panel1.Visible = 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false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n;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c;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 = textBox1.Text;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 = </a:t>
            </a:r>
            <a:r>
              <a:rPr lang="en-US" dirty="0">
                <a:solidFill>
                  <a:srgbClr val="2B91A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Convert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.ToInt32(textBox2.Text);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b="1" dirty="0" err="1">
                <a:solidFill>
                  <a:srgbClr val="2B91A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Avto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at = </a:t>
            </a:r>
            <a:r>
              <a:rPr lang="en-US" sz="20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2B91A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Avto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(n, c);</a:t>
            </a:r>
            <a:endParaRPr lang="ru-RU" sz="2000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Garaj.Add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(at);</a:t>
            </a:r>
            <a:endParaRPr lang="ru-RU" sz="2000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}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250675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19ADDB2-46F6-4814-81CA-EF752707530F}"/>
              </a:ext>
            </a:extLst>
          </p:cNvPr>
          <p:cNvSpPr/>
          <p:nvPr/>
        </p:nvSpPr>
        <p:spPr>
          <a:xfrm>
            <a:off x="467544" y="836712"/>
            <a:ext cx="847283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System.Collections.Generic</a:t>
            </a:r>
            <a:r>
              <a:rPr lang="kk-KZ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атаулар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кеңістігінің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класстары</a:t>
            </a:r>
            <a:endParaRPr lang="en-US" sz="2400" b="1" i="0" u="none" strike="noStrike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D55986D9-0D0C-46A6-8563-ADADB8363606}"/>
              </a:ext>
            </a:extLst>
          </p:cNvPr>
          <p:cNvSpPr/>
          <p:nvPr/>
        </p:nvSpPr>
        <p:spPr>
          <a:xfrm>
            <a:off x="323528" y="241484"/>
            <a:ext cx="83529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Коллекциялар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түрлері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F0B441FC-0258-4B77-AF85-9698C499EADE}"/>
              </a:ext>
            </a:extLst>
          </p:cNvPr>
          <p:cNvSpPr/>
          <p:nvPr/>
        </p:nvSpPr>
        <p:spPr>
          <a:xfrm>
            <a:off x="683568" y="1484784"/>
            <a:ext cx="799288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Коллекциядағы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барлық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элементтер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бірдей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деректер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типінде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болса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әмбебап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коллекция  (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универсальная коллекция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қолданылады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457200"/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Әмбебап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коллекция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қажетті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типтег</a:t>
            </a: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деректерді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қосуға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береді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сондықтан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қатаң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типтелуді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етеді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457200"/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Төмендегі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кестеде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System.Collections</a:t>
            </a:r>
            <a:r>
              <a:rPr lang="kk-K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Generic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атаулар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кеңістігіндегі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пайдаланылатын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кейбір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класстар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сипатталған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/>
            <a:endParaRPr lang="ru-RU" sz="2400" b="0" i="0" u="none" strike="noStrike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045747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19ADDB2-46F6-4814-81CA-EF752707530F}"/>
              </a:ext>
            </a:extLst>
          </p:cNvPr>
          <p:cNvSpPr/>
          <p:nvPr/>
        </p:nvSpPr>
        <p:spPr>
          <a:xfrm>
            <a:off x="467544" y="836712"/>
            <a:ext cx="847283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System.Collections.Generic</a:t>
            </a:r>
            <a:r>
              <a:rPr lang="kk-KZ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атаулар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кеңістігінің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класстары</a:t>
            </a:r>
            <a:endParaRPr lang="en-US" sz="2400" b="1" i="0" u="none" strike="noStrike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D55986D9-0D0C-46A6-8563-ADADB8363606}"/>
              </a:ext>
            </a:extLst>
          </p:cNvPr>
          <p:cNvSpPr/>
          <p:nvPr/>
        </p:nvSpPr>
        <p:spPr>
          <a:xfrm>
            <a:off x="323528" y="241484"/>
            <a:ext cx="83529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Коллекциялар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түрлері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A582CF3A-9AC9-4010-87DE-4801E976CC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4334495"/>
              </p:ext>
            </p:extLst>
          </p:nvPr>
        </p:nvGraphicFramePr>
        <p:xfrm>
          <a:off x="539552" y="1298377"/>
          <a:ext cx="7920879" cy="4585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0280">
                  <a:extLst>
                    <a:ext uri="{9D8B030D-6E8A-4147-A177-3AD203B41FA5}">
                      <a16:colId xmlns:a16="http://schemas.microsoft.com/office/drawing/2014/main" val="2321527295"/>
                    </a:ext>
                  </a:extLst>
                </a:gridCol>
                <a:gridCol w="5400599">
                  <a:extLst>
                    <a:ext uri="{9D8B030D-6E8A-4147-A177-3AD203B41FA5}">
                      <a16:colId xmlns:a16="http://schemas.microsoft.com/office/drawing/2014/main" val="1378561053"/>
                    </a:ext>
                  </a:extLst>
                </a:gridCol>
              </a:tblGrid>
              <a:tr h="470640">
                <a:tc>
                  <a:txBody>
                    <a:bodyPr/>
                    <a:lstStyle/>
                    <a:p>
                      <a:pPr algn="ctr"/>
                      <a:r>
                        <a:rPr lang="ru-RU" sz="2000" b="1" i="0" u="none" strike="noStrike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Класс</a:t>
                      </a:r>
                      <a:endParaRPr lang="ru-RU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Сипаттама </a:t>
                      </a:r>
                      <a:endParaRPr lang="ru-RU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8264136"/>
                  </a:ext>
                </a:extLst>
              </a:tr>
              <a:tr h="393456"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Dictionary&lt;</a:t>
                      </a:r>
                      <a:r>
                        <a:rPr lang="en-US" sz="20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TKey</a:t>
                      </a:r>
                      <a:r>
                        <a:rPr lang="en-US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kk-KZ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TValue&gt;</a:t>
                      </a:r>
                      <a:endParaRPr lang="ru-RU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Предоставляет коллекцию пар «ключ-значение», которые упорядочены по ключу.</a:t>
                      </a:r>
                      <a:endParaRPr lang="ru-RU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8841411"/>
                  </a:ext>
                </a:extLst>
              </a:tr>
              <a:tr h="401448"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List&lt;T&gt;</a:t>
                      </a:r>
                      <a:endParaRPr lang="ru-RU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Представляет список объектов, доступных по индексу. Предоставляет методы для поиска по списку, его сортировки и изменения.</a:t>
                      </a:r>
                      <a:endParaRPr lang="ru-RU" sz="2000" b="1" i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4635800"/>
                  </a:ext>
                </a:extLst>
              </a:tr>
              <a:tr h="121408"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Queue&lt;T&gt;</a:t>
                      </a:r>
                      <a:endParaRPr lang="ru-RU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Представляет коллекцию объектов, которая обслуживается в порядке поступления (FIFO).</a:t>
                      </a:r>
                      <a:endParaRPr lang="ru-RU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24656695"/>
                  </a:ext>
                </a:extLst>
              </a:tr>
              <a:tr h="580241">
                <a:tc>
                  <a:txBody>
                    <a:bodyPr/>
                    <a:lstStyle/>
                    <a:p>
                      <a:r>
                        <a:rPr lang="en-US" sz="20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SortedList</a:t>
                      </a:r>
                      <a:r>
                        <a:rPr lang="en-US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&lt;</a:t>
                      </a:r>
                      <a:r>
                        <a:rPr lang="en-US" sz="20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TKey,TValue</a:t>
                      </a:r>
                      <a:r>
                        <a:rPr lang="en-US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&gt;</a:t>
                      </a:r>
                      <a:endParaRPr lang="ru-RU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Представляет коллекцию пар "ключ-значение", упорядоченных по ключу на основе реализации </a:t>
                      </a:r>
                      <a:r>
                        <a:rPr lang="ru-RU" sz="20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hlinkClick r:id="rId2"/>
                        </a:rPr>
                        <a:t>IComparer</a:t>
                      </a:r>
                      <a:r>
                        <a:rPr lang="ru-RU" sz="2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hlinkClick r:id="rId2"/>
                        </a:rPr>
                        <a:t>&lt;T&gt;</a:t>
                      </a:r>
                      <a:r>
                        <a:rPr lang="ru-RU" sz="2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endParaRPr lang="ru-RU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3035528"/>
                  </a:ext>
                </a:extLst>
              </a:tr>
              <a:tr h="580241"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Stack&lt;T&gt;</a:t>
                      </a:r>
                      <a:endParaRPr lang="ru-RU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Представляет коллекцию объектов, которая обслуживается в обратном порядке (LIFO).</a:t>
                      </a:r>
                      <a:endParaRPr lang="ru-RU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19751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78185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78698" y="814033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Список 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List&lt;T&gt;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13372" y="1850633"/>
            <a:ext cx="8280920" cy="4708981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void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Add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(T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item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: добавление нового элемента в список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void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AddRange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ICollection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collection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: добавление с список коллекции или массива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BinarySearch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(T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item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: бинарный поиск элемента в списке. Если элемент найден, то метод возвращает индекс этого элемента в коллекции. При этом список должен быть отсортирован.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IndexOf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(T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item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: возвращает индекс первого вхождения элемента в списке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void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Insert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index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, T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item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: вставляет элемент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item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в списке на позицию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index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bool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Remove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(T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item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: удаляет элемент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item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из списка, и если удаление прошло успешно, то возвращает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true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void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RemoveAt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index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: удаление элемента по указанному индексу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index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void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Sort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()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: сортировка списка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84917" y="1109195"/>
            <a:ext cx="828038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Класс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List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&lt;T&gt;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представляет простейший список однотипных объектов. Среди его </a:t>
            </a:r>
            <a:r>
              <a:rPr lang="ru-RU" b="1" u="sng" dirty="0">
                <a:latin typeface="Times New Roman" pitchFamily="18" charset="0"/>
                <a:cs typeface="Times New Roman" pitchFamily="18" charset="0"/>
              </a:rPr>
              <a:t>методов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можно выделить следующие: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9D3D2D4A-6671-4870-910D-C78B6CE38B41}"/>
              </a:ext>
            </a:extLst>
          </p:cNvPr>
          <p:cNvSpPr/>
          <p:nvPr/>
        </p:nvSpPr>
        <p:spPr>
          <a:xfrm>
            <a:off x="588404" y="215932"/>
            <a:ext cx="847283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System.Collections.Generic</a:t>
            </a:r>
            <a:r>
              <a:rPr lang="kk-KZ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атаулар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кеңістігінің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класстары</a:t>
            </a:r>
            <a:endParaRPr lang="en-US" sz="2400" b="1" i="0" u="none" strike="noStrike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094681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C4FB14D-0093-4E3A-A342-009F10531BAE}"/>
              </a:ext>
            </a:extLst>
          </p:cNvPr>
          <p:cNvSpPr/>
          <p:nvPr/>
        </p:nvSpPr>
        <p:spPr>
          <a:xfrm>
            <a:off x="467544" y="897429"/>
            <a:ext cx="250100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List&lt;T&gt; </a:t>
            </a:r>
            <a:r>
              <a:rPr lang="kk-KZ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классы 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b="1" i="0" u="none" strike="noStrike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BB3AD060-6E8E-4700-B5B7-F930EF2E17E2}"/>
              </a:ext>
            </a:extLst>
          </p:cNvPr>
          <p:cNvSpPr/>
          <p:nvPr/>
        </p:nvSpPr>
        <p:spPr>
          <a:xfrm>
            <a:off x="2843808" y="932595"/>
            <a:ext cx="570790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Іске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асырады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ICollection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&lt;T&gt;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IEnumerable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&lt;T&gt;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&lt;T&gt;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IReadOnlyCollection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&lt;T&gt;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IReadOnlyList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&lt;T&gt;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IList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FC29A697-0F68-4309-BABC-6F0BA2989F99}"/>
              </a:ext>
            </a:extLst>
          </p:cNvPr>
          <p:cNvSpPr/>
          <p:nvPr/>
        </p:nvSpPr>
        <p:spPr>
          <a:xfrm>
            <a:off x="467544" y="1833924"/>
            <a:ext cx="8084169" cy="470898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101F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using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System.Collections.Generic</a:t>
            </a:r>
            <a:endParaRPr lang="en-US" sz="2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r>
              <a:rPr lang="ru-RU" sz="2000" dirty="0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ru-RU" sz="2000" dirty="0" err="1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тізімді</a:t>
            </a:r>
            <a:r>
              <a:rPr lang="ru-RU" sz="2000" dirty="0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құру</a:t>
            </a:r>
            <a:r>
              <a:rPr lang="ru-RU" sz="2000" dirty="0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</a:t>
            </a:r>
            <a:r>
              <a:rPr lang="ru-RU" sz="20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класс </a:t>
            </a:r>
            <a:r>
              <a:rPr lang="ru-RU" sz="20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атауы</a:t>
            </a:r>
            <a:r>
              <a:rPr lang="ru-RU" sz="2000" dirty="0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parts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sz="2000" dirty="0" err="1">
                <a:solidFill>
                  <a:srgbClr val="0101F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&gt;(); 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sz="20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ru-RU" sz="2000" dirty="0" err="1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тізімге</a:t>
            </a:r>
            <a:r>
              <a:rPr lang="ru-RU" sz="2000" dirty="0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элементттерді</a:t>
            </a:r>
            <a:r>
              <a:rPr lang="ru-RU" sz="2000" dirty="0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қосу</a:t>
            </a:r>
            <a:r>
              <a:rPr lang="ru-RU" sz="2000" dirty="0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</a:p>
          <a:p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parts.Add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dirty="0" err="1">
                <a:solidFill>
                  <a:srgbClr val="0101F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{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PartName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ru-RU" sz="2000" dirty="0">
                <a:solidFill>
                  <a:srgbClr val="A3151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ru-RU" sz="2000" dirty="0" err="1">
                <a:solidFill>
                  <a:srgbClr val="A3151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crank</a:t>
            </a:r>
            <a:r>
              <a:rPr lang="ru-RU" sz="2000" dirty="0">
                <a:solidFill>
                  <a:srgbClr val="A3151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A3151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arm</a:t>
            </a:r>
            <a:r>
              <a:rPr lang="ru-RU" sz="2000" dirty="0">
                <a:solidFill>
                  <a:srgbClr val="A3151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PartId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=1234});        </a:t>
            </a:r>
          </a:p>
          <a:p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parts.Add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dirty="0" err="1">
                <a:solidFill>
                  <a:srgbClr val="0101F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{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PartName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sz="2000" dirty="0">
                <a:solidFill>
                  <a:srgbClr val="A3151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ru-RU" sz="2000" dirty="0" err="1">
                <a:solidFill>
                  <a:srgbClr val="A3151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chain</a:t>
            </a:r>
            <a:r>
              <a:rPr lang="ru-RU" sz="2000" dirty="0">
                <a:solidFill>
                  <a:srgbClr val="A3151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A3151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ring</a:t>
            </a:r>
            <a:r>
              <a:rPr lang="ru-RU" sz="2000" dirty="0">
                <a:solidFill>
                  <a:srgbClr val="A3151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PartId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1334   }   );</a:t>
            </a:r>
          </a:p>
          <a:p>
            <a:endParaRPr lang="ru-RU" sz="2000" dirty="0">
              <a:solidFill>
                <a:srgbClr val="008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ru-RU" sz="2000" dirty="0" err="1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циклды</a:t>
            </a:r>
            <a:r>
              <a:rPr lang="ru-RU" sz="2000" dirty="0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қолдану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2000" dirty="0" err="1">
                <a:solidFill>
                  <a:srgbClr val="0101F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foreach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aPart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101F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parts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{ 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aPart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>
              <a:spcAft>
                <a:spcPts val="0"/>
              </a:spcAft>
            </a:pPr>
            <a:r>
              <a:rPr lang="ru-RU" sz="2000" dirty="0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индекс </a:t>
            </a:r>
            <a:r>
              <a:rPr lang="ru-RU" sz="2000" dirty="0" err="1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2000" dirty="0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000" dirty="0" err="1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элементті</a:t>
            </a:r>
            <a:r>
              <a:rPr lang="ru-RU" sz="2000" dirty="0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жою</a:t>
            </a:r>
            <a:r>
              <a:rPr lang="ru-RU" sz="2000" dirty="0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parts.RemoveAt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(2);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72D8371C-988C-4F6E-A70C-EC628809C2EA}"/>
              </a:ext>
            </a:extLst>
          </p:cNvPr>
          <p:cNvSpPr/>
          <p:nvPr/>
        </p:nvSpPr>
        <p:spPr>
          <a:xfrm>
            <a:off x="588404" y="215932"/>
            <a:ext cx="847283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System.Collections.Generic</a:t>
            </a:r>
            <a:r>
              <a:rPr lang="kk-KZ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атаулар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кеңістігінің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класстары</a:t>
            </a:r>
            <a:endParaRPr lang="en-US" sz="2400" b="1" i="0" u="none" strike="noStrike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A4E077B4-6051-407C-AAE5-A9EE6F5A89AF}"/>
              </a:ext>
            </a:extLst>
          </p:cNvPr>
          <p:cNvSpPr/>
          <p:nvPr/>
        </p:nvSpPr>
        <p:spPr>
          <a:xfrm>
            <a:off x="588404" y="1436731"/>
            <a:ext cx="163137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Мысал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40232755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A286DBD-BE26-4264-9B2F-E8476BEEE5C0}"/>
              </a:ext>
            </a:extLst>
          </p:cNvPr>
          <p:cNvSpPr/>
          <p:nvPr/>
        </p:nvSpPr>
        <p:spPr>
          <a:xfrm>
            <a:off x="755576" y="1916832"/>
            <a:ext cx="77768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LINQ </a:t>
            </a:r>
          </a:p>
          <a:p>
            <a:pPr algn="ctr"/>
            <a:r>
              <a:rPr lang="ru-RU" sz="3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доступа к коллекции</a:t>
            </a:r>
            <a:endParaRPr lang="ru-RU" sz="3600" b="1" i="0" u="none" strike="noStrike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53474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409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389418"/>
            <a:ext cx="777686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x-none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КЛАСТ</a:t>
            </a:r>
            <a:r>
              <a:rPr lang="kk-KZ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АРДЫҢ </a:t>
            </a:r>
            <a:r>
              <a:rPr lang="x-none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КОМПОЗИЦИЯ</a:t>
            </a:r>
            <a:r>
              <a:rPr lang="kk-KZ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СЫ ЖӘНЕ </a:t>
            </a:r>
            <a:r>
              <a:rPr lang="x-none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КОЛЛЕКЦИЯ</a:t>
            </a:r>
            <a:r>
              <a:rPr lang="kk-KZ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СЫ</a:t>
            </a:r>
            <a:endParaRPr lang="ru-RU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27584" y="1490008"/>
            <a:ext cx="756084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kk-KZ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Деректердің құылымда бір типті объекттердің бірлесуі  </a:t>
            </a:r>
            <a:r>
              <a:rPr lang="kk-KZ" sz="24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коллекция</a:t>
            </a:r>
            <a:r>
              <a:rPr lang="kk-KZ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деп аталады. 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kk-KZ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Коллекция объекттерді өңдеудің көптеген  функцияларын қамтамасыз етуі керек, яғни объекттерді сақтау мен жою және объекттерді қосу, жаңарту бойынша операцияларды ұсыну. 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kk-KZ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Әдетте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коллекция</a:t>
            </a:r>
            <a:r>
              <a:rPr lang="kk-KZ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жеке </a:t>
            </a:r>
            <a:r>
              <a:rPr lang="ru-RU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класп</a:t>
            </a:r>
            <a:r>
              <a:rPr lang="kk-KZ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ен анықталады.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00167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EF2B900-C838-4C78-B3EC-D254757A4E4C}"/>
              </a:ext>
            </a:extLst>
          </p:cNvPr>
          <p:cNvSpPr/>
          <p:nvPr/>
        </p:nvSpPr>
        <p:spPr>
          <a:xfrm>
            <a:off x="944724" y="476672"/>
            <a:ext cx="725455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LINQ для доступа к коллекции</a:t>
            </a:r>
            <a:endParaRPr lang="ru-RU" sz="2400" b="1" i="0" u="none" strike="noStrike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0C432B0D-5F4D-45D3-A11E-A88F8D90AD2B}"/>
              </a:ext>
            </a:extLst>
          </p:cNvPr>
          <p:cNvSpPr/>
          <p:nvPr/>
        </p:nvSpPr>
        <p:spPr>
          <a:xfrm>
            <a:off x="827584" y="1124744"/>
            <a:ext cx="737169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доступа к коллекции можно использовать язык LINQ. Запросы LINQ обеспечивают возможности фильтрации, упорядочения и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группиров</a:t>
            </a:r>
            <a:r>
              <a:rPr lang="kk-KZ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ки.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AE9A798F-DBDF-44CD-9F84-7DCDDD2160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4724" y="2347716"/>
            <a:ext cx="7488832" cy="156966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приведенном ниже примере выполняется запрос LINQ применительно к универсальной коллекции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List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Запрос LINQ возвращает другую коллекцию, содержащую результаты. </a:t>
            </a:r>
            <a:endParaRPr kumimoji="0" lang="ru-RU" alt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052367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3B887CA-3758-4EC6-A40A-37B48FC644D7}"/>
              </a:ext>
            </a:extLst>
          </p:cNvPr>
          <p:cNvSpPr/>
          <p:nvPr/>
        </p:nvSpPr>
        <p:spPr>
          <a:xfrm>
            <a:off x="647564" y="908720"/>
            <a:ext cx="7848872" cy="563231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ru-RU" sz="2000" dirty="0" err="1">
                <a:solidFill>
                  <a:srgbClr val="0101F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101F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static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101F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void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7D9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ShowLINQ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 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{  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Element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elements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BuildList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 //   </a:t>
            </a:r>
            <a:r>
              <a:rPr lang="ru-RU" sz="20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BuildList</a:t>
            </a:r>
            <a:r>
              <a:rPr lang="ru-RU" sz="20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 - метод</a:t>
            </a:r>
          </a:p>
          <a:p>
            <a:r>
              <a:rPr lang="ru-RU" sz="2000" dirty="0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LINQ </a:t>
            </a:r>
            <a:r>
              <a:rPr lang="ru-RU" sz="2000" dirty="0" err="1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Query</a:t>
            </a:r>
            <a:r>
              <a:rPr lang="ru-RU" sz="2000" dirty="0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000" dirty="0" err="1">
                <a:solidFill>
                  <a:srgbClr val="0101F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var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subset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sz="2000" dirty="0" err="1">
                <a:solidFill>
                  <a:srgbClr val="0101F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theElement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101F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elements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ru-RU" sz="2000" dirty="0" err="1">
                <a:solidFill>
                  <a:srgbClr val="0101F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where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theElement.AtomicNumber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&lt; 22  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ru-RU" sz="2000" dirty="0" err="1">
                <a:solidFill>
                  <a:srgbClr val="0101F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orderby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theElement.Name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ru-RU" sz="2000" dirty="0" err="1">
                <a:solidFill>
                  <a:srgbClr val="0101F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select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theElement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 </a:t>
            </a:r>
          </a:p>
          <a:p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000" dirty="0" err="1">
                <a:solidFill>
                  <a:srgbClr val="0101F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foreach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Element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theElement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101F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subset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 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 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theElement.Name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ru-RU" sz="2000" dirty="0">
                <a:solidFill>
                  <a:srgbClr val="A3151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 "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</a:p>
          <a:p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theElement.AtomicNumber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  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   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000" dirty="0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ru-RU" sz="2000" dirty="0" err="1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Output</a:t>
            </a:r>
            <a:r>
              <a:rPr lang="ru-RU" sz="2000" dirty="0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000" dirty="0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 </a:t>
            </a:r>
            <a:r>
              <a:rPr lang="ru-RU" sz="2000" dirty="0" err="1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Calcium</a:t>
            </a:r>
            <a:r>
              <a:rPr lang="ru-RU" sz="2000" dirty="0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20  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000" dirty="0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 </a:t>
            </a:r>
            <a:r>
              <a:rPr lang="ru-RU" sz="2000" dirty="0" err="1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Potassium</a:t>
            </a:r>
            <a:r>
              <a:rPr lang="ru-RU" sz="2000" dirty="0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19  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000" dirty="0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 </a:t>
            </a:r>
            <a:r>
              <a:rPr lang="ru-RU" sz="2000" dirty="0" err="1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Scandium</a:t>
            </a:r>
            <a:r>
              <a:rPr lang="ru-RU" sz="2000" dirty="0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21  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}  </a:t>
            </a:r>
            <a:endParaRPr lang="ru-RU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A802DAAE-14F5-47B9-95E2-9F97AD4548F2}"/>
              </a:ext>
            </a:extLst>
          </p:cNvPr>
          <p:cNvSpPr/>
          <p:nvPr/>
        </p:nvSpPr>
        <p:spPr>
          <a:xfrm>
            <a:off x="944724" y="316969"/>
            <a:ext cx="725455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LINQ для доступа к коллекции</a:t>
            </a:r>
            <a:endParaRPr lang="ru-RU" sz="2400" b="1" i="0" u="none" strike="noStrike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24046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409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1556792"/>
            <a:ext cx="756084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/>
            <a:r>
              <a:rPr lang="kk-KZ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Бүкіл </a:t>
            </a:r>
            <a:r>
              <a:rPr lang="ru-RU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коллекци</a:t>
            </a:r>
            <a:r>
              <a:rPr lang="kk-KZ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яны сипаттайтын класты </a:t>
            </a:r>
            <a:r>
              <a:rPr lang="ru-RU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коллекци</a:t>
            </a:r>
            <a:r>
              <a:rPr lang="kk-KZ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я</a:t>
            </a:r>
            <a:r>
              <a:rPr lang="ru-RU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клас</a:t>
            </a:r>
            <a:r>
              <a:rPr lang="kk-KZ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ы </a:t>
            </a:r>
            <a:r>
              <a:rPr lang="kk-KZ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деп атайды.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kk-KZ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Кластар композициясы бойынша қарастырылған мысалдарда екінші класс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kk-KZ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бірінші кластың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kk-KZ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объекттер коллекциясы </a:t>
            </a:r>
            <a:r>
              <a:rPr lang="kk-KZ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қызметінде болады. </a:t>
            </a:r>
            <a:endParaRPr lang="en-US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kk-KZ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Мысалы, 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«гараж» </a:t>
            </a:r>
            <a:r>
              <a:rPr lang="ru-RU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клас</a:t>
            </a:r>
            <a:r>
              <a:rPr lang="kk-KZ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ы 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«автомобиль» </a:t>
            </a:r>
            <a:r>
              <a:rPr lang="ru-RU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клас</a:t>
            </a:r>
            <a:r>
              <a:rPr lang="kk-KZ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ының 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объект</a:t>
            </a:r>
            <a:r>
              <a:rPr lang="kk-KZ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тер </a:t>
            </a:r>
            <a:r>
              <a:rPr lang="ru-RU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коллекци</a:t>
            </a:r>
            <a:r>
              <a:rPr lang="kk-KZ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ясы болып табылады. 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Дәріхана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класы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– «</a:t>
            </a:r>
            <a:r>
              <a:rPr lang="kk-KZ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дәрілер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kk-KZ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к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ласы объект</a:t>
            </a:r>
            <a:r>
              <a:rPr lang="kk-KZ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терінің </a:t>
            </a:r>
            <a:r>
              <a:rPr lang="ru-RU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коллекци</a:t>
            </a:r>
            <a:r>
              <a:rPr lang="kk-KZ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ясы. 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7A360F1A-B0DE-4395-8E1E-1E81ED778AFC}"/>
              </a:ext>
            </a:extLst>
          </p:cNvPr>
          <p:cNvSpPr/>
          <p:nvPr/>
        </p:nvSpPr>
        <p:spPr>
          <a:xfrm>
            <a:off x="395536" y="389418"/>
            <a:ext cx="83529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x-none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КЛАСТ</a:t>
            </a:r>
            <a:r>
              <a:rPr lang="kk-KZ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АРДЫҢ </a:t>
            </a:r>
            <a:r>
              <a:rPr lang="x-none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КОМПОЗИЦИЯ</a:t>
            </a:r>
            <a:r>
              <a:rPr lang="kk-KZ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СЫ ЖӘНЕ </a:t>
            </a:r>
            <a:r>
              <a:rPr lang="x-none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КОЛЛЕКЦИЯ</a:t>
            </a:r>
            <a:r>
              <a:rPr lang="kk-KZ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СЫ</a:t>
            </a:r>
            <a:endParaRPr lang="ru-RU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146317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409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1490008"/>
            <a:ext cx="748883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kk-KZ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C# бағдарламалау ортасынада басқа кластардың бір типті объекттерін коллекциялау үшін көптеген түрлі кластар қолданылады, мысалы, тізімдер, стектер, кезектер, сөздіктер, бұтақтар, және көптеген басқа да коллекциялар.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63CD3978-DBDE-4A6C-A4A7-2FFC1C31E7AC}"/>
              </a:ext>
            </a:extLst>
          </p:cNvPr>
          <p:cNvSpPr/>
          <p:nvPr/>
        </p:nvSpPr>
        <p:spPr>
          <a:xfrm>
            <a:off x="395536" y="389418"/>
            <a:ext cx="83529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x-none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КЛАСТ</a:t>
            </a:r>
            <a:r>
              <a:rPr lang="kk-KZ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АРДЫҢ </a:t>
            </a:r>
            <a:r>
              <a:rPr lang="x-none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КОМПОЗИЦИЯ</a:t>
            </a:r>
            <a:r>
              <a:rPr lang="kk-KZ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СЫ ЖӘНЕ </a:t>
            </a:r>
            <a:r>
              <a:rPr lang="x-none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КОЛЛЕКЦИЯ</a:t>
            </a:r>
            <a:r>
              <a:rPr lang="kk-KZ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СЫ</a:t>
            </a:r>
            <a:endParaRPr lang="ru-RU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524850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409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1351508"/>
            <a:ext cx="770485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kk-KZ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Барлық коллекциялар кластарын шартты түрде </a:t>
            </a:r>
            <a:r>
              <a:rPr lang="kk-KZ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сызықты</a:t>
            </a:r>
            <a:r>
              <a:rPr lang="kk-KZ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және </a:t>
            </a:r>
            <a:r>
              <a:rPr lang="kk-KZ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сызықты еме</a:t>
            </a:r>
            <a:r>
              <a:rPr lang="kk-KZ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 деп бөлуге болады. 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kk-KZ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Сызықты </a:t>
            </a:r>
            <a:r>
              <a:rPr lang="ru-RU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коллекци</a:t>
            </a:r>
            <a:r>
              <a:rPr lang="kk-KZ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яларды </a:t>
            </a:r>
            <a:r>
              <a:rPr lang="kk-KZ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келесі коллекциялардың кластары ұсынады: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kk-KZ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индекстелген қол жеткізу, мысалы, сөздіктер мен анықтама кітаптары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indent="457200" algn="just"/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тікелей</a:t>
            </a:r>
            <a:r>
              <a:rPr lang="kk-KZ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қол жеткізу 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(с</a:t>
            </a:r>
            <a:r>
              <a:rPr lang="ru-RU" dirty="0"/>
              <a:t> 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прямым</a:t>
            </a:r>
            <a:r>
              <a:rPr lang="ru-RU" dirty="0"/>
              <a:t> 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доступом)</a:t>
            </a:r>
            <a:r>
              <a:rPr lang="kk-KZ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мысалы,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массив</a:t>
            </a:r>
            <a:r>
              <a:rPr lang="kk-KZ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тер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indent="457200" algn="just"/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ретті</a:t>
            </a:r>
            <a:r>
              <a:rPr lang="kk-KZ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қол жеткізу (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dirty="0"/>
              <a:t> 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последовательным</a:t>
            </a:r>
            <a:r>
              <a:rPr lang="ru-RU" dirty="0"/>
              <a:t> 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доступом</a:t>
            </a:r>
            <a:r>
              <a:rPr lang="ru-RU" dirty="0"/>
              <a:t>,</a:t>
            </a:r>
            <a:r>
              <a:rPr lang="kk-KZ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), мысалы, 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стек</a:t>
            </a:r>
            <a:r>
              <a:rPr lang="kk-KZ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тер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kk-KZ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кезектер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kk-KZ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тізімдер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kk-KZ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Көптеген 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kk-KZ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тізімдер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» динами</a:t>
            </a:r>
            <a:r>
              <a:rPr lang="kk-KZ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калық 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массив</a:t>
            </a:r>
            <a:r>
              <a:rPr lang="kk-KZ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термен анықталған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310E4B56-1D02-46D5-89E6-0C3050121CEA}"/>
              </a:ext>
            </a:extLst>
          </p:cNvPr>
          <p:cNvSpPr/>
          <p:nvPr/>
        </p:nvSpPr>
        <p:spPr>
          <a:xfrm>
            <a:off x="395536" y="260648"/>
            <a:ext cx="83529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x-none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КЛАСТ</a:t>
            </a:r>
            <a:r>
              <a:rPr lang="kk-KZ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АРДЫҢ </a:t>
            </a:r>
            <a:r>
              <a:rPr lang="x-none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КОМПОЗИЦИЯ</a:t>
            </a:r>
            <a:r>
              <a:rPr lang="kk-KZ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СЫ ЖӘНЕ </a:t>
            </a:r>
            <a:r>
              <a:rPr lang="x-none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КОЛЛЕКЦИЯ</a:t>
            </a:r>
            <a:r>
              <a:rPr lang="kk-KZ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СЫ</a:t>
            </a:r>
            <a:endParaRPr lang="ru-RU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10333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409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1340768"/>
            <a:ext cx="748883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kk-KZ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Сызықты емес </a:t>
            </a:r>
            <a:r>
              <a:rPr lang="ru-RU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коллекци</a:t>
            </a:r>
            <a:r>
              <a:rPr lang="kk-KZ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яларды келесі коллекциялардың кластарын ұсынады: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– иерархи</a:t>
            </a:r>
            <a:r>
              <a:rPr lang="kk-KZ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ялық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kk-KZ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мысалы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әр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түрлі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бұтақтар тәрізді құрылымдар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Классификация</a:t>
            </a:r>
            <a:r>
              <a:rPr lang="kk-KZ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ның и</a:t>
            </a:r>
            <a:r>
              <a:rPr lang="ru-RU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ерархи</a:t>
            </a:r>
            <a:r>
              <a:rPr lang="kk-KZ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ялық жүйесі немесе құжаттарды іздестіру 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массив</a:t>
            </a:r>
            <a:r>
              <a:rPr lang="kk-KZ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ін ұйымдастыру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indent="457200" algn="just"/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топтық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kk-KZ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мысалы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түрлі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жиынты</a:t>
            </a:r>
            <a:r>
              <a:rPr lang="kk-KZ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қтар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kk-KZ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желілік құрылымдар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граф</a:t>
            </a:r>
            <a:r>
              <a:rPr lang="kk-KZ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тар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457200" algn="just"/>
            <a:endParaRPr lang="kk-KZ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kk-KZ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Кластар композициясы бұрын құрылған кластарды немесе қосымша үзінділерін қолдануда  бағдарламалаудың маңызды құралы болып табылатының ерекше атап өту керек.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E21B824A-26AB-468B-983B-E0B09C2871AA}"/>
              </a:ext>
            </a:extLst>
          </p:cNvPr>
          <p:cNvSpPr/>
          <p:nvPr/>
        </p:nvSpPr>
        <p:spPr>
          <a:xfrm>
            <a:off x="395536" y="260648"/>
            <a:ext cx="83529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x-none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КЛАСТ</a:t>
            </a:r>
            <a:r>
              <a:rPr lang="kk-KZ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АРДЫҢ </a:t>
            </a:r>
            <a:r>
              <a:rPr lang="x-none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КОМПОЗИЦИЯ</a:t>
            </a:r>
            <a:r>
              <a:rPr lang="kk-KZ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СЫ ЖӘНЕ </a:t>
            </a:r>
            <a:r>
              <a:rPr lang="x-none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КОЛЛЕКЦИЯ</a:t>
            </a:r>
            <a:r>
              <a:rPr lang="kk-KZ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СЫ</a:t>
            </a:r>
            <a:endParaRPr lang="ru-RU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74035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409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54A6FA0D-BFD8-43A6-B1B2-37FE73023A30}"/>
              </a:ext>
            </a:extLst>
          </p:cNvPr>
          <p:cNvSpPr/>
          <p:nvPr/>
        </p:nvSpPr>
        <p:spPr>
          <a:xfrm>
            <a:off x="914399" y="908720"/>
            <a:ext cx="766885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Көптеген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kk-KZ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ымшаларда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байланыстырылған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объекттер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тобын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құру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басқару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қажет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Объекттерді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топтаудың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екі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жолы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бар 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(https://docs.microsoft.com/ru-ru/dotnet/csharp/programming-guide/concepts/collections </a:t>
            </a:r>
            <a:r>
              <a:rPr lang="kk-KZ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дерегінен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indent="540000">
              <a:buFont typeface="Arial" panose="020B0604020202020204" pitchFamily="34" charset="0"/>
              <a:buChar char="•"/>
            </a:pPr>
            <a:r>
              <a:rPr lang="ru-RU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объекттер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масссивін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құру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540000">
              <a:buFont typeface="Arial" panose="020B0604020202020204" pitchFamily="34" charset="0"/>
              <a:buChar char="•"/>
            </a:pPr>
            <a:r>
              <a:rPr lang="ru-RU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коллекцияларды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құру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/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r>
              <a:rPr lang="ru-RU" sz="2400" b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Массивтер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қатаң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типтелген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объекттердің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белгіленген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санын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құру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онымен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жасау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ы</a:t>
            </a:r>
            <a:r>
              <a:rPr lang="kk-KZ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ңғ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айлы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indent="457200" algn="just"/>
            <a:r>
              <a:rPr lang="ru-RU" sz="2400" b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Коллекциялар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объектілер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топтарымен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істеудің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неғұрлым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икемді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әдісін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ұсынады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Массивтерден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айырмашылығы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сіз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істейтін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коллекция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қажет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болғанда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динамикалық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түрде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өсуі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азаюы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мүмкін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kk-KZ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A491C0B0-2AD9-40DB-A85B-72CCEF357C20}"/>
              </a:ext>
            </a:extLst>
          </p:cNvPr>
          <p:cNvSpPr/>
          <p:nvPr/>
        </p:nvSpPr>
        <p:spPr>
          <a:xfrm>
            <a:off x="3419872" y="116632"/>
            <a:ext cx="265790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Коллекциялар</a:t>
            </a:r>
            <a:r>
              <a:rPr lang="ru-RU" sz="2800" dirty="0">
                <a:solidFill>
                  <a:schemeClr val="bg1"/>
                </a:solidFill>
                <a:latin typeface="segoe-ui_light"/>
              </a:rPr>
              <a:t> </a:t>
            </a:r>
            <a:endParaRPr lang="ru-RU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11182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409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91B47EFD-6E7A-47FB-B6DC-00549CC925A8}"/>
              </a:ext>
            </a:extLst>
          </p:cNvPr>
          <p:cNvSpPr/>
          <p:nvPr/>
        </p:nvSpPr>
        <p:spPr>
          <a:xfrm>
            <a:off x="899592" y="2060848"/>
            <a:ext cx="74888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Класт</a:t>
            </a:r>
            <a:r>
              <a:rPr lang="kk-KZ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ар</a:t>
            </a:r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коллекци</a:t>
            </a:r>
            <a:r>
              <a:rPr lang="kk-KZ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ясын</a:t>
            </a:r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қолдану </a:t>
            </a:r>
            <a:endParaRPr lang="ru-RU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38733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0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6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7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6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7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8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9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623</TotalTime>
  <Words>1735</Words>
  <Application>Microsoft Office PowerPoint</Application>
  <PresentationFormat>Экран (4:3)</PresentationFormat>
  <Paragraphs>263</Paragraphs>
  <Slides>31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7" baseType="lpstr">
      <vt:lpstr>Arial</vt:lpstr>
      <vt:lpstr>Calibri</vt:lpstr>
      <vt:lpstr>Consolas</vt:lpstr>
      <vt:lpstr>segoe-ui_light</vt:lpstr>
      <vt:lpstr>Times New Roman</vt:lpstr>
      <vt:lpstr>Тема Office</vt:lpstr>
      <vt:lpstr>КЛАСТАРДЫҢ КОМПОЗИЦИЯСЫ ЖӘНЕ КОЛЛЕКЦИЯСЫ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User</cp:lastModifiedBy>
  <cp:revision>66</cp:revision>
  <dcterms:created xsi:type="dcterms:W3CDTF">2017-12-08T01:17:34Z</dcterms:created>
  <dcterms:modified xsi:type="dcterms:W3CDTF">2019-11-06T06:25:38Z</dcterms:modified>
</cp:coreProperties>
</file>