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57" r:id="rId7"/>
    <p:sldId id="258" r:id="rId8"/>
    <p:sldId id="259" r:id="rId9"/>
    <p:sldId id="260" r:id="rId10"/>
    <p:sldId id="26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82" autoAdjust="0"/>
    <p:restoredTop sz="94660"/>
  </p:normalViewPr>
  <p:slideViewPr>
    <p:cSldViewPr>
      <p:cViewPr varScale="1">
        <p:scale>
          <a:sx n="68" d="100"/>
          <a:sy n="68" d="100"/>
        </p:scale>
        <p:origin x="145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26.03.2018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26.03.2018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26.03.2018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26.03.2018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26.03.2018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hyperlink" Target="https://docs.microsoft.com/ru-ru/dotnet/csharp/language-reference/keywords/interface" TargetMode="Externa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2411760" y="173831"/>
            <a:ext cx="5288948" cy="461665"/>
          </a:xfrm>
          <a:prstGeom prst="rect">
            <a:avLst/>
          </a:prstGeom>
        </p:spPr>
        <p:txBody>
          <a:bodyPr wrap="none">
            <a:spAutoFit/>
          </a:bodyPr>
          <a:lstStyle/>
          <a:p>
            <a:r>
              <a:rPr lang="kk-KZ" sz="2400" b="1" dirty="0">
                <a:solidFill>
                  <a:schemeClr val="bg1"/>
                </a:solidFill>
                <a:latin typeface="Times New Roman" pitchFamily="18" charset="0"/>
                <a:cs typeface="Times New Roman" pitchFamily="18" charset="0"/>
              </a:rPr>
              <a:t>ИНТЕРФЕЙСТЕРДІ ПАЙДАЛАНУ </a:t>
            </a:r>
            <a:endParaRPr lang="ru-RU" sz="2400" b="1" dirty="0">
              <a:solidFill>
                <a:schemeClr val="bg1"/>
              </a:solidFill>
              <a:latin typeface="Times New Roman" pitchFamily="18" charset="0"/>
              <a:cs typeface="Times New Roman" pitchFamily="18" charset="0"/>
            </a:endParaRPr>
          </a:p>
        </p:txBody>
      </p:sp>
      <p:sp>
        <p:nvSpPr>
          <p:cNvPr id="6" name="Прямоугольник 5"/>
          <p:cNvSpPr/>
          <p:nvPr/>
        </p:nvSpPr>
        <p:spPr>
          <a:xfrm>
            <a:off x="368527" y="635496"/>
            <a:ext cx="2784737" cy="461665"/>
          </a:xfrm>
          <a:prstGeom prst="rect">
            <a:avLst/>
          </a:prstGeom>
        </p:spPr>
        <p:txBody>
          <a:bodyPr wrap="none">
            <a:spAutoFit/>
          </a:bodyPr>
          <a:lstStyle/>
          <a:p>
            <a:r>
              <a:rPr lang="kk-KZ" sz="2400" b="1" dirty="0">
                <a:solidFill>
                  <a:srgbClr val="FFC000"/>
                </a:solidFill>
                <a:latin typeface="Times New Roman" pitchFamily="18" charset="0"/>
                <a:cs typeface="Times New Roman" pitchFamily="18" charset="0"/>
              </a:rPr>
              <a:t>Интерфейс ұғымы</a:t>
            </a:r>
            <a:endParaRPr lang="ru-RU" sz="2400" b="1" dirty="0">
              <a:solidFill>
                <a:srgbClr val="FFC000"/>
              </a:solidFill>
              <a:latin typeface="Times New Roman" pitchFamily="18" charset="0"/>
              <a:cs typeface="Times New Roman" pitchFamily="18" charset="0"/>
            </a:endParaRPr>
          </a:p>
        </p:txBody>
      </p:sp>
      <p:sp>
        <p:nvSpPr>
          <p:cNvPr id="7" name="Прямоугольник 6"/>
          <p:cNvSpPr/>
          <p:nvPr/>
        </p:nvSpPr>
        <p:spPr>
          <a:xfrm>
            <a:off x="317817" y="1067731"/>
            <a:ext cx="8280920" cy="1446550"/>
          </a:xfrm>
          <a:prstGeom prst="rect">
            <a:avLst/>
          </a:prstGeom>
        </p:spPr>
        <p:txBody>
          <a:bodyPr wrap="square">
            <a:spAutoFit/>
          </a:bodyPr>
          <a:lstStyle/>
          <a:p>
            <a:pPr indent="457200"/>
            <a:r>
              <a:rPr lang="kk-KZ" sz="2200" dirty="0">
                <a:solidFill>
                  <a:schemeClr val="bg1"/>
                </a:solidFill>
                <a:latin typeface="Times New Roman" pitchFamily="18" charset="0"/>
                <a:cs typeface="Times New Roman" pitchFamily="18" charset="0"/>
              </a:rPr>
              <a:t>Интерфейс – кластың дербес түрі. </a:t>
            </a:r>
          </a:p>
          <a:p>
            <a:pPr indent="457200" algn="just"/>
            <a:r>
              <a:rPr lang="kk-KZ" sz="2200" dirty="0">
                <a:solidFill>
                  <a:schemeClr val="bg1"/>
                </a:solidFill>
                <a:latin typeface="Times New Roman" pitchFamily="18" charset="0"/>
                <a:cs typeface="Times New Roman" pitchFamily="18" charset="0"/>
              </a:rPr>
              <a:t>Интерфейс ұғымы толығымен абстрактылы класты сипаттайды,  ондағы әдістер толығымен абстрактылы болады. </a:t>
            </a:r>
            <a:endParaRPr lang="ru-RU" sz="2200" dirty="0">
              <a:solidFill>
                <a:schemeClr val="bg1"/>
              </a:solidFill>
              <a:latin typeface="Times New Roman" pitchFamily="18" charset="0"/>
              <a:cs typeface="Times New Roman" pitchFamily="18" charset="0"/>
            </a:endParaRPr>
          </a:p>
          <a:p>
            <a:pPr indent="457200"/>
            <a:endParaRPr lang="ru-RU" sz="2200" dirty="0">
              <a:solidFill>
                <a:schemeClr val="bg1"/>
              </a:solidFill>
              <a:latin typeface="Times New Roman" pitchFamily="18" charset="0"/>
              <a:cs typeface="Times New Roman" pitchFamily="18" charset="0"/>
            </a:endParaRPr>
          </a:p>
        </p:txBody>
      </p:sp>
      <p:sp>
        <p:nvSpPr>
          <p:cNvPr id="8" name="Прямоугольник 7"/>
          <p:cNvSpPr/>
          <p:nvPr/>
        </p:nvSpPr>
        <p:spPr>
          <a:xfrm>
            <a:off x="317817" y="2248419"/>
            <a:ext cx="8280920" cy="1785104"/>
          </a:xfrm>
          <a:prstGeom prst="rect">
            <a:avLst/>
          </a:prstGeom>
        </p:spPr>
        <p:txBody>
          <a:bodyPr wrap="square">
            <a:spAutoFit/>
          </a:bodyPr>
          <a:lstStyle/>
          <a:p>
            <a:pPr indent="457200" algn="just"/>
            <a:r>
              <a:rPr lang="kk-KZ" sz="2200" dirty="0">
                <a:solidFill>
                  <a:schemeClr val="bg1"/>
                </a:solidFill>
                <a:latin typeface="Times New Roman" pitchFamily="18" charset="0"/>
                <a:cs typeface="Times New Roman" pitchFamily="18" charset="0"/>
              </a:rPr>
              <a:t>Интерфейстің абстрактылы кластан айырмашылығы –</a:t>
            </a:r>
          </a:p>
          <a:p>
            <a:pPr marL="432000" indent="252000" algn="just">
              <a:buFontTx/>
              <a:buChar char="-"/>
            </a:pPr>
            <a:r>
              <a:rPr lang="kk-KZ" sz="2200" dirty="0">
                <a:solidFill>
                  <a:schemeClr val="bg1"/>
                </a:solidFill>
                <a:latin typeface="Times New Roman" pitchFamily="18" charset="0"/>
                <a:cs typeface="Times New Roman" pitchFamily="18" charset="0"/>
              </a:rPr>
              <a:t>синтаксисіндегі өзгешеліктер және </a:t>
            </a:r>
          </a:p>
          <a:p>
            <a:pPr marL="432000" indent="252000" algn="just">
              <a:buFontTx/>
              <a:buChar char="-"/>
            </a:pPr>
            <a:r>
              <a:rPr lang="kk-KZ" sz="2200" dirty="0">
                <a:solidFill>
                  <a:schemeClr val="bg1"/>
                </a:solidFill>
                <a:latin typeface="Times New Roman" pitchFamily="18" charset="0"/>
                <a:cs typeface="Times New Roman" pitchFamily="18" charset="0"/>
              </a:rPr>
              <a:t>орындалу тәртібіндегі өзгешеліктер</a:t>
            </a:r>
            <a:endParaRPr lang="ru-RU" sz="2200" dirty="0">
              <a:solidFill>
                <a:schemeClr val="bg1"/>
              </a:solidFill>
              <a:latin typeface="Times New Roman" pitchFamily="18" charset="0"/>
              <a:cs typeface="Times New Roman" pitchFamily="18" charset="0"/>
            </a:endParaRPr>
          </a:p>
          <a:p>
            <a:pPr indent="457200" algn="just"/>
            <a:r>
              <a:rPr lang="kk-KZ" sz="2200" dirty="0">
                <a:solidFill>
                  <a:schemeClr val="bg1"/>
                </a:solidFill>
                <a:latin typeface="Times New Roman" pitchFamily="18" charset="0"/>
                <a:cs typeface="Times New Roman" pitchFamily="18" charset="0"/>
              </a:rPr>
              <a:t>1</a:t>
            </a:r>
            <a:r>
              <a:rPr lang="en-US" sz="2200" dirty="0">
                <a:solidFill>
                  <a:schemeClr val="bg1"/>
                </a:solidFill>
                <a:latin typeface="Times New Roman" pitchFamily="18" charset="0"/>
                <a:cs typeface="Times New Roman" pitchFamily="18" charset="0"/>
              </a:rPr>
              <a:t>)</a:t>
            </a:r>
            <a:r>
              <a:rPr lang="kk-KZ" sz="2200" dirty="0">
                <a:solidFill>
                  <a:schemeClr val="bg1"/>
                </a:solidFill>
                <a:latin typeface="Times New Roman" pitchFamily="18" charset="0"/>
                <a:cs typeface="Times New Roman" pitchFamily="18" charset="0"/>
              </a:rPr>
              <a:t>Синтаксистік айырмашылығы мынада: интерфейс әдістері </a:t>
            </a:r>
            <a:r>
              <a:rPr lang="kk-KZ" sz="2200" u="sng" dirty="0">
                <a:solidFill>
                  <a:schemeClr val="bg1"/>
                </a:solidFill>
                <a:latin typeface="Times New Roman" pitchFamily="18" charset="0"/>
                <a:cs typeface="Times New Roman" pitchFamily="18" charset="0"/>
              </a:rPr>
              <a:t>қол жеткізу модификаторынсыз жарияланады</a:t>
            </a:r>
            <a:r>
              <a:rPr lang="kk-KZ" sz="2200" dirty="0">
                <a:solidFill>
                  <a:schemeClr val="bg1"/>
                </a:solidFill>
                <a:latin typeface="Times New Roman" pitchFamily="18" charset="0"/>
                <a:cs typeface="Times New Roman" pitchFamily="18" charset="0"/>
              </a:rPr>
              <a:t>. </a:t>
            </a:r>
            <a:endParaRPr lang="ru-RU" sz="2200" dirty="0">
              <a:solidFill>
                <a:schemeClr val="bg1"/>
              </a:solidFill>
              <a:latin typeface="Times New Roman" pitchFamily="18" charset="0"/>
              <a:cs typeface="Times New Roman" pitchFamily="18" charset="0"/>
            </a:endParaRPr>
          </a:p>
        </p:txBody>
      </p:sp>
      <p:sp>
        <p:nvSpPr>
          <p:cNvPr id="9" name="Прямоугольник 8"/>
          <p:cNvSpPr/>
          <p:nvPr/>
        </p:nvSpPr>
        <p:spPr>
          <a:xfrm>
            <a:off x="307410" y="4033523"/>
            <a:ext cx="8441054" cy="2123658"/>
          </a:xfrm>
          <a:prstGeom prst="rect">
            <a:avLst/>
          </a:prstGeom>
        </p:spPr>
        <p:txBody>
          <a:bodyPr wrap="square">
            <a:spAutoFit/>
          </a:bodyPr>
          <a:lstStyle/>
          <a:p>
            <a:pPr indent="457200" algn="just"/>
            <a:r>
              <a:rPr lang="en-US" sz="2200" dirty="0">
                <a:solidFill>
                  <a:schemeClr val="bg1"/>
                </a:solidFill>
                <a:latin typeface="Times New Roman" pitchFamily="18" charset="0"/>
                <a:cs typeface="Times New Roman" pitchFamily="18" charset="0"/>
              </a:rPr>
              <a:t>2)</a:t>
            </a:r>
            <a:r>
              <a:rPr lang="kk-KZ" sz="2200" dirty="0">
                <a:solidFill>
                  <a:schemeClr val="bg1"/>
                </a:solidFill>
                <a:latin typeface="Times New Roman" pitchFamily="18" charset="0"/>
                <a:cs typeface="Times New Roman" pitchFamily="18" charset="0"/>
              </a:rPr>
              <a:t>Орындалу тәртібіндегі өзгешелігі – туынды класстарға/ұрпақтарға қойылатын талаптардың қатаң болуында. Интерфейсті мұраланатын класс (интерфейсті класс) интерфейстің </a:t>
            </a:r>
            <a:r>
              <a:rPr lang="kk-KZ" sz="2200" u="sng" dirty="0">
                <a:solidFill>
                  <a:schemeClr val="bg1"/>
                </a:solidFill>
                <a:latin typeface="Times New Roman" pitchFamily="18" charset="0"/>
                <a:cs typeface="Times New Roman" pitchFamily="18" charset="0"/>
              </a:rPr>
              <a:t>барлық әдістерін толық жүзеге асыруы тиіс</a:t>
            </a:r>
            <a:r>
              <a:rPr lang="kk-KZ" sz="2200" dirty="0">
                <a:solidFill>
                  <a:schemeClr val="bg1"/>
                </a:solidFill>
                <a:latin typeface="Times New Roman" pitchFamily="18" charset="0"/>
                <a:cs typeface="Times New Roman" pitchFamily="18" charset="0"/>
              </a:rPr>
              <a:t>. </a:t>
            </a:r>
          </a:p>
          <a:p>
            <a:pPr indent="457200" algn="just"/>
            <a:r>
              <a:rPr lang="kk-KZ" sz="2200" dirty="0">
                <a:solidFill>
                  <a:schemeClr val="bg1"/>
                </a:solidFill>
                <a:latin typeface="Times New Roman" pitchFamily="18" charset="0"/>
                <a:cs typeface="Times New Roman" pitchFamily="18" charset="0"/>
              </a:rPr>
              <a:t>Абстрактылы кластың туынды класы базалық абстрактылы кластың кейбір әдістерін ғана орындауы мүмкін. </a:t>
            </a:r>
            <a:endParaRPr lang="ru-RU" sz="22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570046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245873" y="545844"/>
            <a:ext cx="8352928" cy="6186309"/>
          </a:xfrm>
          <a:prstGeom prst="rect">
            <a:avLst/>
          </a:prstGeom>
          <a:solidFill>
            <a:schemeClr val="bg1"/>
          </a:solidFill>
        </p:spPr>
        <p:txBody>
          <a:bodyPr wrap="square">
            <a:spAutoFit/>
          </a:bodyPr>
          <a:lstStyle/>
          <a:p>
            <a:r>
              <a:rPr lang="en-US" b="1" dirty="0">
                <a:solidFill>
                  <a:srgbClr val="0101FD"/>
                </a:solidFill>
                <a:latin typeface="Times New Roman" pitchFamily="18" charset="0"/>
                <a:ea typeface="Times New Roman"/>
                <a:cs typeface="Times New Roman" pitchFamily="18" charset="0"/>
              </a:rPr>
              <a:t>class</a:t>
            </a:r>
            <a:r>
              <a:rPr lang="en-US" b="1" dirty="0">
                <a:solidFill>
                  <a:srgbClr val="222222"/>
                </a:solidFill>
                <a:latin typeface="Times New Roman" pitchFamily="18" charset="0"/>
                <a:ea typeface="Times New Roman"/>
                <a:cs typeface="Times New Roman" pitchFamily="18" charset="0"/>
              </a:rPr>
              <a:t> </a:t>
            </a:r>
            <a:r>
              <a:rPr lang="en-US" b="1" dirty="0">
                <a:solidFill>
                  <a:srgbClr val="007D9A"/>
                </a:solidFill>
                <a:latin typeface="Times New Roman" pitchFamily="18" charset="0"/>
                <a:ea typeface="Times New Roman"/>
                <a:cs typeface="Times New Roman" pitchFamily="18" charset="0"/>
              </a:rPr>
              <a:t>Test</a:t>
            </a:r>
            <a:r>
              <a:rPr lang="en-US" b="1" dirty="0">
                <a:solidFill>
                  <a:srgbClr val="222222"/>
                </a:solidFill>
                <a:latin typeface="Times New Roman" pitchFamily="18" charset="0"/>
                <a:ea typeface="Times New Roman"/>
                <a:cs typeface="Times New Roman" pitchFamily="18" charset="0"/>
              </a:rPr>
              <a:t> </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a:t>
            </a:r>
          </a:p>
          <a:p>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static</a:t>
            </a:r>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void</a:t>
            </a:r>
            <a:r>
              <a:rPr lang="en-US" b="1" dirty="0">
                <a:solidFill>
                  <a:srgbClr val="222222"/>
                </a:solidFill>
                <a:latin typeface="Times New Roman" pitchFamily="18" charset="0"/>
                <a:ea typeface="Times New Roman"/>
                <a:cs typeface="Times New Roman" pitchFamily="18" charset="0"/>
              </a:rPr>
              <a:t> </a:t>
            </a:r>
            <a:r>
              <a:rPr lang="en-US" b="1" dirty="0">
                <a:solidFill>
                  <a:srgbClr val="007D9A"/>
                </a:solidFill>
                <a:latin typeface="Times New Roman" pitchFamily="18" charset="0"/>
                <a:ea typeface="Times New Roman"/>
                <a:cs typeface="Times New Roman" pitchFamily="18" charset="0"/>
              </a:rPr>
              <a:t>Main</a:t>
            </a:r>
            <a:r>
              <a:rPr lang="en-US" b="1" dirty="0">
                <a:solidFill>
                  <a:srgbClr val="222222"/>
                </a:solidFill>
                <a:latin typeface="Times New Roman" pitchFamily="18" charset="0"/>
                <a:ea typeface="Times New Roman"/>
                <a:cs typeface="Times New Roman" pitchFamily="18" charset="0"/>
              </a:rPr>
              <a:t>()</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   </a:t>
            </a:r>
            <a:r>
              <a:rPr lang="en-US" b="1" dirty="0" err="1">
                <a:solidFill>
                  <a:srgbClr val="222222"/>
                </a:solidFill>
                <a:latin typeface="Times New Roman" pitchFamily="18" charset="0"/>
                <a:ea typeface="Times New Roman"/>
                <a:cs typeface="Times New Roman" pitchFamily="18" charset="0"/>
              </a:rPr>
              <a:t>SampleClass</a:t>
            </a:r>
            <a:r>
              <a:rPr lang="en-US" b="1" dirty="0">
                <a:solidFill>
                  <a:srgbClr val="222222"/>
                </a:solidFill>
                <a:latin typeface="Times New Roman" pitchFamily="18" charset="0"/>
                <a:ea typeface="Times New Roman"/>
                <a:cs typeface="Times New Roman" pitchFamily="18" charset="0"/>
              </a:rPr>
              <a:t> </a:t>
            </a:r>
            <a:r>
              <a:rPr lang="en-US" b="1" dirty="0" err="1">
                <a:solidFill>
                  <a:srgbClr val="222222"/>
                </a:solidFill>
                <a:latin typeface="Times New Roman" pitchFamily="18" charset="0"/>
                <a:ea typeface="Times New Roman"/>
                <a:cs typeface="Times New Roman" pitchFamily="18" charset="0"/>
              </a:rPr>
              <a:t>sc</a:t>
            </a:r>
            <a:r>
              <a:rPr lang="en-US" b="1" dirty="0">
                <a:solidFill>
                  <a:srgbClr val="222222"/>
                </a:solidFill>
                <a:latin typeface="Times New Roman" pitchFamily="18" charset="0"/>
                <a:ea typeface="Times New Roman"/>
                <a:cs typeface="Times New Roman" pitchFamily="18" charset="0"/>
              </a:rPr>
              <a:t> = </a:t>
            </a:r>
            <a:r>
              <a:rPr lang="en-US" b="1" dirty="0">
                <a:solidFill>
                  <a:srgbClr val="0101FD"/>
                </a:solidFill>
                <a:latin typeface="Times New Roman" pitchFamily="18" charset="0"/>
                <a:ea typeface="Times New Roman"/>
                <a:cs typeface="Times New Roman" pitchFamily="18" charset="0"/>
              </a:rPr>
              <a:t>new</a:t>
            </a:r>
            <a:r>
              <a:rPr lang="en-US" b="1" dirty="0">
                <a:solidFill>
                  <a:srgbClr val="222222"/>
                </a:solidFill>
                <a:latin typeface="Times New Roman" pitchFamily="18" charset="0"/>
                <a:ea typeface="Times New Roman"/>
                <a:cs typeface="Times New Roman" pitchFamily="18" charset="0"/>
              </a:rPr>
              <a:t> </a:t>
            </a:r>
            <a:r>
              <a:rPr lang="en-US" b="1" dirty="0" err="1">
                <a:solidFill>
                  <a:srgbClr val="222222"/>
                </a:solidFill>
                <a:latin typeface="Times New Roman" pitchFamily="18" charset="0"/>
                <a:ea typeface="Times New Roman"/>
                <a:cs typeface="Times New Roman" pitchFamily="18" charset="0"/>
              </a:rPr>
              <a:t>SampleClass</a:t>
            </a:r>
            <a:r>
              <a:rPr lang="en-US" b="1" dirty="0">
                <a:solidFill>
                  <a:srgbClr val="222222"/>
                </a:solidFill>
                <a:latin typeface="Times New Roman" pitchFamily="18" charset="0"/>
                <a:ea typeface="Times New Roman"/>
                <a:cs typeface="Times New Roman" pitchFamily="18" charset="0"/>
              </a:rPr>
              <a:t>();</a:t>
            </a:r>
            <a:r>
              <a:rPr lang="en-US" b="1" dirty="0">
                <a:solidFill>
                  <a:srgbClr val="008000"/>
                </a:solidFill>
                <a:latin typeface="Times New Roman" pitchFamily="18" charset="0"/>
                <a:ea typeface="Times New Roman"/>
                <a:cs typeface="Times New Roman" pitchFamily="18" charset="0"/>
              </a:rPr>
              <a:t>        </a:t>
            </a:r>
          </a:p>
          <a:p>
            <a:r>
              <a:rPr lang="en-US" b="1" dirty="0">
                <a:solidFill>
                  <a:srgbClr val="008000"/>
                </a:solidFill>
                <a:latin typeface="Times New Roman" pitchFamily="18" charset="0"/>
                <a:ea typeface="Times New Roman"/>
                <a:cs typeface="Times New Roman" pitchFamily="18" charset="0"/>
              </a:rPr>
              <a:t>        // The following lines all call the same method.</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a:t>
            </a:r>
            <a:r>
              <a:rPr lang="en-US" b="1" dirty="0" err="1">
                <a:solidFill>
                  <a:srgbClr val="222222"/>
                </a:solidFill>
                <a:latin typeface="Times New Roman" pitchFamily="18" charset="0"/>
                <a:ea typeface="Times New Roman"/>
                <a:cs typeface="Times New Roman" pitchFamily="18" charset="0"/>
              </a:rPr>
              <a:t>sc.Paint</a:t>
            </a:r>
            <a:r>
              <a:rPr lang="en-US" b="1" dirty="0">
                <a:solidFill>
                  <a:srgbClr val="222222"/>
                </a:solidFill>
                <a:latin typeface="Times New Roman" pitchFamily="18" charset="0"/>
                <a:ea typeface="Times New Roman"/>
                <a:cs typeface="Times New Roman" pitchFamily="18" charset="0"/>
              </a:rPr>
              <a:t>(); </a:t>
            </a:r>
          </a:p>
          <a:p>
            <a:r>
              <a:rPr lang="en-US" b="1" dirty="0">
                <a:solidFill>
                  <a:srgbClr val="222222"/>
                </a:solidFill>
                <a:latin typeface="Times New Roman" pitchFamily="18" charset="0"/>
                <a:ea typeface="Times New Roman"/>
                <a:cs typeface="Times New Roman" pitchFamily="18" charset="0"/>
              </a:rPr>
              <a:t>     }</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a:t>
            </a:r>
          </a:p>
          <a:p>
            <a:r>
              <a:rPr lang="en-US" b="1">
                <a:solidFill>
                  <a:srgbClr val="222222"/>
                </a:solidFill>
                <a:latin typeface="Times New Roman" pitchFamily="18" charset="0"/>
                <a:ea typeface="Times New Roman"/>
                <a:cs typeface="Times New Roman" pitchFamily="18" charset="0"/>
              </a:rPr>
              <a:t> </a:t>
            </a:r>
            <a:r>
              <a:rPr lang="en-US" b="1">
                <a:solidFill>
                  <a:srgbClr val="0101FD"/>
                </a:solidFill>
                <a:latin typeface="Times New Roman" pitchFamily="18" charset="0"/>
                <a:ea typeface="Times New Roman"/>
                <a:cs typeface="Times New Roman" pitchFamily="18" charset="0"/>
              </a:rPr>
              <a:t>interface</a:t>
            </a:r>
            <a:r>
              <a:rPr lang="en-US" b="1">
                <a:solidFill>
                  <a:srgbClr val="222222"/>
                </a:solidFill>
                <a:latin typeface="Times New Roman" pitchFamily="18" charset="0"/>
                <a:ea typeface="Times New Roman"/>
                <a:cs typeface="Times New Roman" pitchFamily="18" charset="0"/>
              </a:rPr>
              <a:t> </a:t>
            </a:r>
            <a:r>
              <a:rPr lang="en-US" b="1" dirty="0" err="1">
                <a:solidFill>
                  <a:srgbClr val="007D9A"/>
                </a:solidFill>
                <a:latin typeface="Times New Roman" pitchFamily="18" charset="0"/>
                <a:ea typeface="Times New Roman"/>
                <a:cs typeface="Times New Roman" pitchFamily="18" charset="0"/>
              </a:rPr>
              <a:t>IControl</a:t>
            </a:r>
            <a:endParaRPr lang="ru-RU" b="1" dirty="0">
              <a:latin typeface="Times New Roman" pitchFamily="18" charset="0"/>
              <a:ea typeface="Calibri"/>
              <a:cs typeface="Times New Roman" pitchFamily="18" charset="0"/>
            </a:endParaRPr>
          </a:p>
          <a:p>
            <a:pPr indent="1080000"/>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void</a:t>
            </a:r>
            <a:r>
              <a:rPr lang="en-US" b="1" dirty="0">
                <a:solidFill>
                  <a:srgbClr val="222222"/>
                </a:solidFill>
                <a:latin typeface="Times New Roman" pitchFamily="18" charset="0"/>
                <a:ea typeface="Times New Roman"/>
                <a:cs typeface="Times New Roman" pitchFamily="18" charset="0"/>
              </a:rPr>
              <a:t> </a:t>
            </a:r>
            <a:r>
              <a:rPr lang="en-US" b="1" dirty="0">
                <a:solidFill>
                  <a:srgbClr val="007D9A"/>
                </a:solidFill>
                <a:latin typeface="Times New Roman" pitchFamily="18" charset="0"/>
                <a:ea typeface="Times New Roman"/>
                <a:cs typeface="Times New Roman" pitchFamily="18" charset="0"/>
              </a:rPr>
              <a:t>Paint</a:t>
            </a:r>
            <a:r>
              <a:rPr lang="en-US" b="1" dirty="0">
                <a:solidFill>
                  <a:srgbClr val="222222"/>
                </a:solidFill>
                <a:latin typeface="Times New Roman" pitchFamily="18" charset="0"/>
                <a:ea typeface="Times New Roman"/>
                <a:cs typeface="Times New Roman" pitchFamily="18" charset="0"/>
              </a:rPr>
              <a:t>();}</a:t>
            </a:r>
            <a:endParaRPr lang="en-US" b="1" dirty="0">
              <a:latin typeface="Times New Roman" pitchFamily="18" charset="0"/>
              <a:ea typeface="Times New Roman"/>
              <a:cs typeface="Times New Roman" pitchFamily="18" charset="0"/>
            </a:endParaRPr>
          </a:p>
          <a:p>
            <a:r>
              <a:rPr lang="en-US" b="1" dirty="0">
                <a:solidFill>
                  <a:srgbClr val="0101FD"/>
                </a:solidFill>
                <a:latin typeface="Times New Roman" pitchFamily="18" charset="0"/>
                <a:ea typeface="Times New Roman"/>
                <a:cs typeface="Times New Roman" pitchFamily="18" charset="0"/>
              </a:rPr>
              <a:t>interface</a:t>
            </a:r>
            <a:r>
              <a:rPr lang="en-US" b="1" dirty="0">
                <a:solidFill>
                  <a:srgbClr val="222222"/>
                </a:solidFill>
                <a:latin typeface="Times New Roman" pitchFamily="18" charset="0"/>
                <a:ea typeface="Times New Roman"/>
                <a:cs typeface="Times New Roman" pitchFamily="18" charset="0"/>
              </a:rPr>
              <a:t> </a:t>
            </a:r>
            <a:r>
              <a:rPr lang="en-US" b="1" dirty="0" err="1">
                <a:solidFill>
                  <a:srgbClr val="007D9A"/>
                </a:solidFill>
                <a:latin typeface="Times New Roman" pitchFamily="18" charset="0"/>
                <a:ea typeface="Times New Roman"/>
                <a:cs typeface="Times New Roman" pitchFamily="18" charset="0"/>
              </a:rPr>
              <a:t>ISurface</a:t>
            </a:r>
            <a:endParaRPr lang="ru-RU" b="1" dirty="0">
              <a:latin typeface="Times New Roman" pitchFamily="18" charset="0"/>
              <a:ea typeface="Calibri"/>
              <a:cs typeface="Times New Roman" pitchFamily="18" charset="0"/>
            </a:endParaRPr>
          </a:p>
          <a:p>
            <a:pPr indent="1080000"/>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void</a:t>
            </a:r>
            <a:r>
              <a:rPr lang="en-US" b="1" dirty="0">
                <a:solidFill>
                  <a:srgbClr val="222222"/>
                </a:solidFill>
                <a:latin typeface="Times New Roman" pitchFamily="18" charset="0"/>
                <a:ea typeface="Times New Roman"/>
                <a:cs typeface="Times New Roman" pitchFamily="18" charset="0"/>
              </a:rPr>
              <a:t> </a:t>
            </a:r>
            <a:r>
              <a:rPr lang="en-US" b="1" dirty="0">
                <a:solidFill>
                  <a:srgbClr val="007D9A"/>
                </a:solidFill>
                <a:latin typeface="Times New Roman" pitchFamily="18" charset="0"/>
                <a:ea typeface="Times New Roman"/>
                <a:cs typeface="Times New Roman" pitchFamily="18" charset="0"/>
              </a:rPr>
              <a:t>Paint</a:t>
            </a:r>
            <a:r>
              <a:rPr lang="en-US" b="1" dirty="0">
                <a:solidFill>
                  <a:srgbClr val="222222"/>
                </a:solidFill>
                <a:latin typeface="Times New Roman" pitchFamily="18" charset="0"/>
                <a:ea typeface="Times New Roman"/>
                <a:cs typeface="Times New Roman" pitchFamily="18" charset="0"/>
              </a:rPr>
              <a:t>();}</a:t>
            </a:r>
            <a:endParaRPr lang="ru-RU" b="1" dirty="0">
              <a:latin typeface="Times New Roman" pitchFamily="18" charset="0"/>
              <a:ea typeface="Calibri"/>
              <a:cs typeface="Times New Roman" pitchFamily="18" charset="0"/>
            </a:endParaRPr>
          </a:p>
          <a:p>
            <a:endParaRPr lang="en-US" b="1" dirty="0">
              <a:solidFill>
                <a:srgbClr val="0101FD"/>
              </a:solidFill>
              <a:latin typeface="Times New Roman" pitchFamily="18" charset="0"/>
              <a:ea typeface="Times New Roman"/>
              <a:cs typeface="Times New Roman" pitchFamily="18" charset="0"/>
            </a:endParaRPr>
          </a:p>
          <a:p>
            <a:r>
              <a:rPr lang="en-US" b="1" dirty="0">
                <a:solidFill>
                  <a:srgbClr val="0101FD"/>
                </a:solidFill>
                <a:latin typeface="Times New Roman" pitchFamily="18" charset="0"/>
                <a:ea typeface="Times New Roman"/>
                <a:cs typeface="Times New Roman" pitchFamily="18" charset="0"/>
              </a:rPr>
              <a:t>class</a:t>
            </a:r>
            <a:r>
              <a:rPr lang="en-US" b="1" dirty="0">
                <a:solidFill>
                  <a:srgbClr val="222222"/>
                </a:solidFill>
                <a:latin typeface="Times New Roman" pitchFamily="18" charset="0"/>
                <a:ea typeface="Times New Roman"/>
                <a:cs typeface="Times New Roman" pitchFamily="18" charset="0"/>
              </a:rPr>
              <a:t> </a:t>
            </a:r>
            <a:r>
              <a:rPr lang="en-US" b="1" dirty="0" err="1">
                <a:solidFill>
                  <a:srgbClr val="007D9A"/>
                </a:solidFill>
                <a:latin typeface="Times New Roman" pitchFamily="18" charset="0"/>
                <a:ea typeface="Times New Roman"/>
                <a:cs typeface="Times New Roman" pitchFamily="18" charset="0"/>
              </a:rPr>
              <a:t>SampleClass</a:t>
            </a:r>
            <a:r>
              <a:rPr lang="en-US" b="1" dirty="0">
                <a:solidFill>
                  <a:srgbClr val="222222"/>
                </a:solidFill>
                <a:latin typeface="Times New Roman" pitchFamily="18" charset="0"/>
                <a:ea typeface="Times New Roman"/>
                <a:cs typeface="Times New Roman" pitchFamily="18" charset="0"/>
              </a:rPr>
              <a:t> : </a:t>
            </a:r>
            <a:r>
              <a:rPr lang="en-US" b="1" dirty="0" err="1">
                <a:solidFill>
                  <a:srgbClr val="007D9A"/>
                </a:solidFill>
                <a:latin typeface="Times New Roman" pitchFamily="18" charset="0"/>
                <a:ea typeface="Times New Roman"/>
                <a:cs typeface="Times New Roman" pitchFamily="18" charset="0"/>
              </a:rPr>
              <a:t>IControl</a:t>
            </a:r>
            <a:r>
              <a:rPr lang="en-US" b="1" dirty="0">
                <a:solidFill>
                  <a:srgbClr val="222222"/>
                </a:solidFill>
                <a:latin typeface="Times New Roman" pitchFamily="18" charset="0"/>
                <a:ea typeface="Times New Roman"/>
                <a:cs typeface="Times New Roman" pitchFamily="18" charset="0"/>
              </a:rPr>
              <a:t>, </a:t>
            </a:r>
            <a:r>
              <a:rPr lang="en-US" b="1" dirty="0" err="1">
                <a:solidFill>
                  <a:srgbClr val="007D9A"/>
                </a:solidFill>
                <a:latin typeface="Times New Roman" pitchFamily="18" charset="0"/>
                <a:ea typeface="Times New Roman"/>
                <a:cs typeface="Times New Roman" pitchFamily="18" charset="0"/>
              </a:rPr>
              <a:t>ISurface</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a:t>
            </a:r>
            <a:r>
              <a:rPr lang="en-US" b="1" dirty="0">
                <a:solidFill>
                  <a:srgbClr val="008000"/>
                </a:solidFill>
                <a:latin typeface="Times New Roman" pitchFamily="18" charset="0"/>
                <a:ea typeface="Times New Roman"/>
                <a:cs typeface="Times New Roman" pitchFamily="18" charset="0"/>
              </a:rPr>
              <a:t>// Both </a:t>
            </a:r>
            <a:r>
              <a:rPr lang="en-US" b="1" dirty="0" err="1">
                <a:solidFill>
                  <a:srgbClr val="008000"/>
                </a:solidFill>
                <a:latin typeface="Times New Roman" pitchFamily="18" charset="0"/>
                <a:ea typeface="Times New Roman"/>
                <a:cs typeface="Times New Roman" pitchFamily="18" charset="0"/>
              </a:rPr>
              <a:t>ISurface.Paint</a:t>
            </a:r>
            <a:r>
              <a:rPr lang="en-US" b="1" dirty="0">
                <a:solidFill>
                  <a:srgbClr val="008000"/>
                </a:solidFill>
                <a:latin typeface="Times New Roman" pitchFamily="18" charset="0"/>
                <a:ea typeface="Times New Roman"/>
                <a:cs typeface="Times New Roman" pitchFamily="18" charset="0"/>
              </a:rPr>
              <a:t> and </a:t>
            </a:r>
            <a:r>
              <a:rPr lang="en-US" b="1" dirty="0" err="1">
                <a:solidFill>
                  <a:srgbClr val="008000"/>
                </a:solidFill>
                <a:latin typeface="Times New Roman" pitchFamily="18" charset="0"/>
                <a:ea typeface="Times New Roman"/>
                <a:cs typeface="Times New Roman" pitchFamily="18" charset="0"/>
              </a:rPr>
              <a:t>IControl.Paint</a:t>
            </a:r>
            <a:r>
              <a:rPr lang="en-US" b="1" dirty="0">
                <a:solidFill>
                  <a:srgbClr val="008000"/>
                </a:solidFill>
                <a:latin typeface="Times New Roman" pitchFamily="18" charset="0"/>
                <a:ea typeface="Times New Roman"/>
                <a:cs typeface="Times New Roman" pitchFamily="18" charset="0"/>
              </a:rPr>
              <a:t> call this method. </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public</a:t>
            </a:r>
            <a:r>
              <a:rPr lang="en-US" b="1" dirty="0">
                <a:solidFill>
                  <a:srgbClr val="222222"/>
                </a:solidFill>
                <a:latin typeface="Times New Roman" pitchFamily="18" charset="0"/>
                <a:ea typeface="Times New Roman"/>
                <a:cs typeface="Times New Roman" pitchFamily="18" charset="0"/>
              </a:rPr>
              <a:t> </a:t>
            </a:r>
            <a:r>
              <a:rPr lang="en-US" b="1" dirty="0">
                <a:solidFill>
                  <a:srgbClr val="0101FD"/>
                </a:solidFill>
                <a:latin typeface="Times New Roman" pitchFamily="18" charset="0"/>
                <a:ea typeface="Times New Roman"/>
                <a:cs typeface="Times New Roman" pitchFamily="18" charset="0"/>
              </a:rPr>
              <a:t>void</a:t>
            </a:r>
            <a:r>
              <a:rPr lang="en-US" b="1" dirty="0">
                <a:solidFill>
                  <a:srgbClr val="222222"/>
                </a:solidFill>
                <a:latin typeface="Times New Roman" pitchFamily="18" charset="0"/>
                <a:ea typeface="Times New Roman"/>
                <a:cs typeface="Times New Roman" pitchFamily="18" charset="0"/>
              </a:rPr>
              <a:t> </a:t>
            </a:r>
            <a:r>
              <a:rPr lang="en-US" b="1" dirty="0">
                <a:solidFill>
                  <a:srgbClr val="007D9A"/>
                </a:solidFill>
                <a:latin typeface="Times New Roman" pitchFamily="18" charset="0"/>
                <a:ea typeface="Times New Roman"/>
                <a:cs typeface="Times New Roman" pitchFamily="18" charset="0"/>
              </a:rPr>
              <a:t>Paint</a:t>
            </a:r>
            <a:r>
              <a:rPr lang="en-US" b="1" dirty="0">
                <a:solidFill>
                  <a:srgbClr val="222222"/>
                </a:solidFill>
                <a:latin typeface="Times New Roman" pitchFamily="18" charset="0"/>
                <a:ea typeface="Times New Roman"/>
                <a:cs typeface="Times New Roman" pitchFamily="18" charset="0"/>
              </a:rPr>
              <a:t>()</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 </a:t>
            </a:r>
            <a:r>
              <a:rPr lang="en-US" b="1" dirty="0" err="1">
                <a:solidFill>
                  <a:srgbClr val="222222"/>
                </a:solidFill>
                <a:latin typeface="Times New Roman" pitchFamily="18" charset="0"/>
                <a:ea typeface="Times New Roman"/>
                <a:cs typeface="Times New Roman" pitchFamily="18" charset="0"/>
              </a:rPr>
              <a:t>Console.WriteLine</a:t>
            </a:r>
            <a:r>
              <a:rPr lang="en-US" b="1" dirty="0">
                <a:solidFill>
                  <a:srgbClr val="222222"/>
                </a:solidFill>
                <a:latin typeface="Times New Roman" pitchFamily="18" charset="0"/>
                <a:ea typeface="Times New Roman"/>
                <a:cs typeface="Times New Roman" pitchFamily="18" charset="0"/>
              </a:rPr>
              <a:t>(</a:t>
            </a:r>
            <a:r>
              <a:rPr lang="en-US" b="1" dirty="0">
                <a:solidFill>
                  <a:srgbClr val="A31515"/>
                </a:solidFill>
                <a:latin typeface="Times New Roman" pitchFamily="18" charset="0"/>
                <a:ea typeface="Times New Roman"/>
                <a:cs typeface="Times New Roman" pitchFamily="18" charset="0"/>
              </a:rPr>
              <a:t>"Paint method in </a:t>
            </a:r>
            <a:r>
              <a:rPr lang="en-US" b="1" dirty="0" err="1">
                <a:solidFill>
                  <a:srgbClr val="A31515"/>
                </a:solidFill>
                <a:latin typeface="Times New Roman" pitchFamily="18" charset="0"/>
                <a:ea typeface="Times New Roman"/>
                <a:cs typeface="Times New Roman" pitchFamily="18" charset="0"/>
              </a:rPr>
              <a:t>SampleClass</a:t>
            </a:r>
            <a:r>
              <a:rPr lang="en-US" b="1" dirty="0">
                <a:solidFill>
                  <a:srgbClr val="A31515"/>
                </a:solidFill>
                <a:latin typeface="Times New Roman" pitchFamily="18" charset="0"/>
                <a:ea typeface="Times New Roman"/>
                <a:cs typeface="Times New Roman" pitchFamily="18" charset="0"/>
              </a:rPr>
              <a:t>"</a:t>
            </a:r>
            <a:r>
              <a:rPr lang="en-US" b="1" dirty="0">
                <a:solidFill>
                  <a:srgbClr val="222222"/>
                </a:solidFill>
                <a:latin typeface="Times New Roman" pitchFamily="18" charset="0"/>
                <a:ea typeface="Times New Roman"/>
                <a:cs typeface="Times New Roman" pitchFamily="18" charset="0"/>
              </a:rPr>
              <a:t>);</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a:t>
            </a:r>
            <a:endParaRPr lang="ru-RU" b="1" dirty="0">
              <a:latin typeface="Times New Roman" pitchFamily="18" charset="0"/>
              <a:ea typeface="Calibri"/>
              <a:cs typeface="Times New Roman" pitchFamily="18" charset="0"/>
            </a:endParaRPr>
          </a:p>
          <a:p>
            <a:r>
              <a:rPr lang="en-US" b="1" dirty="0">
                <a:solidFill>
                  <a:srgbClr val="222222"/>
                </a:solidFill>
                <a:latin typeface="Times New Roman" pitchFamily="18" charset="0"/>
                <a:ea typeface="Times New Roman"/>
                <a:cs typeface="Times New Roman" pitchFamily="18" charset="0"/>
              </a:rPr>
              <a:t> </a:t>
            </a:r>
            <a:endParaRPr lang="ru-RU" b="1" dirty="0">
              <a:latin typeface="Times New Roman" pitchFamily="18" charset="0"/>
              <a:ea typeface="Calibri"/>
              <a:cs typeface="Times New Roman" pitchFamily="18" charset="0"/>
            </a:endParaRPr>
          </a:p>
          <a:p>
            <a:r>
              <a:rPr lang="en-US" b="1" dirty="0">
                <a:solidFill>
                  <a:srgbClr val="008000"/>
                </a:solidFill>
                <a:latin typeface="Times New Roman" pitchFamily="18" charset="0"/>
                <a:ea typeface="Times New Roman"/>
                <a:cs typeface="Times New Roman" pitchFamily="18" charset="0"/>
              </a:rPr>
              <a:t>// Output:</a:t>
            </a:r>
            <a:endParaRPr lang="ru-RU" b="1" dirty="0">
              <a:latin typeface="Times New Roman" pitchFamily="18" charset="0"/>
              <a:ea typeface="Calibri"/>
              <a:cs typeface="Times New Roman" pitchFamily="18" charset="0"/>
            </a:endParaRPr>
          </a:p>
          <a:p>
            <a:r>
              <a:rPr lang="en-US" b="1" dirty="0">
                <a:solidFill>
                  <a:srgbClr val="008000"/>
                </a:solidFill>
                <a:latin typeface="Times New Roman" pitchFamily="18" charset="0"/>
                <a:ea typeface="Times New Roman"/>
                <a:cs typeface="Times New Roman" pitchFamily="18" charset="0"/>
              </a:rPr>
              <a:t>// Paint method in </a:t>
            </a:r>
            <a:r>
              <a:rPr lang="en-US" b="1" dirty="0" err="1">
                <a:solidFill>
                  <a:srgbClr val="008000"/>
                </a:solidFill>
                <a:latin typeface="Times New Roman" pitchFamily="18" charset="0"/>
                <a:ea typeface="Times New Roman"/>
                <a:cs typeface="Times New Roman" pitchFamily="18" charset="0"/>
              </a:rPr>
              <a:t>SampleClass</a:t>
            </a:r>
            <a:endParaRPr lang="ru-RU" b="1" dirty="0">
              <a:latin typeface="Times New Roman" pitchFamily="18" charset="0"/>
              <a:ea typeface="Calibri"/>
              <a:cs typeface="Times New Roman" pitchFamily="18" charset="0"/>
            </a:endParaRPr>
          </a:p>
        </p:txBody>
      </p:sp>
      <p:sp>
        <p:nvSpPr>
          <p:cNvPr id="5" name="Прямоугольник 4"/>
          <p:cNvSpPr/>
          <p:nvPr/>
        </p:nvSpPr>
        <p:spPr>
          <a:xfrm>
            <a:off x="245873" y="114957"/>
            <a:ext cx="3040832" cy="430887"/>
          </a:xfrm>
          <a:prstGeom prst="rect">
            <a:avLst/>
          </a:prstGeom>
        </p:spPr>
        <p:txBody>
          <a:bodyPr wrap="none">
            <a:spAutoFit/>
          </a:bodyPr>
          <a:lstStyle/>
          <a:p>
            <a:r>
              <a:rPr lang="kk-KZ" sz="2200" b="1" dirty="0">
                <a:solidFill>
                  <a:srgbClr val="FFC000"/>
                </a:solidFill>
                <a:latin typeface="Times New Roman" pitchFamily="18" charset="0"/>
                <a:cs typeface="Times New Roman" pitchFamily="18" charset="0"/>
              </a:rPr>
              <a:t>Интерфейс синтаксисі</a:t>
            </a:r>
            <a:endParaRPr lang="ru-RU" sz="22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31726083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3BF92D0-345F-4FA0-B29C-E50DAD201F4F}"/>
              </a:ext>
            </a:extLst>
          </p:cNvPr>
          <p:cNvSpPr/>
          <p:nvPr/>
        </p:nvSpPr>
        <p:spPr>
          <a:xfrm>
            <a:off x="791580" y="548680"/>
            <a:ext cx="7560840" cy="4524315"/>
          </a:xfrm>
          <a:prstGeom prst="rect">
            <a:avLst/>
          </a:prstGeom>
        </p:spPr>
        <p:txBody>
          <a:bodyPr wrap="square">
            <a:spAutoFit/>
          </a:bodyPr>
          <a:lstStyle/>
          <a:p>
            <a:pPr indent="457200" algn="just"/>
            <a:r>
              <a:rPr lang="ru-RU" sz="2400" dirty="0">
                <a:solidFill>
                  <a:schemeClr val="bg1"/>
                </a:solidFill>
                <a:latin typeface="Times New Roman" panose="02020603050405020304" pitchFamily="18" charset="0"/>
                <a:cs typeface="Times New Roman" panose="02020603050405020304" pitchFamily="18" charset="0"/>
              </a:rPr>
              <a:t>Интерфейс содержит определения для группы связанных функциональных возможностей, которые может реализовать </a:t>
            </a:r>
            <a:r>
              <a:rPr lang="ru-RU" sz="2400" u="sng" dirty="0">
                <a:solidFill>
                  <a:schemeClr val="bg1"/>
                </a:solidFill>
                <a:latin typeface="Times New Roman" panose="02020603050405020304" pitchFamily="18" charset="0"/>
                <a:cs typeface="Times New Roman" panose="02020603050405020304" pitchFamily="18" charset="0"/>
              </a:rPr>
              <a:t>класс</a:t>
            </a:r>
            <a:r>
              <a:rPr lang="ru-RU" sz="2400" dirty="0">
                <a:solidFill>
                  <a:schemeClr val="bg1"/>
                </a:solidFill>
                <a:latin typeface="Times New Roman" panose="02020603050405020304" pitchFamily="18" charset="0"/>
                <a:cs typeface="Times New Roman" panose="02020603050405020304" pitchFamily="18" charset="0"/>
              </a:rPr>
              <a:t> или </a:t>
            </a:r>
            <a:r>
              <a:rPr lang="ru-RU" sz="2400" u="sng" dirty="0">
                <a:solidFill>
                  <a:schemeClr val="bg1"/>
                </a:solidFill>
                <a:latin typeface="Times New Roman" panose="02020603050405020304" pitchFamily="18" charset="0"/>
                <a:cs typeface="Times New Roman" panose="02020603050405020304" pitchFamily="18" charset="0"/>
              </a:rPr>
              <a:t>структура</a:t>
            </a:r>
            <a:r>
              <a:rPr lang="ru-RU" sz="2400" dirty="0">
                <a:solidFill>
                  <a:schemeClr val="bg1"/>
                </a:solidFill>
                <a:latin typeface="Times New Roman" panose="02020603050405020304" pitchFamily="18" charset="0"/>
                <a:cs typeface="Times New Roman" panose="02020603050405020304" pitchFamily="18" charset="0"/>
              </a:rPr>
              <a:t>. </a:t>
            </a:r>
            <a:endParaRPr lang="en-US" sz="2400" dirty="0">
              <a:solidFill>
                <a:schemeClr val="bg1"/>
              </a:solidFill>
              <a:latin typeface="Times New Roman" panose="02020603050405020304" pitchFamily="18" charset="0"/>
              <a:cs typeface="Times New Roman" panose="02020603050405020304" pitchFamily="18" charset="0"/>
            </a:endParaRPr>
          </a:p>
          <a:p>
            <a:pPr indent="457200" algn="just"/>
            <a:endParaRPr lang="en-US" sz="2400" dirty="0">
              <a:solidFill>
                <a:schemeClr val="bg1"/>
              </a:solidFill>
              <a:latin typeface="Times New Roman" panose="02020603050405020304" pitchFamily="18" charset="0"/>
              <a:cs typeface="Times New Roman" panose="02020603050405020304" pitchFamily="18" charset="0"/>
            </a:endParaRPr>
          </a:p>
          <a:p>
            <a:pPr indent="457200" algn="just"/>
            <a:r>
              <a:rPr lang="ru-RU" sz="2400" dirty="0">
                <a:solidFill>
                  <a:schemeClr val="bg1"/>
                </a:solidFill>
                <a:latin typeface="Times New Roman" panose="02020603050405020304" pitchFamily="18" charset="0"/>
                <a:cs typeface="Times New Roman" panose="02020603050405020304" pitchFamily="18" charset="0"/>
              </a:rPr>
              <a:t>С помощью интерфейсов можно, например, включить в класс поведение из нескольких источников. Эта возможность очень важна в C#, поскольку этот язык не поддерживает множественное наследование классов. Кроме того, необходимо использовать интерфейс, если требуется имитировать наследование для структур, поскольку они не могут фактически наследовать от другой структуры или класса. </a:t>
            </a:r>
          </a:p>
        </p:txBody>
      </p:sp>
    </p:spTree>
    <p:extLst>
      <p:ext uri="{BB962C8B-B14F-4D97-AF65-F5344CB8AC3E}">
        <p14:creationId xmlns:p14="http://schemas.microsoft.com/office/powerpoint/2010/main" val="52249235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FC4C2D2-B6D7-4CDE-BB39-E4B5DFC783BA}"/>
              </a:ext>
            </a:extLst>
          </p:cNvPr>
          <p:cNvSpPr/>
          <p:nvPr/>
        </p:nvSpPr>
        <p:spPr>
          <a:xfrm>
            <a:off x="467544" y="332656"/>
            <a:ext cx="8208912" cy="646331"/>
          </a:xfrm>
          <a:prstGeom prst="rect">
            <a:avLst/>
          </a:prstGeom>
        </p:spPr>
        <p:txBody>
          <a:bodyPr wrap="square">
            <a:spAutoFit/>
          </a:bodyPr>
          <a:lstStyle/>
          <a:p>
            <a:pPr indent="457200" algn="just"/>
            <a:r>
              <a:rPr lang="ru-RU" dirty="0">
                <a:solidFill>
                  <a:schemeClr val="bg1"/>
                </a:solidFill>
                <a:latin typeface="segoe-ui_normal"/>
              </a:rPr>
              <a:t>Интерфейс определяется с помощью ключевого слова </a:t>
            </a:r>
            <a:r>
              <a:rPr lang="ru-RU" dirty="0" err="1">
                <a:solidFill>
                  <a:schemeClr val="bg1"/>
                </a:solidFill>
                <a:latin typeface="segoe-ui_normal"/>
                <a:hlinkClick r:id="rId3"/>
              </a:rPr>
              <a:t>interface</a:t>
            </a:r>
            <a:r>
              <a:rPr lang="ru-RU" dirty="0">
                <a:solidFill>
                  <a:schemeClr val="bg1"/>
                </a:solidFill>
                <a:latin typeface="segoe-ui_normal"/>
              </a:rPr>
              <a:t>, как показано в следующем примере. </a:t>
            </a:r>
            <a:endParaRPr lang="ru-RU" b="0" i="0" u="none" strike="noStrike" dirty="0">
              <a:solidFill>
                <a:schemeClr val="bg1"/>
              </a:solidFill>
              <a:effectLst/>
              <a:latin typeface="segoe-ui_normal"/>
            </a:endParaRPr>
          </a:p>
        </p:txBody>
      </p:sp>
      <p:sp>
        <p:nvSpPr>
          <p:cNvPr id="3" name="Прямоугольник 2">
            <a:extLst>
              <a:ext uri="{FF2B5EF4-FFF2-40B4-BE49-F238E27FC236}">
                <a16:creationId xmlns:a16="http://schemas.microsoft.com/office/drawing/2014/main" id="{135AFD0B-6783-43BC-8BDC-6BC2699ECA7D}"/>
              </a:ext>
            </a:extLst>
          </p:cNvPr>
          <p:cNvSpPr/>
          <p:nvPr/>
        </p:nvSpPr>
        <p:spPr>
          <a:xfrm>
            <a:off x="469431" y="1196752"/>
            <a:ext cx="7128792" cy="830997"/>
          </a:xfrm>
          <a:prstGeom prst="rect">
            <a:avLst/>
          </a:prstGeom>
          <a:solidFill>
            <a:schemeClr val="bg1"/>
          </a:solidFill>
        </p:spPr>
        <p:txBody>
          <a:bodyPr wrap="square">
            <a:spAutoFit/>
          </a:bodyPr>
          <a:lstStyle/>
          <a:p>
            <a:r>
              <a:rPr lang="en-US" sz="2400" dirty="0">
                <a:solidFill>
                  <a:srgbClr val="0101FD"/>
                </a:solidFill>
                <a:latin typeface="Consolas" panose="020B0609020204030204" pitchFamily="49" charset="0"/>
              </a:rPr>
              <a:t>interface</a:t>
            </a:r>
            <a:r>
              <a:rPr lang="en-US" sz="2400" dirty="0">
                <a:solidFill>
                  <a:srgbClr val="000000"/>
                </a:solidFill>
                <a:latin typeface="Consolas" panose="020B0609020204030204" pitchFamily="49" charset="0"/>
              </a:rPr>
              <a:t> </a:t>
            </a:r>
            <a:r>
              <a:rPr lang="en-US" sz="2400" dirty="0" err="1">
                <a:solidFill>
                  <a:srgbClr val="007D9A"/>
                </a:solidFill>
                <a:latin typeface="Consolas" panose="020B0609020204030204" pitchFamily="49" charset="0"/>
              </a:rPr>
              <a:t>IEquatable</a:t>
            </a:r>
            <a:r>
              <a:rPr lang="en-US" sz="2400" dirty="0">
                <a:solidFill>
                  <a:srgbClr val="000000"/>
                </a:solidFill>
                <a:latin typeface="Consolas" panose="020B0609020204030204" pitchFamily="49" charset="0"/>
              </a:rPr>
              <a:t>&lt;</a:t>
            </a:r>
            <a:r>
              <a:rPr lang="en-US" sz="2400" dirty="0">
                <a:solidFill>
                  <a:srgbClr val="007D9A"/>
                </a:solidFill>
                <a:latin typeface="Consolas" panose="020B0609020204030204" pitchFamily="49" charset="0"/>
              </a:rPr>
              <a:t>T</a:t>
            </a:r>
            <a:r>
              <a:rPr lang="en-US" sz="2400" dirty="0">
                <a:solidFill>
                  <a:srgbClr val="000000"/>
                </a:solidFill>
                <a:latin typeface="Consolas" panose="020B0609020204030204" pitchFamily="49" charset="0"/>
              </a:rPr>
              <a:t>&gt; </a:t>
            </a:r>
          </a:p>
          <a:p>
            <a:r>
              <a:rPr lang="en-US" sz="2400" dirty="0">
                <a:solidFill>
                  <a:srgbClr val="000000"/>
                </a:solidFill>
                <a:latin typeface="Consolas" panose="020B0609020204030204" pitchFamily="49" charset="0"/>
              </a:rPr>
              <a:t>{   </a:t>
            </a:r>
            <a:r>
              <a:rPr lang="en-US" sz="2400" dirty="0">
                <a:solidFill>
                  <a:srgbClr val="0101FD"/>
                </a:solidFill>
                <a:latin typeface="Consolas" panose="020B0609020204030204" pitchFamily="49" charset="0"/>
              </a:rPr>
              <a:t>bool</a:t>
            </a:r>
            <a:r>
              <a:rPr lang="en-US" sz="2400" dirty="0">
                <a:solidFill>
                  <a:srgbClr val="000000"/>
                </a:solidFill>
                <a:latin typeface="Consolas" panose="020B0609020204030204" pitchFamily="49" charset="0"/>
              </a:rPr>
              <a:t> </a:t>
            </a:r>
            <a:r>
              <a:rPr lang="en-US" sz="2400" dirty="0">
                <a:solidFill>
                  <a:srgbClr val="007D9A"/>
                </a:solidFill>
                <a:latin typeface="Consolas" panose="020B0609020204030204" pitchFamily="49" charset="0"/>
              </a:rPr>
              <a:t>Equals</a:t>
            </a:r>
            <a:r>
              <a:rPr lang="en-US" sz="2400" dirty="0">
                <a:solidFill>
                  <a:srgbClr val="000000"/>
                </a:solidFill>
                <a:latin typeface="Consolas" panose="020B0609020204030204" pitchFamily="49" charset="0"/>
              </a:rPr>
              <a:t>(T </a:t>
            </a:r>
            <a:r>
              <a:rPr lang="en-US" sz="2400" dirty="0" err="1">
                <a:solidFill>
                  <a:srgbClr val="000000"/>
                </a:solidFill>
                <a:latin typeface="Consolas" panose="020B0609020204030204" pitchFamily="49" charset="0"/>
              </a:rPr>
              <a:t>obj</a:t>
            </a:r>
            <a:r>
              <a:rPr lang="en-US" sz="2400" dirty="0">
                <a:solidFill>
                  <a:srgbClr val="000000"/>
                </a:solidFill>
                <a:latin typeface="Consolas" panose="020B0609020204030204" pitchFamily="49" charset="0"/>
              </a:rPr>
              <a:t>);  } </a:t>
            </a:r>
            <a:endParaRPr lang="ru-RU" sz="2400" dirty="0"/>
          </a:p>
        </p:txBody>
      </p:sp>
      <p:sp>
        <p:nvSpPr>
          <p:cNvPr id="4" name="Rectangle 1">
            <a:extLst>
              <a:ext uri="{FF2B5EF4-FFF2-40B4-BE49-F238E27FC236}">
                <a16:creationId xmlns:a16="http://schemas.microsoft.com/office/drawing/2014/main" id="{AF5577D6-A020-4F8A-9FAD-7D776ED4CFA1}"/>
              </a:ext>
            </a:extLst>
          </p:cNvPr>
          <p:cNvSpPr>
            <a:spLocks noChangeArrowheads="1"/>
          </p:cNvSpPr>
          <p:nvPr/>
        </p:nvSpPr>
        <p:spPr bwMode="auto">
          <a:xfrm>
            <a:off x="443677" y="2399402"/>
            <a:ext cx="8208911" cy="3785652"/>
          </a:xfrm>
          <a:prstGeom prst="rect">
            <a:avLst/>
          </a:prstGeom>
          <a:no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457200" algn="just"/>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Любой объект (класс или структура), реализующий интерфейс </a:t>
            </a:r>
            <a:r>
              <a:rPr kumimoji="0" lang="ru-RU" altLang="ru-RU" sz="2000" b="0" i="0" u="sng"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IEquatable</a:t>
            </a:r>
            <a:r>
              <a:rPr kumimoji="0" lang="ru-RU" altLang="ru-RU" sz="2000" b="0" i="0" u="sng"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&lt;T&gt;</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должен содержать определение для метода </a:t>
            </a:r>
            <a:r>
              <a:rPr lang="en-US" altLang="ru-RU" sz="2000" u="sng" dirty="0">
                <a:solidFill>
                  <a:schemeClr val="bg1"/>
                </a:solidFill>
                <a:latin typeface="Times New Roman" panose="02020603050405020304" pitchFamily="18" charset="0"/>
                <a:cs typeface="Times New Roman" panose="02020603050405020304" pitchFamily="18" charset="0"/>
              </a:rPr>
              <a:t>Equals</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соответствующее сигнатуре, которую задает интерфейс. В результате вы можете быть уверены, что класс, реализующий </a:t>
            </a:r>
            <a:r>
              <a:rPr kumimoji="0" lang="ru-RU" altLang="ru-RU" sz="20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IEquatable</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&lt;T&gt;, содержит метод </a:t>
            </a:r>
            <a:r>
              <a:rPr kumimoji="0" lang="ru-RU" altLang="ru-RU" sz="20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Equals</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с помощью которого экземпляр этого класса может определить, равен ли он другому экземпляру того же класса. </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Определение </a:t>
            </a:r>
            <a:r>
              <a:rPr kumimoji="0" lang="ru-RU" altLang="ru-RU" sz="20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IEquatable</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&lt;T&gt; не предоставляет реализацию для метода </a:t>
            </a:r>
            <a:r>
              <a:rPr kumimoji="0" lang="ru-RU" altLang="ru-RU" sz="20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Equals</a:t>
            </a:r>
            <a:r>
              <a:rPr kumimoji="0" lang="ru-RU" altLang="ru-RU"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Интерфейс определяет только сигнатуру. Таким образом, интерфейс в C# аналогичен абстрактному классу, в котором все методы являются абстрактными. Класс или структура может реализовывать несколько интерфейсов. Таким образом, с помощью интерфейсов можно включить в класс поведение из нескольких источников. </a:t>
            </a:r>
          </a:p>
        </p:txBody>
      </p:sp>
    </p:spTree>
    <p:extLst>
      <p:ext uri="{BB962C8B-B14F-4D97-AF65-F5344CB8AC3E}">
        <p14:creationId xmlns:p14="http://schemas.microsoft.com/office/powerpoint/2010/main" val="400858014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4557512-634A-4DEE-B6E2-D3D3151CD42C}"/>
              </a:ext>
            </a:extLst>
          </p:cNvPr>
          <p:cNvSpPr/>
          <p:nvPr/>
        </p:nvSpPr>
        <p:spPr>
          <a:xfrm>
            <a:off x="539552" y="620688"/>
            <a:ext cx="7848872" cy="4708981"/>
          </a:xfrm>
          <a:prstGeom prst="rect">
            <a:avLst/>
          </a:prstGeom>
        </p:spPr>
        <p:txBody>
          <a:bodyPr wrap="square">
            <a:spAutoFit/>
          </a:bodyPr>
          <a:lstStyle/>
          <a:p>
            <a:pPr indent="457200" algn="just"/>
            <a:r>
              <a:rPr lang="ru-RU" sz="2000" dirty="0">
                <a:solidFill>
                  <a:schemeClr val="bg1"/>
                </a:solidFill>
                <a:latin typeface="Times New Roman" panose="02020603050405020304" pitchFamily="18" charset="0"/>
                <a:cs typeface="Times New Roman" panose="02020603050405020304" pitchFamily="18" charset="0"/>
              </a:rPr>
              <a:t>Если класс (или структура) реализует интерфейс, этот класс (или структура) должен предоставлять реализацию для всех членов, которые определяет этот интерфейс. Сам интерфейс не предоставляет функциональность, которую класс или структура может наследовать таким же образом, как можно наследовать функциональность базового класса. Однако если базовый класс реализует интерфейс, то любой класс, производный от базового класса, наследует эту реализацию. Если класс (или структура) реализует интерфейс, этот класс (или структура) должен предоставлять реализацию для всех членов, которые определяет этот интерфейс. </a:t>
            </a:r>
          </a:p>
          <a:p>
            <a:pPr indent="457200" algn="just"/>
            <a:r>
              <a:rPr lang="ru-RU" sz="2000" dirty="0">
                <a:solidFill>
                  <a:schemeClr val="bg1"/>
                </a:solidFill>
                <a:latin typeface="Times New Roman" panose="02020603050405020304" pitchFamily="18" charset="0"/>
                <a:cs typeface="Times New Roman" panose="02020603050405020304" pitchFamily="18" charset="0"/>
              </a:rPr>
              <a:t>Сам интерфейс не предоставляет функциональность, которую класс или структура может наследовать таким же образом, как можно наследовать функциональность базового класса. Однако если базовый класс реализует интерфейс, то любой класс, производный от базового класса, наследует эту реализацию. </a:t>
            </a:r>
          </a:p>
        </p:txBody>
      </p:sp>
    </p:spTree>
    <p:extLst>
      <p:ext uri="{BB962C8B-B14F-4D97-AF65-F5344CB8AC3E}">
        <p14:creationId xmlns:p14="http://schemas.microsoft.com/office/powerpoint/2010/main" val="176511716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3ACE0E62-D1C4-46E1-BE21-3AAEF09AD0CB}"/>
              </a:ext>
            </a:extLst>
          </p:cNvPr>
          <p:cNvSpPr/>
          <p:nvPr/>
        </p:nvSpPr>
        <p:spPr>
          <a:xfrm>
            <a:off x="863588" y="620688"/>
            <a:ext cx="7416824" cy="4832092"/>
          </a:xfrm>
          <a:prstGeom prst="rect">
            <a:avLst/>
          </a:prstGeom>
        </p:spPr>
        <p:txBody>
          <a:bodyPr wrap="square">
            <a:spAutoFit/>
          </a:bodyPr>
          <a:lstStyle/>
          <a:p>
            <a:pPr indent="457200"/>
            <a:r>
              <a:rPr lang="ru-RU" sz="2200" u="sng" dirty="0">
                <a:solidFill>
                  <a:schemeClr val="bg1"/>
                </a:solidFill>
                <a:latin typeface="Times New Roman" panose="02020603050405020304" pitchFamily="18" charset="0"/>
                <a:cs typeface="Times New Roman" panose="02020603050405020304" pitchFamily="18" charset="0"/>
              </a:rPr>
              <a:t>Сводные сведения по интерфейсам</a:t>
            </a:r>
            <a:r>
              <a:rPr lang="en-US" sz="2200" u="sng" dirty="0">
                <a:solidFill>
                  <a:schemeClr val="bg1"/>
                </a:solidFill>
                <a:latin typeface="Times New Roman" panose="02020603050405020304" pitchFamily="18" charset="0"/>
                <a:cs typeface="Times New Roman" panose="02020603050405020304" pitchFamily="18" charset="0"/>
              </a:rPr>
              <a:t>. </a:t>
            </a:r>
            <a:r>
              <a:rPr lang="ru-RU" sz="2200" dirty="0">
                <a:solidFill>
                  <a:schemeClr val="bg1"/>
                </a:solidFill>
                <a:latin typeface="Times New Roman" panose="02020603050405020304" pitchFamily="18" charset="0"/>
                <a:cs typeface="Times New Roman" panose="02020603050405020304" pitchFamily="18" charset="0"/>
              </a:rPr>
              <a:t>Интерфейс имеет следующие свойства. </a:t>
            </a:r>
          </a:p>
          <a:p>
            <a:pPr indent="457200">
              <a:buFont typeface="Arial" panose="020B0604020202020204" pitchFamily="34" charset="0"/>
              <a:buChar char="•"/>
            </a:pPr>
            <a:r>
              <a:rPr lang="ru-RU" sz="2200" dirty="0">
                <a:solidFill>
                  <a:schemeClr val="bg1"/>
                </a:solidFill>
                <a:latin typeface="Times New Roman" panose="02020603050405020304" pitchFamily="18" charset="0"/>
                <a:cs typeface="Times New Roman" panose="02020603050405020304" pitchFamily="18" charset="0"/>
              </a:rPr>
              <a:t>Интерфейс подобен абстрактному базовому классу. Любой класс (или структура), реализующий интерфейс, должен реализовывать все его члены. </a:t>
            </a:r>
          </a:p>
          <a:p>
            <a:pPr indent="457200">
              <a:buFont typeface="Arial" panose="020B0604020202020204" pitchFamily="34" charset="0"/>
              <a:buChar char="•"/>
            </a:pPr>
            <a:r>
              <a:rPr lang="ru-RU" sz="2200" dirty="0">
                <a:solidFill>
                  <a:schemeClr val="bg1"/>
                </a:solidFill>
                <a:latin typeface="Times New Roman" panose="02020603050405020304" pitchFamily="18" charset="0"/>
                <a:cs typeface="Times New Roman" panose="02020603050405020304" pitchFamily="18" charset="0"/>
              </a:rPr>
              <a:t>Невозможно создать экземпляр интерфейса напрямую. Его члены реализуются любым классом (или структурой), реализующим интерфейс. </a:t>
            </a:r>
          </a:p>
          <a:p>
            <a:pPr indent="457200">
              <a:buFont typeface="Arial" panose="020B0604020202020204" pitchFamily="34" charset="0"/>
              <a:buChar char="•"/>
            </a:pPr>
            <a:r>
              <a:rPr lang="ru-RU" sz="2200" dirty="0">
                <a:solidFill>
                  <a:schemeClr val="bg1"/>
                </a:solidFill>
                <a:latin typeface="Times New Roman" panose="02020603050405020304" pitchFamily="18" charset="0"/>
                <a:cs typeface="Times New Roman" panose="02020603050405020304" pitchFamily="18" charset="0"/>
              </a:rPr>
              <a:t>Интерфейсы могут содержать события, индексаторы, методы и свойства. </a:t>
            </a:r>
          </a:p>
          <a:p>
            <a:pPr indent="457200" algn="just">
              <a:buFont typeface="Arial" panose="020B0604020202020204" pitchFamily="34" charset="0"/>
              <a:buChar char="•"/>
            </a:pPr>
            <a:r>
              <a:rPr lang="ru-RU" sz="2200" dirty="0">
                <a:solidFill>
                  <a:schemeClr val="bg1"/>
                </a:solidFill>
                <a:latin typeface="Times New Roman" panose="02020603050405020304" pitchFamily="18" charset="0"/>
                <a:cs typeface="Times New Roman" panose="02020603050405020304" pitchFamily="18" charset="0"/>
              </a:rPr>
              <a:t>Интерфейсы не содержат реализацию методов. </a:t>
            </a:r>
          </a:p>
          <a:p>
            <a:pPr indent="457200">
              <a:buFont typeface="Arial" panose="020B0604020202020204" pitchFamily="34" charset="0"/>
              <a:buChar char="•"/>
            </a:pPr>
            <a:r>
              <a:rPr lang="ru-RU" sz="2200" dirty="0">
                <a:solidFill>
                  <a:schemeClr val="bg1"/>
                </a:solidFill>
                <a:latin typeface="Times New Roman" panose="02020603050405020304" pitchFamily="18" charset="0"/>
                <a:cs typeface="Times New Roman" panose="02020603050405020304" pitchFamily="18" charset="0"/>
              </a:rPr>
              <a:t>Класс или структура может реализовывать несколько интерфейсов. Класс может наследовать базовому классу и также реализовывать один или несколько интерфейсов. </a:t>
            </a:r>
            <a:endParaRPr lang="ru-RU" sz="2200" b="0" i="0" u="none" strike="noStrike"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703293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17446" y="533197"/>
            <a:ext cx="8287002" cy="1569660"/>
          </a:xfrm>
          <a:prstGeom prst="rect">
            <a:avLst/>
          </a:prstGeom>
        </p:spPr>
        <p:txBody>
          <a:bodyPr wrap="square">
            <a:spAutoFit/>
          </a:bodyPr>
          <a:lstStyle/>
          <a:p>
            <a:pPr indent="457200" algn="just"/>
            <a:r>
              <a:rPr lang="kk-KZ" sz="2400" dirty="0">
                <a:solidFill>
                  <a:schemeClr val="bg1"/>
                </a:solidFill>
                <a:latin typeface="Times New Roman" pitchFamily="18" charset="0"/>
                <a:cs typeface="Times New Roman" pitchFamily="18" charset="0"/>
              </a:rPr>
              <a:t>3</a:t>
            </a:r>
            <a:r>
              <a:rPr lang="en-US" sz="2400" dirty="0">
                <a:solidFill>
                  <a:schemeClr val="bg1"/>
                </a:solidFill>
                <a:latin typeface="Times New Roman" pitchFamily="18" charset="0"/>
                <a:cs typeface="Times New Roman" pitchFamily="18" charset="0"/>
              </a:rPr>
              <a:t>) </a:t>
            </a:r>
            <a:r>
              <a:rPr lang="kk-KZ" sz="2400" dirty="0">
                <a:solidFill>
                  <a:schemeClr val="bg1"/>
                </a:solidFill>
                <a:latin typeface="Times New Roman" pitchFamily="18" charset="0"/>
                <a:cs typeface="Times New Roman" pitchFamily="18" charset="0"/>
              </a:rPr>
              <a:t>Интерфейстік кластың қарапайым кластан айырмашылығы – бірнеше түпкі интерфейстерді мұралана алуында. Сон</a:t>
            </a:r>
            <a:r>
              <a:rPr lang="ru-RU" sz="2400" dirty="0" err="1">
                <a:solidFill>
                  <a:schemeClr val="bg1"/>
                </a:solidFill>
                <a:latin typeface="Times New Roman" pitchFamily="18" charset="0"/>
                <a:cs typeface="Times New Roman" pitchFamily="18" charset="0"/>
              </a:rPr>
              <a:t>дықтан</a:t>
            </a:r>
            <a:r>
              <a:rPr lang="kk-KZ" sz="2400" dirty="0">
                <a:solidFill>
                  <a:schemeClr val="bg1"/>
                </a:solidFill>
                <a:latin typeface="Times New Roman" pitchFamily="18" charset="0"/>
                <a:cs typeface="Times New Roman" pitchFamily="18" charset="0"/>
              </a:rPr>
              <a:t>, С# тілінде интерфейстік кластарда ғана бірнеше рет мұралануға рұқсат берілген. </a:t>
            </a:r>
            <a:endParaRPr lang="ru-RU" sz="2400" dirty="0">
              <a:solidFill>
                <a:schemeClr val="bg1"/>
              </a:solidFill>
              <a:latin typeface="Times New Roman" pitchFamily="18" charset="0"/>
              <a:cs typeface="Times New Roman" pitchFamily="18" charset="0"/>
            </a:endParaRPr>
          </a:p>
        </p:txBody>
      </p:sp>
      <p:sp>
        <p:nvSpPr>
          <p:cNvPr id="3" name="Прямоугольник 2"/>
          <p:cNvSpPr/>
          <p:nvPr/>
        </p:nvSpPr>
        <p:spPr>
          <a:xfrm>
            <a:off x="251520" y="116632"/>
            <a:ext cx="2784737" cy="461665"/>
          </a:xfrm>
          <a:prstGeom prst="rect">
            <a:avLst/>
          </a:prstGeom>
        </p:spPr>
        <p:txBody>
          <a:bodyPr wrap="none">
            <a:spAutoFit/>
          </a:bodyPr>
          <a:lstStyle/>
          <a:p>
            <a:r>
              <a:rPr lang="kk-KZ" sz="2400" b="1" dirty="0">
                <a:solidFill>
                  <a:srgbClr val="FFC000"/>
                </a:solidFill>
                <a:latin typeface="Times New Roman" pitchFamily="18" charset="0"/>
                <a:cs typeface="Times New Roman" pitchFamily="18" charset="0"/>
              </a:rPr>
              <a:t>Интерфейс ұғымы</a:t>
            </a:r>
            <a:endParaRPr lang="ru-RU" sz="2400" b="1" dirty="0">
              <a:solidFill>
                <a:srgbClr val="FFC000"/>
              </a:solidFill>
              <a:latin typeface="Times New Roman" pitchFamily="18" charset="0"/>
              <a:cs typeface="Times New Roman" pitchFamily="18" charset="0"/>
            </a:endParaRPr>
          </a:p>
        </p:txBody>
      </p:sp>
      <p:sp>
        <p:nvSpPr>
          <p:cNvPr id="4" name="Прямоугольник 3"/>
          <p:cNvSpPr/>
          <p:nvPr/>
        </p:nvSpPr>
        <p:spPr>
          <a:xfrm>
            <a:off x="317446" y="2132633"/>
            <a:ext cx="8287002" cy="830997"/>
          </a:xfrm>
          <a:prstGeom prst="rect">
            <a:avLst/>
          </a:prstGeom>
        </p:spPr>
        <p:txBody>
          <a:bodyPr wrap="square">
            <a:spAutoFit/>
          </a:bodyPr>
          <a:lstStyle/>
          <a:p>
            <a:pPr indent="457200" algn="just"/>
            <a:r>
              <a:rPr lang="kk-KZ" sz="2400" dirty="0">
                <a:solidFill>
                  <a:schemeClr val="bg1"/>
                </a:solidFill>
                <a:latin typeface="Times New Roman" pitchFamily="18" charset="0"/>
                <a:cs typeface="Times New Roman" pitchFamily="18" charset="0"/>
              </a:rPr>
              <a:t>Класс атауы мен қос нүктеден кейін түпкі интерфейстер тізім бойынша бір бірден көрсетіледі:</a:t>
            </a:r>
            <a:endParaRPr lang="ru-RU" sz="2400" dirty="0">
              <a:solidFill>
                <a:schemeClr val="bg1"/>
              </a:solidFill>
              <a:latin typeface="Times New Roman" pitchFamily="18" charset="0"/>
              <a:cs typeface="Times New Roman" pitchFamily="18" charset="0"/>
            </a:endParaRPr>
          </a:p>
        </p:txBody>
      </p:sp>
      <p:sp>
        <p:nvSpPr>
          <p:cNvPr id="5" name="Прямоугольник 4"/>
          <p:cNvSpPr/>
          <p:nvPr/>
        </p:nvSpPr>
        <p:spPr>
          <a:xfrm>
            <a:off x="467544" y="2967335"/>
            <a:ext cx="8136903" cy="830997"/>
          </a:xfrm>
          <a:prstGeom prst="rect">
            <a:avLst/>
          </a:prstGeom>
          <a:solidFill>
            <a:schemeClr val="bg1"/>
          </a:solidFill>
        </p:spPr>
        <p:txBody>
          <a:bodyPr wrap="square">
            <a:spAutoFit/>
          </a:bodyPr>
          <a:lstStyle/>
          <a:p>
            <a:r>
              <a:rPr lang="en-US" sz="2400" b="1" dirty="0">
                <a:latin typeface="Times New Roman" pitchFamily="18" charset="0"/>
                <a:cs typeface="Times New Roman" pitchFamily="18" charset="0"/>
              </a:rPr>
              <a:t>public interface </a:t>
            </a:r>
            <a:r>
              <a:rPr lang="en-US" sz="2400" b="1" dirty="0" err="1">
                <a:latin typeface="Times New Roman" pitchFamily="18" charset="0"/>
                <a:cs typeface="Times New Roman" pitchFamily="18" charset="0"/>
              </a:rPr>
              <a:t>INewClass</a:t>
            </a:r>
            <a:r>
              <a:rPr lang="en-US" sz="2400" b="1" dirty="0">
                <a:latin typeface="Times New Roman" pitchFamily="18" charset="0"/>
                <a:cs typeface="Times New Roman" pitchFamily="18" charset="0"/>
              </a:rPr>
              <a:t>: IInt1, IInt2, ..., </a:t>
            </a:r>
            <a:r>
              <a:rPr lang="en-US" sz="2400" b="1" dirty="0" err="1">
                <a:latin typeface="Times New Roman" pitchFamily="18" charset="0"/>
                <a:cs typeface="Times New Roman" pitchFamily="18" charset="0"/>
              </a:rPr>
              <a:t>IIntN</a:t>
            </a:r>
            <a:r>
              <a:rPr lang="en-US" sz="2400" b="1"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r>
              <a:rPr lang="kk-KZ" sz="2400" b="1" dirty="0">
                <a:latin typeface="Times New Roman" pitchFamily="18" charset="0"/>
                <a:cs typeface="Times New Roman" pitchFamily="18" charset="0"/>
              </a:rPr>
              <a:t>   </a:t>
            </a:r>
            <a:r>
              <a:rPr lang="en-US" sz="2400" b="1" dirty="0">
                <a:latin typeface="Times New Roman" pitchFamily="18" charset="0"/>
                <a:cs typeface="Times New Roman" pitchFamily="18" charset="0"/>
              </a:rPr>
              <a:t>{ . . .}</a:t>
            </a:r>
            <a:endParaRPr lang="ru-RU" sz="2400" dirty="0">
              <a:latin typeface="Times New Roman" pitchFamily="18" charset="0"/>
              <a:cs typeface="Times New Roman" pitchFamily="18" charset="0"/>
            </a:endParaRPr>
          </a:p>
        </p:txBody>
      </p:sp>
      <p:sp>
        <p:nvSpPr>
          <p:cNvPr id="6" name="Прямоугольник 5"/>
          <p:cNvSpPr/>
          <p:nvPr/>
        </p:nvSpPr>
        <p:spPr>
          <a:xfrm>
            <a:off x="467544" y="3995678"/>
            <a:ext cx="8280920" cy="2123658"/>
          </a:xfrm>
          <a:prstGeom prst="rect">
            <a:avLst/>
          </a:prstGeom>
        </p:spPr>
        <p:txBody>
          <a:bodyPr wrap="square">
            <a:spAutoFit/>
          </a:bodyPr>
          <a:lstStyle/>
          <a:p>
            <a:pPr indent="457200" algn="just"/>
            <a:r>
              <a:rPr lang="kk-KZ" sz="2200" dirty="0">
                <a:solidFill>
                  <a:schemeClr val="bg1"/>
                </a:solidFill>
                <a:latin typeface="Times New Roman" pitchFamily="18" charset="0"/>
                <a:cs typeface="Times New Roman" pitchFamily="18" charset="0"/>
              </a:rPr>
              <a:t>Осындай интерфейстік кластарда түпкі интерфейстердің барлық әдістерінің іске асырылуы</a:t>
            </a:r>
            <a:r>
              <a:rPr lang="en-US" sz="2200" dirty="0">
                <a:solidFill>
                  <a:schemeClr val="bg1"/>
                </a:solidFill>
                <a:latin typeface="Times New Roman" pitchFamily="18" charset="0"/>
                <a:cs typeface="Times New Roman" pitchFamily="18" charset="0"/>
              </a:rPr>
              <a:t> (</a:t>
            </a:r>
            <a:r>
              <a:rPr lang="kk-KZ" sz="2200" dirty="0">
                <a:solidFill>
                  <a:schemeClr val="bg1"/>
                </a:solidFill>
                <a:latin typeface="Times New Roman" pitchFamily="18" charset="0"/>
                <a:cs typeface="Times New Roman" pitchFamily="18" charset="0"/>
              </a:rPr>
              <a:t>болуы</a:t>
            </a:r>
            <a:r>
              <a:rPr lang="en-US" sz="2200" dirty="0">
                <a:solidFill>
                  <a:schemeClr val="bg1"/>
                </a:solidFill>
                <a:latin typeface="Times New Roman" pitchFamily="18" charset="0"/>
                <a:cs typeface="Times New Roman" pitchFamily="18" charset="0"/>
              </a:rPr>
              <a:t>)</a:t>
            </a:r>
            <a:r>
              <a:rPr lang="kk-KZ" sz="2200" dirty="0">
                <a:solidFill>
                  <a:schemeClr val="bg1"/>
                </a:solidFill>
                <a:latin typeface="Times New Roman" pitchFamily="18" charset="0"/>
                <a:cs typeface="Times New Roman" pitchFamily="18" charset="0"/>
              </a:rPr>
              <a:t> керек. </a:t>
            </a:r>
            <a:endParaRPr lang="ru-RU" sz="2200" dirty="0">
              <a:solidFill>
                <a:schemeClr val="bg1"/>
              </a:solidFill>
              <a:latin typeface="Times New Roman" pitchFamily="18" charset="0"/>
              <a:cs typeface="Times New Roman" pitchFamily="18" charset="0"/>
            </a:endParaRPr>
          </a:p>
          <a:p>
            <a:pPr indent="457200" algn="just"/>
            <a:r>
              <a:rPr lang="kk-KZ" sz="2200" dirty="0">
                <a:solidFill>
                  <a:schemeClr val="bg1"/>
                </a:solidFill>
                <a:latin typeface="Times New Roman" pitchFamily="18" charset="0"/>
                <a:cs typeface="Times New Roman" pitchFamily="18" charset="0"/>
              </a:rPr>
              <a:t>Ескерту, интерфейстік класс интерфейстермен қатар қарапайым бір класты (тек қана бір класты!) мұралануы мүмкін, қарапайым класты мұраланғанда ол әдеттегі мұрагер ретінде оның әдістерін өзгерте алады және өрістерді қоса алады т.б. </a:t>
            </a:r>
            <a:endParaRPr lang="ru-RU" sz="22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09298759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67544" y="578297"/>
            <a:ext cx="8046818" cy="1785104"/>
          </a:xfrm>
          <a:prstGeom prst="rect">
            <a:avLst/>
          </a:prstGeom>
        </p:spPr>
        <p:txBody>
          <a:bodyPr wrap="square">
            <a:spAutoFit/>
          </a:bodyPr>
          <a:lstStyle/>
          <a:p>
            <a:pPr indent="457200" algn="just"/>
            <a:r>
              <a:rPr lang="kk-KZ" sz="2200" dirty="0">
                <a:solidFill>
                  <a:schemeClr val="bg1"/>
                </a:solidFill>
                <a:latin typeface="Times New Roman" pitchFamily="18" charset="0"/>
                <a:cs typeface="Times New Roman" pitchFamily="18" charset="0"/>
              </a:rPr>
              <a:t>Ескерту</a:t>
            </a:r>
          </a:p>
          <a:p>
            <a:pPr indent="457200" algn="just"/>
            <a:r>
              <a:rPr lang="kk-KZ" sz="2200" dirty="0">
                <a:solidFill>
                  <a:schemeClr val="bg1"/>
                </a:solidFill>
                <a:latin typeface="Times New Roman" pitchFamily="18" charset="0"/>
                <a:cs typeface="Times New Roman" pitchFamily="18" charset="0"/>
              </a:rPr>
              <a:t>Интерфейстік класс интерфейстермен қатар қарапайым бір класты (тек қана бір класты!) мұралануы мүмкін, қарапайым класты мұраланғанда ол әдеттегі мұрагер ретінде оның әдістерін өзгерте алады және өрістерді қоса алады т.б. </a:t>
            </a:r>
            <a:endParaRPr lang="ru-RU" sz="2200" dirty="0">
              <a:solidFill>
                <a:schemeClr val="bg1"/>
              </a:solidFill>
              <a:latin typeface="Times New Roman" pitchFamily="18" charset="0"/>
              <a:cs typeface="Times New Roman" pitchFamily="18" charset="0"/>
            </a:endParaRPr>
          </a:p>
        </p:txBody>
      </p:sp>
      <p:sp>
        <p:nvSpPr>
          <p:cNvPr id="3" name="Прямоугольник 2"/>
          <p:cNvSpPr/>
          <p:nvPr/>
        </p:nvSpPr>
        <p:spPr>
          <a:xfrm>
            <a:off x="497213" y="136282"/>
            <a:ext cx="2784737" cy="461665"/>
          </a:xfrm>
          <a:prstGeom prst="rect">
            <a:avLst/>
          </a:prstGeom>
        </p:spPr>
        <p:txBody>
          <a:bodyPr wrap="none">
            <a:spAutoFit/>
          </a:bodyPr>
          <a:lstStyle/>
          <a:p>
            <a:r>
              <a:rPr lang="kk-KZ" sz="2400" b="1" dirty="0">
                <a:solidFill>
                  <a:srgbClr val="FFC000"/>
                </a:solidFill>
                <a:latin typeface="Times New Roman" pitchFamily="18" charset="0"/>
                <a:cs typeface="Times New Roman" pitchFamily="18" charset="0"/>
              </a:rPr>
              <a:t>Интерфейс ұғымы</a:t>
            </a:r>
            <a:endParaRPr lang="ru-RU" sz="24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221886554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23528" y="509999"/>
            <a:ext cx="8280920" cy="5632311"/>
          </a:xfrm>
          <a:prstGeom prst="rect">
            <a:avLst/>
          </a:prstGeom>
        </p:spPr>
        <p:txBody>
          <a:bodyPr wrap="square">
            <a:spAutoFit/>
          </a:bodyPr>
          <a:lstStyle/>
          <a:p>
            <a:pPr indent="457200" algn="just"/>
            <a:r>
              <a:rPr lang="kk-KZ" sz="2000" dirty="0">
                <a:solidFill>
                  <a:schemeClr val="bg1"/>
                </a:solidFill>
                <a:latin typeface="Times New Roman" pitchFamily="18" charset="0"/>
                <a:cs typeface="Times New Roman" pitchFamily="18" charset="0"/>
              </a:rPr>
              <a:t>Бірнеше рет мұралануды қолданғанда атаулар арасындағы қателіктер немесе ортақ түпкі кластың болуына байланысты қателіктер кетуі мүмкін.</a:t>
            </a:r>
            <a:endParaRPr lang="ru-RU" sz="2000" dirty="0">
              <a:solidFill>
                <a:schemeClr val="bg1"/>
              </a:solidFill>
              <a:latin typeface="Times New Roman" pitchFamily="18" charset="0"/>
              <a:cs typeface="Times New Roman" pitchFamily="18" charset="0"/>
            </a:endParaRPr>
          </a:p>
          <a:p>
            <a:pPr indent="457200" algn="just"/>
            <a:r>
              <a:rPr lang="kk-KZ" sz="2000" dirty="0">
                <a:solidFill>
                  <a:schemeClr val="bg1"/>
                </a:solidFill>
                <a:latin typeface="Times New Roman" pitchFamily="18" charset="0"/>
                <a:cs typeface="Times New Roman" pitchFamily="18" charset="0"/>
              </a:rPr>
              <a:t>Атаулар арасындағы шиеленіс мына жағдайларда пайда болады: әр түрлі түпкі интерфейстерде синтаксистері бірдей аттас әдістер болуы мүмкін.</a:t>
            </a:r>
            <a:endParaRPr lang="ru-RU" sz="2000" dirty="0">
              <a:solidFill>
                <a:schemeClr val="bg1"/>
              </a:solidFill>
              <a:latin typeface="Times New Roman" pitchFamily="18" charset="0"/>
              <a:cs typeface="Times New Roman" pitchFamily="18" charset="0"/>
            </a:endParaRPr>
          </a:p>
          <a:p>
            <a:pPr indent="457200" algn="just"/>
            <a:r>
              <a:rPr lang="kk-KZ" sz="2000" dirty="0">
                <a:solidFill>
                  <a:schemeClr val="bg1"/>
                </a:solidFill>
                <a:latin typeface="Times New Roman" pitchFamily="18" charset="0"/>
                <a:cs typeface="Times New Roman" pitchFamily="18" charset="0"/>
              </a:rPr>
              <a:t>Интерфейстік класс түпкі интерфейстердің барлық әдістерін жүзеге асыруы керек болғандықтан коллизия пайда болады, оны шешудің бірнеше жолы бар. </a:t>
            </a:r>
            <a:endParaRPr lang="ru-RU" sz="2000" dirty="0">
              <a:solidFill>
                <a:schemeClr val="bg1"/>
              </a:solidFill>
              <a:latin typeface="Times New Roman" pitchFamily="18" charset="0"/>
              <a:cs typeface="Times New Roman" pitchFamily="18" charset="0"/>
            </a:endParaRPr>
          </a:p>
          <a:p>
            <a:pPr indent="457200" algn="just"/>
            <a:r>
              <a:rPr lang="kk-KZ" sz="2000" b="1" dirty="0">
                <a:solidFill>
                  <a:srgbClr val="FFC000"/>
                </a:solidFill>
                <a:latin typeface="Times New Roman" pitchFamily="18" charset="0"/>
                <a:cs typeface="Times New Roman" pitchFamily="18" charset="0"/>
              </a:rPr>
              <a:t>Әдістерді желімдеу </a:t>
            </a:r>
            <a:r>
              <a:rPr lang="en-US" sz="2000" b="1" dirty="0">
                <a:solidFill>
                  <a:schemeClr val="bg1"/>
                </a:solidFill>
                <a:latin typeface="Times New Roman" pitchFamily="18" charset="0"/>
                <a:cs typeface="Times New Roman" pitchFamily="18" charset="0"/>
              </a:rPr>
              <a:t>(</a:t>
            </a:r>
            <a:r>
              <a:rPr lang="ru-RU" sz="2000" dirty="0">
                <a:solidFill>
                  <a:schemeClr val="bg1"/>
                </a:solidFill>
                <a:latin typeface="Times New Roman" pitchFamily="18" charset="0"/>
                <a:cs typeface="Times New Roman" pitchFamily="18" charset="0"/>
              </a:rPr>
              <a:t>склеивание</a:t>
            </a:r>
            <a:r>
              <a:rPr lang="en-US" sz="2000" b="1" dirty="0">
                <a:solidFill>
                  <a:schemeClr val="bg1"/>
                </a:solidFill>
                <a:latin typeface="Times New Roman" pitchFamily="18" charset="0"/>
                <a:cs typeface="Times New Roman" pitchFamily="18" charset="0"/>
              </a:rPr>
              <a:t>)</a:t>
            </a:r>
            <a:r>
              <a:rPr lang="kk-KZ" sz="2000" dirty="0">
                <a:solidFill>
                  <a:schemeClr val="bg1"/>
                </a:solidFill>
                <a:latin typeface="Times New Roman" pitchFamily="18" charset="0"/>
                <a:cs typeface="Times New Roman" pitchFamily="18" charset="0"/>
              </a:rPr>
              <a:t>. Интерфейстік класс аттас әдістердің орындалуын бірдей деп қарастырады және түпкі кластардың барлық аттас әдістерін іске асыру үшін бір әдісті жариялайды.</a:t>
            </a:r>
            <a:endParaRPr lang="ru-RU" sz="2000" dirty="0">
              <a:solidFill>
                <a:schemeClr val="bg1"/>
              </a:solidFill>
              <a:latin typeface="Times New Roman" pitchFamily="18" charset="0"/>
              <a:cs typeface="Times New Roman" pitchFamily="18" charset="0"/>
            </a:endParaRPr>
          </a:p>
          <a:p>
            <a:pPr indent="457200" algn="just"/>
            <a:r>
              <a:rPr lang="kk-KZ" sz="2000" dirty="0">
                <a:solidFill>
                  <a:schemeClr val="bg1"/>
                </a:solidFill>
                <a:latin typeface="Times New Roman" pitchFamily="18" charset="0"/>
                <a:cs typeface="Times New Roman" pitchFamily="18" charset="0"/>
              </a:rPr>
              <a:t>Әдістерге басқа атау беру. Егер аттас әдістердің жүзеге асырылуы әр түрлі болуы керек болса, онда әдістердің атаулары өзгертіледі.  </a:t>
            </a:r>
            <a:endParaRPr lang="ru-RU" sz="2000" dirty="0">
              <a:solidFill>
                <a:schemeClr val="bg1"/>
              </a:solidFill>
              <a:latin typeface="Times New Roman" pitchFamily="18" charset="0"/>
              <a:cs typeface="Times New Roman" pitchFamily="18" charset="0"/>
            </a:endParaRPr>
          </a:p>
          <a:p>
            <a:pPr indent="457200" algn="just"/>
            <a:endParaRPr lang="en-US" sz="2000" dirty="0">
              <a:solidFill>
                <a:schemeClr val="bg1"/>
              </a:solidFill>
              <a:latin typeface="Times New Roman" pitchFamily="18" charset="0"/>
              <a:cs typeface="Times New Roman" pitchFamily="18" charset="0"/>
            </a:endParaRPr>
          </a:p>
          <a:p>
            <a:pPr indent="457200" algn="just"/>
            <a:r>
              <a:rPr lang="kk-KZ" sz="2000" dirty="0">
                <a:solidFill>
                  <a:schemeClr val="bg1"/>
                </a:solidFill>
                <a:latin typeface="Times New Roman" pitchFamily="18" charset="0"/>
                <a:cs typeface="Times New Roman" pitchFamily="18" charset="0"/>
              </a:rPr>
              <a:t>Интерфейсті абстрактылы кластан ерекшелендіретін тағы да бір маңызды қызметі бар. Абстрактылы класс класты жобалаудың алғашқы кезеңі болып табылады. Әрбір интерфейс класқа жаңа қосымша қасиеттерді қосады. </a:t>
            </a:r>
            <a:endParaRPr lang="ru-RU" sz="2000" dirty="0">
              <a:solidFill>
                <a:schemeClr val="bg1"/>
              </a:solidFill>
              <a:latin typeface="Times New Roman" pitchFamily="18" charset="0"/>
              <a:cs typeface="Times New Roman" pitchFamily="18" charset="0"/>
            </a:endParaRPr>
          </a:p>
        </p:txBody>
      </p:sp>
      <p:sp>
        <p:nvSpPr>
          <p:cNvPr id="3" name="Прямоугольник 2"/>
          <p:cNvSpPr/>
          <p:nvPr/>
        </p:nvSpPr>
        <p:spPr>
          <a:xfrm>
            <a:off x="497213" y="136282"/>
            <a:ext cx="2784737" cy="461665"/>
          </a:xfrm>
          <a:prstGeom prst="rect">
            <a:avLst/>
          </a:prstGeom>
        </p:spPr>
        <p:txBody>
          <a:bodyPr wrap="none">
            <a:spAutoFit/>
          </a:bodyPr>
          <a:lstStyle/>
          <a:p>
            <a:r>
              <a:rPr lang="kk-KZ" sz="2400" b="1" dirty="0">
                <a:solidFill>
                  <a:srgbClr val="FFC000"/>
                </a:solidFill>
                <a:latin typeface="Times New Roman" pitchFamily="18" charset="0"/>
                <a:cs typeface="Times New Roman" pitchFamily="18" charset="0"/>
              </a:rPr>
              <a:t>Интерфейс ұғымы</a:t>
            </a:r>
            <a:endParaRPr lang="ru-RU" sz="24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81493321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23528" y="260648"/>
            <a:ext cx="2379113" cy="369332"/>
          </a:xfrm>
          <a:prstGeom prst="rect">
            <a:avLst/>
          </a:prstGeom>
        </p:spPr>
        <p:txBody>
          <a:bodyPr wrap="none">
            <a:spAutoFit/>
          </a:bodyPr>
          <a:lstStyle/>
          <a:p>
            <a:r>
              <a:rPr lang="kk-KZ" b="1" dirty="0">
                <a:solidFill>
                  <a:srgbClr val="FFC000"/>
                </a:solidFill>
              </a:rPr>
              <a:t>Интерфейс синтаксисі</a:t>
            </a:r>
            <a:endParaRPr lang="ru-RU" b="1" dirty="0">
              <a:solidFill>
                <a:srgbClr val="FFC000"/>
              </a:solidFill>
            </a:endParaRPr>
          </a:p>
        </p:txBody>
      </p:sp>
      <p:sp>
        <p:nvSpPr>
          <p:cNvPr id="3" name="Прямоугольник 2"/>
          <p:cNvSpPr/>
          <p:nvPr/>
        </p:nvSpPr>
        <p:spPr>
          <a:xfrm>
            <a:off x="416640" y="629980"/>
            <a:ext cx="8043791" cy="4832092"/>
          </a:xfrm>
          <a:prstGeom prst="rect">
            <a:avLst/>
          </a:prstGeom>
        </p:spPr>
        <p:txBody>
          <a:bodyPr wrap="square">
            <a:spAutoFit/>
          </a:bodyPr>
          <a:lstStyle/>
          <a:p>
            <a:r>
              <a:rPr lang="kk-KZ" sz="2200" dirty="0">
                <a:solidFill>
                  <a:schemeClr val="bg1"/>
                </a:solidFill>
                <a:latin typeface="Times New Roman" pitchFamily="18" charset="0"/>
                <a:cs typeface="Times New Roman" pitchFamily="18" charset="0"/>
              </a:rPr>
              <a:t>Міндетті емес элементтері (олар квадрат жақшалармен бөлінген) бар интерфейстің жалпы сипаттамасының жазылу пішімі мына түрде болады:</a:t>
            </a:r>
            <a:endParaRPr lang="en-US" sz="2200" dirty="0">
              <a:solidFill>
                <a:schemeClr val="bg1"/>
              </a:solidFill>
              <a:latin typeface="Times New Roman" pitchFamily="18" charset="0"/>
              <a:cs typeface="Times New Roman" pitchFamily="18" charset="0"/>
            </a:endParaRPr>
          </a:p>
          <a:p>
            <a:endParaRPr lang="ru-RU" sz="2200" dirty="0">
              <a:solidFill>
                <a:schemeClr val="bg1"/>
              </a:solidFill>
              <a:latin typeface="Times New Roman" pitchFamily="18" charset="0"/>
              <a:cs typeface="Times New Roman" pitchFamily="18" charset="0"/>
            </a:endParaRPr>
          </a:p>
          <a:p>
            <a:r>
              <a:rPr lang="kk-KZ" sz="2200" b="1" dirty="0">
                <a:solidFill>
                  <a:schemeClr val="bg1"/>
                </a:solidFill>
                <a:latin typeface="Times New Roman" pitchFamily="18" charset="0"/>
                <a:cs typeface="Times New Roman" pitchFamily="18" charset="0"/>
              </a:rPr>
              <a:t>[ атрибуттар ] [ спецификаторлар ] </a:t>
            </a:r>
            <a:r>
              <a:rPr lang="en-US" sz="2200" b="1" dirty="0">
                <a:solidFill>
                  <a:schemeClr val="bg1"/>
                </a:solidFill>
                <a:latin typeface="Times New Roman" pitchFamily="18" charset="0"/>
                <a:cs typeface="Times New Roman" pitchFamily="18" charset="0"/>
              </a:rPr>
              <a:t>  </a:t>
            </a:r>
            <a:r>
              <a:rPr lang="kk-KZ" sz="2200" b="1" dirty="0">
                <a:solidFill>
                  <a:schemeClr val="bg1"/>
                </a:solidFill>
                <a:latin typeface="Times New Roman" pitchFamily="18" charset="0"/>
                <a:cs typeface="Times New Roman" pitchFamily="18" charset="0"/>
              </a:rPr>
              <a:t>interface </a:t>
            </a:r>
            <a:r>
              <a:rPr lang="en-US" sz="2200" b="1" dirty="0">
                <a:solidFill>
                  <a:schemeClr val="bg1"/>
                </a:solidFill>
                <a:latin typeface="Times New Roman" pitchFamily="18" charset="0"/>
                <a:cs typeface="Times New Roman" pitchFamily="18" charset="0"/>
              </a:rPr>
              <a:t>   </a:t>
            </a:r>
            <a:r>
              <a:rPr lang="kk-KZ" sz="2200" b="1" dirty="0">
                <a:solidFill>
                  <a:schemeClr val="bg1"/>
                </a:solidFill>
                <a:latin typeface="Times New Roman" pitchFamily="18" charset="0"/>
                <a:cs typeface="Times New Roman" pitchFamily="18" charset="0"/>
              </a:rPr>
              <a:t>класс_атауы </a:t>
            </a:r>
            <a:endParaRPr lang="en-US" sz="2200" b="1" dirty="0">
              <a:solidFill>
                <a:schemeClr val="bg1"/>
              </a:solidFill>
              <a:latin typeface="Times New Roman" pitchFamily="18" charset="0"/>
              <a:cs typeface="Times New Roman" pitchFamily="18" charset="0"/>
            </a:endParaRPr>
          </a:p>
          <a:p>
            <a:r>
              <a:rPr lang="en-US" sz="2200" b="1" dirty="0">
                <a:solidFill>
                  <a:schemeClr val="bg1"/>
                </a:solidFill>
                <a:latin typeface="Times New Roman" pitchFamily="18" charset="0"/>
                <a:cs typeface="Times New Roman" pitchFamily="18" charset="0"/>
              </a:rPr>
              <a:t>     </a:t>
            </a:r>
            <a:r>
              <a:rPr lang="kk-KZ" sz="2200" b="1" dirty="0">
                <a:solidFill>
                  <a:schemeClr val="bg1"/>
                </a:solidFill>
                <a:latin typeface="Times New Roman" pitchFamily="18" charset="0"/>
                <a:cs typeface="Times New Roman" pitchFamily="18" charset="0"/>
              </a:rPr>
              <a:t>[ : түпкі кластар]</a:t>
            </a:r>
            <a:endParaRPr lang="ru-RU" sz="2200" b="1" dirty="0">
              <a:solidFill>
                <a:schemeClr val="bg1"/>
              </a:solidFill>
              <a:latin typeface="Times New Roman" pitchFamily="18" charset="0"/>
              <a:cs typeface="Times New Roman" pitchFamily="18" charset="0"/>
            </a:endParaRPr>
          </a:p>
          <a:p>
            <a:r>
              <a:rPr lang="kk-KZ" sz="2200" b="1" dirty="0">
                <a:solidFill>
                  <a:schemeClr val="bg1"/>
                </a:solidFill>
                <a:latin typeface="Times New Roman" pitchFamily="18" charset="0"/>
                <a:cs typeface="Times New Roman" pitchFamily="18" charset="0"/>
              </a:rPr>
              <a:t> { класс_денесі } ,</a:t>
            </a:r>
            <a:endParaRPr lang="en-US" sz="2200" b="1" dirty="0">
              <a:solidFill>
                <a:schemeClr val="bg1"/>
              </a:solidFill>
              <a:latin typeface="Times New Roman" pitchFamily="18" charset="0"/>
              <a:cs typeface="Times New Roman" pitchFamily="18" charset="0"/>
            </a:endParaRPr>
          </a:p>
          <a:p>
            <a:endParaRPr lang="en-US" sz="2200" dirty="0">
              <a:solidFill>
                <a:schemeClr val="bg1"/>
              </a:solidFill>
              <a:latin typeface="Times New Roman" pitchFamily="18" charset="0"/>
              <a:cs typeface="Times New Roman" pitchFamily="18" charset="0"/>
            </a:endParaRPr>
          </a:p>
          <a:p>
            <a:r>
              <a:rPr lang="kk-KZ" sz="2200" dirty="0">
                <a:solidFill>
                  <a:schemeClr val="bg1"/>
                </a:solidFill>
                <a:latin typeface="Times New Roman" pitchFamily="18" charset="0"/>
                <a:cs typeface="Times New Roman" pitchFamily="18" charset="0"/>
              </a:rPr>
              <a:t>мұнда, </a:t>
            </a:r>
            <a:endParaRPr lang="ru-RU" sz="2200" dirty="0">
              <a:solidFill>
                <a:schemeClr val="bg1"/>
              </a:solidFill>
              <a:latin typeface="Times New Roman" pitchFamily="18" charset="0"/>
              <a:cs typeface="Times New Roman" pitchFamily="18" charset="0"/>
            </a:endParaRPr>
          </a:p>
          <a:p>
            <a:pPr marL="342900" indent="-342900" algn="just">
              <a:buFont typeface="Arial" pitchFamily="34" charset="0"/>
              <a:buChar char="•"/>
            </a:pPr>
            <a:r>
              <a:rPr lang="kk-KZ" sz="2200" dirty="0">
                <a:solidFill>
                  <a:schemeClr val="bg1"/>
                </a:solidFill>
                <a:latin typeface="Times New Roman" pitchFamily="18" charset="0"/>
                <a:cs typeface="Times New Roman" pitchFamily="18" charset="0"/>
              </a:rPr>
              <a:t>атрибуттар – класс туралы қосымша ақпаратты анықтайды;</a:t>
            </a:r>
            <a:endParaRPr lang="ru-RU" sz="2200" dirty="0">
              <a:solidFill>
                <a:schemeClr val="bg1"/>
              </a:solidFill>
              <a:latin typeface="Times New Roman" pitchFamily="18" charset="0"/>
              <a:cs typeface="Times New Roman" pitchFamily="18" charset="0"/>
            </a:endParaRPr>
          </a:p>
          <a:p>
            <a:pPr marL="342900" indent="-342900" algn="just">
              <a:buFont typeface="Arial" pitchFamily="34" charset="0"/>
              <a:buChar char="•"/>
            </a:pPr>
            <a:r>
              <a:rPr lang="kk-KZ" sz="2200" dirty="0">
                <a:solidFill>
                  <a:schemeClr val="bg1"/>
                </a:solidFill>
                <a:latin typeface="Times New Roman" pitchFamily="18" charset="0"/>
                <a:cs typeface="Times New Roman" pitchFamily="18" charset="0"/>
              </a:rPr>
              <a:t>спецификаторлар – кластың құрамдас бөліктеріне қол жеткізу шарттарын анықтайды;</a:t>
            </a:r>
            <a:endParaRPr lang="ru-RU" sz="2200" dirty="0">
              <a:solidFill>
                <a:schemeClr val="bg1"/>
              </a:solidFill>
              <a:latin typeface="Times New Roman" pitchFamily="18" charset="0"/>
              <a:cs typeface="Times New Roman" pitchFamily="18" charset="0"/>
            </a:endParaRPr>
          </a:p>
          <a:p>
            <a:pPr marL="342900" indent="-342900" algn="just">
              <a:buFont typeface="Arial" pitchFamily="34" charset="0"/>
              <a:buChar char="•"/>
            </a:pPr>
            <a:r>
              <a:rPr lang="kk-KZ" sz="2200" dirty="0">
                <a:solidFill>
                  <a:schemeClr val="bg1"/>
                </a:solidFill>
                <a:latin typeface="Times New Roman" pitchFamily="18" charset="0"/>
                <a:cs typeface="Times New Roman" pitchFamily="18" charset="0"/>
              </a:rPr>
              <a:t>түпкі кластар</a:t>
            </a:r>
            <a:r>
              <a:rPr lang="ru-RU" sz="2200" dirty="0">
                <a:solidFill>
                  <a:schemeClr val="bg1"/>
                </a:solidFill>
                <a:latin typeface="Times New Roman" pitchFamily="18" charset="0"/>
                <a:cs typeface="Times New Roman" pitchFamily="18" charset="0"/>
              </a:rPr>
              <a:t> –</a:t>
            </a:r>
            <a:r>
              <a:rPr lang="kk-KZ" sz="2200" dirty="0">
                <a:solidFill>
                  <a:schemeClr val="bg1"/>
                </a:solidFill>
                <a:latin typeface="Times New Roman" pitchFamily="18" charset="0"/>
                <a:cs typeface="Times New Roman" pitchFamily="18" charset="0"/>
              </a:rPr>
              <a:t> класс мұраланатын аталық түпкі кластар;</a:t>
            </a:r>
            <a:endParaRPr lang="ru-RU" sz="2200" dirty="0">
              <a:solidFill>
                <a:schemeClr val="bg1"/>
              </a:solidFill>
              <a:latin typeface="Times New Roman" pitchFamily="18" charset="0"/>
              <a:cs typeface="Times New Roman" pitchFamily="18" charset="0"/>
            </a:endParaRPr>
          </a:p>
          <a:p>
            <a:pPr marL="342900" indent="-342900" algn="just">
              <a:buFont typeface="Arial" pitchFamily="34" charset="0"/>
              <a:buChar char="•"/>
            </a:pPr>
            <a:r>
              <a:rPr lang="ru-RU" sz="2200" dirty="0">
                <a:solidFill>
                  <a:schemeClr val="bg1"/>
                </a:solidFill>
                <a:latin typeface="Times New Roman" pitchFamily="18" charset="0"/>
                <a:cs typeface="Times New Roman" pitchFamily="18" charset="0"/>
              </a:rPr>
              <a:t>класс </a:t>
            </a:r>
            <a:r>
              <a:rPr lang="ru-RU" sz="2200" dirty="0" err="1">
                <a:solidFill>
                  <a:schemeClr val="bg1"/>
                </a:solidFill>
                <a:latin typeface="Times New Roman" pitchFamily="18" charset="0"/>
                <a:cs typeface="Times New Roman" pitchFamily="18" charset="0"/>
              </a:rPr>
              <a:t>денес</a:t>
            </a:r>
            <a:r>
              <a:rPr lang="kk-KZ" sz="2200" dirty="0">
                <a:solidFill>
                  <a:schemeClr val="bg1"/>
                </a:solidFill>
                <a:latin typeface="Times New Roman" pitchFamily="18" charset="0"/>
                <a:cs typeface="Times New Roman" pitchFamily="18" charset="0"/>
              </a:rPr>
              <a:t>і</a:t>
            </a:r>
            <a:r>
              <a:rPr lang="ru-RU" sz="2200" dirty="0">
                <a:solidFill>
                  <a:schemeClr val="bg1"/>
                </a:solidFill>
                <a:latin typeface="Times New Roman" pitchFamily="18" charset="0"/>
                <a:cs typeface="Times New Roman" pitchFamily="18" charset="0"/>
              </a:rPr>
              <a:t> – интерфейс</a:t>
            </a:r>
            <a:r>
              <a:rPr lang="kk-KZ" sz="2200" dirty="0">
                <a:solidFill>
                  <a:schemeClr val="bg1"/>
                </a:solidFill>
                <a:latin typeface="Times New Roman" pitchFamily="18" charset="0"/>
                <a:cs typeface="Times New Roman" pitchFamily="18" charset="0"/>
              </a:rPr>
              <a:t>тік </a:t>
            </a:r>
            <a:r>
              <a:rPr lang="ru-RU" sz="2200" dirty="0" err="1">
                <a:solidFill>
                  <a:schemeClr val="bg1"/>
                </a:solidFill>
                <a:latin typeface="Times New Roman" pitchFamily="18" charset="0"/>
                <a:cs typeface="Times New Roman" pitchFamily="18" charset="0"/>
              </a:rPr>
              <a:t>клас</a:t>
            </a:r>
            <a:r>
              <a:rPr lang="kk-KZ" sz="2200" dirty="0">
                <a:solidFill>
                  <a:schemeClr val="bg1"/>
                </a:solidFill>
                <a:latin typeface="Times New Roman" pitchFamily="18" charset="0"/>
                <a:cs typeface="Times New Roman" pitchFamily="18" charset="0"/>
              </a:rPr>
              <a:t>тың құрамын анықтайды</a:t>
            </a:r>
            <a:r>
              <a:rPr lang="ru-RU" sz="2200" dirty="0">
                <a:solidFill>
                  <a:schemeClr val="bg1"/>
                </a:solidFill>
                <a:latin typeface="Times New Roman" pitchFamily="18" charset="0"/>
                <a:cs typeface="Times New Roman" pitchFamily="18" charset="0"/>
              </a:rPr>
              <a:t>.</a:t>
            </a:r>
          </a:p>
        </p:txBody>
      </p:sp>
    </p:spTree>
    <p:extLst>
      <p:ext uri="{BB962C8B-B14F-4D97-AF65-F5344CB8AC3E}">
        <p14:creationId xmlns:p14="http://schemas.microsoft.com/office/powerpoint/2010/main" val="259251108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125</TotalTime>
  <Words>943</Words>
  <Application>Microsoft Office PowerPoint</Application>
  <PresentationFormat>Экран (4:3)</PresentationFormat>
  <Paragraphs>79</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Calibri</vt:lpstr>
      <vt:lpstr>Consolas</vt:lpstr>
      <vt:lpstr>segoe-ui_normal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ISKM</cp:lastModifiedBy>
  <cp:revision>21</cp:revision>
  <dcterms:created xsi:type="dcterms:W3CDTF">2017-11-24T00:46:41Z</dcterms:created>
  <dcterms:modified xsi:type="dcterms:W3CDTF">2018-03-26T07:01:16Z</dcterms:modified>
</cp:coreProperties>
</file>