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768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8803" y="859005"/>
            <a:ext cx="18024345" cy="18162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39926" y="3559905"/>
            <a:ext cx="17241520" cy="6647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250" y="2911475"/>
            <a:ext cx="16459200" cy="3755772"/>
          </a:xfrm>
          <a:prstGeom prst="rect">
            <a:avLst/>
          </a:prstGeom>
        </p:spPr>
        <p:txBody>
          <a:bodyPr vert="horz" wrap="square" lIns="0" tIns="280670" rIns="0" bIns="0" rtlCol="0">
            <a:spAutoFit/>
          </a:bodyPr>
          <a:lstStyle/>
          <a:p>
            <a:pPr marL="15240" marR="5080">
              <a:lnSpc>
                <a:spcPts val="9300"/>
              </a:lnSpc>
              <a:spcBef>
                <a:spcPts val="2210"/>
              </a:spcBef>
            </a:pPr>
            <a:r>
              <a:rPr lang="ru-RU" sz="9550" spc="-165" dirty="0" err="1"/>
              <a:t>Жасанды</a:t>
            </a:r>
            <a:r>
              <a:rPr lang="ru-RU" sz="9550" spc="-165" dirty="0"/>
              <a:t> интеллект </a:t>
            </a:r>
            <a:r>
              <a:rPr lang="ru-RU" sz="9550" spc="-165" dirty="0" err="1"/>
              <a:t>негіздері</a:t>
            </a:r>
            <a:br>
              <a:rPr lang="ru-RU" sz="9550" spc="-165" dirty="0"/>
            </a:br>
            <a:r>
              <a:rPr lang="ru-RU" sz="6600" spc="-165" dirty="0" err="1"/>
              <a:t>Инференциалды</a:t>
            </a:r>
            <a:r>
              <a:rPr lang="ru-RU" sz="6600" spc="-165" dirty="0"/>
              <a:t> статистика </a:t>
            </a:r>
            <a:r>
              <a:rPr lang="ru-RU" sz="6600" spc="-165" dirty="0" err="1"/>
              <a:t>негіздері</a:t>
            </a:r>
            <a:endParaRPr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9203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200" dirty="0" err="1"/>
              <a:t>Іріктеу</a:t>
            </a:r>
            <a:r>
              <a:rPr lang="ru-RU" spc="-200" dirty="0"/>
              <a:t> </a:t>
            </a:r>
            <a:r>
              <a:rPr lang="ru-RU" spc="-200" dirty="0" err="1"/>
              <a:t>әдістерінің</a:t>
            </a:r>
            <a:r>
              <a:rPr lang="ru-RU" spc="-200" dirty="0"/>
              <a:t> </a:t>
            </a:r>
            <a:r>
              <a:rPr lang="ru-RU" spc="-200" dirty="0" err="1"/>
              <a:t>түрлері</a:t>
            </a:r>
            <a:br>
              <a:rPr lang="ru-RU" spc="-200" dirty="0"/>
            </a:br>
            <a:r>
              <a:rPr lang="ru-RU" sz="5400" spc="-200" dirty="0" err="1"/>
              <a:t>Ықтималдық</a:t>
            </a:r>
            <a:r>
              <a:rPr lang="ru-RU" sz="5400" spc="-200" dirty="0"/>
              <a:t> </a:t>
            </a:r>
            <a:r>
              <a:rPr lang="ru-RU" sz="5400" spc="-200" dirty="0" err="1"/>
              <a:t>іріктеу</a:t>
            </a:r>
            <a:endParaRPr sz="540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807580"/>
              </p:ext>
            </p:extLst>
          </p:nvPr>
        </p:nvGraphicFramePr>
        <p:xfrm>
          <a:off x="450850" y="2888964"/>
          <a:ext cx="19126200" cy="80285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27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3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655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2600" dirty="0">
                        <a:latin typeface="Times New Roman"/>
                        <a:cs typeface="Times New Roman"/>
                      </a:endParaRPr>
                    </a:p>
                    <a:p>
                      <a:pPr marL="327025">
                        <a:lnSpc>
                          <a:spcPct val="100000"/>
                        </a:lnSpc>
                      </a:pPr>
                      <a:r>
                        <a:rPr lang="ru-RU" sz="2600" dirty="0" err="1">
                          <a:latin typeface="Verdana"/>
                          <a:cs typeface="Verdana"/>
                        </a:rPr>
                        <a:t>Іріктеу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әдісі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F92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2600" dirty="0">
                        <a:latin typeface="Times New Roman"/>
                        <a:cs typeface="Times New Roman"/>
                      </a:endParaRPr>
                    </a:p>
                    <a:p>
                      <a:pPr marL="10160" algn="ctr">
                        <a:lnSpc>
                          <a:spcPct val="100000"/>
                        </a:lnSpc>
                      </a:pPr>
                      <a:r>
                        <a:rPr lang="ru-RU" sz="2600" spc="-10" dirty="0" err="1">
                          <a:latin typeface="Verdana"/>
                          <a:cs typeface="Verdana"/>
                        </a:rPr>
                        <a:t>Сипаттама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F92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2600" dirty="0">
                        <a:latin typeface="Times New Roman"/>
                        <a:cs typeface="Times New Roman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</a:pPr>
                      <a:r>
                        <a:rPr lang="ru-RU" sz="2600" spc="-10" dirty="0" err="1">
                          <a:latin typeface="Verdana"/>
                          <a:cs typeface="Verdana"/>
                        </a:rPr>
                        <a:t>Мысал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F9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5120">
                <a:tc>
                  <a:txBody>
                    <a:bodyPr/>
                    <a:lstStyle/>
                    <a:p>
                      <a:pPr marL="775335" marR="728980" indent="-18415" algn="ctr">
                        <a:lnSpc>
                          <a:spcPct val="102899"/>
                        </a:lnSpc>
                        <a:spcBef>
                          <a:spcPts val="1050"/>
                        </a:spcBef>
                      </a:pPr>
                      <a:r>
                        <a:rPr lang="ru-RU" sz="2600" spc="-10" dirty="0" err="1">
                          <a:latin typeface="Verdana"/>
                          <a:cs typeface="Verdana"/>
                        </a:rPr>
                        <a:t>Қарапайым</a:t>
                      </a:r>
                      <a:r>
                        <a:rPr lang="ru-RU" sz="260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10" dirty="0" err="1">
                          <a:latin typeface="Verdana"/>
                          <a:cs typeface="Verdana"/>
                        </a:rPr>
                        <a:t>кездейсоқ</a:t>
                      </a:r>
                      <a:r>
                        <a:rPr lang="ru-RU" sz="260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10" dirty="0" err="1">
                          <a:latin typeface="Verdana"/>
                          <a:cs typeface="Verdana"/>
                        </a:rPr>
                        <a:t>іріктеу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13335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B900"/>
                    </a:solidFill>
                  </a:tcPr>
                </a:tc>
                <a:tc>
                  <a:txBody>
                    <a:bodyPr/>
                    <a:lstStyle/>
                    <a:p>
                      <a:pPr marL="3246120" marR="164465" indent="-3126105">
                        <a:lnSpc>
                          <a:spcPct val="103200"/>
                        </a:lnSpc>
                        <a:spcBef>
                          <a:spcPts val="2680"/>
                        </a:spcBef>
                      </a:pP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Әрбір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элементтің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таңдалу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ықтималдығы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бірдей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.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34036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192405" algn="ctr">
                        <a:lnSpc>
                          <a:spcPct val="107300"/>
                        </a:lnSpc>
                        <a:spcBef>
                          <a:spcPts val="915"/>
                        </a:spcBef>
                      </a:pP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Кездейсоқ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 сан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генераторын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пайдаланып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,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дерекқордан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кездейсоқ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 100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клиентті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таңдау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1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2600" dirty="0">
                        <a:latin typeface="Times New Roman"/>
                        <a:cs typeface="Times New Roman"/>
                      </a:endParaRPr>
                    </a:p>
                    <a:p>
                      <a:pPr marL="588010" marR="98425" indent="-506095">
                        <a:lnSpc>
                          <a:spcPct val="102800"/>
                        </a:lnSpc>
                      </a:pPr>
                      <a:r>
                        <a:rPr lang="ru-RU" sz="2600" spc="-30" dirty="0" err="1">
                          <a:latin typeface="Verdana"/>
                          <a:cs typeface="Verdana"/>
                        </a:rPr>
                        <a:t>Стратификацияланған</a:t>
                      </a:r>
                      <a:r>
                        <a:rPr lang="ru-RU" sz="2600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30" dirty="0" err="1">
                          <a:latin typeface="Verdana"/>
                          <a:cs typeface="Verdana"/>
                        </a:rPr>
                        <a:t>іріктеу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B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endParaRPr sz="2600" dirty="0">
                        <a:latin typeface="Times New Roman"/>
                        <a:cs typeface="Times New Roman"/>
                      </a:endParaRPr>
                    </a:p>
                    <a:p>
                      <a:pPr marL="133985" marR="127635" indent="281305">
                        <a:lnSpc>
                          <a:spcPct val="102899"/>
                        </a:lnSpc>
                      </a:pPr>
                      <a:r>
                        <a:rPr lang="ru-RU" sz="2600" spc="-45" dirty="0">
                          <a:latin typeface="Verdana"/>
                          <a:cs typeface="Verdana"/>
                        </a:rPr>
                        <a:t>Популяция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белгілі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бір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сипаттамаларға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негізделген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кіші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топтарға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(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страталарға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)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бөлінеді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және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әрбір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кіші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топтан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пропорционалды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түрде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үлгілер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алынады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.</a:t>
                      </a:r>
                      <a:endParaRPr lang="ru-RU" sz="2600" dirty="0">
                        <a:latin typeface="Verdana"/>
                        <a:cs typeface="Verdana"/>
                      </a:endParaRPr>
                    </a:p>
                  </a:txBody>
                  <a:tcPr marL="0" marR="0" marT="18859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219075" marR="182245" indent="-8890" algn="ctr">
                        <a:lnSpc>
                          <a:spcPct val="102899"/>
                        </a:lnSpc>
                        <a:spcBef>
                          <a:spcPts val="1120"/>
                        </a:spcBef>
                      </a:pPr>
                      <a:r>
                        <a:rPr lang="ru-RU" sz="2600" dirty="0" err="1">
                          <a:latin typeface="Verdana"/>
                          <a:cs typeface="Verdana"/>
                        </a:rPr>
                        <a:t>Клиенттерді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жас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топтарына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бөліңіз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(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мысалы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, 18–25, 26–40)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және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әр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топтан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пропорционалды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түрде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іріктеңіз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.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0925">
                <a:tc>
                  <a:txBody>
                    <a:bodyPr/>
                    <a:lstStyle/>
                    <a:p>
                      <a:pPr marL="920115" marR="205104" indent="-730250">
                        <a:lnSpc>
                          <a:spcPct val="103099"/>
                        </a:lnSpc>
                        <a:spcBef>
                          <a:spcPts val="555"/>
                        </a:spcBef>
                      </a:pP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Жүйелі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іріктеу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B900"/>
                    </a:solidFill>
                  </a:tcPr>
                </a:tc>
                <a:tc>
                  <a:txBody>
                    <a:bodyPr/>
                    <a:lstStyle/>
                    <a:p>
                      <a:pPr marL="1223645" marR="93345" indent="-1067435">
                        <a:lnSpc>
                          <a:spcPct val="103099"/>
                        </a:lnSpc>
                        <a:spcBef>
                          <a:spcPts val="555"/>
                        </a:spcBef>
                      </a:pP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Кездейсоқ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бастапқы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нүктені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таңдағаннан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кейін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тізімнен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әрбір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en-US" sz="2600" spc="-45" dirty="0">
                          <a:latin typeface="Verdana"/>
                          <a:cs typeface="Verdana"/>
                        </a:rPr>
                        <a:t>n-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ші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адам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45" dirty="0" err="1">
                          <a:latin typeface="Verdana"/>
                          <a:cs typeface="Verdana"/>
                        </a:rPr>
                        <a:t>таңдалады</a:t>
                      </a:r>
                      <a:r>
                        <a:rPr lang="ru-RU" sz="2600" spc="-45" dirty="0">
                          <a:latin typeface="Verdana"/>
                          <a:cs typeface="Verdana"/>
                        </a:rPr>
                        <a:t>.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1949450" marR="375920" indent="-1586865">
                        <a:lnSpc>
                          <a:spcPct val="103099"/>
                        </a:lnSpc>
                        <a:spcBef>
                          <a:spcPts val="555"/>
                        </a:spcBef>
                      </a:pPr>
                      <a:r>
                        <a:rPr lang="ru-RU" sz="2600" spc="-60" dirty="0" err="1">
                          <a:latin typeface="Verdana"/>
                          <a:cs typeface="Verdana"/>
                        </a:rPr>
                        <a:t>Дерекқордан</a:t>
                      </a:r>
                      <a:r>
                        <a:rPr lang="ru-RU" sz="2600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0" dirty="0" err="1">
                          <a:latin typeface="Verdana"/>
                          <a:cs typeface="Verdana"/>
                        </a:rPr>
                        <a:t>әрбір</a:t>
                      </a:r>
                      <a:r>
                        <a:rPr lang="ru-RU" sz="2600" spc="-60" dirty="0">
                          <a:latin typeface="Verdana"/>
                          <a:cs typeface="Verdana"/>
                        </a:rPr>
                        <a:t> 10-шы </a:t>
                      </a:r>
                      <a:r>
                        <a:rPr lang="ru-RU" sz="2600" spc="-60" dirty="0" err="1">
                          <a:latin typeface="Verdana"/>
                          <a:cs typeface="Verdana"/>
                        </a:rPr>
                        <a:t>клиентті</a:t>
                      </a:r>
                      <a:r>
                        <a:rPr lang="ru-RU" sz="2600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0" dirty="0" err="1">
                          <a:latin typeface="Verdana"/>
                          <a:cs typeface="Verdana"/>
                        </a:rPr>
                        <a:t>таңдау</a:t>
                      </a:r>
                      <a:r>
                        <a:rPr lang="ru-RU" sz="2600" spc="-60" dirty="0">
                          <a:latin typeface="Verdana"/>
                          <a:cs typeface="Verdana"/>
                        </a:rPr>
                        <a:t>.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04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2600" dirty="0">
                        <a:latin typeface="Times New Roman"/>
                        <a:cs typeface="Times New Roman"/>
                      </a:endParaRPr>
                    </a:p>
                    <a:p>
                      <a:pPr marL="920115" marR="656590" indent="-265430">
                        <a:lnSpc>
                          <a:spcPct val="103099"/>
                        </a:lnSpc>
                      </a:pPr>
                      <a:r>
                        <a:rPr lang="ru-RU" sz="2600" spc="-55" dirty="0" err="1">
                          <a:latin typeface="Verdana"/>
                          <a:cs typeface="Verdana"/>
                        </a:rPr>
                        <a:t>Кластерлік</a:t>
                      </a:r>
                      <a:r>
                        <a:rPr lang="ru-RU" sz="2600" spc="-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55" dirty="0" err="1">
                          <a:latin typeface="Verdana"/>
                          <a:cs typeface="Verdana"/>
                        </a:rPr>
                        <a:t>іріктеу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B900"/>
                    </a:solidFill>
                  </a:tcPr>
                </a:tc>
                <a:tc>
                  <a:txBody>
                    <a:bodyPr/>
                    <a:lstStyle/>
                    <a:p>
                      <a:pPr marL="407670" marR="377190" indent="-3175" algn="ctr">
                        <a:lnSpc>
                          <a:spcPct val="102899"/>
                        </a:lnSpc>
                        <a:spcBef>
                          <a:spcPts val="1545"/>
                        </a:spcBef>
                      </a:pPr>
                      <a:r>
                        <a:rPr lang="ru-RU" sz="2600" spc="-35" dirty="0">
                          <a:latin typeface="Verdana"/>
                          <a:cs typeface="Verdana"/>
                        </a:rPr>
                        <a:t>Популяция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кластерлерге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бөлінеді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 (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мысалы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,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географиялық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аймақтар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), ал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талдау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үшін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тұтас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кластерлер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кездейсоқ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35" dirty="0" err="1">
                          <a:latin typeface="Verdana"/>
                          <a:cs typeface="Verdana"/>
                        </a:rPr>
                        <a:t>таңдалады</a:t>
                      </a:r>
                      <a:r>
                        <a:rPr lang="ru-RU" sz="2600" spc="-35" dirty="0">
                          <a:latin typeface="Verdana"/>
                          <a:cs typeface="Verdana"/>
                        </a:rPr>
                        <a:t>.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19621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358140" marR="322580" indent="-9525" algn="ctr">
                        <a:lnSpc>
                          <a:spcPct val="102899"/>
                        </a:lnSpc>
                        <a:spcBef>
                          <a:spcPts val="1545"/>
                        </a:spcBef>
                      </a:pPr>
                      <a:r>
                        <a:rPr lang="ru-RU" sz="2600" dirty="0" err="1">
                          <a:latin typeface="Verdana"/>
                          <a:cs typeface="Verdana"/>
                        </a:rPr>
                        <a:t>Кездейсоқ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екі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қаланы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таңдап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, осы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қалалардағы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барлық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тұтынушылардан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сауалнама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алыңыз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.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19621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9203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200" dirty="0" err="1"/>
              <a:t>Іріктеу</a:t>
            </a:r>
            <a:r>
              <a:rPr lang="ru-RU" spc="-200" dirty="0"/>
              <a:t> </a:t>
            </a:r>
            <a:r>
              <a:rPr lang="ru-RU" spc="-200" dirty="0" err="1"/>
              <a:t>әдістерінің</a:t>
            </a:r>
            <a:r>
              <a:rPr lang="ru-RU" spc="-200" dirty="0"/>
              <a:t> </a:t>
            </a:r>
            <a:r>
              <a:rPr lang="ru-RU" spc="-200" dirty="0" err="1"/>
              <a:t>түрлері</a:t>
            </a:r>
            <a:br>
              <a:rPr lang="ru-RU" spc="-200" dirty="0"/>
            </a:br>
            <a:r>
              <a:rPr lang="ru-RU" sz="5400" spc="-200" dirty="0" err="1"/>
              <a:t>Ықтималдық</a:t>
            </a:r>
            <a:r>
              <a:rPr lang="ru-RU" sz="5400" spc="-200" dirty="0"/>
              <a:t> </a:t>
            </a:r>
            <a:r>
              <a:rPr lang="ru-RU" sz="5400" spc="-200" dirty="0" err="1"/>
              <a:t>іріктеу</a:t>
            </a:r>
            <a:endParaRPr sz="5400" dirty="0"/>
          </a:p>
        </p:txBody>
      </p:sp>
      <p:grpSp>
        <p:nvGrpSpPr>
          <p:cNvPr id="3" name="object 3"/>
          <p:cNvGrpSpPr/>
          <p:nvPr/>
        </p:nvGrpSpPr>
        <p:grpSpPr>
          <a:xfrm>
            <a:off x="3605692" y="3255181"/>
            <a:ext cx="14110335" cy="7014845"/>
            <a:chOff x="3605692" y="3255181"/>
            <a:chExt cx="14110335" cy="701484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05692" y="3255181"/>
              <a:ext cx="13695841" cy="688525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633114" y="9367792"/>
              <a:ext cx="14083030" cy="902335"/>
            </a:xfrm>
            <a:custGeom>
              <a:avLst/>
              <a:gdLst/>
              <a:ahLst/>
              <a:cxnLst/>
              <a:rect l="l" t="t" r="r" b="b"/>
              <a:pathLst>
                <a:path w="14083030" h="902334">
                  <a:moveTo>
                    <a:pt x="3296589" y="11112"/>
                  </a:moveTo>
                  <a:lnTo>
                    <a:pt x="0" y="11112"/>
                  </a:lnTo>
                  <a:lnTo>
                    <a:pt x="0" y="901725"/>
                  </a:lnTo>
                  <a:lnTo>
                    <a:pt x="3296589" y="901725"/>
                  </a:lnTo>
                  <a:lnTo>
                    <a:pt x="3296589" y="11112"/>
                  </a:lnTo>
                  <a:close/>
                </a:path>
                <a:path w="14083030" h="902334">
                  <a:moveTo>
                    <a:pt x="6986219" y="11112"/>
                  </a:moveTo>
                  <a:lnTo>
                    <a:pt x="3689642" y="11112"/>
                  </a:lnTo>
                  <a:lnTo>
                    <a:pt x="3689642" y="901725"/>
                  </a:lnTo>
                  <a:lnTo>
                    <a:pt x="6986219" y="901725"/>
                  </a:lnTo>
                  <a:lnTo>
                    <a:pt x="6986219" y="11112"/>
                  </a:lnTo>
                  <a:close/>
                </a:path>
                <a:path w="14083030" h="902334">
                  <a:moveTo>
                    <a:pt x="10534256" y="0"/>
                  </a:moveTo>
                  <a:lnTo>
                    <a:pt x="7237679" y="0"/>
                  </a:lnTo>
                  <a:lnTo>
                    <a:pt x="7237679" y="890612"/>
                  </a:lnTo>
                  <a:lnTo>
                    <a:pt x="10534256" y="890612"/>
                  </a:lnTo>
                  <a:lnTo>
                    <a:pt x="10534256" y="0"/>
                  </a:lnTo>
                  <a:close/>
                </a:path>
                <a:path w="14083030" h="902334">
                  <a:moveTo>
                    <a:pt x="14082421" y="0"/>
                  </a:moveTo>
                  <a:lnTo>
                    <a:pt x="10785843" y="0"/>
                  </a:lnTo>
                  <a:lnTo>
                    <a:pt x="10785843" y="890612"/>
                  </a:lnTo>
                  <a:lnTo>
                    <a:pt x="14082421" y="890612"/>
                  </a:lnTo>
                  <a:lnTo>
                    <a:pt x="140824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676810" y="9371600"/>
            <a:ext cx="3202305" cy="83121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895985" marR="5080" indent="-883919">
              <a:lnSpc>
                <a:spcPct val="103099"/>
              </a:lnSpc>
              <a:spcBef>
                <a:spcPts val="5"/>
              </a:spcBef>
            </a:pPr>
            <a:r>
              <a:rPr sz="2600" spc="-65" dirty="0">
                <a:latin typeface="Verdana"/>
                <a:cs typeface="Verdana"/>
              </a:rPr>
              <a:t>Простая</a:t>
            </a:r>
            <a:r>
              <a:rPr sz="2600" spc="-210" dirty="0">
                <a:latin typeface="Verdana"/>
                <a:cs typeface="Verdana"/>
              </a:rPr>
              <a:t> </a:t>
            </a:r>
            <a:r>
              <a:rPr sz="2600" spc="-45" dirty="0">
                <a:latin typeface="Verdana"/>
                <a:cs typeface="Verdana"/>
              </a:rPr>
              <a:t>случайная </a:t>
            </a:r>
            <a:r>
              <a:rPr sz="2600" spc="-10" dirty="0">
                <a:latin typeface="Verdana"/>
                <a:cs typeface="Verdana"/>
              </a:rPr>
              <a:t>выборка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22400" y="9371600"/>
            <a:ext cx="2870200" cy="83121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741045" marR="5080" indent="-728980">
              <a:lnSpc>
                <a:spcPct val="103099"/>
              </a:lnSpc>
              <a:spcBef>
                <a:spcPts val="5"/>
              </a:spcBef>
            </a:pPr>
            <a:r>
              <a:rPr sz="2600" spc="-65" dirty="0">
                <a:latin typeface="Verdana"/>
                <a:cs typeface="Verdana"/>
              </a:rPr>
              <a:t>Систематическая </a:t>
            </a:r>
            <a:r>
              <a:rPr sz="2600" spc="-10" dirty="0">
                <a:latin typeface="Verdana"/>
                <a:cs typeface="Verdana"/>
              </a:rPr>
              <a:t>выборка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60457" y="9360933"/>
            <a:ext cx="3085465" cy="83121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518159" marR="5080" indent="-506095">
              <a:lnSpc>
                <a:spcPct val="103099"/>
              </a:lnSpc>
              <a:spcBef>
                <a:spcPts val="5"/>
              </a:spcBef>
            </a:pPr>
            <a:r>
              <a:rPr sz="2600" spc="-30" dirty="0">
                <a:latin typeface="Verdana"/>
                <a:cs typeface="Verdana"/>
              </a:rPr>
              <a:t>Стратифицирован </a:t>
            </a:r>
            <a:r>
              <a:rPr sz="2600" dirty="0">
                <a:latin typeface="Verdana"/>
                <a:cs typeface="Verdana"/>
              </a:rPr>
              <a:t>ная</a:t>
            </a:r>
            <a:r>
              <a:rPr sz="2600" spc="-114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выборка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083408" y="9360933"/>
            <a:ext cx="1954530" cy="83121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76225" marR="5080" indent="-264160">
              <a:lnSpc>
                <a:spcPct val="103099"/>
              </a:lnSpc>
              <a:spcBef>
                <a:spcPts val="5"/>
              </a:spcBef>
            </a:pPr>
            <a:r>
              <a:rPr sz="2600" spc="-55" dirty="0">
                <a:latin typeface="Verdana"/>
                <a:cs typeface="Verdana"/>
              </a:rPr>
              <a:t>Кластерная </a:t>
            </a:r>
            <a:r>
              <a:rPr sz="2600" spc="-10" dirty="0">
                <a:latin typeface="Verdana"/>
                <a:cs typeface="Verdana"/>
              </a:rPr>
              <a:t>выборка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01411" y="6403562"/>
            <a:ext cx="1461770" cy="66484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920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sz="1900" i="1" spc="-10" dirty="0">
                <a:latin typeface="Arial"/>
                <a:cs typeface="Arial"/>
              </a:rPr>
              <a:t>Легко</a:t>
            </a:r>
            <a:endParaRPr sz="19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900" i="1" spc="-10" dirty="0">
                <a:latin typeface="Arial"/>
                <a:cs typeface="Arial"/>
              </a:rPr>
              <a:t>доступно</a:t>
            </a:r>
            <a:endParaRPr sz="19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822181" y="6257410"/>
            <a:ext cx="1973580" cy="957580"/>
            <a:chOff x="8822181" y="6257410"/>
            <a:chExt cx="1973580" cy="957580"/>
          </a:xfrm>
        </p:grpSpPr>
        <p:sp>
          <p:nvSpPr>
            <p:cNvPr id="12" name="object 12"/>
            <p:cNvSpPr/>
            <p:nvPr/>
          </p:nvSpPr>
          <p:spPr>
            <a:xfrm>
              <a:off x="8822181" y="6257410"/>
              <a:ext cx="1973580" cy="957580"/>
            </a:xfrm>
            <a:custGeom>
              <a:avLst/>
              <a:gdLst/>
              <a:ahLst/>
              <a:cxnLst/>
              <a:rect l="l" t="t" r="r" b="b"/>
              <a:pathLst>
                <a:path w="1973579" h="957579">
                  <a:moveTo>
                    <a:pt x="1973180" y="127"/>
                  </a:moveTo>
                  <a:lnTo>
                    <a:pt x="-222" y="127"/>
                  </a:lnTo>
                  <a:lnTo>
                    <a:pt x="-222" y="957150"/>
                  </a:lnTo>
                  <a:lnTo>
                    <a:pt x="1973180" y="957150"/>
                  </a:lnTo>
                  <a:lnTo>
                    <a:pt x="1973180" y="12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62416" y="6356443"/>
              <a:ext cx="1708360" cy="225546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8822181" y="6257410"/>
            <a:ext cx="1973580" cy="95758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40"/>
              </a:spcBef>
            </a:pPr>
            <a:endParaRPr sz="1900">
              <a:latin typeface="Times New Roman"/>
              <a:cs typeface="Times New Roman"/>
            </a:endParaRPr>
          </a:p>
          <a:p>
            <a:pPr marL="6985" algn="ctr">
              <a:lnSpc>
                <a:spcPct val="100000"/>
              </a:lnSpc>
            </a:pPr>
            <a:r>
              <a:rPr sz="1900" i="1" spc="-10" dirty="0">
                <a:latin typeface="Arial"/>
                <a:cs typeface="Arial"/>
              </a:rPr>
              <a:t>критериям</a:t>
            </a:r>
            <a:endParaRPr sz="1900">
              <a:latin typeface="Arial"/>
              <a:cs typeface="Arial"/>
            </a:endParaRPr>
          </a:p>
          <a:p>
            <a:pPr marL="5715" algn="ctr">
              <a:lnSpc>
                <a:spcPct val="100000"/>
              </a:lnSpc>
            </a:pPr>
            <a:r>
              <a:rPr sz="1900" i="1" spc="-10" dirty="0">
                <a:latin typeface="Arial"/>
                <a:cs typeface="Arial"/>
              </a:rPr>
              <a:t>исследования</a:t>
            </a:r>
            <a:endParaRPr sz="1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9203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200" dirty="0" err="1"/>
              <a:t>Іріктеу</a:t>
            </a:r>
            <a:r>
              <a:rPr lang="ru-RU" spc="-200" dirty="0"/>
              <a:t> </a:t>
            </a:r>
            <a:r>
              <a:rPr lang="ru-RU" spc="-200" dirty="0" err="1"/>
              <a:t>әдістерінің</a:t>
            </a:r>
            <a:r>
              <a:rPr lang="ru-RU" spc="-200" dirty="0"/>
              <a:t> </a:t>
            </a:r>
            <a:r>
              <a:rPr lang="ru-RU" spc="-200" dirty="0" err="1"/>
              <a:t>түрлері</a:t>
            </a:r>
            <a:br>
              <a:rPr lang="ru-RU" spc="-200" dirty="0"/>
            </a:br>
            <a:r>
              <a:rPr lang="ru-RU" sz="5400" spc="-200" dirty="0" err="1"/>
              <a:t>Ықтималдықсыз</a:t>
            </a:r>
            <a:r>
              <a:rPr lang="ru-RU" sz="5400" spc="-200" dirty="0"/>
              <a:t> </a:t>
            </a:r>
            <a:r>
              <a:rPr lang="ru-RU" sz="5400" spc="-200" dirty="0" err="1"/>
              <a:t>іріктеу</a:t>
            </a:r>
            <a:endParaRPr sz="540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494189"/>
            <a:ext cx="16724962" cy="697691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514350" marR="1001394" indent="-502284">
              <a:spcBef>
                <a:spcPts val="1005"/>
              </a:spcBef>
              <a:buSzPct val="122784"/>
              <a:buChar char="•"/>
              <a:tabLst>
                <a:tab pos="515620" algn="l"/>
              </a:tabLst>
            </a:pP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Ықтималдықсыз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іріктеуде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таңдалу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marR="1001394" indent="-502284">
              <a:spcBef>
                <a:spcPts val="1005"/>
              </a:spcBef>
              <a:buSzPct val="122784"/>
              <a:buChar char="•"/>
              <a:tabLst>
                <a:tab pos="515620" algn="l"/>
              </a:tabLst>
            </a:pP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1001394" indent="-502284">
              <a:spcBef>
                <a:spcPts val="1005"/>
              </a:spcBef>
              <a:buSzPct val="122784"/>
              <a:buChar char="•"/>
              <a:tabLst>
                <a:tab pos="515620" algn="l"/>
              </a:tabLst>
            </a:pP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1001394" indent="-502284">
              <a:spcBef>
                <a:spcPts val="1005"/>
              </a:spcBef>
              <a:buSzPct val="122784"/>
              <a:buChar char="•"/>
              <a:tabLst>
                <a:tab pos="515620" algn="l"/>
              </a:tabLst>
            </a:pP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жылдамырақ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арзанырақ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ауытқуларды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тудыруы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9203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200" dirty="0" err="1"/>
              <a:t>Іріктеу</a:t>
            </a:r>
            <a:r>
              <a:rPr lang="ru-RU" spc="-200" dirty="0"/>
              <a:t> </a:t>
            </a:r>
            <a:r>
              <a:rPr lang="ru-RU" spc="-200" dirty="0" err="1"/>
              <a:t>әдістерінің</a:t>
            </a:r>
            <a:r>
              <a:rPr lang="ru-RU" spc="-200" dirty="0"/>
              <a:t> </a:t>
            </a:r>
            <a:r>
              <a:rPr lang="ru-RU" spc="-200" dirty="0" err="1"/>
              <a:t>түрлері</a:t>
            </a:r>
            <a:br>
              <a:rPr lang="ru-RU" spc="-200" dirty="0"/>
            </a:br>
            <a:r>
              <a:rPr lang="ru-RU" sz="5400" spc="-200" dirty="0" err="1"/>
              <a:t>Ықтималдықсыз</a:t>
            </a:r>
            <a:r>
              <a:rPr lang="ru-RU" sz="5400" spc="-200" dirty="0"/>
              <a:t> </a:t>
            </a:r>
            <a:r>
              <a:rPr lang="ru-RU" sz="5400" spc="-200" dirty="0" err="1"/>
              <a:t>іріктеу</a:t>
            </a:r>
            <a:endParaRPr sz="540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610049"/>
              </p:ext>
            </p:extLst>
          </p:nvPr>
        </p:nvGraphicFramePr>
        <p:xfrm>
          <a:off x="1364665" y="3140075"/>
          <a:ext cx="17152619" cy="7702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6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8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7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7905"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2390"/>
                        </a:spcBef>
                      </a:pPr>
                      <a:r>
                        <a:rPr lang="ru-RU" sz="2600" dirty="0" err="1">
                          <a:latin typeface="Verdana"/>
                          <a:cs typeface="Verdana"/>
                        </a:rPr>
                        <a:t>Іріктеу</a:t>
                      </a:r>
                      <a:r>
                        <a:rPr lang="ru-RU" sz="26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әдісі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30353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F9200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2390"/>
                        </a:spcBef>
                      </a:pPr>
                      <a:r>
                        <a:rPr lang="ru-RU" sz="2600" spc="-10" dirty="0" err="1">
                          <a:latin typeface="Verdana"/>
                          <a:cs typeface="Verdana"/>
                        </a:rPr>
                        <a:t>Сипаттама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30353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F9200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390"/>
                        </a:spcBef>
                      </a:pPr>
                      <a:r>
                        <a:rPr lang="ru-RU" sz="2600" spc="-10" dirty="0" err="1">
                          <a:latin typeface="Verdana"/>
                          <a:cs typeface="Verdana"/>
                        </a:rPr>
                        <a:t>Мысал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30353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F9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5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endParaRPr sz="2600" dirty="0">
                        <a:latin typeface="Times New Roman"/>
                        <a:cs typeface="Times New Roman"/>
                      </a:endParaRPr>
                    </a:p>
                    <a:p>
                      <a:pPr marL="15875" algn="ctr">
                        <a:lnSpc>
                          <a:spcPct val="100000"/>
                        </a:lnSpc>
                      </a:pPr>
                      <a:r>
                        <a:rPr lang="ru-RU" sz="2600" spc="-60" dirty="0" err="1">
                          <a:latin typeface="Verdana"/>
                          <a:cs typeface="Verdana"/>
                        </a:rPr>
                        <a:t>Ыңғайлылықты</a:t>
                      </a:r>
                      <a:r>
                        <a:rPr lang="ru-RU" sz="2600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0" dirty="0" err="1">
                          <a:latin typeface="Verdana"/>
                          <a:cs typeface="Verdana"/>
                        </a:rPr>
                        <a:t>таңдау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B900"/>
                    </a:solidFill>
                  </a:tcPr>
                </a:tc>
                <a:tc>
                  <a:txBody>
                    <a:bodyPr/>
                    <a:lstStyle/>
                    <a:p>
                      <a:pPr marR="236854" algn="ctr">
                        <a:lnSpc>
                          <a:spcPct val="100000"/>
                        </a:lnSpc>
                        <a:spcBef>
                          <a:spcPts val="1789"/>
                        </a:spcBef>
                      </a:pP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Қол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жеткізуге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ең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оңай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элементтерді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таңдау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.</a:t>
                      </a:r>
                      <a:endParaRPr sz="2600" dirty="0">
                        <a:latin typeface="Trebuchet MS"/>
                        <a:cs typeface="Trebuchet MS"/>
                      </a:endParaRPr>
                    </a:p>
                  </a:txBody>
                  <a:tcPr marL="0" marR="0" marT="227329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163830" marR="1460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Сауда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орталығындағы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адамдардан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сауалнама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алу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немесе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қолжетімді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деректерді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пайдалану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.</a:t>
                      </a:r>
                      <a:endParaRPr sz="2600" dirty="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4610">
                <a:tc>
                  <a:txBody>
                    <a:bodyPr/>
                    <a:lstStyle/>
                    <a:p>
                      <a:pPr marL="1476375" marR="400685" indent="-1061085">
                        <a:lnSpc>
                          <a:spcPct val="103099"/>
                        </a:lnSpc>
                        <a:spcBef>
                          <a:spcPts val="1620"/>
                        </a:spcBef>
                      </a:pPr>
                      <a:r>
                        <a:rPr lang="ru-RU" sz="2600" spc="-90" dirty="0" err="1">
                          <a:latin typeface="Verdana"/>
                          <a:cs typeface="Verdana"/>
                        </a:rPr>
                        <a:t>Бағалау</a:t>
                      </a:r>
                      <a:r>
                        <a:rPr lang="ru-RU" sz="2600" spc="-90" dirty="0">
                          <a:latin typeface="Verdana"/>
                          <a:cs typeface="Verdana"/>
                        </a:rPr>
                        <a:t> (</a:t>
                      </a:r>
                      <a:r>
                        <a:rPr lang="ru-RU" sz="2600" spc="-90" dirty="0" err="1">
                          <a:latin typeface="Verdana"/>
                          <a:cs typeface="Verdana"/>
                        </a:rPr>
                        <a:t>мақсатты</a:t>
                      </a:r>
                      <a:r>
                        <a:rPr lang="ru-RU" sz="2600" spc="-90" dirty="0">
                          <a:latin typeface="Verdana"/>
                          <a:cs typeface="Verdana"/>
                        </a:rPr>
                        <a:t>) </a:t>
                      </a:r>
                      <a:r>
                        <a:rPr lang="ru-RU" sz="2600" spc="-90" dirty="0" err="1">
                          <a:latin typeface="Verdana"/>
                          <a:cs typeface="Verdana"/>
                        </a:rPr>
                        <a:t>үлгісі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205740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B900"/>
                    </a:solidFill>
                  </a:tcPr>
                </a:tc>
                <a:tc>
                  <a:txBody>
                    <a:bodyPr/>
                    <a:lstStyle/>
                    <a:p>
                      <a:pPr marL="373380" marR="356870" indent="-127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Зерттеуші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қатысушыларды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кімнің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пайдалы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ақпарат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беруі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мүмкін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екендігі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туралы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өз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пікіріне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сүйене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отырып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таңдайды</a:t>
                      </a:r>
                      <a:r>
                        <a:rPr sz="2600" spc="-10" dirty="0">
                          <a:latin typeface="Trebuchet MS"/>
                          <a:cs typeface="Trebuchet MS"/>
                        </a:rPr>
                        <a:t>.</a:t>
                      </a:r>
                      <a:endParaRPr sz="2600" dirty="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20256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lang="ru-RU" sz="2600" spc="45" dirty="0" err="1">
                          <a:latin typeface="Trebuchet MS"/>
                          <a:cs typeface="Trebuchet MS"/>
                        </a:rPr>
                        <a:t>Нарықтық</a:t>
                      </a:r>
                      <a:r>
                        <a:rPr lang="ru-RU" sz="2600" spc="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spc="45" dirty="0" err="1">
                          <a:latin typeface="Trebuchet MS"/>
                          <a:cs typeface="Trebuchet MS"/>
                        </a:rPr>
                        <a:t>үрдістерді</a:t>
                      </a:r>
                      <a:r>
                        <a:rPr lang="ru-RU" sz="2600" spc="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spc="45" dirty="0" err="1">
                          <a:latin typeface="Trebuchet MS"/>
                          <a:cs typeface="Trebuchet MS"/>
                        </a:rPr>
                        <a:t>түсіну</a:t>
                      </a:r>
                      <a:r>
                        <a:rPr lang="ru-RU" sz="2600" spc="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spc="45" dirty="0" err="1">
                          <a:latin typeface="Trebuchet MS"/>
                          <a:cs typeface="Trebuchet MS"/>
                        </a:rPr>
                        <a:t>үшін</a:t>
                      </a:r>
                      <a:r>
                        <a:rPr lang="ru-RU" sz="2600" spc="45" dirty="0">
                          <a:latin typeface="Trebuchet MS"/>
                          <a:cs typeface="Trebuchet MS"/>
                        </a:rPr>
                        <a:t> сала </a:t>
                      </a:r>
                      <a:r>
                        <a:rPr lang="ru-RU" sz="2600" spc="45" dirty="0" err="1">
                          <a:latin typeface="Trebuchet MS"/>
                          <a:cs typeface="Trebuchet MS"/>
                        </a:rPr>
                        <a:t>мамандарымен</a:t>
                      </a:r>
                      <a:r>
                        <a:rPr lang="ru-RU" sz="2600" spc="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spc="45" dirty="0" err="1">
                          <a:latin typeface="Trebuchet MS"/>
                          <a:cs typeface="Trebuchet MS"/>
                        </a:rPr>
                        <a:t>сұхбаттасу</a:t>
                      </a:r>
                      <a:r>
                        <a:rPr lang="ru-RU" sz="2600" spc="45" dirty="0">
                          <a:latin typeface="Trebuchet MS"/>
                          <a:cs typeface="Trebuchet MS"/>
                        </a:rPr>
                        <a:t>.</a:t>
                      </a:r>
                      <a:endParaRPr sz="2600" dirty="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2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75"/>
                        </a:spcBef>
                      </a:pPr>
                      <a:endParaRPr sz="2600" dirty="0">
                        <a:latin typeface="Times New Roman"/>
                        <a:cs typeface="Times New Roman"/>
                      </a:endParaRPr>
                    </a:p>
                    <a:p>
                      <a:pPr marL="13970" algn="ctr">
                        <a:lnSpc>
                          <a:spcPct val="100000"/>
                        </a:lnSpc>
                      </a:pPr>
                      <a:r>
                        <a:rPr lang="ru-RU" sz="2600" dirty="0">
                          <a:latin typeface="Verdana"/>
                          <a:cs typeface="Verdana"/>
                        </a:rPr>
                        <a:t>Квота </a:t>
                      </a:r>
                      <a:r>
                        <a:rPr lang="ru-RU" sz="2600" dirty="0" err="1">
                          <a:latin typeface="Verdana"/>
                          <a:cs typeface="Verdana"/>
                        </a:rPr>
                        <a:t>іріктеу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21272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B900"/>
                    </a:solidFill>
                  </a:tcPr>
                </a:tc>
                <a:tc>
                  <a:txBody>
                    <a:bodyPr/>
                    <a:lstStyle/>
                    <a:p>
                      <a:pPr marL="285115" marR="271780" algn="ctr">
                        <a:lnSpc>
                          <a:spcPct val="101000"/>
                        </a:lnSpc>
                        <a:spcBef>
                          <a:spcPts val="925"/>
                        </a:spcBef>
                      </a:pP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Іріктеменің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белгілі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бір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кіші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топтарды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білдіретінін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,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бірақ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осы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кіші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топтар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ішіндегі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таңдау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кездейсоқ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емес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екеніне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көз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жеткізеді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.</a:t>
                      </a:r>
                      <a:endParaRPr sz="2600" dirty="0">
                        <a:latin typeface="Trebuchet MS"/>
                        <a:cs typeface="Trebuchet MS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282575" marR="267970" algn="ctr">
                        <a:lnSpc>
                          <a:spcPct val="101000"/>
                        </a:lnSpc>
                        <a:spcBef>
                          <a:spcPts val="925"/>
                        </a:spcBef>
                      </a:pP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Әр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топта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кездейсоқ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іріктеусіз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50 ер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адам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мен 50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әйелдің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қатысуымен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жүргізілген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сауалнама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.</a:t>
                      </a:r>
                      <a:endParaRPr sz="2600" dirty="0">
                        <a:latin typeface="Trebuchet MS"/>
                        <a:cs typeface="Trebuchet MS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6685">
                <a:tc>
                  <a:txBody>
                    <a:bodyPr/>
                    <a:lstStyle/>
                    <a:p>
                      <a:pPr marL="958215" marR="357505" indent="-596265">
                        <a:lnSpc>
                          <a:spcPct val="103200"/>
                        </a:lnSpc>
                        <a:spcBef>
                          <a:spcPts val="1955"/>
                        </a:spcBef>
                      </a:pP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Қар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кесегінен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үлгі</a:t>
                      </a:r>
                      <a:r>
                        <a:rPr lang="ru-RU" sz="2600" spc="-6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lang="ru-RU" sz="2600" spc="-65" dirty="0" err="1">
                          <a:latin typeface="Verdana"/>
                          <a:cs typeface="Verdana"/>
                        </a:rPr>
                        <a:t>алу</a:t>
                      </a:r>
                      <a:endParaRPr sz="2600" dirty="0">
                        <a:latin typeface="Verdana"/>
                        <a:cs typeface="Verdana"/>
                      </a:endParaRPr>
                    </a:p>
                  </a:txBody>
                  <a:tcPr marL="0" marR="0" marT="24828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B900"/>
                    </a:solidFill>
                  </a:tcPr>
                </a:tc>
                <a:tc>
                  <a:txBody>
                    <a:bodyPr/>
                    <a:lstStyle/>
                    <a:p>
                      <a:pPr marL="364490" marR="358140" indent="1841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Мүшелер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басқа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мүшелерді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жинайды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,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бұл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көбінесе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қол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жеткізу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қиын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топтар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үшін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қолданылады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.</a:t>
                      </a:r>
                      <a:endParaRPr sz="2600" dirty="0">
                        <a:latin typeface="Trebuchet MS"/>
                        <a:cs typeface="Trebuchet MS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tc>
                  <a:txBody>
                    <a:bodyPr/>
                    <a:lstStyle/>
                    <a:p>
                      <a:pPr marL="553720" marR="535940" indent="-698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Тауарлы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қауымдастықтардың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немесе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әлеуметтік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желілердің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мүшелеріне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сауалнама</a:t>
                      </a:r>
                      <a:r>
                        <a:rPr lang="ru-RU" sz="26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ru-RU" sz="2600" dirty="0" err="1">
                          <a:latin typeface="Trebuchet MS"/>
                          <a:cs typeface="Trebuchet MS"/>
                        </a:rPr>
                        <a:t>жүргізу</a:t>
                      </a:r>
                      <a:endParaRPr sz="2600" dirty="0">
                        <a:latin typeface="Trebuchet MS"/>
                        <a:cs typeface="Trebuchet MS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5B5A5A"/>
                      </a:solidFill>
                      <a:prstDash val="solid"/>
                    </a:lnL>
                    <a:lnR w="12700">
                      <a:solidFill>
                        <a:srgbClr val="5B5A5A"/>
                      </a:solidFill>
                      <a:prstDash val="solid"/>
                    </a:lnR>
                    <a:lnT w="12700">
                      <a:solidFill>
                        <a:srgbClr val="5B5A5A"/>
                      </a:solidFill>
                      <a:prstDash val="solid"/>
                    </a:lnT>
                    <a:lnB w="12700">
                      <a:solidFill>
                        <a:srgbClr val="5B5A5A"/>
                      </a:solidFill>
                      <a:prstDash val="solid"/>
                    </a:lnB>
                    <a:solidFill>
                      <a:srgbClr val="F8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9203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200" dirty="0" err="1"/>
              <a:t>Іріктеу</a:t>
            </a:r>
            <a:r>
              <a:rPr lang="ru-RU" spc="-200" dirty="0"/>
              <a:t> </a:t>
            </a:r>
            <a:r>
              <a:rPr lang="ru-RU" spc="-200" dirty="0" err="1"/>
              <a:t>әдістерінің</a:t>
            </a:r>
            <a:r>
              <a:rPr lang="ru-RU" spc="-200" dirty="0"/>
              <a:t> </a:t>
            </a:r>
            <a:r>
              <a:rPr lang="ru-RU" spc="-200" dirty="0" err="1"/>
              <a:t>түрлері</a:t>
            </a:r>
            <a:br>
              <a:rPr lang="ru-RU" spc="-200" dirty="0"/>
            </a:br>
            <a:r>
              <a:rPr lang="ru-RU" sz="5400" spc="-200" dirty="0" err="1"/>
              <a:t>Ықтималдықсыз</a:t>
            </a:r>
            <a:r>
              <a:rPr lang="ru-RU" sz="5400" spc="-200" dirty="0"/>
              <a:t> </a:t>
            </a:r>
            <a:r>
              <a:rPr lang="ru-RU" sz="5400" spc="-200" dirty="0" err="1"/>
              <a:t>іріктеу</a:t>
            </a:r>
            <a:endParaRPr sz="5400" dirty="0"/>
          </a:p>
        </p:txBody>
      </p:sp>
      <p:grpSp>
        <p:nvGrpSpPr>
          <p:cNvPr id="3" name="object 3"/>
          <p:cNvGrpSpPr/>
          <p:nvPr/>
        </p:nvGrpSpPr>
        <p:grpSpPr>
          <a:xfrm>
            <a:off x="3579876" y="3424341"/>
            <a:ext cx="13725525" cy="7178040"/>
            <a:chOff x="3579876" y="3424341"/>
            <a:chExt cx="13725525" cy="71780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06274" y="3424341"/>
              <a:ext cx="13360570" cy="662466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579774" y="9288557"/>
              <a:ext cx="13724890" cy="1313815"/>
            </a:xfrm>
            <a:custGeom>
              <a:avLst/>
              <a:gdLst/>
              <a:ahLst/>
              <a:cxnLst/>
              <a:rect l="l" t="t" r="r" b="b"/>
              <a:pathLst>
                <a:path w="13724890" h="1313815">
                  <a:moveTo>
                    <a:pt x="3296335" y="41440"/>
                  </a:moveTo>
                  <a:lnTo>
                    <a:pt x="0" y="41440"/>
                  </a:lnTo>
                  <a:lnTo>
                    <a:pt x="0" y="932967"/>
                  </a:lnTo>
                  <a:lnTo>
                    <a:pt x="3296335" y="932967"/>
                  </a:lnTo>
                  <a:lnTo>
                    <a:pt x="3296335" y="41440"/>
                  </a:lnTo>
                  <a:close/>
                </a:path>
                <a:path w="13724890" h="1313815">
                  <a:moveTo>
                    <a:pt x="6941655" y="41440"/>
                  </a:moveTo>
                  <a:lnTo>
                    <a:pt x="3645319" y="41440"/>
                  </a:lnTo>
                  <a:lnTo>
                    <a:pt x="3645319" y="932967"/>
                  </a:lnTo>
                  <a:lnTo>
                    <a:pt x="6941655" y="932967"/>
                  </a:lnTo>
                  <a:lnTo>
                    <a:pt x="6941655" y="41440"/>
                  </a:lnTo>
                  <a:close/>
                </a:path>
                <a:path w="13724890" h="1313815">
                  <a:moveTo>
                    <a:pt x="10333228" y="0"/>
                  </a:moveTo>
                  <a:lnTo>
                    <a:pt x="7036892" y="0"/>
                  </a:lnTo>
                  <a:lnTo>
                    <a:pt x="7036892" y="974432"/>
                  </a:lnTo>
                  <a:lnTo>
                    <a:pt x="10333228" y="974432"/>
                  </a:lnTo>
                  <a:lnTo>
                    <a:pt x="10333228" y="0"/>
                  </a:lnTo>
                  <a:close/>
                </a:path>
                <a:path w="13724890" h="1313815">
                  <a:moveTo>
                    <a:pt x="13724801" y="13093"/>
                  </a:moveTo>
                  <a:lnTo>
                    <a:pt x="10428478" y="13093"/>
                  </a:lnTo>
                  <a:lnTo>
                    <a:pt x="10428478" y="1313294"/>
                  </a:lnTo>
                  <a:lnTo>
                    <a:pt x="13724801" y="1313294"/>
                  </a:lnTo>
                  <a:lnTo>
                    <a:pt x="13724801" y="1309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337047" y="6414230"/>
            <a:ext cx="1463040" cy="66294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7305" rIns="0" bIns="0" rtlCol="0">
            <a:spAutoFit/>
          </a:bodyPr>
          <a:lstStyle/>
          <a:p>
            <a:pPr marL="182880" marR="175260" indent="215900">
              <a:lnSpc>
                <a:spcPct val="100000"/>
              </a:lnSpc>
              <a:spcBef>
                <a:spcPts val="215"/>
              </a:spcBef>
            </a:pPr>
            <a:r>
              <a:rPr sz="1900" i="1" spc="-10" dirty="0">
                <a:latin typeface="Arial"/>
                <a:cs typeface="Arial"/>
              </a:rPr>
              <a:t>Легко </a:t>
            </a:r>
            <a:r>
              <a:rPr sz="1900" i="1" spc="-30" dirty="0">
                <a:latin typeface="Arial"/>
                <a:cs typeface="Arial"/>
              </a:rPr>
              <a:t>доступно</a:t>
            </a:r>
            <a:endParaRPr sz="19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822181" y="6268078"/>
            <a:ext cx="1973580" cy="955675"/>
            <a:chOff x="8822181" y="6268078"/>
            <a:chExt cx="1973580" cy="955675"/>
          </a:xfrm>
        </p:grpSpPr>
        <p:sp>
          <p:nvSpPr>
            <p:cNvPr id="8" name="object 8"/>
            <p:cNvSpPr/>
            <p:nvPr/>
          </p:nvSpPr>
          <p:spPr>
            <a:xfrm>
              <a:off x="8822181" y="6268078"/>
              <a:ext cx="1973580" cy="955675"/>
            </a:xfrm>
            <a:custGeom>
              <a:avLst/>
              <a:gdLst/>
              <a:ahLst/>
              <a:cxnLst/>
              <a:rect l="l" t="t" r="r" b="b"/>
              <a:pathLst>
                <a:path w="1973579" h="955675">
                  <a:moveTo>
                    <a:pt x="1973180" y="127"/>
                  </a:moveTo>
                  <a:lnTo>
                    <a:pt x="-222" y="127"/>
                  </a:lnTo>
                  <a:lnTo>
                    <a:pt x="-222" y="955625"/>
                  </a:lnTo>
                  <a:lnTo>
                    <a:pt x="1973180" y="955625"/>
                  </a:lnTo>
                  <a:lnTo>
                    <a:pt x="1973180" y="12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62416" y="6367111"/>
              <a:ext cx="1708360" cy="225546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8822181" y="6268078"/>
            <a:ext cx="1973580" cy="95567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45"/>
              </a:spcBef>
            </a:pPr>
            <a:endParaRPr sz="1900">
              <a:latin typeface="Times New Roman"/>
              <a:cs typeface="Times New Roman"/>
            </a:endParaRPr>
          </a:p>
          <a:p>
            <a:pPr marL="212090" marR="200660" indent="144780">
              <a:lnSpc>
                <a:spcPct val="100000"/>
              </a:lnSpc>
            </a:pPr>
            <a:r>
              <a:rPr sz="1900" i="1" spc="-10" dirty="0">
                <a:latin typeface="Arial"/>
                <a:cs typeface="Arial"/>
              </a:rPr>
              <a:t>критериям </a:t>
            </a:r>
            <a:r>
              <a:rPr sz="1900" i="1" spc="-25" dirty="0">
                <a:latin typeface="Arial"/>
                <a:cs typeface="Arial"/>
              </a:rPr>
              <a:t>исследования</a:t>
            </a:r>
            <a:endParaRPr sz="1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33056" y="9313690"/>
            <a:ext cx="1979295" cy="83121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40665" marR="5080" indent="-228600">
              <a:lnSpc>
                <a:spcPct val="103099"/>
              </a:lnSpc>
              <a:spcBef>
                <a:spcPts val="5"/>
              </a:spcBef>
            </a:pPr>
            <a:r>
              <a:rPr sz="2600" spc="-55" dirty="0">
                <a:latin typeface="Verdana"/>
                <a:cs typeface="Verdana"/>
              </a:rPr>
              <a:t>Выборка</a:t>
            </a:r>
            <a:r>
              <a:rPr sz="2600" spc="-190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по </a:t>
            </a:r>
            <a:r>
              <a:rPr sz="2600" spc="-10" dirty="0">
                <a:latin typeface="Verdana"/>
                <a:cs typeface="Verdana"/>
              </a:rPr>
              <a:t>удобству</a:t>
            </a:r>
            <a:endParaRPr sz="2600" dirty="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353240" y="9345693"/>
            <a:ext cx="3054350" cy="83121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 indent="572770">
              <a:lnSpc>
                <a:spcPct val="103099"/>
              </a:lnSpc>
              <a:spcBef>
                <a:spcPts val="5"/>
              </a:spcBef>
            </a:pPr>
            <a:r>
              <a:rPr sz="2600" spc="-10" dirty="0">
                <a:latin typeface="Verdana"/>
                <a:cs typeface="Verdana"/>
              </a:rPr>
              <a:t>Оценочная </a:t>
            </a:r>
            <a:r>
              <a:rPr sz="2600" spc="-155" dirty="0">
                <a:latin typeface="Verdana"/>
                <a:cs typeface="Verdana"/>
              </a:rPr>
              <a:t>(целевая)</a:t>
            </a:r>
            <a:r>
              <a:rPr sz="2600" spc="-315" dirty="0">
                <a:latin typeface="Verdana"/>
                <a:cs typeface="Verdana"/>
              </a:rPr>
              <a:t> </a:t>
            </a:r>
            <a:r>
              <a:rPr sz="2600" spc="-55" dirty="0">
                <a:latin typeface="Verdana"/>
                <a:cs typeface="Verdana"/>
              </a:rPr>
              <a:t>выборка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180161" y="9271527"/>
            <a:ext cx="2165985" cy="9093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3550" marR="5080" indent="-451484">
              <a:lnSpc>
                <a:spcPts val="3529"/>
              </a:lnSpc>
              <a:spcBef>
                <a:spcPts val="95"/>
              </a:spcBef>
            </a:pPr>
            <a:r>
              <a:rPr sz="2850" spc="-45" dirty="0">
                <a:latin typeface="Verdana"/>
                <a:cs typeface="Verdana"/>
              </a:rPr>
              <a:t>Выборка</a:t>
            </a:r>
            <a:r>
              <a:rPr sz="2850" spc="-290" dirty="0">
                <a:latin typeface="Verdana"/>
                <a:cs typeface="Verdana"/>
              </a:rPr>
              <a:t> </a:t>
            </a:r>
            <a:r>
              <a:rPr sz="2850" spc="-25" dirty="0">
                <a:latin typeface="Verdana"/>
                <a:cs typeface="Verdana"/>
              </a:rPr>
              <a:t>по </a:t>
            </a:r>
            <a:r>
              <a:rPr sz="2850" spc="-10" dirty="0">
                <a:latin typeface="Verdana"/>
                <a:cs typeface="Verdana"/>
              </a:rPr>
              <a:t>квотам</a:t>
            </a:r>
            <a:endParaRPr sz="285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413118" y="9284734"/>
            <a:ext cx="2507615" cy="123825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065" marR="5080" indent="-4445" algn="ctr">
              <a:lnSpc>
                <a:spcPct val="102899"/>
              </a:lnSpc>
              <a:spcBef>
                <a:spcPts val="10"/>
              </a:spcBef>
            </a:pPr>
            <a:r>
              <a:rPr sz="2600" dirty="0">
                <a:latin typeface="Verdana"/>
                <a:cs typeface="Verdana"/>
              </a:rPr>
              <a:t>Выборка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по </a:t>
            </a:r>
            <a:r>
              <a:rPr sz="2600" spc="-10" dirty="0">
                <a:latin typeface="Verdana"/>
                <a:cs typeface="Verdana"/>
              </a:rPr>
              <a:t>принципу </a:t>
            </a:r>
            <a:r>
              <a:rPr sz="2600" spc="-45" dirty="0">
                <a:latin typeface="Verdana"/>
                <a:cs typeface="Verdana"/>
              </a:rPr>
              <a:t>снежного</a:t>
            </a:r>
            <a:r>
              <a:rPr sz="2600" spc="-210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кома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0894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145" dirty="0" err="1"/>
              <a:t>Инференциалды</a:t>
            </a:r>
            <a:r>
              <a:rPr lang="ru-RU" spc="-145" dirty="0"/>
              <a:t> </a:t>
            </a:r>
            <a:r>
              <a:rPr lang="ru-RU" spc="-145" dirty="0" err="1"/>
              <a:t>статистикадағы</a:t>
            </a:r>
            <a:r>
              <a:rPr lang="ru-RU" spc="-145" dirty="0"/>
              <a:t> </a:t>
            </a:r>
            <a:r>
              <a:rPr lang="ru-RU" spc="-145" dirty="0" err="1"/>
              <a:t>әдістер</a:t>
            </a:r>
            <a:endParaRPr spc="-9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511969"/>
            <a:ext cx="17753330" cy="6098529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514350" marR="5080" indent="-502284">
              <a:lnSpc>
                <a:spcPct val="86100"/>
              </a:lnSpc>
              <a:spcBef>
                <a:spcPts val="755"/>
              </a:spcBef>
              <a:buSzPct val="122784"/>
              <a:buChar char="•"/>
              <a:tabLst>
                <a:tab pos="515620" algn="l"/>
              </a:tabLst>
            </a:pP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популяциядан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деректермен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істеген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болжамдар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болжамдарды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тексеруге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белгісіздікті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бағалауға</a:t>
            </a:r>
            <a:r>
              <a:rPr lang="ru-RU" sz="4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sz="4800" b="1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984" indent="-502284">
              <a:lnSpc>
                <a:spcPct val="100000"/>
              </a:lnSpc>
              <a:spcBef>
                <a:spcPts val="3300"/>
              </a:spcBef>
              <a:buSzPct val="122784"/>
              <a:buChar char="•"/>
              <a:tabLst>
                <a:tab pos="514984" algn="l"/>
              </a:tabLst>
            </a:pP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sz="4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16000" lvl="1" indent="-500380">
              <a:lnSpc>
                <a:spcPct val="100000"/>
              </a:lnSpc>
              <a:spcBef>
                <a:spcPts val="2810"/>
              </a:spcBef>
              <a:buSzPct val="122784"/>
              <a:buFont typeface="Trebuchet MS"/>
              <a:buChar char="•"/>
              <a:tabLst>
                <a:tab pos="1016000" algn="l"/>
              </a:tabLst>
            </a:pP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Модельді</a:t>
            </a:r>
            <a:r>
              <a:rPr lang="ru-RU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endParaRPr lang="ru-RU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16000" lvl="1" indent="-500380">
              <a:lnSpc>
                <a:spcPct val="100000"/>
              </a:lnSpc>
              <a:spcBef>
                <a:spcPts val="2810"/>
              </a:spcBef>
              <a:buSzPct val="122784"/>
              <a:buFont typeface="Trebuchet MS"/>
              <a:buChar char="•"/>
              <a:tabLst>
                <a:tab pos="1016000" algn="l"/>
              </a:tabLst>
            </a:pP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Машиналық</a:t>
            </a:r>
            <a:r>
              <a:rPr lang="ru-RU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процестеріндегі</a:t>
            </a:r>
            <a:r>
              <a:rPr lang="ru-RU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өнімділікті</a:t>
            </a:r>
            <a:r>
              <a:rPr lang="ru-RU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</a:t>
            </a:r>
            <a:r>
              <a:rPr lang="ru-RU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2012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95"/>
              </a:spcBef>
            </a:pPr>
            <a:r>
              <a:rPr lang="ru-RU" spc="-145" dirty="0" err="1"/>
              <a:t>Инференциалды</a:t>
            </a:r>
            <a:r>
              <a:rPr lang="ru-RU" spc="-145" dirty="0"/>
              <a:t> </a:t>
            </a:r>
            <a:r>
              <a:rPr lang="ru-RU" spc="-145" dirty="0" err="1"/>
              <a:t>статистикадағы</a:t>
            </a:r>
            <a:r>
              <a:rPr lang="ru-RU" spc="-145" dirty="0"/>
              <a:t> </a:t>
            </a:r>
            <a:r>
              <a:rPr lang="ru-RU" spc="-145" dirty="0" err="1"/>
              <a:t>әдістер</a:t>
            </a:r>
            <a:br>
              <a:rPr lang="ru-RU" spc="-145" dirty="0"/>
            </a:br>
            <a:r>
              <a:rPr lang="ru-RU" sz="6000" spc="-145" dirty="0" err="1"/>
              <a:t>Сенімділік</a:t>
            </a:r>
            <a:r>
              <a:rPr lang="ru-RU" sz="6000" spc="-145" dirty="0"/>
              <a:t> </a:t>
            </a:r>
            <a:r>
              <a:rPr lang="ru-RU" sz="6000" spc="-145" dirty="0" err="1"/>
              <a:t>аралықтары</a:t>
            </a:r>
            <a:endParaRPr sz="600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285152"/>
            <a:ext cx="17838420" cy="6769289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485140" marR="233045" indent="-473075" algn="just">
              <a:lnSpc>
                <a:spcPct val="85600"/>
              </a:lnSpc>
              <a:spcBef>
                <a:spcPts val="735"/>
              </a:spcBef>
              <a:buSzPct val="122972"/>
              <a:buFont typeface="Trebuchet MS"/>
              <a:buChar char="•"/>
              <a:tabLst>
                <a:tab pos="485140" algn="l"/>
              </a:tabLst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аралықтары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популяция параметр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ң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кпен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түсу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диапазонын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85140" marR="233045" indent="-473075" algn="just">
              <a:lnSpc>
                <a:spcPct val="85600"/>
              </a:lnSpc>
              <a:spcBef>
                <a:spcPts val="735"/>
              </a:spcBef>
              <a:buSzPct val="122972"/>
              <a:buFont typeface="Trebuchet MS"/>
              <a:buChar char="•"/>
              <a:tabLst>
                <a:tab pos="485140" algn="l"/>
              </a:tabLst>
            </a:pP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популяцияның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95% сен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популяцияның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аралыққа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келет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95% сен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85140" marR="233045" indent="-473075" algn="just">
              <a:lnSpc>
                <a:spcPct val="85600"/>
              </a:lnSpc>
              <a:spcBef>
                <a:spcPts val="735"/>
              </a:spcBef>
              <a:buSzPct val="122972"/>
              <a:buFont typeface="Trebuchet MS"/>
              <a:buChar char="•"/>
              <a:tabLst>
                <a:tab pos="485140" algn="l"/>
              </a:tabLst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аралықтары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болжамдарының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параметрлерд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85140" marR="233045" indent="-473075" algn="just">
              <a:lnSpc>
                <a:spcPct val="85600"/>
              </a:lnSpc>
              <a:spcBef>
                <a:spcPts val="735"/>
              </a:spcBef>
              <a:buSzPct val="122972"/>
              <a:buFont typeface="Trebuchet MS"/>
              <a:buChar char="•"/>
              <a:tabLst>
                <a:tab pos="485140" algn="l"/>
              </a:tabLst>
            </a:pP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ң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с-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(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нде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аралықтары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метриканың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сен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мд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нуге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95"/>
              </a:spcBef>
            </a:pPr>
            <a:r>
              <a:rPr lang="ru-RU" spc="-240" dirty="0"/>
              <a:t>Сен</a:t>
            </a:r>
            <a:r>
              <a:rPr lang="en-US" spc="-240" dirty="0" err="1"/>
              <a:t>i</a:t>
            </a:r>
            <a:r>
              <a:rPr lang="ru-RU" spc="-240" dirty="0" err="1"/>
              <a:t>мд</a:t>
            </a:r>
            <a:r>
              <a:rPr lang="en-US" spc="-240" dirty="0" err="1"/>
              <a:t>i</a:t>
            </a:r>
            <a:r>
              <a:rPr lang="ru-RU" spc="-240" dirty="0"/>
              <a:t>к </a:t>
            </a:r>
            <a:r>
              <a:rPr lang="ru-RU" spc="-240" dirty="0" err="1"/>
              <a:t>аралықтары</a:t>
            </a:r>
            <a:br>
              <a:rPr lang="ru-RU" spc="-240" dirty="0"/>
            </a:br>
            <a:r>
              <a:rPr lang="ru-RU" spc="-240" dirty="0" err="1"/>
              <a:t>Мысал</a:t>
            </a:r>
            <a:endParaRPr sz="4500" dirty="0"/>
          </a:p>
        </p:txBody>
      </p:sp>
      <p:sp>
        <p:nvSpPr>
          <p:cNvPr id="3" name="object 3"/>
          <p:cNvSpPr txBox="1"/>
          <p:nvPr/>
        </p:nvSpPr>
        <p:spPr>
          <a:xfrm>
            <a:off x="1180257" y="3631727"/>
            <a:ext cx="17163415" cy="555479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452755" marR="998855" indent="-440690">
              <a:lnSpc>
                <a:spcPts val="3410"/>
              </a:lnSpc>
              <a:spcBef>
                <a:spcPts val="825"/>
              </a:spcBef>
              <a:buSzPct val="123188"/>
              <a:buFont typeface="Trebuchet MS"/>
              <a:buChar char="•"/>
              <a:tabLst>
                <a:tab pos="454659" algn="l"/>
              </a:tabLst>
            </a:pPr>
            <a:r>
              <a:rPr lang="ru-RU" sz="3450" b="1" dirty="0" err="1">
                <a:latin typeface="Arial"/>
                <a:cs typeface="Arial"/>
              </a:rPr>
              <a:t>Сұрақ</a:t>
            </a:r>
            <a:r>
              <a:rPr lang="ru-RU" sz="3450" b="1" dirty="0">
                <a:latin typeface="Arial"/>
                <a:cs typeface="Arial"/>
              </a:rPr>
              <a:t>: </a:t>
            </a:r>
            <a:r>
              <a:rPr lang="ru-RU" sz="3450" dirty="0" err="1">
                <a:latin typeface="Arial"/>
                <a:cs typeface="Arial"/>
              </a:rPr>
              <a:t>Американдық</a:t>
            </a:r>
            <a:r>
              <a:rPr lang="ru-RU" sz="3450" dirty="0">
                <a:latin typeface="Arial"/>
                <a:cs typeface="Arial"/>
              </a:rPr>
              <a:t> </a:t>
            </a:r>
            <a:r>
              <a:rPr lang="ru-RU" sz="3450" dirty="0" err="1">
                <a:latin typeface="Arial"/>
                <a:cs typeface="Arial"/>
              </a:rPr>
              <a:t>жасөспірімдердің</a:t>
            </a:r>
            <a:r>
              <a:rPr lang="ru-RU" sz="3450" dirty="0">
                <a:latin typeface="Arial"/>
                <a:cs typeface="Arial"/>
              </a:rPr>
              <a:t> </a:t>
            </a:r>
            <a:r>
              <a:rPr lang="ru-RU" sz="3450" dirty="0" err="1">
                <a:latin typeface="Arial"/>
                <a:cs typeface="Arial"/>
              </a:rPr>
              <a:t>бойы</a:t>
            </a:r>
            <a:r>
              <a:rPr lang="ru-RU" sz="3450" dirty="0">
                <a:latin typeface="Arial"/>
                <a:cs typeface="Arial"/>
              </a:rPr>
              <a:t> (</a:t>
            </a:r>
            <a:r>
              <a:rPr lang="ru-RU" sz="3450" dirty="0" err="1">
                <a:latin typeface="Arial"/>
                <a:cs typeface="Arial"/>
              </a:rPr>
              <a:t>дюйммен</a:t>
            </a:r>
            <a:r>
              <a:rPr lang="ru-RU" sz="3450" dirty="0">
                <a:latin typeface="Arial"/>
                <a:cs typeface="Arial"/>
              </a:rPr>
              <a:t>) мен </a:t>
            </a:r>
            <a:r>
              <a:rPr lang="ru-RU" sz="3450" dirty="0" err="1">
                <a:latin typeface="Arial"/>
                <a:cs typeface="Arial"/>
              </a:rPr>
              <a:t>салмағы</a:t>
            </a:r>
            <a:r>
              <a:rPr lang="ru-RU" sz="3450" dirty="0">
                <a:latin typeface="Arial"/>
                <a:cs typeface="Arial"/>
              </a:rPr>
              <a:t> (</a:t>
            </a:r>
            <a:r>
              <a:rPr lang="ru-RU" sz="3450" dirty="0" err="1">
                <a:latin typeface="Arial"/>
                <a:cs typeface="Arial"/>
              </a:rPr>
              <a:t>фунтпен</a:t>
            </a:r>
            <a:r>
              <a:rPr lang="ru-RU" sz="3450" dirty="0">
                <a:latin typeface="Arial"/>
                <a:cs typeface="Arial"/>
              </a:rPr>
              <a:t>) </a:t>
            </a:r>
            <a:r>
              <a:rPr lang="ru-RU" sz="3450" dirty="0" err="1">
                <a:latin typeface="Arial"/>
                <a:cs typeface="Arial"/>
              </a:rPr>
              <a:t>арасындағы</a:t>
            </a:r>
            <a:r>
              <a:rPr lang="ru-RU" sz="3450" dirty="0">
                <a:latin typeface="Arial"/>
                <a:cs typeface="Arial"/>
              </a:rPr>
              <a:t> корреляция </a:t>
            </a:r>
            <a:r>
              <a:rPr lang="ru-RU" sz="3450" dirty="0" err="1">
                <a:latin typeface="Arial"/>
                <a:cs typeface="Arial"/>
              </a:rPr>
              <a:t>қаншалықты</a:t>
            </a:r>
            <a:r>
              <a:rPr lang="ru-RU" sz="3450" dirty="0">
                <a:latin typeface="Arial"/>
                <a:cs typeface="Arial"/>
              </a:rPr>
              <a:t> </a:t>
            </a:r>
            <a:r>
              <a:rPr lang="ru-RU" sz="3450" dirty="0" err="1">
                <a:latin typeface="Arial"/>
                <a:cs typeface="Arial"/>
              </a:rPr>
              <a:t>күшті</a:t>
            </a:r>
            <a:r>
              <a:rPr sz="3450" spc="-10" dirty="0">
                <a:latin typeface="Trebuchet MS"/>
                <a:cs typeface="Trebuchet MS"/>
              </a:rPr>
              <a:t>?</a:t>
            </a:r>
            <a:endParaRPr sz="34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buFont typeface="Trebuchet MS"/>
              <a:buChar char="•"/>
            </a:pPr>
            <a:endParaRPr sz="34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890"/>
              </a:spcBef>
              <a:buFont typeface="Trebuchet MS"/>
              <a:buChar char="•"/>
            </a:pPr>
            <a:endParaRPr sz="3450" dirty="0">
              <a:latin typeface="Trebuchet MS"/>
              <a:cs typeface="Trebuchet MS"/>
            </a:endParaRPr>
          </a:p>
          <a:p>
            <a:pPr marL="451484" marR="17780" indent="-439420" algn="just">
              <a:lnSpc>
                <a:spcPts val="3520"/>
              </a:lnSpc>
              <a:buSzPct val="123188"/>
              <a:buChar char="•"/>
              <a:tabLst>
                <a:tab pos="454659" algn="l"/>
              </a:tabLst>
            </a:pPr>
            <a:r>
              <a:rPr lang="ru-RU" sz="3450" dirty="0" err="1">
                <a:latin typeface="Trebuchet MS"/>
                <a:cs typeface="Trebuchet MS"/>
              </a:rPr>
              <a:t>Бізді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қызықтыратын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екі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айнымалы</a:t>
            </a:r>
            <a:r>
              <a:rPr lang="ru-RU" sz="3450" dirty="0">
                <a:latin typeface="Trebuchet MS"/>
                <a:cs typeface="Trebuchet MS"/>
              </a:rPr>
              <a:t> бар: (1) </a:t>
            </a:r>
            <a:r>
              <a:rPr lang="ru-RU" sz="3450" dirty="0" err="1">
                <a:latin typeface="Trebuchet MS"/>
                <a:cs typeface="Trebuchet MS"/>
              </a:rPr>
              <a:t>бойы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дюйммен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және</a:t>
            </a:r>
            <a:r>
              <a:rPr lang="ru-RU" sz="3450" dirty="0">
                <a:latin typeface="Trebuchet MS"/>
                <a:cs typeface="Trebuchet MS"/>
              </a:rPr>
              <a:t> (2) </a:t>
            </a:r>
            <a:r>
              <a:rPr lang="ru-RU" sz="3450" dirty="0" err="1">
                <a:latin typeface="Trebuchet MS"/>
                <a:cs typeface="Trebuchet MS"/>
              </a:rPr>
              <a:t>салмағы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фунтпен</a:t>
            </a:r>
            <a:r>
              <a:rPr lang="ru-RU" sz="3450" dirty="0">
                <a:latin typeface="Trebuchet MS"/>
                <a:cs typeface="Trebuchet MS"/>
              </a:rPr>
              <a:t>. </a:t>
            </a:r>
            <a:r>
              <a:rPr lang="ru-RU" sz="3450" dirty="0" err="1">
                <a:latin typeface="Trebuchet MS"/>
                <a:cs typeface="Trebuchet MS"/>
              </a:rPr>
              <a:t>Екеуі</a:t>
            </a:r>
            <a:r>
              <a:rPr lang="ru-RU" sz="3450" dirty="0">
                <a:latin typeface="Trebuchet MS"/>
                <a:cs typeface="Trebuchet MS"/>
              </a:rPr>
              <a:t> де </a:t>
            </a:r>
            <a:r>
              <a:rPr lang="ru-RU" sz="3450" dirty="0" err="1">
                <a:latin typeface="Trebuchet MS"/>
                <a:cs typeface="Trebuchet MS"/>
              </a:rPr>
              <a:t>сандық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айнымалылар</a:t>
            </a:r>
            <a:r>
              <a:rPr lang="ru-RU" sz="3450" dirty="0">
                <a:latin typeface="Trebuchet MS"/>
                <a:cs typeface="Trebuchet MS"/>
              </a:rPr>
              <a:t>. </a:t>
            </a:r>
            <a:r>
              <a:rPr lang="ru-RU" sz="3450" dirty="0" err="1">
                <a:latin typeface="Trebuchet MS"/>
                <a:cs typeface="Trebuchet MS"/>
              </a:rPr>
              <a:t>Қызығушылық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параметрі</a:t>
            </a:r>
            <a:r>
              <a:rPr lang="ru-RU" sz="3450" dirty="0">
                <a:latin typeface="Trebuchet MS"/>
                <a:cs typeface="Trebuchet MS"/>
              </a:rPr>
              <a:t> - </a:t>
            </a:r>
            <a:r>
              <a:rPr lang="ru-RU" sz="3450" dirty="0" err="1">
                <a:latin typeface="Trebuchet MS"/>
                <a:cs typeface="Trebuchet MS"/>
              </a:rPr>
              <a:t>бұл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екі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айнымалы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арасындағы</a:t>
            </a:r>
            <a:r>
              <a:rPr lang="ru-RU" sz="3450" dirty="0">
                <a:latin typeface="Trebuchet MS"/>
                <a:cs typeface="Trebuchet MS"/>
              </a:rPr>
              <a:t> корреляция.</a:t>
            </a:r>
          </a:p>
          <a:p>
            <a:pPr marL="451484" marR="17780" indent="-439420" algn="just">
              <a:lnSpc>
                <a:spcPts val="3520"/>
              </a:lnSpc>
              <a:buSzPct val="123188"/>
              <a:buChar char="•"/>
              <a:tabLst>
                <a:tab pos="454659" algn="l"/>
              </a:tabLst>
            </a:pPr>
            <a:endParaRPr lang="ru-RU" sz="3450" dirty="0">
              <a:latin typeface="Trebuchet MS"/>
              <a:cs typeface="Trebuchet MS"/>
            </a:endParaRPr>
          </a:p>
          <a:p>
            <a:pPr marL="451484" marR="17780" indent="-439420" algn="just">
              <a:lnSpc>
                <a:spcPts val="3520"/>
              </a:lnSpc>
              <a:buSzPct val="123188"/>
              <a:buChar char="•"/>
              <a:tabLst>
                <a:tab pos="454659" algn="l"/>
              </a:tabLst>
            </a:pPr>
            <a:r>
              <a:rPr lang="ru-RU" sz="3450" dirty="0" err="1">
                <a:latin typeface="Trebuchet MS"/>
                <a:cs typeface="Trebuchet MS"/>
              </a:rPr>
              <a:t>Бізге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тексеру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үшін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нақты</a:t>
            </a:r>
            <a:r>
              <a:rPr lang="ru-RU" sz="3450" dirty="0">
                <a:latin typeface="Trebuchet MS"/>
                <a:cs typeface="Trebuchet MS"/>
              </a:rPr>
              <a:t> корреляция </a:t>
            </a:r>
            <a:r>
              <a:rPr lang="ru-RU" sz="3450" dirty="0" err="1">
                <a:latin typeface="Trebuchet MS"/>
                <a:cs typeface="Trebuchet MS"/>
              </a:rPr>
              <a:t>берілмеген</a:t>
            </a:r>
            <a:r>
              <a:rPr lang="ru-RU" sz="3450" dirty="0">
                <a:latin typeface="Trebuchet MS"/>
                <a:cs typeface="Trebuchet MS"/>
              </a:rPr>
              <a:t>. </a:t>
            </a:r>
            <a:r>
              <a:rPr lang="ru-RU" sz="3450" dirty="0" err="1">
                <a:latin typeface="Trebuchet MS"/>
                <a:cs typeface="Trebuchet MS"/>
              </a:rPr>
              <a:t>Бізден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корреляцияның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күшін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бағалау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сұралады</a:t>
            </a:r>
            <a:r>
              <a:rPr lang="ru-RU" sz="3450" dirty="0">
                <a:latin typeface="Trebuchet MS"/>
                <a:cs typeface="Trebuchet MS"/>
              </a:rPr>
              <a:t>. </a:t>
            </a:r>
            <a:r>
              <a:rPr lang="ru-RU" sz="3450" dirty="0" err="1">
                <a:latin typeface="Trebuchet MS"/>
                <a:cs typeface="Trebuchet MS"/>
              </a:rPr>
              <a:t>Мұндағы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тиісті</a:t>
            </a:r>
            <a:r>
              <a:rPr lang="ru-RU" sz="3450" dirty="0">
                <a:latin typeface="Trebuchet MS"/>
                <a:cs typeface="Trebuchet MS"/>
              </a:rPr>
              <a:t> процедура - корреляция </a:t>
            </a:r>
            <a:r>
              <a:rPr lang="ru-RU" sz="3450" dirty="0" err="1">
                <a:latin typeface="Trebuchet MS"/>
                <a:cs typeface="Trebuchet MS"/>
              </a:rPr>
              <a:t>үшін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сенімділік</a:t>
            </a:r>
            <a:r>
              <a:rPr lang="ru-RU" sz="3450" dirty="0">
                <a:latin typeface="Trebuchet MS"/>
                <a:cs typeface="Trebuchet MS"/>
              </a:rPr>
              <a:t> </a:t>
            </a:r>
            <a:r>
              <a:rPr lang="ru-RU" sz="3450" dirty="0" err="1">
                <a:latin typeface="Trebuchet MS"/>
                <a:cs typeface="Trebuchet MS"/>
              </a:rPr>
              <a:t>аралығы</a:t>
            </a:r>
            <a:r>
              <a:rPr lang="ru-RU" sz="3450" dirty="0">
                <a:latin typeface="Trebuchet MS"/>
                <a:cs typeface="Trebuchet MS"/>
              </a:rPr>
              <a:t>.</a:t>
            </a:r>
            <a:endParaRPr sz="34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9203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95"/>
              </a:spcBef>
            </a:pPr>
            <a:r>
              <a:rPr lang="ru-RU" spc="-145" dirty="0" err="1"/>
              <a:t>Инференциалды</a:t>
            </a:r>
            <a:r>
              <a:rPr lang="ru-RU" spc="-145" dirty="0"/>
              <a:t> </a:t>
            </a:r>
            <a:r>
              <a:rPr lang="ru-RU" spc="-145" dirty="0" err="1"/>
              <a:t>статистикадағы</a:t>
            </a:r>
            <a:r>
              <a:rPr lang="ru-RU" spc="-145" dirty="0"/>
              <a:t> </a:t>
            </a:r>
            <a:r>
              <a:rPr lang="ru-RU" spc="-145" dirty="0" err="1"/>
              <a:t>әдістер</a:t>
            </a:r>
            <a:br>
              <a:rPr lang="ru-RU" spc="-145" dirty="0"/>
            </a:br>
            <a:r>
              <a:rPr lang="ru-RU" sz="5400" spc="-145" dirty="0" err="1"/>
              <a:t>Гипотезаны</a:t>
            </a:r>
            <a:r>
              <a:rPr lang="ru-RU" sz="5400" spc="-145" dirty="0"/>
              <a:t> </a:t>
            </a:r>
            <a:r>
              <a:rPr lang="ru-RU" sz="5400" spc="-145" dirty="0" err="1"/>
              <a:t>тексеру</a:t>
            </a:r>
            <a:endParaRPr sz="540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515271"/>
            <a:ext cx="17753965" cy="6625532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403225" marR="159385" indent="-391160">
              <a:lnSpc>
                <a:spcPts val="3200"/>
              </a:lnSpc>
              <a:spcBef>
                <a:spcPts val="585"/>
              </a:spcBef>
              <a:buSzPct val="124590"/>
              <a:buFont typeface="Trebuchet MS"/>
              <a:buChar char="•"/>
              <a:tabLst>
                <a:tab pos="405765" algn="l"/>
              </a:tabLst>
            </a:pPr>
            <a:r>
              <a:rPr lang="ru-RU" sz="3050" b="1" dirty="0" err="1">
                <a:latin typeface="Arial"/>
                <a:cs typeface="Arial"/>
              </a:rPr>
              <a:t>Гипотезаларды</a:t>
            </a:r>
            <a:r>
              <a:rPr lang="ru-RU" sz="3050" b="1" dirty="0">
                <a:latin typeface="Arial"/>
                <a:cs typeface="Arial"/>
              </a:rPr>
              <a:t> </a:t>
            </a:r>
            <a:r>
              <a:rPr lang="ru-RU" sz="3050" b="1" dirty="0" err="1">
                <a:latin typeface="Arial"/>
                <a:cs typeface="Arial"/>
              </a:rPr>
              <a:t>тексеру</a:t>
            </a:r>
            <a:r>
              <a:rPr lang="ru-RU" sz="3050" b="1" dirty="0">
                <a:latin typeface="Arial"/>
                <a:cs typeface="Arial"/>
              </a:rPr>
              <a:t> - </a:t>
            </a:r>
            <a:r>
              <a:rPr lang="ru-RU" sz="3050" dirty="0" err="1">
                <a:latin typeface="Arial"/>
                <a:cs typeface="Arial"/>
              </a:rPr>
              <a:t>бұл</a:t>
            </a:r>
            <a:r>
              <a:rPr lang="ru-RU" sz="3050" dirty="0">
                <a:latin typeface="Arial"/>
                <a:cs typeface="Arial"/>
              </a:rPr>
              <a:t> популяция </a:t>
            </a:r>
            <a:r>
              <a:rPr lang="ru-RU" sz="3050" dirty="0" err="1">
                <a:latin typeface="Arial"/>
                <a:cs typeface="Arial"/>
              </a:rPr>
              <a:t>параметрі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туралы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болжамдарды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немесе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тұжырымдарды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тексеру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үшін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қолданылатын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статистикалық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әдіс</a:t>
            </a:r>
            <a:r>
              <a:rPr lang="ru-RU" sz="3050" dirty="0">
                <a:latin typeface="Arial"/>
                <a:cs typeface="Arial"/>
              </a:rPr>
              <a:t>. </a:t>
            </a:r>
            <a:r>
              <a:rPr lang="ru-RU" sz="3050" dirty="0" err="1">
                <a:latin typeface="Arial"/>
                <a:cs typeface="Arial"/>
              </a:rPr>
              <a:t>Ол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нәтижелердің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маңыздылығын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бағалау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үшін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кеңінен</a:t>
            </a:r>
            <a:r>
              <a:rPr lang="ru-RU" sz="3050" dirty="0">
                <a:latin typeface="Arial"/>
                <a:cs typeface="Arial"/>
              </a:rPr>
              <a:t> </a:t>
            </a:r>
            <a:r>
              <a:rPr lang="ru-RU" sz="3050" dirty="0" err="1">
                <a:latin typeface="Arial"/>
                <a:cs typeface="Arial"/>
              </a:rPr>
              <a:t>қолданылады</a:t>
            </a:r>
            <a:r>
              <a:rPr lang="ru-RU" sz="3050" b="1" dirty="0">
                <a:latin typeface="Arial"/>
                <a:cs typeface="Arial"/>
              </a:rPr>
              <a:t>.</a:t>
            </a:r>
            <a:endParaRPr sz="3050" dirty="0">
              <a:latin typeface="Trebuchet MS"/>
              <a:cs typeface="Trebuchet MS"/>
            </a:endParaRPr>
          </a:p>
          <a:p>
            <a:pPr marL="403860" indent="-391160">
              <a:lnSpc>
                <a:spcPct val="100000"/>
              </a:lnSpc>
              <a:spcBef>
                <a:spcPts val="2595"/>
              </a:spcBef>
              <a:buSzPct val="124590"/>
              <a:buChar char="•"/>
              <a:tabLst>
                <a:tab pos="403860" algn="l"/>
              </a:tabLst>
            </a:pPr>
            <a:r>
              <a:rPr lang="ru-RU" sz="3050" spc="-10" dirty="0" err="1">
                <a:latin typeface="Trebuchet MS"/>
                <a:cs typeface="Trebuchet MS"/>
              </a:rPr>
              <a:t>Мысалы</a:t>
            </a:r>
            <a:r>
              <a:rPr sz="3050" spc="-10" dirty="0">
                <a:latin typeface="Trebuchet MS"/>
                <a:cs typeface="Trebuchet MS"/>
              </a:rPr>
              <a:t>:</a:t>
            </a:r>
            <a:endParaRPr sz="3050" dirty="0">
              <a:latin typeface="Trebuchet MS"/>
              <a:cs typeface="Trebuchet MS"/>
            </a:endParaRPr>
          </a:p>
          <a:p>
            <a:pPr marL="906780" lvl="1" indent="-391160">
              <a:lnSpc>
                <a:spcPct val="100000"/>
              </a:lnSpc>
              <a:spcBef>
                <a:spcPts val="2410"/>
              </a:spcBef>
              <a:buSzPct val="124590"/>
              <a:buFont typeface="Trebuchet MS"/>
              <a:buChar char="•"/>
              <a:tabLst>
                <a:tab pos="906780" algn="l"/>
              </a:tabLst>
            </a:pPr>
            <a:r>
              <a:rPr lang="ru-RU" sz="3050" b="1" spc="-10" dirty="0" err="1">
                <a:latin typeface="Arial"/>
                <a:cs typeface="Arial"/>
              </a:rPr>
              <a:t>Жаңа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мүмкіндіктің</a:t>
            </a:r>
            <a:r>
              <a:rPr lang="ru-RU" sz="3050" b="1" spc="-10" dirty="0">
                <a:latin typeface="Arial"/>
                <a:cs typeface="Arial"/>
              </a:rPr>
              <a:t> модель </a:t>
            </a:r>
            <a:r>
              <a:rPr lang="ru-RU" sz="3050" b="1" spc="-10" dirty="0" err="1">
                <a:latin typeface="Arial"/>
                <a:cs typeface="Arial"/>
              </a:rPr>
              <a:t>өнімділігін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айтарлықтай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жақсартатынын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тексеру</a:t>
            </a:r>
            <a:r>
              <a:rPr lang="ru-RU" sz="3050" b="1" spc="-10" dirty="0">
                <a:latin typeface="Arial"/>
                <a:cs typeface="Arial"/>
              </a:rPr>
              <a:t>.</a:t>
            </a:r>
          </a:p>
          <a:p>
            <a:pPr marL="906780" lvl="1" indent="-391160">
              <a:lnSpc>
                <a:spcPct val="100000"/>
              </a:lnSpc>
              <a:spcBef>
                <a:spcPts val="2410"/>
              </a:spcBef>
              <a:buSzPct val="124590"/>
              <a:buFont typeface="Trebuchet MS"/>
              <a:buChar char="•"/>
              <a:tabLst>
                <a:tab pos="906780" algn="l"/>
              </a:tabLst>
            </a:pPr>
            <a:r>
              <a:rPr lang="ru-RU" sz="3050" b="1" spc="-10" dirty="0" err="1">
                <a:latin typeface="Arial"/>
                <a:cs typeface="Arial"/>
              </a:rPr>
              <a:t>Бір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модельдің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екіншісінен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статистикалық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тұрғыдан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жақсырақ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екенін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анықтау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үшін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екі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модельдің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дәлдігін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салыстыру</a:t>
            </a:r>
            <a:r>
              <a:rPr lang="ru-RU" sz="3050" b="1" spc="-10" dirty="0">
                <a:latin typeface="Arial"/>
                <a:cs typeface="Arial"/>
              </a:rPr>
              <a:t>.</a:t>
            </a:r>
          </a:p>
          <a:p>
            <a:pPr marL="906780" lvl="1" indent="-391160">
              <a:lnSpc>
                <a:spcPct val="100000"/>
              </a:lnSpc>
              <a:spcBef>
                <a:spcPts val="2410"/>
              </a:spcBef>
              <a:buSzPct val="124590"/>
              <a:buFont typeface="Trebuchet MS"/>
              <a:buChar char="•"/>
              <a:tabLst>
                <a:tab pos="906780" algn="l"/>
              </a:tabLst>
            </a:pPr>
            <a:r>
              <a:rPr lang="ru-RU" sz="3050" b="1" spc="-10" dirty="0" err="1">
                <a:latin typeface="Arial"/>
                <a:cs typeface="Arial"/>
              </a:rPr>
              <a:t>Белгілі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бір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алгоритмдерді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қолданар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алдында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деректердің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таралуы</a:t>
            </a:r>
            <a:r>
              <a:rPr lang="ru-RU" sz="3050" b="1" spc="-10" dirty="0">
                <a:latin typeface="Arial"/>
                <a:cs typeface="Arial"/>
              </a:rPr>
              <a:t> (</a:t>
            </a:r>
            <a:r>
              <a:rPr lang="ru-RU" sz="3050" b="1" spc="-10" dirty="0" err="1">
                <a:latin typeface="Arial"/>
                <a:cs typeface="Arial"/>
              </a:rPr>
              <a:t>мысалы</a:t>
            </a:r>
            <a:r>
              <a:rPr lang="ru-RU" sz="3050" b="1" spc="-10" dirty="0">
                <a:latin typeface="Arial"/>
                <a:cs typeface="Arial"/>
              </a:rPr>
              <a:t>, </a:t>
            </a:r>
            <a:r>
              <a:rPr lang="ru-RU" sz="3050" b="1" spc="-10" dirty="0" err="1">
                <a:latin typeface="Arial"/>
                <a:cs typeface="Arial"/>
              </a:rPr>
              <a:t>қалыптылық</a:t>
            </a:r>
            <a:r>
              <a:rPr lang="ru-RU" sz="3050" b="1" spc="-10" dirty="0">
                <a:latin typeface="Arial"/>
                <a:cs typeface="Arial"/>
              </a:rPr>
              <a:t>) </a:t>
            </a:r>
            <a:r>
              <a:rPr lang="ru-RU" sz="3050" b="1" spc="-10" dirty="0" err="1">
                <a:latin typeface="Arial"/>
                <a:cs typeface="Arial"/>
              </a:rPr>
              <a:t>туралы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болжамдарды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тексеру</a:t>
            </a:r>
            <a:r>
              <a:rPr lang="ru-RU" sz="3050" b="1" spc="-10" dirty="0">
                <a:latin typeface="Arial"/>
                <a:cs typeface="Arial"/>
              </a:rPr>
              <a:t>.</a:t>
            </a:r>
          </a:p>
          <a:p>
            <a:pPr marL="906780" lvl="1" indent="-391160">
              <a:lnSpc>
                <a:spcPct val="100000"/>
              </a:lnSpc>
              <a:spcBef>
                <a:spcPts val="2410"/>
              </a:spcBef>
              <a:buSzPct val="124590"/>
              <a:buFont typeface="Trebuchet MS"/>
              <a:buChar char="•"/>
              <a:tabLst>
                <a:tab pos="906780" algn="l"/>
              </a:tabLst>
            </a:pPr>
            <a:r>
              <a:rPr lang="ru-RU" sz="3050" b="1" spc="-10" dirty="0" err="1">
                <a:latin typeface="Arial"/>
                <a:cs typeface="Arial"/>
              </a:rPr>
              <a:t>Бұл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гипотезаларды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тұжырымдауды</a:t>
            </a:r>
            <a:r>
              <a:rPr lang="ru-RU" sz="3050" b="1" spc="-10" dirty="0">
                <a:latin typeface="Arial"/>
                <a:cs typeface="Arial"/>
              </a:rPr>
              <a:t>, </a:t>
            </a:r>
            <a:r>
              <a:rPr lang="ru-RU" sz="3050" b="1" spc="-10" dirty="0" err="1">
                <a:latin typeface="Arial"/>
                <a:cs typeface="Arial"/>
              </a:rPr>
              <a:t>статистикалық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тесттерді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пайдалануды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және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en-US" sz="3050" b="1" spc="-10" dirty="0">
                <a:latin typeface="Arial"/>
                <a:cs typeface="Arial"/>
              </a:rPr>
              <a:t>p-</a:t>
            </a:r>
            <a:r>
              <a:rPr lang="ru-RU" sz="3050" b="1" spc="-10" dirty="0" err="1">
                <a:latin typeface="Arial"/>
                <a:cs typeface="Arial"/>
              </a:rPr>
              <a:t>мәндерін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есептеуді</a:t>
            </a:r>
            <a:r>
              <a:rPr lang="ru-RU" sz="3050" b="1" spc="-10" dirty="0">
                <a:latin typeface="Arial"/>
                <a:cs typeface="Arial"/>
              </a:rPr>
              <a:t> </a:t>
            </a:r>
            <a:r>
              <a:rPr lang="ru-RU" sz="3050" b="1" spc="-10" dirty="0" err="1">
                <a:latin typeface="Arial"/>
                <a:cs typeface="Arial"/>
              </a:rPr>
              <a:t>қамтиды</a:t>
            </a:r>
            <a:r>
              <a:rPr lang="ru-RU" sz="3050" b="1" spc="-10" dirty="0">
                <a:latin typeface="Arial"/>
                <a:cs typeface="Arial"/>
              </a:rPr>
              <a:t>.</a:t>
            </a:r>
            <a:endParaRPr sz="30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9203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105" dirty="0" err="1"/>
              <a:t>Гипотезаны</a:t>
            </a:r>
            <a:r>
              <a:rPr lang="ru-RU" spc="-105" dirty="0"/>
              <a:t> </a:t>
            </a:r>
            <a:r>
              <a:rPr lang="ru-RU" spc="-105" dirty="0" err="1"/>
              <a:t>тексеру</a:t>
            </a:r>
            <a:br>
              <a:rPr lang="ru-RU" spc="-105" dirty="0"/>
            </a:br>
            <a:r>
              <a:rPr lang="ru-RU" sz="5400" spc="-105" dirty="0" err="1"/>
              <a:t>Нөлдік</a:t>
            </a:r>
            <a:r>
              <a:rPr lang="ru-RU" sz="5400" spc="-105" dirty="0"/>
              <a:t> </a:t>
            </a:r>
            <a:r>
              <a:rPr lang="ru-RU" sz="5400" spc="-105" dirty="0" err="1"/>
              <a:t>және</a:t>
            </a:r>
            <a:r>
              <a:rPr lang="ru-RU" sz="5400" spc="-105" dirty="0"/>
              <a:t> </a:t>
            </a:r>
            <a:r>
              <a:rPr lang="ru-RU" sz="5400" spc="-105" dirty="0" err="1"/>
              <a:t>балама</a:t>
            </a:r>
            <a:r>
              <a:rPr lang="ru-RU" sz="5400" spc="-105" dirty="0"/>
              <a:t> </a:t>
            </a:r>
            <a:r>
              <a:rPr lang="ru-RU" sz="5400" spc="-105" dirty="0" err="1"/>
              <a:t>гипотезалар</a:t>
            </a:r>
            <a:endParaRPr sz="5400" dirty="0"/>
          </a:p>
        </p:txBody>
      </p:sp>
      <p:sp>
        <p:nvSpPr>
          <p:cNvPr id="3" name="object 3"/>
          <p:cNvSpPr txBox="1"/>
          <p:nvPr/>
        </p:nvSpPr>
        <p:spPr>
          <a:xfrm>
            <a:off x="928803" y="3216275"/>
            <a:ext cx="17425670" cy="334970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514350" marR="394970" indent="-502284">
              <a:lnSpc>
                <a:spcPts val="3800"/>
              </a:lnSpc>
              <a:spcBef>
                <a:spcPts val="1005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5400" b="1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Нөлдік</a:t>
            </a:r>
            <a:r>
              <a:rPr lang="ru-RU" sz="54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гипотеза: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Әдепкі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ешқандай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айырмашылық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  <a:p>
            <a:pPr marL="514350" marR="394970" indent="-502284">
              <a:lnSpc>
                <a:spcPts val="3800"/>
              </a:lnSpc>
              <a:spcBef>
                <a:spcPts val="1005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endParaRPr lang="ru-RU" sz="5400" spc="-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394970" indent="-502284">
              <a:lnSpc>
                <a:spcPts val="3800"/>
              </a:lnSpc>
              <a:spcBef>
                <a:spcPts val="1005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5400" b="1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Балама</a:t>
            </a:r>
            <a:r>
              <a:rPr lang="ru-RU" sz="54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гипотеза: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Тексергіңіз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«А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моделінен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5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  <a:endParaRPr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95"/>
              </a:spcBef>
            </a:pPr>
            <a:r>
              <a:rPr lang="ru-RU" spc="-10" dirty="0" err="1"/>
              <a:t>Кіріспе</a:t>
            </a:r>
            <a:br>
              <a:rPr lang="ru-RU" spc="-10" dirty="0"/>
            </a:br>
            <a:r>
              <a:rPr lang="ru-RU" spc="-10" dirty="0" err="1"/>
              <a:t>Баяндау</a:t>
            </a:r>
            <a:r>
              <a:rPr lang="ru-RU" spc="-10" dirty="0"/>
              <a:t> </a:t>
            </a:r>
            <a:r>
              <a:rPr lang="ru-RU" spc="-10" dirty="0" err="1"/>
              <a:t>статистикасы</a:t>
            </a:r>
            <a:r>
              <a:rPr lang="ru-RU" spc="-10" dirty="0"/>
              <a:t> </a:t>
            </a:r>
            <a:r>
              <a:rPr lang="ru-RU" spc="-10" dirty="0" err="1"/>
              <a:t>дегеніміз</a:t>
            </a:r>
            <a:r>
              <a:rPr lang="ru-RU" spc="-10" dirty="0"/>
              <a:t> не?</a:t>
            </a:r>
            <a:endParaRPr sz="450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507346"/>
            <a:ext cx="11769090" cy="4935134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515620" marR="515620" indent="-503555">
              <a:lnSpc>
                <a:spcPct val="84100"/>
              </a:lnSpc>
              <a:spcBef>
                <a:spcPts val="850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3950" b="1" spc="-40" dirty="0" err="1">
                <a:latin typeface="Arial"/>
                <a:cs typeface="Arial"/>
              </a:rPr>
              <a:t>Қорытынды</a:t>
            </a:r>
            <a:r>
              <a:rPr lang="ru-RU" sz="3950" b="1" spc="-40" dirty="0">
                <a:latin typeface="Arial"/>
                <a:cs typeface="Arial"/>
              </a:rPr>
              <a:t> статистика </a:t>
            </a:r>
            <a:r>
              <a:rPr lang="ru-RU" sz="3950" spc="-40" dirty="0">
                <a:latin typeface="Arial"/>
                <a:cs typeface="Arial"/>
              </a:rPr>
              <a:t>(</a:t>
            </a:r>
            <a:r>
              <a:rPr lang="ru-RU" sz="3950" spc="-40" dirty="0" err="1">
                <a:latin typeface="Arial"/>
                <a:cs typeface="Arial"/>
              </a:rPr>
              <a:t>статистикалық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қорытынды</a:t>
            </a:r>
            <a:r>
              <a:rPr lang="ru-RU" sz="3950" spc="-40" dirty="0">
                <a:latin typeface="Arial"/>
                <a:cs typeface="Arial"/>
              </a:rPr>
              <a:t>) </a:t>
            </a:r>
            <a:r>
              <a:rPr lang="ru-RU" sz="3950" spc="-40" dirty="0" err="1">
                <a:latin typeface="Arial"/>
                <a:cs typeface="Arial"/>
              </a:rPr>
              <a:t>бізге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үлгіге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негізделген</a:t>
            </a:r>
            <a:r>
              <a:rPr lang="ru-RU" sz="3950" spc="-40" dirty="0">
                <a:latin typeface="Arial"/>
                <a:cs typeface="Arial"/>
              </a:rPr>
              <a:t> популяция </a:t>
            </a:r>
            <a:r>
              <a:rPr lang="ru-RU" sz="3950" spc="-40" dirty="0" err="1">
                <a:latin typeface="Arial"/>
                <a:cs typeface="Arial"/>
              </a:rPr>
              <a:t>туралы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қорытынды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жасауға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мүмкіндік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береді</a:t>
            </a:r>
            <a:r>
              <a:rPr lang="ru-RU" sz="3950" spc="-40" dirty="0">
                <a:latin typeface="Arial"/>
                <a:cs typeface="Arial"/>
              </a:rPr>
              <a:t>.</a:t>
            </a:r>
          </a:p>
          <a:p>
            <a:pPr marL="12065" marR="515620">
              <a:lnSpc>
                <a:spcPct val="84100"/>
              </a:lnSpc>
              <a:spcBef>
                <a:spcPts val="850"/>
              </a:spcBef>
              <a:buSzPct val="122784"/>
              <a:tabLst>
                <a:tab pos="515620" algn="l"/>
              </a:tabLst>
            </a:pPr>
            <a:endParaRPr lang="ru-RU" sz="3950" spc="-40" dirty="0">
              <a:latin typeface="Arial"/>
              <a:cs typeface="Arial"/>
            </a:endParaRPr>
          </a:p>
          <a:p>
            <a:pPr marL="515620" marR="515620" indent="-503555">
              <a:lnSpc>
                <a:spcPct val="84100"/>
              </a:lnSpc>
              <a:spcBef>
                <a:spcPts val="850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3950" spc="-40" dirty="0" err="1">
                <a:latin typeface="Arial"/>
                <a:cs typeface="Arial"/>
              </a:rPr>
              <a:t>Сипаттамалық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статистикадан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айырмашылығы</a:t>
            </a:r>
            <a:r>
              <a:rPr lang="ru-RU" sz="3950" spc="-40" dirty="0">
                <a:latin typeface="Arial"/>
                <a:cs typeface="Arial"/>
              </a:rPr>
              <a:t>, </a:t>
            </a:r>
            <a:r>
              <a:rPr lang="ru-RU" sz="3950" b="1" spc="-40" dirty="0" err="1">
                <a:latin typeface="Arial"/>
                <a:cs typeface="Arial"/>
              </a:rPr>
              <a:t>қорытынды</a:t>
            </a:r>
            <a:r>
              <a:rPr lang="ru-RU" sz="3950" b="1" spc="-40" dirty="0">
                <a:latin typeface="Arial"/>
                <a:cs typeface="Arial"/>
              </a:rPr>
              <a:t> статистика </a:t>
            </a:r>
            <a:r>
              <a:rPr lang="ru-RU" sz="3950" spc="-40" dirty="0" err="1">
                <a:latin typeface="Arial"/>
                <a:cs typeface="Arial"/>
              </a:rPr>
              <a:t>бізге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болжамдар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жасауға</a:t>
            </a:r>
            <a:r>
              <a:rPr lang="ru-RU" sz="3950" spc="-40" dirty="0">
                <a:latin typeface="Arial"/>
                <a:cs typeface="Arial"/>
              </a:rPr>
              <a:t>, </a:t>
            </a:r>
            <a:r>
              <a:rPr lang="ru-RU" sz="3950" spc="-40" dirty="0" err="1">
                <a:latin typeface="Arial"/>
                <a:cs typeface="Arial"/>
              </a:rPr>
              <a:t>қорытынды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жасауға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және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үлгіден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алынған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қорытындыларды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бүкіл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популяцияға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жалпылауға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мүмкіндік</a:t>
            </a:r>
            <a:r>
              <a:rPr lang="ru-RU" sz="3950" spc="-40" dirty="0">
                <a:latin typeface="Arial"/>
                <a:cs typeface="Arial"/>
              </a:rPr>
              <a:t> </a:t>
            </a:r>
            <a:r>
              <a:rPr lang="ru-RU" sz="3950" spc="-40" dirty="0" err="1">
                <a:latin typeface="Arial"/>
                <a:cs typeface="Arial"/>
              </a:rPr>
              <a:t>береді</a:t>
            </a:r>
            <a:r>
              <a:rPr lang="ru-RU" sz="3950" spc="-40" dirty="0">
                <a:latin typeface="Arial"/>
                <a:cs typeface="Arial"/>
              </a:rPr>
              <a:t>.</a:t>
            </a:r>
            <a:endParaRPr sz="3950" dirty="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4073784" y="3681891"/>
            <a:ext cx="4570730" cy="4316095"/>
            <a:chOff x="14073784" y="3681891"/>
            <a:chExt cx="4570730" cy="431609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073784" y="3681891"/>
              <a:ext cx="4570360" cy="431585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116455" y="3716942"/>
              <a:ext cx="4463683" cy="421070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4116431" y="3715480"/>
              <a:ext cx="4465320" cy="4211955"/>
            </a:xfrm>
            <a:custGeom>
              <a:avLst/>
              <a:gdLst/>
              <a:ahLst/>
              <a:cxnLst/>
              <a:rect l="l" t="t" r="r" b="b"/>
              <a:pathLst>
                <a:path w="4465319" h="4211955">
                  <a:moveTo>
                    <a:pt x="-356" y="4211913"/>
                  </a:moveTo>
                  <a:lnTo>
                    <a:pt x="4464596" y="4211913"/>
                  </a:lnTo>
                  <a:lnTo>
                    <a:pt x="4464596" y="191"/>
                  </a:lnTo>
                  <a:lnTo>
                    <a:pt x="-356" y="191"/>
                  </a:lnTo>
                  <a:lnTo>
                    <a:pt x="-356" y="4211913"/>
                  </a:lnTo>
                  <a:close/>
                </a:path>
              </a:pathLst>
            </a:custGeom>
            <a:ln w="2093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105" dirty="0" err="1"/>
              <a:t>Гипотезаны</a:t>
            </a:r>
            <a:r>
              <a:rPr lang="ru-RU" spc="-105" dirty="0"/>
              <a:t> </a:t>
            </a:r>
            <a:r>
              <a:rPr lang="ru-RU" spc="-105" dirty="0" err="1"/>
              <a:t>тексеру</a:t>
            </a:r>
            <a:br>
              <a:rPr lang="ru-RU" spc="-105" dirty="0"/>
            </a:br>
            <a:r>
              <a:rPr lang="ru-RU" spc="-105" dirty="0" err="1"/>
              <a:t>Нөлдік</a:t>
            </a:r>
            <a:r>
              <a:rPr lang="ru-RU" spc="-105" dirty="0"/>
              <a:t> </a:t>
            </a:r>
            <a:r>
              <a:rPr lang="ru-RU" spc="-105" dirty="0" err="1"/>
              <a:t>және</a:t>
            </a:r>
            <a:r>
              <a:rPr lang="ru-RU" spc="-105" dirty="0"/>
              <a:t> </a:t>
            </a:r>
            <a:r>
              <a:rPr lang="ru-RU" spc="-105" dirty="0" err="1"/>
              <a:t>балама</a:t>
            </a:r>
            <a:r>
              <a:rPr lang="ru-RU" spc="-105" dirty="0"/>
              <a:t> </a:t>
            </a:r>
            <a:r>
              <a:rPr lang="ru-RU" spc="-105" dirty="0" err="1"/>
              <a:t>гипотезалар</a:t>
            </a:r>
            <a:endParaRPr sz="450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493681"/>
            <a:ext cx="17451070" cy="5742598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514350" marR="5080" indent="-502284">
              <a:lnSpc>
                <a:spcPts val="4079"/>
              </a:lnSpc>
              <a:spcBef>
                <a:spcPts val="780"/>
              </a:spcBef>
              <a:buSzPct val="122784"/>
              <a:buChar char="•"/>
              <a:tabLst>
                <a:tab pos="515620" algn="l"/>
              </a:tabLst>
            </a:pPr>
            <a:r>
              <a:rPr lang="ru-RU" sz="3950" spc="-10" dirty="0" err="1">
                <a:latin typeface="Trebuchet MS"/>
                <a:cs typeface="Trebuchet MS"/>
              </a:rPr>
              <a:t>Гипотезаны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жоққа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шығаруға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жеткілікті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дәлелдердің</a:t>
            </a:r>
            <a:r>
              <a:rPr lang="ru-RU" sz="3950" spc="-10" dirty="0">
                <a:latin typeface="Trebuchet MS"/>
                <a:cs typeface="Trebuchet MS"/>
              </a:rPr>
              <a:t> бар-</a:t>
            </a:r>
            <a:r>
              <a:rPr lang="ru-RU" sz="3950" spc="-10" dirty="0" err="1">
                <a:latin typeface="Trebuchet MS"/>
                <a:cs typeface="Trebuchet MS"/>
              </a:rPr>
              <a:t>жоғын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анықтау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үшін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en-US" sz="3950" spc="-10" dirty="0">
                <a:latin typeface="Trebuchet MS"/>
                <a:cs typeface="Trebuchet MS"/>
              </a:rPr>
              <a:t>z-</a:t>
            </a:r>
            <a:r>
              <a:rPr lang="ru-RU" sz="3950" spc="-10" dirty="0" err="1">
                <a:latin typeface="Trebuchet MS"/>
                <a:cs typeface="Trebuchet MS"/>
              </a:rPr>
              <a:t>тесттер</a:t>
            </a:r>
            <a:r>
              <a:rPr lang="ru-RU" sz="3950" spc="-10" dirty="0">
                <a:latin typeface="Trebuchet MS"/>
                <a:cs typeface="Trebuchet MS"/>
              </a:rPr>
              <a:t>, </a:t>
            </a:r>
            <a:r>
              <a:rPr lang="en-US" sz="3950" spc="-10" dirty="0">
                <a:latin typeface="Trebuchet MS"/>
                <a:cs typeface="Trebuchet MS"/>
              </a:rPr>
              <a:t>t-</a:t>
            </a:r>
            <a:r>
              <a:rPr lang="ru-RU" sz="3950" spc="-10" dirty="0" err="1">
                <a:latin typeface="Trebuchet MS"/>
                <a:cs typeface="Trebuchet MS"/>
              </a:rPr>
              <a:t>тесттер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немесе</a:t>
            </a:r>
            <a:r>
              <a:rPr lang="ru-RU" sz="3950" spc="-10" dirty="0">
                <a:latin typeface="Trebuchet MS"/>
                <a:cs typeface="Trebuchet MS"/>
              </a:rPr>
              <a:t> хи-квадрат </a:t>
            </a:r>
            <a:r>
              <a:rPr lang="ru-RU" sz="3950" spc="-10" dirty="0" err="1">
                <a:latin typeface="Trebuchet MS"/>
                <a:cs typeface="Trebuchet MS"/>
              </a:rPr>
              <a:t>тесттері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сияқты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статистикалық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тесттер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қолданылады</a:t>
            </a:r>
            <a:r>
              <a:rPr lang="ru-RU" sz="3950" spc="-10" dirty="0">
                <a:latin typeface="Trebuchet MS"/>
                <a:cs typeface="Trebuchet MS"/>
              </a:rPr>
              <a:t> (</a:t>
            </a:r>
            <a:r>
              <a:rPr lang="ru-RU" sz="3950" spc="-10" dirty="0" err="1">
                <a:latin typeface="Trebuchet MS"/>
                <a:cs typeface="Trebuchet MS"/>
              </a:rPr>
              <a:t>бұл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болжамдарды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өлшеу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үшін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қолданылатын</a:t>
            </a:r>
            <a:r>
              <a:rPr lang="ru-RU" sz="3950" spc="-10" dirty="0">
                <a:latin typeface="Trebuchet MS"/>
                <a:cs typeface="Trebuchet MS"/>
              </a:rPr>
              <a:t> </a:t>
            </a:r>
            <a:r>
              <a:rPr lang="ru-RU" sz="3950" spc="-10" dirty="0" err="1">
                <a:latin typeface="Trebuchet MS"/>
                <a:cs typeface="Trebuchet MS"/>
              </a:rPr>
              <a:t>тесттер</a:t>
            </a:r>
            <a:r>
              <a:rPr lang="ru-RU" sz="3950" spc="-10" dirty="0">
                <a:latin typeface="Trebuchet MS"/>
                <a:cs typeface="Trebuchet MS"/>
              </a:rPr>
              <a:t>)</a:t>
            </a:r>
            <a:r>
              <a:rPr sz="3950" spc="-1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  <a:p>
            <a:pPr marL="514350" marR="1746885" indent="-502284">
              <a:lnSpc>
                <a:spcPts val="3800"/>
              </a:lnSpc>
              <a:spcBef>
                <a:spcPts val="4275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en-US" sz="3950" b="1" dirty="0">
                <a:latin typeface="Arial"/>
                <a:cs typeface="Arial"/>
              </a:rPr>
              <a:t>p-</a:t>
            </a:r>
            <a:r>
              <a:rPr lang="ru-RU" sz="3950" b="1" dirty="0" err="1">
                <a:latin typeface="Arial"/>
                <a:cs typeface="Arial"/>
              </a:rPr>
              <a:t>мәні</a:t>
            </a:r>
            <a:r>
              <a:rPr lang="ru-RU" sz="3950" b="1" dirty="0">
                <a:latin typeface="Arial"/>
                <a:cs typeface="Arial"/>
              </a:rPr>
              <a:t> - </a:t>
            </a:r>
            <a:r>
              <a:rPr lang="ru-RU" sz="3950" dirty="0" err="1">
                <a:latin typeface="Arial"/>
                <a:cs typeface="Arial"/>
              </a:rPr>
              <a:t>гипотезаға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қарсы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дәлелдемелердің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қаншалықты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күшті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екенін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көрсететін</a:t>
            </a:r>
            <a:r>
              <a:rPr lang="ru-RU" sz="3950" dirty="0">
                <a:latin typeface="Arial"/>
                <a:cs typeface="Arial"/>
              </a:rPr>
              <a:t> сан.</a:t>
            </a:r>
          </a:p>
          <a:p>
            <a:pPr marL="514350" marR="1746885" indent="-502284">
              <a:lnSpc>
                <a:spcPts val="3800"/>
              </a:lnSpc>
              <a:spcBef>
                <a:spcPts val="4275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3950" dirty="0" err="1">
                <a:latin typeface="Arial"/>
                <a:cs typeface="Arial"/>
              </a:rPr>
              <a:t>Кіші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en-US" sz="3950" dirty="0">
                <a:latin typeface="Arial"/>
                <a:cs typeface="Arial"/>
              </a:rPr>
              <a:t>p-</a:t>
            </a:r>
            <a:r>
              <a:rPr lang="ru-RU" sz="3950" dirty="0" err="1">
                <a:latin typeface="Arial"/>
                <a:cs typeface="Arial"/>
              </a:rPr>
              <a:t>мәні</a:t>
            </a:r>
            <a:r>
              <a:rPr lang="ru-RU" sz="3950" dirty="0">
                <a:latin typeface="Arial"/>
                <a:cs typeface="Arial"/>
              </a:rPr>
              <a:t> (</a:t>
            </a:r>
            <a:r>
              <a:rPr lang="ru-RU" sz="3950" dirty="0" err="1">
                <a:latin typeface="Arial"/>
                <a:cs typeface="Arial"/>
              </a:rPr>
              <a:t>мысалы</a:t>
            </a:r>
            <a:r>
              <a:rPr lang="ru-RU" sz="3950" dirty="0">
                <a:latin typeface="Arial"/>
                <a:cs typeface="Arial"/>
              </a:rPr>
              <a:t>, &lt; 0,05) </a:t>
            </a:r>
            <a:r>
              <a:rPr lang="ru-RU" sz="3950" dirty="0" err="1">
                <a:latin typeface="Arial"/>
                <a:cs typeface="Arial"/>
              </a:rPr>
              <a:t>гипотезаны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жоққа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шығаруға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күшті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дәлелді</a:t>
            </a:r>
            <a:r>
              <a:rPr lang="ru-RU" sz="3950" dirty="0">
                <a:latin typeface="Arial"/>
                <a:cs typeface="Arial"/>
              </a:rPr>
              <a:t> (</a:t>
            </a:r>
            <a:r>
              <a:rPr lang="ru-RU" sz="3950" dirty="0" err="1">
                <a:latin typeface="Arial"/>
                <a:cs typeface="Arial"/>
              </a:rPr>
              <a:t>нөлдік</a:t>
            </a:r>
            <a:r>
              <a:rPr lang="ru-RU" sz="3950" dirty="0">
                <a:latin typeface="Arial"/>
                <a:cs typeface="Arial"/>
              </a:rPr>
              <a:t> гипотеза) </a:t>
            </a:r>
            <a:r>
              <a:rPr lang="ru-RU" sz="3950" dirty="0" err="1">
                <a:latin typeface="Arial"/>
                <a:cs typeface="Arial"/>
              </a:rPr>
              <a:t>көрсетеді</a:t>
            </a:r>
            <a:r>
              <a:rPr lang="ru-RU" sz="3950" dirty="0">
                <a:latin typeface="Arial"/>
                <a:cs typeface="Arial"/>
              </a:rPr>
              <a:t>, ал </a:t>
            </a:r>
            <a:r>
              <a:rPr lang="ru-RU" sz="3950" dirty="0" err="1">
                <a:latin typeface="Arial"/>
                <a:cs typeface="Arial"/>
              </a:rPr>
              <a:t>үлкен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en-US" sz="3950" dirty="0">
                <a:latin typeface="Arial"/>
                <a:cs typeface="Arial"/>
              </a:rPr>
              <a:t>p-</a:t>
            </a:r>
            <a:r>
              <a:rPr lang="ru-RU" sz="3950" dirty="0" err="1">
                <a:latin typeface="Arial"/>
                <a:cs typeface="Arial"/>
              </a:rPr>
              <a:t>мәні</a:t>
            </a:r>
            <a:r>
              <a:rPr lang="ru-RU" sz="3950" dirty="0">
                <a:latin typeface="Arial"/>
                <a:cs typeface="Arial"/>
              </a:rPr>
              <a:t> оны </a:t>
            </a:r>
            <a:r>
              <a:rPr lang="ru-RU" sz="3950" dirty="0" err="1">
                <a:latin typeface="Arial"/>
                <a:cs typeface="Arial"/>
              </a:rPr>
              <a:t>жоққа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шығаруға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жеткіліксіз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дәлелді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көрсетеді</a:t>
            </a:r>
            <a:r>
              <a:rPr lang="ru-RU" sz="3950" b="1" dirty="0">
                <a:latin typeface="Arial"/>
                <a:cs typeface="Arial"/>
              </a:rPr>
              <a:t>.</a:t>
            </a:r>
            <a:endParaRPr sz="39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95"/>
              </a:spcBef>
            </a:pPr>
            <a:r>
              <a:rPr lang="ru-RU" spc="-105" dirty="0" err="1"/>
              <a:t>Гипотезаны</a:t>
            </a:r>
            <a:r>
              <a:rPr lang="ru-RU" spc="-105" dirty="0"/>
              <a:t> </a:t>
            </a:r>
            <a:r>
              <a:rPr lang="ru-RU" spc="-105" dirty="0" err="1"/>
              <a:t>тексеру</a:t>
            </a:r>
            <a:br>
              <a:rPr lang="ru-RU" spc="-105" dirty="0"/>
            </a:br>
            <a:r>
              <a:rPr lang="ru-RU" spc="-105" dirty="0" err="1"/>
              <a:t>Мысал</a:t>
            </a:r>
            <a:endParaRPr sz="450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518954"/>
            <a:ext cx="17666970" cy="5829300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473075" marR="5080" indent="-461009">
              <a:lnSpc>
                <a:spcPct val="78900"/>
              </a:lnSpc>
              <a:spcBef>
                <a:spcPts val="1019"/>
              </a:spcBef>
              <a:buSzPct val="121917"/>
              <a:buFont typeface="Trebuchet MS"/>
              <a:buChar char="•"/>
              <a:tabLst>
                <a:tab pos="475615" algn="l"/>
                <a:tab pos="3447415" algn="l"/>
                <a:tab pos="6044565" algn="l"/>
                <a:tab pos="6779259" algn="l"/>
                <a:tab pos="9450705" algn="l"/>
                <a:tab pos="12890500" algn="l"/>
              </a:tabLst>
            </a:pPr>
            <a:r>
              <a:rPr lang="ru-RU" sz="3650" b="1" dirty="0" err="1">
                <a:latin typeface="Arial"/>
                <a:cs typeface="Arial"/>
              </a:rPr>
              <a:t>Зерттеу</a:t>
            </a:r>
            <a:r>
              <a:rPr lang="ru-RU" sz="3650" b="1" dirty="0">
                <a:latin typeface="Arial"/>
                <a:cs typeface="Arial"/>
              </a:rPr>
              <a:t> </a:t>
            </a:r>
            <a:r>
              <a:rPr lang="ru-RU" sz="3650" b="1" dirty="0" err="1">
                <a:latin typeface="Arial"/>
                <a:cs typeface="Arial"/>
              </a:rPr>
              <a:t>сұрағы</a:t>
            </a:r>
            <a:r>
              <a:rPr lang="ru-RU" sz="3650" b="1" dirty="0">
                <a:latin typeface="Arial"/>
                <a:cs typeface="Arial"/>
              </a:rPr>
              <a:t>: </a:t>
            </a:r>
            <a:r>
              <a:rPr lang="ru-RU" sz="3650" dirty="0" err="1">
                <a:latin typeface="Arial"/>
                <a:cs typeface="Arial"/>
              </a:rPr>
              <a:t>Тіркелген</a:t>
            </a:r>
            <a:r>
              <a:rPr lang="ru-RU" sz="3650" dirty="0">
                <a:latin typeface="Arial"/>
                <a:cs typeface="Arial"/>
              </a:rPr>
              <a:t> </a:t>
            </a:r>
            <a:r>
              <a:rPr lang="ru-RU" sz="3650" dirty="0" err="1">
                <a:latin typeface="Arial"/>
                <a:cs typeface="Arial"/>
              </a:rPr>
              <a:t>сайлаушылардың</a:t>
            </a:r>
            <a:r>
              <a:rPr lang="ru-RU" sz="3650" dirty="0">
                <a:latin typeface="Arial"/>
                <a:cs typeface="Arial"/>
              </a:rPr>
              <a:t> </a:t>
            </a:r>
            <a:r>
              <a:rPr lang="ru-RU" sz="3650" dirty="0" err="1">
                <a:latin typeface="Arial"/>
                <a:cs typeface="Arial"/>
              </a:rPr>
              <a:t>көпшілігі</a:t>
            </a:r>
            <a:r>
              <a:rPr lang="ru-RU" sz="3650" dirty="0">
                <a:latin typeface="Arial"/>
                <a:cs typeface="Arial"/>
              </a:rPr>
              <a:t> </a:t>
            </a:r>
            <a:r>
              <a:rPr lang="ru-RU" sz="3650" dirty="0" err="1">
                <a:latin typeface="Arial"/>
                <a:cs typeface="Arial"/>
              </a:rPr>
              <a:t>келесі</a:t>
            </a:r>
            <a:r>
              <a:rPr lang="ru-RU" sz="3650" dirty="0">
                <a:latin typeface="Arial"/>
                <a:cs typeface="Arial"/>
              </a:rPr>
              <a:t> </a:t>
            </a:r>
            <a:r>
              <a:rPr lang="ru-RU" sz="3650" dirty="0" err="1">
                <a:latin typeface="Arial"/>
                <a:cs typeface="Arial"/>
              </a:rPr>
              <a:t>президенттік</a:t>
            </a:r>
            <a:r>
              <a:rPr lang="ru-RU" sz="3650" dirty="0">
                <a:latin typeface="Arial"/>
                <a:cs typeface="Arial"/>
              </a:rPr>
              <a:t> </a:t>
            </a:r>
            <a:r>
              <a:rPr lang="ru-RU" sz="3650" dirty="0" err="1">
                <a:latin typeface="Arial"/>
                <a:cs typeface="Arial"/>
              </a:rPr>
              <a:t>сайлауда</a:t>
            </a:r>
            <a:r>
              <a:rPr lang="ru-RU" sz="3650" dirty="0">
                <a:latin typeface="Arial"/>
                <a:cs typeface="Arial"/>
              </a:rPr>
              <a:t> </a:t>
            </a:r>
            <a:r>
              <a:rPr lang="ru-RU" sz="3650" dirty="0" err="1">
                <a:latin typeface="Arial"/>
                <a:cs typeface="Arial"/>
              </a:rPr>
              <a:t>дауыс</a:t>
            </a:r>
            <a:r>
              <a:rPr lang="ru-RU" sz="3650" dirty="0">
                <a:latin typeface="Arial"/>
                <a:cs typeface="Arial"/>
              </a:rPr>
              <a:t> </a:t>
            </a:r>
            <a:r>
              <a:rPr lang="ru-RU" sz="3650" dirty="0" err="1">
                <a:latin typeface="Arial"/>
                <a:cs typeface="Arial"/>
              </a:rPr>
              <a:t>беруді</a:t>
            </a:r>
            <a:r>
              <a:rPr lang="ru-RU" sz="3650" dirty="0">
                <a:latin typeface="Arial"/>
                <a:cs typeface="Arial"/>
              </a:rPr>
              <a:t> </a:t>
            </a:r>
            <a:r>
              <a:rPr lang="ru-RU" sz="3650" dirty="0" err="1">
                <a:latin typeface="Arial"/>
                <a:cs typeface="Arial"/>
              </a:rPr>
              <a:t>жоспарлай</a:t>
            </a:r>
            <a:r>
              <a:rPr lang="ru-RU" sz="3650" dirty="0">
                <a:latin typeface="Arial"/>
                <a:cs typeface="Arial"/>
              </a:rPr>
              <a:t> </a:t>
            </a:r>
            <a:r>
              <a:rPr lang="ru-RU" sz="3650" dirty="0" err="1">
                <a:latin typeface="Arial"/>
                <a:cs typeface="Arial"/>
              </a:rPr>
              <a:t>ма</a:t>
            </a:r>
            <a:r>
              <a:rPr sz="3650" spc="-10" dirty="0">
                <a:latin typeface="Trebuchet MS"/>
                <a:cs typeface="Trebuchet MS"/>
              </a:rPr>
              <a:t>?</a:t>
            </a:r>
            <a:endParaRPr sz="3650" dirty="0">
              <a:latin typeface="Trebuchet MS"/>
              <a:cs typeface="Trebuchet MS"/>
            </a:endParaRPr>
          </a:p>
          <a:p>
            <a:pPr marL="976630" lvl="1" indent="-461009">
              <a:lnSpc>
                <a:spcPct val="100000"/>
              </a:lnSpc>
              <a:spcBef>
                <a:spcPts val="3000"/>
              </a:spcBef>
              <a:buSzPct val="121917"/>
              <a:buChar char="•"/>
              <a:tabLst>
                <a:tab pos="976630" algn="l"/>
              </a:tabLst>
            </a:pPr>
            <a:r>
              <a:rPr lang="ru-RU" sz="3650" dirty="0" err="1">
                <a:latin typeface="Trebuchet MS"/>
                <a:cs typeface="Trebuchet MS"/>
              </a:rPr>
              <a:t>Мұнда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тексерілетін</a:t>
            </a:r>
            <a:r>
              <a:rPr lang="ru-RU" sz="3650" dirty="0">
                <a:latin typeface="Trebuchet MS"/>
                <a:cs typeface="Trebuchet MS"/>
              </a:rPr>
              <a:t> параметр - </a:t>
            </a:r>
            <a:r>
              <a:rPr lang="ru-RU" sz="3650" dirty="0" err="1">
                <a:latin typeface="Trebuchet MS"/>
                <a:cs typeface="Trebuchet MS"/>
              </a:rPr>
              <a:t>бір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ғана</a:t>
            </a:r>
            <a:r>
              <a:rPr lang="ru-RU" sz="3650" dirty="0">
                <a:latin typeface="Trebuchet MS"/>
                <a:cs typeface="Trebuchet MS"/>
              </a:rPr>
              <a:t> пропорция.</a:t>
            </a:r>
          </a:p>
          <a:p>
            <a:pPr marL="976630" lvl="1" indent="-461009">
              <a:lnSpc>
                <a:spcPct val="100000"/>
              </a:lnSpc>
              <a:spcBef>
                <a:spcPts val="3000"/>
              </a:spcBef>
              <a:buSzPct val="121917"/>
              <a:buChar char="•"/>
              <a:tabLst>
                <a:tab pos="976630" algn="l"/>
              </a:tabLst>
            </a:pPr>
            <a:r>
              <a:rPr lang="ru-RU" sz="3650" dirty="0" err="1">
                <a:latin typeface="Trebuchet MS"/>
                <a:cs typeface="Trebuchet MS"/>
              </a:rPr>
              <a:t>Бізде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бір</a:t>
            </a:r>
            <a:r>
              <a:rPr lang="ru-RU" sz="3650" dirty="0">
                <a:latin typeface="Trebuchet MS"/>
                <a:cs typeface="Trebuchet MS"/>
              </a:rPr>
              <a:t> топ бар: </a:t>
            </a:r>
            <a:r>
              <a:rPr lang="ru-RU" sz="3650" dirty="0" err="1">
                <a:latin typeface="Trebuchet MS"/>
                <a:cs typeface="Trebuchet MS"/>
              </a:rPr>
              <a:t>тіркелген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сайлаушылар</a:t>
            </a:r>
            <a:r>
              <a:rPr lang="ru-RU" sz="3650" dirty="0">
                <a:latin typeface="Trebuchet MS"/>
                <a:cs typeface="Trebuchet MS"/>
              </a:rPr>
              <a:t>.</a:t>
            </a:r>
          </a:p>
          <a:p>
            <a:pPr marL="976630" lvl="1" indent="-461009">
              <a:lnSpc>
                <a:spcPct val="100000"/>
              </a:lnSpc>
              <a:spcBef>
                <a:spcPts val="3000"/>
              </a:spcBef>
              <a:buSzPct val="121917"/>
              <a:buChar char="•"/>
              <a:tabLst>
                <a:tab pos="976630" algn="l"/>
              </a:tabLst>
            </a:pPr>
            <a:r>
              <a:rPr lang="ru-RU" sz="3650" dirty="0">
                <a:latin typeface="Trebuchet MS"/>
                <a:cs typeface="Trebuchet MS"/>
              </a:rPr>
              <a:t>"</a:t>
            </a:r>
            <a:r>
              <a:rPr lang="ru-RU" sz="3650" dirty="0" err="1">
                <a:latin typeface="Trebuchet MS"/>
                <a:cs typeface="Trebuchet MS"/>
              </a:rPr>
              <a:t>Көпшілік</a:t>
            </a:r>
            <a:r>
              <a:rPr lang="ru-RU" sz="3650" dirty="0">
                <a:latin typeface="Trebuchet MS"/>
                <a:cs typeface="Trebuchet MS"/>
              </a:rPr>
              <a:t>" 50%-дан </a:t>
            </a:r>
            <a:r>
              <a:rPr lang="ru-RU" sz="3650" dirty="0" err="1">
                <a:latin typeface="Trebuchet MS"/>
                <a:cs typeface="Trebuchet MS"/>
              </a:rPr>
              <a:t>жоғары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немесе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en-US" sz="3650" dirty="0">
                <a:latin typeface="Trebuchet MS"/>
                <a:cs typeface="Trebuchet MS"/>
              </a:rPr>
              <a:t>p&gt;0,50 </a:t>
            </a:r>
            <a:r>
              <a:rPr lang="ru-RU" sz="3650" dirty="0" err="1">
                <a:latin typeface="Trebuchet MS"/>
                <a:cs typeface="Trebuchet MS"/>
              </a:rPr>
              <a:t>болады</a:t>
            </a:r>
            <a:r>
              <a:rPr lang="ru-RU" sz="3650" dirty="0">
                <a:latin typeface="Trebuchet MS"/>
                <a:cs typeface="Trebuchet MS"/>
              </a:rPr>
              <a:t>.</a:t>
            </a:r>
          </a:p>
          <a:p>
            <a:pPr marL="976630" lvl="1" indent="-461009">
              <a:lnSpc>
                <a:spcPct val="100000"/>
              </a:lnSpc>
              <a:spcBef>
                <a:spcPts val="3000"/>
              </a:spcBef>
              <a:buSzPct val="121917"/>
              <a:buChar char="•"/>
              <a:tabLst>
                <a:tab pos="976630" algn="l"/>
              </a:tabLst>
            </a:pPr>
            <a:r>
              <a:rPr lang="ru-RU" sz="3650" dirty="0" err="1">
                <a:latin typeface="Trebuchet MS"/>
                <a:cs typeface="Trebuchet MS"/>
              </a:rPr>
              <a:t>Бұл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біз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тексеріп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жатқан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нақты</a:t>
            </a:r>
            <a:r>
              <a:rPr lang="ru-RU" sz="3650" dirty="0">
                <a:latin typeface="Trebuchet MS"/>
                <a:cs typeface="Trebuchet MS"/>
              </a:rPr>
              <a:t> параметр.</a:t>
            </a:r>
          </a:p>
          <a:p>
            <a:pPr marL="976630" lvl="1" indent="-461009">
              <a:lnSpc>
                <a:spcPct val="100000"/>
              </a:lnSpc>
              <a:spcBef>
                <a:spcPts val="3000"/>
              </a:spcBef>
              <a:buSzPct val="121917"/>
              <a:buChar char="•"/>
              <a:tabLst>
                <a:tab pos="976630" algn="l"/>
              </a:tabLst>
            </a:pPr>
            <a:r>
              <a:rPr lang="ru-RU" sz="3650" dirty="0" err="1">
                <a:latin typeface="Trebuchet MS"/>
                <a:cs typeface="Trebuchet MS"/>
              </a:rPr>
              <a:t>Мұндағы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сәйкес</a:t>
            </a:r>
            <a:r>
              <a:rPr lang="ru-RU" sz="3650" dirty="0">
                <a:latin typeface="Trebuchet MS"/>
                <a:cs typeface="Trebuchet MS"/>
              </a:rPr>
              <a:t> процедура - </a:t>
            </a:r>
            <a:r>
              <a:rPr lang="ru-RU" sz="3650" dirty="0" err="1">
                <a:latin typeface="Trebuchet MS"/>
                <a:cs typeface="Trebuchet MS"/>
              </a:rPr>
              <a:t>бір</a:t>
            </a:r>
            <a:r>
              <a:rPr lang="ru-RU" sz="3650" dirty="0">
                <a:latin typeface="Trebuchet MS"/>
                <a:cs typeface="Trebuchet MS"/>
              </a:rPr>
              <a:t> </a:t>
            </a:r>
            <a:r>
              <a:rPr lang="ru-RU" sz="3650" dirty="0" err="1">
                <a:latin typeface="Trebuchet MS"/>
                <a:cs typeface="Trebuchet MS"/>
              </a:rPr>
              <a:t>ғана</a:t>
            </a:r>
            <a:r>
              <a:rPr lang="ru-RU" sz="3650" dirty="0">
                <a:latin typeface="Trebuchet MS"/>
                <a:cs typeface="Trebuchet MS"/>
              </a:rPr>
              <a:t> пропорция </a:t>
            </a:r>
            <a:r>
              <a:rPr lang="ru-RU" sz="3650" dirty="0" err="1">
                <a:latin typeface="Trebuchet MS"/>
                <a:cs typeface="Trebuchet MS"/>
              </a:rPr>
              <a:t>үшін</a:t>
            </a:r>
            <a:r>
              <a:rPr lang="ru-RU" sz="3650" dirty="0">
                <a:latin typeface="Trebuchet MS"/>
                <a:cs typeface="Trebuchet MS"/>
              </a:rPr>
              <a:t> гипотеза </a:t>
            </a:r>
            <a:r>
              <a:rPr lang="ru-RU" sz="3650" dirty="0" err="1">
                <a:latin typeface="Trebuchet MS"/>
                <a:cs typeface="Trebuchet MS"/>
              </a:rPr>
              <a:t>сынағы</a:t>
            </a:r>
            <a:r>
              <a:rPr lang="ru-RU" sz="3650" dirty="0">
                <a:latin typeface="Trebuchet MS"/>
                <a:cs typeface="Trebuchet MS"/>
              </a:rPr>
              <a:t>.</a:t>
            </a:r>
            <a:endParaRPr sz="36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288" y="863577"/>
            <a:ext cx="15507969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100" dirty="0" err="1"/>
              <a:t>Деректерді</a:t>
            </a:r>
            <a:r>
              <a:rPr lang="ru-RU" spc="-100" dirty="0"/>
              <a:t> </a:t>
            </a:r>
            <a:r>
              <a:rPr lang="ru-RU" spc="-100" dirty="0" err="1"/>
              <a:t>талдаудағы</a:t>
            </a:r>
            <a:r>
              <a:rPr lang="ru-RU" spc="-100" dirty="0"/>
              <a:t> </a:t>
            </a:r>
            <a:r>
              <a:rPr lang="ru-RU" spc="-100" dirty="0" err="1"/>
              <a:t>жұмыс</a:t>
            </a:r>
            <a:r>
              <a:rPr lang="ru-RU" spc="-100" dirty="0"/>
              <a:t> </a:t>
            </a:r>
            <a:r>
              <a:rPr lang="ru-RU" spc="-100" dirty="0" err="1"/>
              <a:t>кезеңдері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516490"/>
            <a:ext cx="11987530" cy="7103227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449580" marR="363855" indent="-437515">
              <a:lnSpc>
                <a:spcPct val="84500"/>
              </a:lnSpc>
              <a:spcBef>
                <a:spcPts val="750"/>
              </a:spcBef>
              <a:buSzPct val="121739"/>
              <a:buFont typeface="Trebuchet MS"/>
              <a:buChar char="•"/>
              <a:tabLst>
                <a:tab pos="449580" algn="l"/>
              </a:tabLst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Іріктеу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қызығушылық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танытқан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популяцияның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жиынынан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жинаудан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бастайсыз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9580" marR="363855" indent="-437515">
              <a:lnSpc>
                <a:spcPct val="84500"/>
              </a:lnSpc>
              <a:spcBef>
                <a:spcPts val="750"/>
              </a:spcBef>
              <a:buSzPct val="121739"/>
              <a:buFont typeface="Trebuchet MS"/>
              <a:buChar char="•"/>
              <a:tabLst>
                <a:tab pos="449580" algn="l"/>
              </a:tabLst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жинағаннан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статистикалық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әдістерді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қолданасыз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Бұған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корреляциялар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регрессия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коэффициенттері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көрсеткіштерді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кіруі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9580" marR="363855" indent="-437515">
              <a:lnSpc>
                <a:spcPct val="84500"/>
              </a:lnSpc>
              <a:spcBef>
                <a:spcPts val="750"/>
              </a:spcBef>
              <a:buSzPct val="121739"/>
              <a:buFont typeface="Trebuchet MS"/>
              <a:buChar char="•"/>
              <a:tabLst>
                <a:tab pos="449580" algn="l"/>
              </a:tabLst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Іріктеу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талдағаннан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популяция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жалпылаулар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жасайсыз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үлгінің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популяцияны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өкілдік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ететіндігі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болжамға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3450" dirty="0">
                <a:latin typeface="Arial"/>
                <a:cs typeface="Arial"/>
              </a:rPr>
              <a:t>.</a:t>
            </a:r>
            <a:endParaRPr sz="345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184752" y="3977539"/>
            <a:ext cx="2205172" cy="462827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288" y="863577"/>
            <a:ext cx="15507969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100" dirty="0" err="1"/>
              <a:t>Деректерді</a:t>
            </a:r>
            <a:r>
              <a:rPr lang="ru-RU" spc="-100" dirty="0"/>
              <a:t> </a:t>
            </a:r>
            <a:r>
              <a:rPr lang="ru-RU" spc="-100" dirty="0" err="1"/>
              <a:t>талдаудағы</a:t>
            </a:r>
            <a:r>
              <a:rPr lang="ru-RU" spc="-100" dirty="0"/>
              <a:t> </a:t>
            </a:r>
            <a:r>
              <a:rPr lang="ru-RU" spc="-100" dirty="0" err="1"/>
              <a:t>жұмыс</a:t>
            </a:r>
            <a:r>
              <a:rPr lang="ru-RU" spc="-100" dirty="0"/>
              <a:t> </a:t>
            </a:r>
            <a:r>
              <a:rPr lang="ru-RU" spc="-100" dirty="0" err="1"/>
              <a:t>кезеңдері</a:t>
            </a:r>
            <a:endParaRPr spc="-10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08520" y="3459392"/>
            <a:ext cx="12924717" cy="528357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0894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120" dirty="0" err="1"/>
              <a:t>Инференциалды</a:t>
            </a:r>
            <a:r>
              <a:rPr lang="ru-RU" spc="-120" dirty="0"/>
              <a:t> статистика </a:t>
            </a:r>
            <a:r>
              <a:rPr lang="ru-RU" spc="-120" dirty="0" err="1"/>
              <a:t>әдістері</a:t>
            </a:r>
            <a:endParaRPr spc="-95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254880"/>
            <a:ext cx="17341850" cy="5630131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513715" indent="-501015">
              <a:lnSpc>
                <a:spcPct val="100000"/>
              </a:lnSpc>
              <a:spcBef>
                <a:spcPts val="1545"/>
              </a:spcBef>
              <a:buFont typeface="Trebuchet MS"/>
              <a:buChar char="•"/>
              <a:tabLst>
                <a:tab pos="513715" algn="l"/>
              </a:tabLst>
            </a:pPr>
            <a:r>
              <a:rPr lang="ru-RU" sz="3600" b="1" dirty="0" err="1">
                <a:solidFill>
                  <a:srgbClr val="EC200C"/>
                </a:solidFill>
                <a:latin typeface="Arial"/>
                <a:cs typeface="Arial"/>
              </a:rPr>
              <a:t>Гипотезаны</a:t>
            </a:r>
            <a:r>
              <a:rPr lang="ru-RU" sz="3600" b="1" dirty="0">
                <a:solidFill>
                  <a:srgbClr val="EC200C"/>
                </a:solidFill>
                <a:latin typeface="Arial"/>
                <a:cs typeface="Arial"/>
              </a:rPr>
              <a:t> </a:t>
            </a:r>
            <a:r>
              <a:rPr lang="ru-RU" sz="3600" b="1" dirty="0" err="1">
                <a:solidFill>
                  <a:srgbClr val="EC200C"/>
                </a:solidFill>
                <a:latin typeface="Arial"/>
                <a:cs typeface="Arial"/>
              </a:rPr>
              <a:t>тексеру</a:t>
            </a:r>
            <a:endParaRPr lang="ru-RU" sz="3600" b="1" dirty="0">
              <a:solidFill>
                <a:srgbClr val="EC200C"/>
              </a:solidFill>
              <a:latin typeface="Arial"/>
              <a:cs typeface="Arial"/>
            </a:endParaRPr>
          </a:p>
          <a:p>
            <a:pPr marL="513715" indent="-501015">
              <a:lnSpc>
                <a:spcPct val="100000"/>
              </a:lnSpc>
              <a:spcBef>
                <a:spcPts val="1545"/>
              </a:spcBef>
              <a:buFont typeface="Trebuchet MS"/>
              <a:buChar char="•"/>
              <a:tabLst>
                <a:tab pos="513715" algn="l"/>
              </a:tabLst>
            </a:pPr>
            <a:r>
              <a:rPr lang="ru-RU" sz="3600" b="1" dirty="0" err="1">
                <a:solidFill>
                  <a:srgbClr val="EC200C"/>
                </a:solidFill>
                <a:latin typeface="Arial"/>
                <a:cs typeface="Arial"/>
              </a:rPr>
              <a:t>Сенімділік</a:t>
            </a:r>
            <a:r>
              <a:rPr lang="ru-RU" sz="3600" b="1" dirty="0">
                <a:solidFill>
                  <a:srgbClr val="EC200C"/>
                </a:solidFill>
                <a:latin typeface="Arial"/>
                <a:cs typeface="Arial"/>
              </a:rPr>
              <a:t> </a:t>
            </a:r>
            <a:r>
              <a:rPr lang="ru-RU" sz="3600" b="1" dirty="0" err="1">
                <a:solidFill>
                  <a:srgbClr val="EC200C"/>
                </a:solidFill>
                <a:latin typeface="Arial"/>
                <a:cs typeface="Arial"/>
              </a:rPr>
              <a:t>аралықтар</a:t>
            </a:r>
            <a:r>
              <a:rPr lang="ru-RU" sz="3600" b="1" spc="-10" dirty="0" err="1">
                <a:solidFill>
                  <a:srgbClr val="EC200C"/>
                </a:solidFill>
                <a:latin typeface="Arial"/>
                <a:cs typeface="Arial"/>
              </a:rPr>
              <a:t>ы</a:t>
            </a:r>
            <a:endParaRPr lang="ru-RU" sz="3600" dirty="0">
              <a:latin typeface="Arial"/>
              <a:cs typeface="Arial"/>
            </a:endParaRPr>
          </a:p>
          <a:p>
            <a:pPr marL="513715" indent="-501015">
              <a:lnSpc>
                <a:spcPct val="100000"/>
              </a:lnSpc>
              <a:spcBef>
                <a:spcPts val="2695"/>
              </a:spcBef>
              <a:buSzPct val="122784"/>
              <a:buFont typeface="Trebuchet MS"/>
              <a:buChar char="•"/>
              <a:tabLst>
                <a:tab pos="513715" algn="l"/>
              </a:tabLst>
            </a:pPr>
            <a:endParaRPr sz="395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9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95"/>
              </a:spcBef>
            </a:pPr>
            <a:endParaRPr sz="3950" dirty="0">
              <a:latin typeface="Arial"/>
              <a:cs typeface="Arial"/>
            </a:endParaRPr>
          </a:p>
          <a:p>
            <a:pPr marL="513715" marR="5080">
              <a:lnSpc>
                <a:spcPct val="90000"/>
              </a:lnSpc>
            </a:pPr>
            <a:r>
              <a:rPr sz="3950" b="1" dirty="0">
                <a:latin typeface="Arial"/>
                <a:cs typeface="Arial"/>
              </a:rPr>
              <a:t>*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Бұл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әдістер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зерттеушілерге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нәтижелерінің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статистикалық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тұрғыдан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маңызды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екенін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және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оларды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кеңірек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халыққа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жалпылауға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болатынын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анықтауға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көмектеседі</a:t>
            </a:r>
            <a:r>
              <a:rPr lang="ru-RU" sz="395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0894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105" dirty="0" err="1"/>
              <a:t>Гипотезаны</a:t>
            </a:r>
            <a:r>
              <a:rPr lang="ru-RU" spc="-105" dirty="0"/>
              <a:t> </a:t>
            </a:r>
            <a:r>
              <a:rPr lang="ru-RU" spc="-105" dirty="0" err="1"/>
              <a:t>тексеру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021765" y="3508540"/>
            <a:ext cx="17141190" cy="2661498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514350" marR="5080" indent="-502284">
              <a:lnSpc>
                <a:spcPct val="87100"/>
              </a:lnSpc>
              <a:spcBef>
                <a:spcPts val="710"/>
              </a:spcBef>
              <a:buSzPct val="122784"/>
              <a:buChar char="•"/>
              <a:tabLst>
                <a:tab pos="515620" algn="l"/>
              </a:tabLst>
            </a:pP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нөлдік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балама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гипотезаларды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тұжырымдауды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нөлдік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гипотезаны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балама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гипотезаның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пайдасына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жоққа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шығаруға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жеткілікті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дәлелдер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бар-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жоғын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статистикалық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жүргізуді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4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1765" y="7198686"/>
            <a:ext cx="17627600" cy="2207399"/>
          </a:xfrm>
          <a:prstGeom prst="rect">
            <a:avLst/>
          </a:prstGeom>
        </p:spPr>
        <p:txBody>
          <a:bodyPr vert="horz" wrap="square" lIns="0" tIns="132715" rIns="0" bIns="0" rtlCol="0">
            <a:spAutoFit/>
          </a:bodyPr>
          <a:lstStyle/>
          <a:p>
            <a:pPr marL="514350" marR="5080" indent="-502284">
              <a:lnSpc>
                <a:spcPct val="80000"/>
              </a:lnSpc>
              <a:spcBef>
                <a:spcPts val="1045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3950" b="1" i="1" spc="-65" dirty="0" err="1">
                <a:latin typeface="Arial"/>
                <a:cs typeface="Arial"/>
              </a:rPr>
              <a:t>Нөлдік</a:t>
            </a:r>
            <a:r>
              <a:rPr lang="ru-RU" sz="3950" b="1" i="1" spc="-65" dirty="0">
                <a:latin typeface="Arial"/>
                <a:cs typeface="Arial"/>
              </a:rPr>
              <a:t> гипотеза: </a:t>
            </a:r>
            <a:r>
              <a:rPr lang="ru-RU" sz="3950" b="1" i="1" spc="-65" dirty="0" err="1">
                <a:latin typeface="Arial"/>
                <a:cs typeface="Arial"/>
              </a:rPr>
              <a:t>Әдепкі</a:t>
            </a:r>
            <a:r>
              <a:rPr lang="ru-RU" sz="3950" b="1" i="1" spc="-65" dirty="0">
                <a:latin typeface="Arial"/>
                <a:cs typeface="Arial"/>
              </a:rPr>
              <a:t> </a:t>
            </a:r>
            <a:r>
              <a:rPr lang="ru-RU" sz="3950" b="1" i="1" spc="-65" dirty="0" err="1">
                <a:latin typeface="Arial"/>
                <a:cs typeface="Arial"/>
              </a:rPr>
              <a:t>болжам</a:t>
            </a:r>
            <a:r>
              <a:rPr lang="ru-RU" sz="3950" b="1" i="1" spc="-65" dirty="0">
                <a:latin typeface="Arial"/>
                <a:cs typeface="Arial"/>
              </a:rPr>
              <a:t> (</a:t>
            </a:r>
            <a:r>
              <a:rPr lang="ru-RU" sz="3950" b="1" i="1" spc="-65" dirty="0" err="1">
                <a:latin typeface="Arial"/>
                <a:cs typeface="Arial"/>
              </a:rPr>
              <a:t>мысалы</a:t>
            </a:r>
            <a:r>
              <a:rPr lang="ru-RU" sz="3950" b="1" i="1" spc="-65" dirty="0">
                <a:latin typeface="Arial"/>
                <a:cs typeface="Arial"/>
              </a:rPr>
              <a:t>, "</a:t>
            </a:r>
            <a:r>
              <a:rPr lang="ru-RU" sz="3950" b="1" i="1" spc="-65" dirty="0" err="1">
                <a:latin typeface="Arial"/>
                <a:cs typeface="Arial"/>
              </a:rPr>
              <a:t>Екі</a:t>
            </a:r>
            <a:r>
              <a:rPr lang="ru-RU" sz="3950" b="1" i="1" spc="-65" dirty="0">
                <a:latin typeface="Arial"/>
                <a:cs typeface="Arial"/>
              </a:rPr>
              <a:t> модель </a:t>
            </a:r>
            <a:r>
              <a:rPr lang="ru-RU" sz="3950" b="1" i="1" spc="-65" dirty="0" err="1">
                <a:latin typeface="Arial"/>
                <a:cs typeface="Arial"/>
              </a:rPr>
              <a:t>арасында</a:t>
            </a:r>
            <a:r>
              <a:rPr lang="ru-RU" sz="3950" b="1" i="1" spc="-65" dirty="0">
                <a:latin typeface="Arial"/>
                <a:cs typeface="Arial"/>
              </a:rPr>
              <a:t> </a:t>
            </a:r>
            <a:r>
              <a:rPr lang="ru-RU" sz="3950" b="1" i="1" spc="-65" dirty="0" err="1">
                <a:latin typeface="Arial"/>
                <a:cs typeface="Arial"/>
              </a:rPr>
              <a:t>ешқандай</a:t>
            </a:r>
            <a:r>
              <a:rPr lang="ru-RU" sz="3950" b="1" i="1" spc="-65" dirty="0">
                <a:latin typeface="Arial"/>
                <a:cs typeface="Arial"/>
              </a:rPr>
              <a:t> </a:t>
            </a:r>
            <a:r>
              <a:rPr lang="ru-RU" sz="3950" b="1" i="1" spc="-65" dirty="0" err="1">
                <a:latin typeface="Arial"/>
                <a:cs typeface="Arial"/>
              </a:rPr>
              <a:t>айырмашылық</a:t>
            </a:r>
            <a:r>
              <a:rPr lang="ru-RU" sz="3950" b="1" i="1" spc="-65" dirty="0">
                <a:latin typeface="Arial"/>
                <a:cs typeface="Arial"/>
              </a:rPr>
              <a:t> </a:t>
            </a:r>
            <a:r>
              <a:rPr lang="ru-RU" sz="3950" b="1" i="1" spc="-65" dirty="0" err="1">
                <a:latin typeface="Arial"/>
                <a:cs typeface="Arial"/>
              </a:rPr>
              <a:t>жоқ</a:t>
            </a:r>
            <a:r>
              <a:rPr lang="ru-RU" sz="3950" b="1" i="1" spc="-65" dirty="0">
                <a:latin typeface="Arial"/>
                <a:cs typeface="Arial"/>
              </a:rPr>
              <a:t>")</a:t>
            </a:r>
          </a:p>
          <a:p>
            <a:pPr marL="514350" marR="5080" indent="-502284">
              <a:lnSpc>
                <a:spcPct val="80000"/>
              </a:lnSpc>
              <a:spcBef>
                <a:spcPts val="1045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3950" b="1" i="1" spc="-65" dirty="0" err="1">
                <a:latin typeface="Arial"/>
                <a:cs typeface="Arial"/>
              </a:rPr>
              <a:t>Балама</a:t>
            </a:r>
            <a:r>
              <a:rPr lang="ru-RU" sz="3950" b="1" i="1" spc="-65" dirty="0">
                <a:latin typeface="Arial"/>
                <a:cs typeface="Arial"/>
              </a:rPr>
              <a:t> гипотеза: </a:t>
            </a:r>
            <a:r>
              <a:rPr lang="ru-RU" sz="3950" b="1" i="1" spc="-65" dirty="0" err="1">
                <a:latin typeface="Arial"/>
                <a:cs typeface="Arial"/>
              </a:rPr>
              <a:t>Тексергіңіз</a:t>
            </a:r>
            <a:r>
              <a:rPr lang="ru-RU" sz="3950" b="1" i="1" spc="-65" dirty="0">
                <a:latin typeface="Arial"/>
                <a:cs typeface="Arial"/>
              </a:rPr>
              <a:t> </a:t>
            </a:r>
            <a:r>
              <a:rPr lang="ru-RU" sz="3950" b="1" i="1" spc="-65" dirty="0" err="1">
                <a:latin typeface="Arial"/>
                <a:cs typeface="Arial"/>
              </a:rPr>
              <a:t>келетін</a:t>
            </a:r>
            <a:r>
              <a:rPr lang="ru-RU" sz="3950" b="1" i="1" spc="-65" dirty="0">
                <a:latin typeface="Arial"/>
                <a:cs typeface="Arial"/>
              </a:rPr>
              <a:t> </a:t>
            </a:r>
            <a:r>
              <a:rPr lang="ru-RU" sz="3950" b="1" i="1" spc="-65" dirty="0" err="1">
                <a:latin typeface="Arial"/>
                <a:cs typeface="Arial"/>
              </a:rPr>
              <a:t>тұжырым</a:t>
            </a:r>
            <a:r>
              <a:rPr lang="ru-RU" sz="3950" b="1" i="1" spc="-65" dirty="0">
                <a:latin typeface="Arial"/>
                <a:cs typeface="Arial"/>
              </a:rPr>
              <a:t> (</a:t>
            </a:r>
            <a:r>
              <a:rPr lang="ru-RU" sz="3950" b="1" i="1" spc="-65" dirty="0" err="1">
                <a:latin typeface="Arial"/>
                <a:cs typeface="Arial"/>
              </a:rPr>
              <a:t>мысалы</a:t>
            </a:r>
            <a:r>
              <a:rPr lang="ru-RU" sz="3950" b="1" i="1" spc="-65" dirty="0">
                <a:latin typeface="Arial"/>
                <a:cs typeface="Arial"/>
              </a:rPr>
              <a:t>, "А </a:t>
            </a:r>
            <a:r>
              <a:rPr lang="ru-RU" sz="3950" b="1" i="1" spc="-65" dirty="0" err="1">
                <a:latin typeface="Arial"/>
                <a:cs typeface="Arial"/>
              </a:rPr>
              <a:t>моделі</a:t>
            </a:r>
            <a:r>
              <a:rPr lang="ru-RU" sz="3950" b="1" i="1" spc="-65" dirty="0">
                <a:latin typeface="Arial"/>
                <a:cs typeface="Arial"/>
              </a:rPr>
              <a:t> В </a:t>
            </a:r>
            <a:r>
              <a:rPr lang="ru-RU" sz="3950" b="1" i="1" spc="-65" dirty="0" err="1">
                <a:latin typeface="Arial"/>
                <a:cs typeface="Arial"/>
              </a:rPr>
              <a:t>моделінен</a:t>
            </a:r>
            <a:r>
              <a:rPr lang="ru-RU" sz="3950" b="1" i="1" spc="-65" dirty="0">
                <a:latin typeface="Arial"/>
                <a:cs typeface="Arial"/>
              </a:rPr>
              <a:t> </a:t>
            </a:r>
            <a:r>
              <a:rPr lang="ru-RU" sz="3950" b="1" i="1" spc="-65" dirty="0" err="1">
                <a:latin typeface="Arial"/>
                <a:cs typeface="Arial"/>
              </a:rPr>
              <a:t>жақсы</a:t>
            </a:r>
            <a:r>
              <a:rPr lang="ru-RU" sz="3950" b="1" i="1" spc="-65" dirty="0">
                <a:latin typeface="Arial"/>
                <a:cs typeface="Arial"/>
              </a:rPr>
              <a:t> </a:t>
            </a:r>
            <a:r>
              <a:rPr lang="ru-RU" sz="3950" b="1" i="1" spc="-65" dirty="0" err="1">
                <a:latin typeface="Arial"/>
                <a:cs typeface="Arial"/>
              </a:rPr>
              <a:t>жұмыс</a:t>
            </a:r>
            <a:r>
              <a:rPr lang="ru-RU" sz="3950" b="1" i="1" spc="-65" dirty="0">
                <a:latin typeface="Arial"/>
                <a:cs typeface="Arial"/>
              </a:rPr>
              <a:t> </a:t>
            </a:r>
            <a:r>
              <a:rPr lang="ru-RU" sz="3950" b="1" i="1" spc="-65" dirty="0" err="1">
                <a:latin typeface="Arial"/>
                <a:cs typeface="Arial"/>
              </a:rPr>
              <a:t>істейді</a:t>
            </a:r>
            <a:r>
              <a:rPr lang="ru-RU" sz="3950" b="1" i="1" spc="-65" dirty="0">
                <a:latin typeface="Arial"/>
                <a:cs typeface="Arial"/>
              </a:rPr>
              <a:t>").</a:t>
            </a:r>
            <a:endParaRPr sz="39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105" dirty="0" err="1"/>
              <a:t>Гипотезаны</a:t>
            </a:r>
            <a:r>
              <a:rPr lang="ru-RU" spc="-105" dirty="0"/>
              <a:t> </a:t>
            </a:r>
            <a:r>
              <a:rPr lang="ru-RU" spc="-105" dirty="0" err="1"/>
              <a:t>тексеру</a:t>
            </a:r>
            <a:br>
              <a:rPr lang="ru-RU" spc="-105" dirty="0"/>
            </a:br>
            <a:r>
              <a:rPr lang="ru-RU" spc="-105" dirty="0" err="1"/>
              <a:t>Мысал</a:t>
            </a:r>
            <a:endParaRPr sz="4500" dirty="0"/>
          </a:p>
        </p:txBody>
      </p:sp>
      <p:sp>
        <p:nvSpPr>
          <p:cNvPr id="3" name="object 3"/>
          <p:cNvSpPr txBox="1"/>
          <p:nvPr/>
        </p:nvSpPr>
        <p:spPr>
          <a:xfrm>
            <a:off x="1021765" y="3504857"/>
            <a:ext cx="15024100" cy="4766048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514350" marR="5080" indent="-502284">
              <a:lnSpc>
                <a:spcPts val="3800"/>
              </a:lnSpc>
              <a:spcBef>
                <a:spcPts val="1005"/>
              </a:spcBef>
              <a:buSzPct val="122784"/>
              <a:buChar char="•"/>
              <a:tabLst>
                <a:tab pos="515620" algn="l"/>
              </a:tabLst>
            </a:pPr>
            <a:r>
              <a:rPr lang="ru-RU" sz="3950" spc="-25" dirty="0" err="1">
                <a:latin typeface="Trebuchet MS"/>
                <a:cs typeface="Trebuchet MS"/>
              </a:rPr>
              <a:t>Зерттеуші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белгілі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бір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қаладағы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адамдардың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орташа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табысы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жылына</a:t>
            </a:r>
            <a:r>
              <a:rPr lang="ru-RU" sz="3950" spc="-25" dirty="0">
                <a:latin typeface="Trebuchet MS"/>
                <a:cs typeface="Trebuchet MS"/>
              </a:rPr>
              <a:t> 50 000 АҚШ </a:t>
            </a:r>
            <a:r>
              <a:rPr lang="ru-RU" sz="3950" spc="-25" dirty="0" err="1">
                <a:latin typeface="Trebuchet MS"/>
                <a:cs typeface="Trebuchet MS"/>
              </a:rPr>
              <a:t>долларынан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асады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деп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болжауы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мүмкін</a:t>
            </a:r>
            <a:r>
              <a:rPr sz="3950" spc="-2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  <a:p>
            <a:pPr marL="946150" indent="-461009">
              <a:spcBef>
                <a:spcPts val="3225"/>
              </a:spcBef>
              <a:buSzPct val="97468"/>
              <a:buAutoNum type="arabicPeriod"/>
              <a:tabLst>
                <a:tab pos="946150" algn="l"/>
              </a:tabLst>
            </a:pPr>
            <a:r>
              <a:rPr lang="ru-RU" sz="3950" dirty="0" err="1">
                <a:latin typeface="Trebuchet MS"/>
                <a:cs typeface="Trebuchet MS"/>
              </a:rPr>
              <a:t>Ол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табыс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үлгісін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жинайды</a:t>
            </a:r>
            <a:endParaRPr lang="ru-RU" sz="3950" dirty="0">
              <a:latin typeface="Trebuchet MS"/>
              <a:cs typeface="Trebuchet MS"/>
            </a:endParaRPr>
          </a:p>
          <a:p>
            <a:pPr marL="946150" indent="-461009">
              <a:spcBef>
                <a:spcPts val="3225"/>
              </a:spcBef>
              <a:buSzPct val="97468"/>
              <a:buAutoNum type="arabicPeriod"/>
              <a:tabLst>
                <a:tab pos="946150" algn="l"/>
              </a:tabLst>
            </a:pPr>
            <a:r>
              <a:rPr lang="ru-RU" sz="3950" dirty="0">
                <a:latin typeface="Trebuchet MS"/>
                <a:cs typeface="Trebuchet MS"/>
              </a:rPr>
              <a:t>Гипотеза </a:t>
            </a:r>
            <a:r>
              <a:rPr lang="ru-RU" sz="3950" dirty="0" err="1">
                <a:latin typeface="Trebuchet MS"/>
                <a:cs typeface="Trebuchet MS"/>
              </a:rPr>
              <a:t>сынағын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жүргізеді</a:t>
            </a:r>
            <a:endParaRPr lang="ru-RU" sz="3950" dirty="0">
              <a:latin typeface="Trebuchet MS"/>
              <a:cs typeface="Trebuchet MS"/>
            </a:endParaRPr>
          </a:p>
          <a:p>
            <a:pPr marL="946150" indent="-461009">
              <a:spcBef>
                <a:spcPts val="3225"/>
              </a:spcBef>
              <a:buSzPct val="97468"/>
              <a:buAutoNum type="arabicPeriod"/>
              <a:tabLst>
                <a:tab pos="946150" algn="l"/>
              </a:tabLst>
            </a:pPr>
            <a:r>
              <a:rPr lang="ru-RU" sz="3950" dirty="0" err="1">
                <a:latin typeface="Trebuchet MS"/>
                <a:cs typeface="Trebuchet MS"/>
              </a:rPr>
              <a:t>Және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деректер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сол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гипотезаны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растау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немесе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жоққа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шығару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үшін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жеткілікті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дәлелдер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ұсынатынын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анықтайды</a:t>
            </a:r>
            <a:r>
              <a:rPr lang="ru-RU" sz="395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38169" y="4862961"/>
            <a:ext cx="2971724" cy="2971724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526432"/>
          </a:xfrm>
          <a:prstGeom prst="rect">
            <a:avLst/>
          </a:prstGeom>
        </p:spPr>
        <p:txBody>
          <a:bodyPr vert="horz" wrap="square" lIns="0" tIns="444870" rIns="0" bIns="0" rtlCol="0">
            <a:spAutoFit/>
          </a:bodyPr>
          <a:lstStyle/>
          <a:p>
            <a:pPr marL="198120">
              <a:lnSpc>
                <a:spcPct val="100000"/>
              </a:lnSpc>
              <a:spcBef>
                <a:spcPts val="95"/>
              </a:spcBef>
            </a:pPr>
            <a:r>
              <a:rPr lang="ru-RU" spc="-105" dirty="0" err="1"/>
              <a:t>Гипотезаны</a:t>
            </a:r>
            <a:r>
              <a:rPr lang="ru-RU" spc="-105" dirty="0"/>
              <a:t> </a:t>
            </a:r>
            <a:r>
              <a:rPr lang="ru-RU" spc="-105" dirty="0" err="1"/>
              <a:t>тексеру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094915" y="3213780"/>
            <a:ext cx="7040880" cy="7202549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514350" marR="590550" indent="-502284">
              <a:lnSpc>
                <a:spcPct val="85800"/>
              </a:lnSpc>
              <a:spcBef>
                <a:spcPts val="770"/>
              </a:spcBef>
              <a:buSzPct val="122784"/>
              <a:buChar char="•"/>
              <a:tabLst>
                <a:tab pos="515620" algn="l"/>
              </a:tabLst>
            </a:pPr>
            <a:r>
              <a:rPr lang="ru-RU" sz="3950" dirty="0" err="1">
                <a:latin typeface="Trebuchet MS"/>
                <a:cs typeface="Trebuchet MS"/>
              </a:rPr>
              <a:t>Белгілі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бір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қаладағы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адамдардың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орташа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табысы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жылына</a:t>
            </a:r>
            <a:r>
              <a:rPr lang="ru-RU" sz="3950" dirty="0">
                <a:latin typeface="Trebuchet MS"/>
                <a:cs typeface="Trebuchet MS"/>
              </a:rPr>
              <a:t> 50 000 АҚШ </a:t>
            </a:r>
            <a:r>
              <a:rPr lang="ru-RU" sz="3950" dirty="0" err="1">
                <a:latin typeface="Trebuchet MS"/>
                <a:cs typeface="Trebuchet MS"/>
              </a:rPr>
              <a:t>долларынан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асады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деген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гипотезаны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тексеру</a:t>
            </a:r>
            <a:r>
              <a:rPr lang="ru-RU" sz="3950" dirty="0">
                <a:latin typeface="Trebuchet MS"/>
                <a:cs typeface="Trebuchet MS"/>
              </a:rPr>
              <a:t>.</a:t>
            </a:r>
          </a:p>
          <a:p>
            <a:pPr marL="755016" marR="590550" indent="-742950">
              <a:lnSpc>
                <a:spcPct val="85800"/>
              </a:lnSpc>
              <a:spcBef>
                <a:spcPts val="770"/>
              </a:spcBef>
              <a:buSzPct val="122784"/>
              <a:buFont typeface="+mj-lt"/>
              <a:buAutoNum type="arabicPeriod"/>
              <a:tabLst>
                <a:tab pos="515620" algn="l"/>
              </a:tabLst>
            </a:pPr>
            <a:r>
              <a:rPr lang="ru-RU" sz="3950" dirty="0" err="1">
                <a:latin typeface="Trebuchet MS"/>
                <a:cs typeface="Trebuchet MS"/>
              </a:rPr>
              <a:t>Табыс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үлгісін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жинау</a:t>
            </a:r>
            <a:endParaRPr lang="ru-RU" sz="3950" dirty="0">
              <a:latin typeface="Trebuchet MS"/>
              <a:cs typeface="Trebuchet MS"/>
            </a:endParaRPr>
          </a:p>
          <a:p>
            <a:pPr marL="755016" marR="590550" indent="-742950">
              <a:lnSpc>
                <a:spcPct val="85800"/>
              </a:lnSpc>
              <a:spcBef>
                <a:spcPts val="770"/>
              </a:spcBef>
              <a:buSzPct val="122784"/>
              <a:buFont typeface="+mj-lt"/>
              <a:buAutoNum type="arabicPeriod"/>
              <a:tabLst>
                <a:tab pos="515620" algn="l"/>
              </a:tabLst>
            </a:pPr>
            <a:r>
              <a:rPr lang="ru-RU" sz="3950" dirty="0" err="1">
                <a:latin typeface="Trebuchet MS"/>
                <a:cs typeface="Trebuchet MS"/>
              </a:rPr>
              <a:t>Гипотезаны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тексеру</a:t>
            </a:r>
            <a:endParaRPr lang="ru-RU" sz="3950" dirty="0">
              <a:latin typeface="Trebuchet MS"/>
              <a:cs typeface="Trebuchet MS"/>
            </a:endParaRPr>
          </a:p>
          <a:p>
            <a:pPr marL="755016" marR="590550" indent="-742950">
              <a:lnSpc>
                <a:spcPct val="85800"/>
              </a:lnSpc>
              <a:spcBef>
                <a:spcPts val="770"/>
              </a:spcBef>
              <a:buSzPct val="122784"/>
              <a:buFont typeface="+mj-lt"/>
              <a:buAutoNum type="arabicPeriod"/>
              <a:tabLst>
                <a:tab pos="515620" algn="l"/>
              </a:tabLst>
            </a:pPr>
            <a:r>
              <a:rPr lang="ru-RU" sz="3950" dirty="0" err="1">
                <a:latin typeface="Trebuchet MS"/>
                <a:cs typeface="Trebuchet MS"/>
              </a:rPr>
              <a:t>Деректер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бұл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гипотезаны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растау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немесе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жоққа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шығару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үшін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жеткілікті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дәлелдер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бере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ме</a:t>
            </a:r>
            <a:r>
              <a:rPr lang="ru-RU" sz="3950" dirty="0">
                <a:latin typeface="Trebuchet MS"/>
                <a:cs typeface="Trebuchet MS"/>
              </a:rPr>
              <a:t>?</a:t>
            </a:r>
            <a:endParaRPr sz="395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95583" y="4264044"/>
            <a:ext cx="8928890" cy="3649887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288" y="863577"/>
            <a:ext cx="2703195" cy="1091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Z-</a:t>
            </a:r>
            <a:r>
              <a:rPr spc="-20" dirty="0"/>
              <a:t>тест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3288" y="1932129"/>
            <a:ext cx="18066385" cy="2806538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449580" marR="5080" indent="-437515" algn="just">
              <a:lnSpc>
                <a:spcPts val="3979"/>
              </a:lnSpc>
              <a:spcBef>
                <a:spcPts val="860"/>
              </a:spcBef>
              <a:buSzPct val="122784"/>
              <a:buChar char="•"/>
              <a:tabLst>
                <a:tab pos="449580" algn="l"/>
              </a:tabLst>
            </a:pPr>
            <a:r>
              <a:rPr lang="en-US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Z-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– популяция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дисперсиясы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болғанда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іріктеу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болғанда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&gt; 30)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популяцияның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мәндерінің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болатынын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анықтауға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статистикалық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тест.</a:t>
            </a:r>
          </a:p>
          <a:p>
            <a:pPr marL="449580" marR="5080" indent="-437515" algn="just">
              <a:lnSpc>
                <a:spcPts val="3979"/>
              </a:lnSpc>
              <a:spcBef>
                <a:spcPts val="860"/>
              </a:spcBef>
              <a:buSzPct val="122784"/>
              <a:buChar char="•"/>
              <a:tabLst>
                <a:tab pos="449580" algn="l"/>
              </a:tabLst>
            </a:pP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үлестірімге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Z-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үлестірім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800" spc="-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4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64705" y="5538076"/>
            <a:ext cx="9120909" cy="3951632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Z-</a:t>
            </a:r>
            <a:r>
              <a:rPr spc="-20" dirty="0"/>
              <a:t>тест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3288" y="3500285"/>
            <a:ext cx="16905605" cy="415742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449580" marR="5080" indent="-437515">
              <a:lnSpc>
                <a:spcPts val="3800"/>
              </a:lnSpc>
              <a:spcBef>
                <a:spcPts val="1005"/>
              </a:spcBef>
              <a:buSzPct val="122784"/>
              <a:buChar char="•"/>
              <a:tabLst>
                <a:tab pos="449580" algn="l"/>
              </a:tabLst>
            </a:pP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r>
              <a:rPr lang="ru-RU" sz="4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</a:t>
            </a:r>
            <a:r>
              <a:rPr lang="ru-RU" sz="4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популяцияның</a:t>
            </a:r>
            <a:r>
              <a:rPr lang="ru-RU" sz="4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4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бойының</a:t>
            </a:r>
            <a:r>
              <a:rPr lang="ru-RU" sz="4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165 см-</a:t>
            </a: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</a:t>
            </a:r>
            <a:r>
              <a:rPr lang="ru-RU" sz="4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айтарлықтай</a:t>
            </a:r>
            <a:r>
              <a:rPr lang="ru-RU" sz="4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ерекшеленетінін</a:t>
            </a:r>
            <a:r>
              <a:rPr lang="ru-RU" sz="4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анықтағысы</a:t>
            </a:r>
            <a:r>
              <a:rPr lang="ru-RU" sz="4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spc="-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sz="4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 marR="1029969" indent="-437515">
              <a:lnSpc>
                <a:spcPct val="86100"/>
              </a:lnSpc>
              <a:spcBef>
                <a:spcPts val="4029"/>
              </a:spcBef>
              <a:buSzPct val="122784"/>
              <a:buChar char="•"/>
              <a:tabLst>
                <a:tab pos="449580" algn="l"/>
              </a:tabLst>
            </a:pP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популяцияның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ауытқуымен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өсу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қарқынының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үлгісін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жинайды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үлгінің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популяцияның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мәнімен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Z-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тестті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пайдаланады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966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100"/>
              </a:spcBef>
            </a:pPr>
            <a:r>
              <a:rPr lang="ru-RU" sz="6200" spc="-60" dirty="0" err="1"/>
              <a:t>Инференциалды</a:t>
            </a:r>
            <a:r>
              <a:rPr lang="ru-RU" sz="6200" spc="-60" dirty="0"/>
              <a:t> статистика не </a:t>
            </a:r>
            <a:r>
              <a:rPr lang="ru-RU" sz="6200" spc="-60" dirty="0" err="1"/>
              <a:t>үшін</a:t>
            </a:r>
            <a:r>
              <a:rPr lang="ru-RU" sz="6200" spc="-60" dirty="0"/>
              <a:t> </a:t>
            </a:r>
            <a:r>
              <a:rPr lang="ru-RU" sz="6200" spc="-60" dirty="0" err="1"/>
              <a:t>қажет</a:t>
            </a:r>
            <a:r>
              <a:rPr lang="ru-RU" sz="6200" spc="-60" dirty="0"/>
              <a:t>?</a:t>
            </a:r>
            <a:endParaRPr sz="6200" dirty="0"/>
          </a:p>
        </p:txBody>
      </p:sp>
      <p:sp>
        <p:nvSpPr>
          <p:cNvPr id="3" name="object 3"/>
          <p:cNvSpPr txBox="1"/>
          <p:nvPr/>
        </p:nvSpPr>
        <p:spPr>
          <a:xfrm>
            <a:off x="1160445" y="2821614"/>
            <a:ext cx="9707245" cy="7049559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417830" marR="620395" indent="-405765">
              <a:lnSpc>
                <a:spcPts val="3200"/>
              </a:lnSpc>
              <a:spcBef>
                <a:spcPts val="740"/>
              </a:spcBef>
              <a:buSzPct val="123437"/>
              <a:buChar char="•"/>
              <a:tabLst>
                <a:tab pos="419100" algn="l"/>
              </a:tabLst>
            </a:pP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коммерция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платформасы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тұтынушының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талдап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жатқаныңызды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елестетіп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көріңіз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17830" marR="620395" indent="-405765">
              <a:lnSpc>
                <a:spcPts val="3200"/>
              </a:lnSpc>
              <a:spcBef>
                <a:spcPts val="740"/>
              </a:spcBef>
              <a:buSzPct val="123437"/>
              <a:buChar char="•"/>
              <a:tabLst>
                <a:tab pos="419100" algn="l"/>
              </a:tabLst>
            </a:pP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тұтынушыдан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жинау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17830" marR="620395" indent="-405765">
              <a:lnSpc>
                <a:spcPts val="3200"/>
              </a:lnSpc>
              <a:spcBef>
                <a:spcPts val="740"/>
              </a:spcBef>
              <a:buSzPct val="123437"/>
              <a:buChar char="•"/>
              <a:tabLst>
                <a:tab pos="419100" algn="l"/>
              </a:tabLst>
            </a:pP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тұтынушылардың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тобынан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жинайсыз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17830" marR="620395" indent="-405765">
              <a:lnSpc>
                <a:spcPts val="3200"/>
              </a:lnSpc>
              <a:spcBef>
                <a:spcPts val="740"/>
              </a:spcBef>
              <a:buSzPct val="123437"/>
              <a:buChar char="•"/>
              <a:tabLst>
                <a:tab pos="419100" algn="l"/>
              </a:tabLst>
            </a:pP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үлгіге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сүйене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мәлімдеме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17830" marR="620395" indent="-405765">
              <a:lnSpc>
                <a:spcPts val="3200"/>
              </a:lnSpc>
              <a:spcBef>
                <a:spcPts val="740"/>
              </a:spcBef>
              <a:buSzPct val="123437"/>
              <a:buChar char="•"/>
              <a:tabLst>
                <a:tab pos="419100" algn="l"/>
              </a:tabLst>
            </a:pP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осы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статистика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1716215" y="3158940"/>
            <a:ext cx="7219315" cy="6102350"/>
            <a:chOff x="11716215" y="3158940"/>
            <a:chExt cx="7219315" cy="610235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16215" y="3648363"/>
              <a:ext cx="7219005" cy="526985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2787554" y="3159156"/>
              <a:ext cx="2944495" cy="6101715"/>
            </a:xfrm>
            <a:custGeom>
              <a:avLst/>
              <a:gdLst/>
              <a:ahLst/>
              <a:cxnLst/>
              <a:rect l="l" t="t" r="r" b="b"/>
              <a:pathLst>
                <a:path w="2944494" h="6101715">
                  <a:moveTo>
                    <a:pt x="2379281" y="5459057"/>
                  </a:moveTo>
                  <a:lnTo>
                    <a:pt x="564883" y="5459057"/>
                  </a:lnTo>
                  <a:lnTo>
                    <a:pt x="564883" y="6101588"/>
                  </a:lnTo>
                  <a:lnTo>
                    <a:pt x="2379281" y="6101588"/>
                  </a:lnTo>
                  <a:lnTo>
                    <a:pt x="2379281" y="5459057"/>
                  </a:lnTo>
                  <a:close/>
                </a:path>
                <a:path w="2944494" h="6101715">
                  <a:moveTo>
                    <a:pt x="2944037" y="0"/>
                  </a:moveTo>
                  <a:lnTo>
                    <a:pt x="0" y="0"/>
                  </a:lnTo>
                  <a:lnTo>
                    <a:pt x="0" y="890778"/>
                  </a:lnTo>
                  <a:lnTo>
                    <a:pt x="2944037" y="890778"/>
                  </a:lnTo>
                  <a:lnTo>
                    <a:pt x="294403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118641" y="3149266"/>
            <a:ext cx="2276475" cy="83121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 indent="561975">
              <a:lnSpc>
                <a:spcPct val="103099"/>
              </a:lnSpc>
              <a:spcBef>
                <a:spcPts val="5"/>
              </a:spcBef>
            </a:pPr>
            <a:r>
              <a:rPr sz="2600" spc="-20" dirty="0">
                <a:latin typeface="Verdana"/>
                <a:cs typeface="Verdana"/>
              </a:rPr>
              <a:t>Общая </a:t>
            </a:r>
            <a:r>
              <a:rPr sz="2600" spc="-55" dirty="0">
                <a:latin typeface="Verdana"/>
                <a:cs typeface="Verdana"/>
              </a:rPr>
              <a:t>совокупность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306162" y="6802990"/>
            <a:ext cx="1813560" cy="412750"/>
          </a:xfrm>
          <a:custGeom>
            <a:avLst/>
            <a:gdLst/>
            <a:ahLst/>
            <a:cxnLst/>
            <a:rect l="l" t="t" r="r" b="b"/>
            <a:pathLst>
              <a:path w="1813559" h="412750">
                <a:moveTo>
                  <a:pt x="1813076" y="113"/>
                </a:moveTo>
                <a:lnTo>
                  <a:pt x="-437" y="113"/>
                </a:lnTo>
                <a:lnTo>
                  <a:pt x="-437" y="412713"/>
                </a:lnTo>
                <a:lnTo>
                  <a:pt x="1813076" y="412713"/>
                </a:lnTo>
                <a:lnTo>
                  <a:pt x="1813076" y="1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610390" y="6775024"/>
            <a:ext cx="11925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Verdana"/>
                <a:cs typeface="Verdana"/>
              </a:rPr>
              <a:t>Вывод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470675" y="8650132"/>
            <a:ext cx="1574800" cy="5867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 indent="66675">
              <a:lnSpc>
                <a:spcPct val="104400"/>
              </a:lnSpc>
              <a:spcBef>
                <a:spcPts val="5"/>
              </a:spcBef>
            </a:pPr>
            <a:r>
              <a:rPr sz="1800" spc="-10" dirty="0">
                <a:latin typeface="Verdana"/>
                <a:cs typeface="Verdana"/>
              </a:rPr>
              <a:t>Выборочная </a:t>
            </a:r>
            <a:r>
              <a:rPr sz="1800" spc="-45" dirty="0">
                <a:latin typeface="Verdana"/>
                <a:cs typeface="Verdana"/>
              </a:rPr>
              <a:t>совокупность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732508" y="6773894"/>
            <a:ext cx="1815464" cy="6432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370" rIns="0" bIns="0" rtlCol="0">
            <a:spAutoFit/>
          </a:bodyPr>
          <a:lstStyle/>
          <a:p>
            <a:pPr marL="10160" algn="ctr">
              <a:lnSpc>
                <a:spcPct val="100000"/>
              </a:lnSpc>
              <a:spcBef>
                <a:spcPts val="310"/>
              </a:spcBef>
            </a:pPr>
            <a:r>
              <a:rPr sz="1800" spc="-10" dirty="0">
                <a:latin typeface="Verdana"/>
                <a:cs typeface="Verdana"/>
              </a:rPr>
              <a:t>Отбор</a:t>
            </a:r>
            <a:endParaRPr sz="1800">
              <a:latin typeface="Verdana"/>
              <a:cs typeface="Verdana"/>
            </a:endParaRPr>
          </a:p>
          <a:p>
            <a:pPr marL="2540" algn="ctr">
              <a:lnSpc>
                <a:spcPct val="100000"/>
              </a:lnSpc>
            </a:pPr>
            <a:r>
              <a:rPr sz="1800" spc="-10" dirty="0">
                <a:latin typeface="Verdana"/>
                <a:cs typeface="Verdana"/>
              </a:rPr>
              <a:t>образцов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spc="-1115" dirty="0"/>
              <a:t>T</a:t>
            </a:r>
            <a:r>
              <a:rPr spc="-185" dirty="0"/>
              <a:t>-</a:t>
            </a:r>
            <a:r>
              <a:rPr spc="-20" dirty="0"/>
              <a:t>тест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3288" y="3501250"/>
            <a:ext cx="17435830" cy="5798382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449580" marR="880744" indent="-437515">
              <a:lnSpc>
                <a:spcPts val="3990"/>
              </a:lnSpc>
              <a:spcBef>
                <a:spcPts val="855"/>
              </a:spcBef>
              <a:buSzPct val="122784"/>
              <a:buChar char="•"/>
              <a:tabLst>
                <a:tab pos="449580" algn="l"/>
              </a:tabLst>
            </a:pPr>
            <a:r>
              <a:rPr lang="en-US" sz="3950" dirty="0">
                <a:latin typeface="Trebuchet MS"/>
                <a:cs typeface="Trebuchet MS"/>
              </a:rPr>
              <a:t>t-</a:t>
            </a:r>
            <a:r>
              <a:rPr lang="ru-RU" sz="3950" dirty="0">
                <a:latin typeface="Trebuchet MS"/>
                <a:cs typeface="Trebuchet MS"/>
              </a:rPr>
              <a:t>тест </a:t>
            </a:r>
            <a:r>
              <a:rPr lang="ru-RU" sz="3950" dirty="0" err="1">
                <a:latin typeface="Trebuchet MS"/>
                <a:cs typeface="Trebuchet MS"/>
              </a:rPr>
              <a:t>статистикасының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формуласы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en-US" sz="3950" dirty="0">
                <a:latin typeface="Trebuchet MS"/>
                <a:cs typeface="Trebuchet MS"/>
              </a:rPr>
              <a:t>Z-</a:t>
            </a:r>
            <a:r>
              <a:rPr lang="ru-RU" sz="3950" dirty="0" err="1">
                <a:latin typeface="Trebuchet MS"/>
                <a:cs typeface="Trebuchet MS"/>
              </a:rPr>
              <a:t>тестіне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ұқсас</a:t>
            </a:r>
            <a:r>
              <a:rPr lang="ru-RU" sz="3950" dirty="0">
                <a:latin typeface="Trebuchet MS"/>
                <a:cs typeface="Trebuchet MS"/>
              </a:rPr>
              <a:t>, </a:t>
            </a:r>
            <a:r>
              <a:rPr lang="ru-RU" sz="3950" dirty="0" err="1">
                <a:latin typeface="Trebuchet MS"/>
                <a:cs typeface="Trebuchet MS"/>
              </a:rPr>
              <a:t>бірақ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ол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популяцияның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стандартты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ауытқуының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орнына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үлгінің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стандартты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ауытқуын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пайдаланады</a:t>
            </a:r>
            <a:r>
              <a:rPr sz="3950" spc="-1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  <a:p>
            <a:pPr marL="449580" indent="-436880">
              <a:lnSpc>
                <a:spcPct val="100000"/>
              </a:lnSpc>
              <a:spcBef>
                <a:spcPts val="2680"/>
              </a:spcBef>
              <a:buFont typeface="Trebuchet MS"/>
              <a:buChar char="•"/>
              <a:tabLst>
                <a:tab pos="449580" algn="l"/>
              </a:tabLst>
            </a:pPr>
            <a:r>
              <a:rPr lang="ru-RU" sz="4800" b="1" spc="-10" dirty="0" err="1">
                <a:latin typeface="Arial"/>
                <a:cs typeface="Arial"/>
              </a:rPr>
              <a:t>Мысалы</a:t>
            </a:r>
            <a:r>
              <a:rPr sz="4800" b="1" spc="-10" dirty="0">
                <a:latin typeface="Arial"/>
                <a:cs typeface="Arial"/>
              </a:rPr>
              <a:t>:</a:t>
            </a:r>
            <a:endParaRPr sz="4800" dirty="0">
              <a:latin typeface="Arial"/>
              <a:cs typeface="Arial"/>
            </a:endParaRPr>
          </a:p>
          <a:p>
            <a:pPr marL="930275" marR="941705" lvl="1" indent="-448945">
              <a:lnSpc>
                <a:spcPts val="4200"/>
              </a:lnSpc>
              <a:spcBef>
                <a:spcPts val="3265"/>
              </a:spcBef>
              <a:buSzPct val="97468"/>
              <a:buAutoNum type="arabicPeriod"/>
              <a:tabLst>
                <a:tab pos="934719" algn="l"/>
              </a:tabLst>
            </a:pPr>
            <a:r>
              <a:rPr lang="ru-RU" sz="3950" spc="-25" dirty="0" err="1">
                <a:latin typeface="Trebuchet MS"/>
                <a:cs typeface="Trebuchet MS"/>
              </a:rPr>
              <a:t>Зерттеуші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екі</a:t>
            </a:r>
            <a:r>
              <a:rPr lang="ru-RU" sz="3950" spc="-25" dirty="0">
                <a:latin typeface="Trebuchet MS"/>
                <a:cs typeface="Trebuchet MS"/>
              </a:rPr>
              <a:t> топ </a:t>
            </a:r>
            <a:r>
              <a:rPr lang="ru-RU" sz="3950" spc="-25" dirty="0" err="1">
                <a:latin typeface="Trebuchet MS"/>
                <a:cs typeface="Trebuchet MS"/>
              </a:rPr>
              <a:t>студенттерінің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емтихан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нәтижелерінде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айтарлықтай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айырмашылық</a:t>
            </a:r>
            <a:r>
              <a:rPr lang="ru-RU" sz="3950" spc="-25" dirty="0">
                <a:latin typeface="Trebuchet MS"/>
                <a:cs typeface="Trebuchet MS"/>
              </a:rPr>
              <a:t> бар-</a:t>
            </a:r>
            <a:r>
              <a:rPr lang="ru-RU" sz="3950" spc="-25" dirty="0" err="1">
                <a:latin typeface="Trebuchet MS"/>
                <a:cs typeface="Trebuchet MS"/>
              </a:rPr>
              <a:t>жоғын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анықтағысы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келеді</a:t>
            </a:r>
            <a:r>
              <a:rPr lang="ru-RU" sz="3950" spc="-25" dirty="0">
                <a:latin typeface="Trebuchet MS"/>
                <a:cs typeface="Trebuchet MS"/>
              </a:rPr>
              <a:t>.</a:t>
            </a:r>
          </a:p>
          <a:p>
            <a:pPr marL="930275" marR="941705" lvl="1" indent="-448945">
              <a:lnSpc>
                <a:spcPts val="4200"/>
              </a:lnSpc>
              <a:spcBef>
                <a:spcPts val="3265"/>
              </a:spcBef>
              <a:buSzPct val="97468"/>
              <a:buAutoNum type="arabicPeriod"/>
              <a:tabLst>
                <a:tab pos="934719" algn="l"/>
              </a:tabLst>
            </a:pPr>
            <a:r>
              <a:rPr lang="ru-RU" sz="3950" spc="-25" dirty="0" err="1">
                <a:latin typeface="Trebuchet MS"/>
                <a:cs typeface="Trebuchet MS"/>
              </a:rPr>
              <a:t>Олар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әр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топтан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емтихан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нәтижелерін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жинап</a:t>
            </a:r>
            <a:r>
              <a:rPr lang="ru-RU" sz="3950" spc="-25" dirty="0">
                <a:latin typeface="Trebuchet MS"/>
                <a:cs typeface="Trebuchet MS"/>
              </a:rPr>
              <a:t>, </a:t>
            </a:r>
            <a:r>
              <a:rPr lang="ru-RU" sz="3950" spc="-25" dirty="0" err="1">
                <a:latin typeface="Trebuchet MS"/>
                <a:cs typeface="Trebuchet MS"/>
              </a:rPr>
              <a:t>орташа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мәндерді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салыстыру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үшін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en-US" sz="3950" spc="-25" dirty="0">
                <a:latin typeface="Trebuchet MS"/>
                <a:cs typeface="Trebuchet MS"/>
              </a:rPr>
              <a:t>t-</a:t>
            </a:r>
            <a:r>
              <a:rPr lang="ru-RU" sz="3950" spc="-25" dirty="0">
                <a:latin typeface="Trebuchet MS"/>
                <a:cs typeface="Trebuchet MS"/>
              </a:rPr>
              <a:t>тест </a:t>
            </a:r>
            <a:r>
              <a:rPr lang="ru-RU" sz="3950" spc="-25" dirty="0" err="1">
                <a:latin typeface="Trebuchet MS"/>
                <a:cs typeface="Trebuchet MS"/>
              </a:rPr>
              <a:t>қолданады</a:t>
            </a:r>
            <a:r>
              <a:rPr lang="ru-RU" sz="3950" spc="-25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288" y="863577"/>
            <a:ext cx="2553970" cy="1091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15" dirty="0"/>
              <a:t>T</a:t>
            </a:r>
            <a:r>
              <a:rPr spc="-185" dirty="0"/>
              <a:t>-</a:t>
            </a:r>
            <a:r>
              <a:rPr spc="-20" dirty="0"/>
              <a:t>тест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3865" y="2502441"/>
            <a:ext cx="17288510" cy="2206373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449580" marR="948055" indent="-437515">
              <a:lnSpc>
                <a:spcPts val="3800"/>
              </a:lnSpc>
              <a:spcBef>
                <a:spcPts val="1005"/>
              </a:spcBef>
              <a:buSzPct val="122784"/>
              <a:buChar char="•"/>
              <a:tabLst>
                <a:tab pos="449580" algn="l"/>
              </a:tabLst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t-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популяцияның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&lt; 30)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9580" marR="948055" indent="-437515">
              <a:lnSpc>
                <a:spcPts val="3800"/>
              </a:lnSpc>
              <a:spcBef>
                <a:spcPts val="1005"/>
              </a:spcBef>
              <a:buSzPct val="122784"/>
              <a:buChar char="•"/>
              <a:tabLst>
                <a:tab pos="449580" algn="l"/>
              </a:tabLst>
            </a:pP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үлестірімге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құйрықтары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Стьюденттің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t-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үлестіріліміне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276088" y="6037935"/>
            <a:ext cx="7459980" cy="4690745"/>
            <a:chOff x="5276088" y="6037935"/>
            <a:chExt cx="7459980" cy="469074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83433" y="6037935"/>
              <a:ext cx="6952312" cy="455207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275948" y="6469221"/>
              <a:ext cx="6336665" cy="4259580"/>
            </a:xfrm>
            <a:custGeom>
              <a:avLst/>
              <a:gdLst/>
              <a:ahLst/>
              <a:cxnLst/>
              <a:rect l="l" t="t" r="r" b="b"/>
              <a:pathLst>
                <a:path w="6336665" h="4259580">
                  <a:moveTo>
                    <a:pt x="792099" y="0"/>
                  </a:moveTo>
                  <a:lnTo>
                    <a:pt x="0" y="0"/>
                  </a:lnTo>
                  <a:lnTo>
                    <a:pt x="0" y="2834944"/>
                  </a:lnTo>
                  <a:lnTo>
                    <a:pt x="792099" y="2834944"/>
                  </a:lnTo>
                  <a:lnTo>
                    <a:pt x="792099" y="0"/>
                  </a:lnTo>
                  <a:close/>
                </a:path>
                <a:path w="6336665" h="4259580">
                  <a:moveTo>
                    <a:pt x="6336246" y="3847985"/>
                  </a:moveTo>
                  <a:lnTo>
                    <a:pt x="2867964" y="3847985"/>
                  </a:lnTo>
                  <a:lnTo>
                    <a:pt x="2867964" y="4259199"/>
                  </a:lnTo>
                  <a:lnTo>
                    <a:pt x="6336246" y="4259199"/>
                  </a:lnTo>
                  <a:lnTo>
                    <a:pt x="6336246" y="384798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459636" y="10210643"/>
            <a:ext cx="3218180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49425" algn="l"/>
              </a:tabLst>
            </a:pPr>
            <a:r>
              <a:rPr sz="2150" spc="-10" dirty="0">
                <a:latin typeface="Trebuchet MS"/>
                <a:cs typeface="Trebuchet MS"/>
              </a:rPr>
              <a:t>Стандартное</a:t>
            </a:r>
            <a:r>
              <a:rPr sz="2150" dirty="0">
                <a:latin typeface="Trebuchet MS"/>
                <a:cs typeface="Trebuchet MS"/>
              </a:rPr>
              <a:t>	</a:t>
            </a:r>
            <a:r>
              <a:rPr sz="2150" spc="-10" dirty="0">
                <a:latin typeface="Trebuchet MS"/>
                <a:cs typeface="Trebuchet MS"/>
              </a:rPr>
              <a:t>отклонение</a:t>
            </a:r>
            <a:endParaRPr sz="215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12068" y="6214586"/>
            <a:ext cx="1333500" cy="55181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460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15"/>
              </a:spcBef>
            </a:pPr>
            <a:r>
              <a:rPr sz="1300" dirty="0">
                <a:latin typeface="Trebuchet MS"/>
                <a:cs typeface="Trebuchet MS"/>
              </a:rPr>
              <a:t>Норм.</a:t>
            </a:r>
            <a:r>
              <a:rPr sz="1300" spc="-10" dirty="0">
                <a:latin typeface="Trebuchet MS"/>
                <a:cs typeface="Trebuchet MS"/>
              </a:rPr>
              <a:t> распр.</a:t>
            </a:r>
            <a:endParaRPr sz="1300">
              <a:latin typeface="Trebuchet MS"/>
              <a:cs typeface="Trebuchet MS"/>
            </a:endParaRPr>
          </a:p>
          <a:p>
            <a:pPr marL="41910">
              <a:lnSpc>
                <a:spcPct val="100000"/>
              </a:lnSpc>
              <a:spcBef>
                <a:spcPts val="490"/>
              </a:spcBef>
            </a:pPr>
            <a:r>
              <a:rPr sz="1550" spc="-140" dirty="0">
                <a:latin typeface="Trebuchet MS"/>
                <a:cs typeface="Trebuchet MS"/>
              </a:rPr>
              <a:t>T-</a:t>
            </a:r>
            <a:r>
              <a:rPr sz="1550" spc="-10" dirty="0">
                <a:latin typeface="Trebuchet MS"/>
                <a:cs typeface="Trebuchet MS"/>
              </a:rPr>
              <a:t>распр.</a:t>
            </a:r>
            <a:endParaRPr sz="15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84388" y="7146420"/>
            <a:ext cx="729615" cy="2208530"/>
          </a:xfrm>
          <a:prstGeom prst="rect">
            <a:avLst/>
          </a:prstGeom>
        </p:spPr>
        <p:txBody>
          <a:bodyPr vert="vert270" wrap="square" lIns="0" tIns="29845" rIns="0" bIns="0" rtlCol="0">
            <a:spAutoFit/>
          </a:bodyPr>
          <a:lstStyle/>
          <a:p>
            <a:pPr marL="131445" marR="5080" indent="-119380">
              <a:lnSpc>
                <a:spcPts val="2700"/>
              </a:lnSpc>
              <a:spcBef>
                <a:spcPts val="235"/>
              </a:spcBef>
            </a:pPr>
            <a:r>
              <a:rPr sz="2450" spc="-30" dirty="0">
                <a:latin typeface="Trebuchet MS"/>
                <a:cs typeface="Trebuchet MS"/>
              </a:rPr>
              <a:t>распределение </a:t>
            </a:r>
            <a:r>
              <a:rPr sz="2450" spc="-10" dirty="0">
                <a:latin typeface="Trebuchet MS"/>
                <a:cs typeface="Trebuchet MS"/>
              </a:rPr>
              <a:t>вероятностей</a:t>
            </a:r>
            <a:endParaRPr sz="24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spc="-1115" dirty="0"/>
              <a:t>T</a:t>
            </a:r>
            <a:r>
              <a:rPr spc="-185" dirty="0"/>
              <a:t>-</a:t>
            </a:r>
            <a:r>
              <a:rPr spc="-20" dirty="0"/>
              <a:t>тест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84676" y="3180507"/>
            <a:ext cx="6553034" cy="3209462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288" y="863577"/>
            <a:ext cx="2409190" cy="1091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20" dirty="0"/>
              <a:t>F-</a:t>
            </a:r>
            <a:r>
              <a:rPr spc="-20" dirty="0"/>
              <a:t>test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3288" y="2256224"/>
            <a:ext cx="17524730" cy="34118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49580" indent="-436880">
              <a:lnSpc>
                <a:spcPts val="4350"/>
              </a:lnSpc>
              <a:spcBef>
                <a:spcPts val="105"/>
              </a:spcBef>
              <a:buSzPct val="122666"/>
              <a:buChar char="•"/>
              <a:tabLst>
                <a:tab pos="449580" algn="l"/>
              </a:tabLst>
            </a:pPr>
            <a:r>
              <a:rPr lang="en-US" sz="3750" spc="-25" dirty="0">
                <a:latin typeface="Trebuchet MS"/>
                <a:cs typeface="Trebuchet MS"/>
              </a:rPr>
              <a:t>F-</a:t>
            </a:r>
            <a:r>
              <a:rPr lang="ru-RU" sz="3750" spc="-25" dirty="0">
                <a:latin typeface="Trebuchet MS"/>
                <a:cs typeface="Trebuchet MS"/>
              </a:rPr>
              <a:t>тест </a:t>
            </a:r>
            <a:r>
              <a:rPr lang="ru-RU" sz="3750" spc="-25" dirty="0" err="1">
                <a:latin typeface="Trebuchet MS"/>
                <a:cs typeface="Trebuchet MS"/>
              </a:rPr>
              <a:t>екі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немесе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одан</a:t>
            </a:r>
            <a:r>
              <a:rPr lang="ru-RU" sz="3750" spc="-25" dirty="0">
                <a:latin typeface="Trebuchet MS"/>
                <a:cs typeface="Trebuchet MS"/>
              </a:rPr>
              <a:t> да </a:t>
            </a:r>
            <a:r>
              <a:rPr lang="ru-RU" sz="3750" spc="-25" dirty="0" err="1">
                <a:latin typeface="Trebuchet MS"/>
                <a:cs typeface="Trebuchet MS"/>
              </a:rPr>
              <a:t>көп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популяциялардың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дисперсияларын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салыстыру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үшін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қолданылады</a:t>
            </a:r>
            <a:r>
              <a:rPr lang="ru-RU" sz="3750" spc="-25" dirty="0">
                <a:latin typeface="Trebuchet MS"/>
                <a:cs typeface="Trebuchet MS"/>
              </a:rPr>
              <a:t>. </a:t>
            </a:r>
            <a:r>
              <a:rPr lang="ru-RU" sz="3750" spc="-25" dirty="0" err="1">
                <a:latin typeface="Trebuchet MS"/>
                <a:cs typeface="Trebuchet MS"/>
              </a:rPr>
              <a:t>Ол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көбінесе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дисперсияны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талдауда</a:t>
            </a:r>
            <a:r>
              <a:rPr lang="ru-RU" sz="3750" spc="-25" dirty="0">
                <a:latin typeface="Trebuchet MS"/>
                <a:cs typeface="Trebuchet MS"/>
              </a:rPr>
              <a:t> (</a:t>
            </a:r>
            <a:r>
              <a:rPr lang="en-US" sz="3750" spc="-25" dirty="0">
                <a:latin typeface="Trebuchet MS"/>
                <a:cs typeface="Trebuchet MS"/>
              </a:rPr>
              <a:t>ANOVA) </a:t>
            </a:r>
            <a:r>
              <a:rPr lang="ru-RU" sz="3750" spc="-25" dirty="0" err="1">
                <a:latin typeface="Trebuchet MS"/>
                <a:cs typeface="Trebuchet MS"/>
              </a:rPr>
              <a:t>бірнеше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топтардың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орташа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мәндері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арасындағы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айырмашылықтарды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тексеру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үшін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қолданылады</a:t>
            </a:r>
            <a:r>
              <a:rPr lang="ru-RU" sz="3750" spc="-25" dirty="0">
                <a:latin typeface="Trebuchet MS"/>
                <a:cs typeface="Trebuchet MS"/>
              </a:rPr>
              <a:t>.</a:t>
            </a:r>
          </a:p>
          <a:p>
            <a:pPr marL="449580" indent="-436880">
              <a:lnSpc>
                <a:spcPts val="4350"/>
              </a:lnSpc>
              <a:spcBef>
                <a:spcPts val="105"/>
              </a:spcBef>
              <a:buSzPct val="122666"/>
              <a:buChar char="•"/>
              <a:tabLst>
                <a:tab pos="449580" algn="l"/>
              </a:tabLst>
            </a:pPr>
            <a:r>
              <a:rPr lang="en-US" sz="3750" spc="-25" dirty="0">
                <a:latin typeface="Trebuchet MS"/>
                <a:cs typeface="Trebuchet MS"/>
              </a:rPr>
              <a:t>F-</a:t>
            </a:r>
            <a:r>
              <a:rPr lang="ru-RU" sz="3750" spc="-25" dirty="0">
                <a:latin typeface="Trebuchet MS"/>
                <a:cs typeface="Trebuchet MS"/>
              </a:rPr>
              <a:t>тест </a:t>
            </a:r>
            <a:r>
              <a:rPr lang="ru-RU" sz="3750" spc="-25" dirty="0" err="1">
                <a:latin typeface="Trebuchet MS"/>
                <a:cs typeface="Trebuchet MS"/>
              </a:rPr>
              <a:t>статистикасы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оң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ығысқан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және</a:t>
            </a:r>
            <a:r>
              <a:rPr lang="ru-RU" sz="3750" spc="-25" dirty="0">
                <a:latin typeface="Trebuchet MS"/>
                <a:cs typeface="Trebuchet MS"/>
              </a:rPr>
              <a:t> тек </a:t>
            </a:r>
            <a:r>
              <a:rPr lang="ru-RU" sz="3750" spc="-25" dirty="0" err="1">
                <a:latin typeface="Trebuchet MS"/>
                <a:cs typeface="Trebuchet MS"/>
              </a:rPr>
              <a:t>теріс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емес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мәндерді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қабылдайтын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en-US" sz="3750" spc="-25" dirty="0">
                <a:latin typeface="Trebuchet MS"/>
                <a:cs typeface="Trebuchet MS"/>
              </a:rPr>
              <a:t>F-</a:t>
            </a:r>
            <a:r>
              <a:rPr lang="ru-RU" sz="3750" spc="-25" dirty="0" err="1">
                <a:latin typeface="Trebuchet MS"/>
                <a:cs typeface="Trebuchet MS"/>
              </a:rPr>
              <a:t>үлестірілімін</a:t>
            </a:r>
            <a:r>
              <a:rPr lang="ru-RU" sz="3750" spc="-25" dirty="0">
                <a:latin typeface="Trebuchet MS"/>
                <a:cs typeface="Trebuchet MS"/>
              </a:rPr>
              <a:t> </a:t>
            </a:r>
            <a:r>
              <a:rPr lang="ru-RU" sz="3750" spc="-25" dirty="0" err="1">
                <a:latin typeface="Trebuchet MS"/>
                <a:cs typeface="Trebuchet MS"/>
              </a:rPr>
              <a:t>бақылайды</a:t>
            </a:r>
            <a:r>
              <a:rPr lang="ru-RU" sz="3750" spc="-25" dirty="0">
                <a:latin typeface="Trebuchet MS"/>
                <a:cs typeface="Trebuchet MS"/>
              </a:rPr>
              <a:t>.</a:t>
            </a:r>
            <a:endParaRPr sz="375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20206" y="5199756"/>
            <a:ext cx="6101941" cy="4792858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spc="-120" dirty="0"/>
              <a:t>F-</a:t>
            </a:r>
            <a:r>
              <a:rPr spc="-20" dirty="0"/>
              <a:t>test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3288" y="3507651"/>
            <a:ext cx="17512665" cy="493199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449580" marR="146050" indent="-437515" algn="just">
              <a:lnSpc>
                <a:spcPts val="4000"/>
              </a:lnSpc>
              <a:spcBef>
                <a:spcPts val="844"/>
              </a:spcBef>
              <a:buSzPct val="122784"/>
              <a:buChar char="•"/>
              <a:tabLst>
                <a:tab pos="449580" algn="l"/>
              </a:tabLst>
            </a:pPr>
            <a:r>
              <a:rPr lang="en-US" sz="3950" dirty="0">
                <a:latin typeface="Trebuchet MS"/>
                <a:cs typeface="Trebuchet MS"/>
              </a:rPr>
              <a:t>ANOVA-</a:t>
            </a:r>
            <a:r>
              <a:rPr lang="ru-RU" sz="3950" dirty="0">
                <a:latin typeface="Trebuchet MS"/>
                <a:cs typeface="Trebuchet MS"/>
              </a:rPr>
              <a:t>да </a:t>
            </a:r>
            <a:r>
              <a:rPr lang="en-US" sz="3950" dirty="0">
                <a:latin typeface="Trebuchet MS"/>
                <a:cs typeface="Trebuchet MS"/>
              </a:rPr>
              <a:t>F-</a:t>
            </a:r>
            <a:r>
              <a:rPr lang="ru-RU" sz="3950" dirty="0">
                <a:latin typeface="Trebuchet MS"/>
                <a:cs typeface="Trebuchet MS"/>
              </a:rPr>
              <a:t>тест </a:t>
            </a:r>
            <a:r>
              <a:rPr lang="ru-RU" sz="3950" dirty="0" err="1">
                <a:latin typeface="Trebuchet MS"/>
                <a:cs typeface="Trebuchet MS"/>
              </a:rPr>
              <a:t>топтар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арасындағы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дисперсияны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топтар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ішіндегі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дисперсиямен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салыстырады</a:t>
            </a:r>
            <a:r>
              <a:rPr lang="ru-RU" sz="3950" dirty="0">
                <a:latin typeface="Trebuchet MS"/>
                <a:cs typeface="Trebuchet MS"/>
              </a:rPr>
              <a:t>. </a:t>
            </a:r>
            <a:r>
              <a:rPr lang="ru-RU" sz="3950" dirty="0" err="1">
                <a:latin typeface="Trebuchet MS"/>
                <a:cs typeface="Trebuchet MS"/>
              </a:rPr>
              <a:t>Егер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бұл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дисперсиялардың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арақатынасы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жеткілікті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үлкен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болса</a:t>
            </a:r>
            <a:r>
              <a:rPr lang="ru-RU" sz="3950" dirty="0">
                <a:latin typeface="Trebuchet MS"/>
                <a:cs typeface="Trebuchet MS"/>
              </a:rPr>
              <a:t>, </a:t>
            </a:r>
            <a:r>
              <a:rPr lang="ru-RU" sz="3950" dirty="0" err="1">
                <a:latin typeface="Trebuchet MS"/>
                <a:cs typeface="Trebuchet MS"/>
              </a:rPr>
              <a:t>бұл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топтың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мағынасы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әртүрлі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екенін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көрсетеді</a:t>
            </a:r>
            <a:r>
              <a:rPr lang="ru-RU" sz="3950" dirty="0">
                <a:latin typeface="Trebuchet MS"/>
                <a:cs typeface="Trebuchet MS"/>
              </a:rPr>
              <a:t>.</a:t>
            </a:r>
          </a:p>
          <a:p>
            <a:pPr marL="449580" marR="146050" indent="-437515" algn="just">
              <a:lnSpc>
                <a:spcPts val="4000"/>
              </a:lnSpc>
              <a:spcBef>
                <a:spcPts val="844"/>
              </a:spcBef>
              <a:buSzPct val="122784"/>
              <a:buChar char="•"/>
              <a:tabLst>
                <a:tab pos="449580" algn="l"/>
              </a:tabLst>
            </a:pPr>
            <a:endParaRPr lang="ru-RU" sz="3950" dirty="0">
              <a:latin typeface="Trebuchet MS"/>
              <a:cs typeface="Trebuchet MS"/>
            </a:endParaRPr>
          </a:p>
          <a:p>
            <a:pPr marL="449580" marR="146050" indent="-437515" algn="just">
              <a:lnSpc>
                <a:spcPts val="4000"/>
              </a:lnSpc>
              <a:spcBef>
                <a:spcPts val="844"/>
              </a:spcBef>
              <a:buSzPct val="122784"/>
              <a:buChar char="•"/>
              <a:tabLst>
                <a:tab pos="449580" algn="l"/>
              </a:tabLst>
            </a:pPr>
            <a:r>
              <a:rPr lang="ru-RU" sz="3950" dirty="0" err="1">
                <a:latin typeface="Trebuchet MS"/>
                <a:cs typeface="Trebuchet MS"/>
              </a:rPr>
              <a:t>Мысал</a:t>
            </a:r>
            <a:r>
              <a:rPr lang="ru-RU" sz="3950" dirty="0">
                <a:latin typeface="Trebuchet MS"/>
                <a:cs typeface="Trebuchet MS"/>
              </a:rPr>
              <a:t>: </a:t>
            </a:r>
            <a:r>
              <a:rPr lang="ru-RU" sz="3950" dirty="0" err="1">
                <a:latin typeface="Trebuchet MS"/>
                <a:cs typeface="Trebuchet MS"/>
              </a:rPr>
              <a:t>Зерттеуші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үш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оқыту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әдісінің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оқушылардың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оқу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жетістіктеріне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тиімділігінде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айырмашылықтар</a:t>
            </a:r>
            <a:r>
              <a:rPr lang="ru-RU" sz="3950" dirty="0">
                <a:latin typeface="Trebuchet MS"/>
                <a:cs typeface="Trebuchet MS"/>
              </a:rPr>
              <a:t> бар-</a:t>
            </a:r>
            <a:r>
              <a:rPr lang="ru-RU" sz="3950" dirty="0" err="1">
                <a:latin typeface="Trebuchet MS"/>
                <a:cs typeface="Trebuchet MS"/>
              </a:rPr>
              <a:t>жоғын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анықтағысы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келеді</a:t>
            </a:r>
            <a:r>
              <a:rPr lang="ru-RU" sz="3950" dirty="0">
                <a:latin typeface="Trebuchet MS"/>
                <a:cs typeface="Trebuchet MS"/>
              </a:rPr>
              <a:t>. </a:t>
            </a:r>
            <a:r>
              <a:rPr lang="ru-RU" sz="3950" dirty="0" err="1">
                <a:latin typeface="Trebuchet MS"/>
                <a:cs typeface="Trebuchet MS"/>
              </a:rPr>
              <a:t>Олар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әр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әдіс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бойынша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оқушылардың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оқу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жетістіктері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туралы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деректер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жинайды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және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топтар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арасындағы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және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топтар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ішіндегі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дисперсияларды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салыстыру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үшін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en-US" sz="3950" dirty="0">
                <a:latin typeface="Trebuchet MS"/>
                <a:cs typeface="Trebuchet MS"/>
              </a:rPr>
              <a:t>F-</a:t>
            </a:r>
            <a:r>
              <a:rPr lang="ru-RU" sz="3950" dirty="0" err="1">
                <a:latin typeface="Trebuchet MS"/>
                <a:cs typeface="Trebuchet MS"/>
              </a:rPr>
              <a:t>тестті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қолданатын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en-US" sz="3950" dirty="0">
                <a:latin typeface="Trebuchet MS"/>
                <a:cs typeface="Trebuchet MS"/>
              </a:rPr>
              <a:t>ANOVA-</a:t>
            </a:r>
            <a:r>
              <a:rPr lang="ru-RU" sz="3950" dirty="0" err="1">
                <a:latin typeface="Trebuchet MS"/>
                <a:cs typeface="Trebuchet MS"/>
              </a:rPr>
              <a:t>ны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пайдаланады</a:t>
            </a:r>
            <a:r>
              <a:rPr lang="ru-RU" sz="395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0894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240" dirty="0"/>
              <a:t>Сен</a:t>
            </a:r>
            <a:r>
              <a:rPr lang="en-US" spc="-240" dirty="0" err="1"/>
              <a:t>i</a:t>
            </a:r>
            <a:r>
              <a:rPr lang="ru-RU" spc="-240" dirty="0" err="1"/>
              <a:t>мд</a:t>
            </a:r>
            <a:r>
              <a:rPr lang="en-US" spc="-240" dirty="0" err="1"/>
              <a:t>i</a:t>
            </a:r>
            <a:r>
              <a:rPr lang="ru-RU" spc="-240" dirty="0"/>
              <a:t>к </a:t>
            </a:r>
            <a:r>
              <a:rPr lang="ru-RU" spc="-240" dirty="0" err="1"/>
              <a:t>аралықтары</a:t>
            </a:r>
            <a:endParaRPr spc="-3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499142"/>
            <a:ext cx="7640320" cy="6775573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449580" marR="675005" indent="-437515">
              <a:lnSpc>
                <a:spcPts val="3900"/>
              </a:lnSpc>
              <a:spcBef>
                <a:spcPts val="735"/>
              </a:spcBef>
              <a:buSzPct val="122666"/>
              <a:buChar char="•"/>
              <a:tabLst>
                <a:tab pos="449580" algn="l"/>
              </a:tabLst>
            </a:pPr>
            <a:r>
              <a:rPr lang="ru-RU" sz="3750" dirty="0" err="1">
                <a:latin typeface="Trebuchet MS"/>
                <a:cs typeface="Trebuchet MS"/>
              </a:rPr>
              <a:t>Популяцияның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орташа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мәні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үшін</a:t>
            </a:r>
            <a:r>
              <a:rPr lang="ru-RU" sz="3750" dirty="0">
                <a:latin typeface="Trebuchet MS"/>
                <a:cs typeface="Trebuchet MS"/>
              </a:rPr>
              <a:t> 95% </a:t>
            </a:r>
            <a:r>
              <a:rPr lang="ru-RU" sz="3750" dirty="0" err="1">
                <a:latin typeface="Trebuchet MS"/>
                <a:cs typeface="Trebuchet MS"/>
              </a:rPr>
              <a:t>сенімділік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аралығы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біздің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нақты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популяцияның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орташа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мәні</a:t>
            </a:r>
            <a:r>
              <a:rPr lang="ru-RU" sz="3750" dirty="0">
                <a:latin typeface="Trebuchet MS"/>
                <a:cs typeface="Trebuchet MS"/>
              </a:rPr>
              <a:t> осы </a:t>
            </a:r>
            <a:r>
              <a:rPr lang="ru-RU" sz="3750" dirty="0" err="1">
                <a:latin typeface="Trebuchet MS"/>
                <a:cs typeface="Trebuchet MS"/>
              </a:rPr>
              <a:t>аралыққа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сәйкес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келетініне</a:t>
            </a:r>
            <a:r>
              <a:rPr lang="ru-RU" sz="3750" dirty="0">
                <a:latin typeface="Trebuchet MS"/>
                <a:cs typeface="Trebuchet MS"/>
              </a:rPr>
              <a:t> 95% </a:t>
            </a:r>
            <a:r>
              <a:rPr lang="ru-RU" sz="3750" dirty="0" err="1">
                <a:latin typeface="Trebuchet MS"/>
                <a:cs typeface="Trebuchet MS"/>
              </a:rPr>
              <a:t>сенімді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екенімізді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көрсетеді</a:t>
            </a:r>
            <a:r>
              <a:rPr lang="ru-RU" sz="3750" dirty="0">
                <a:latin typeface="Trebuchet MS"/>
                <a:cs typeface="Trebuchet MS"/>
              </a:rPr>
              <a:t>.</a:t>
            </a:r>
          </a:p>
          <a:p>
            <a:pPr marL="449580" marR="675005" indent="-437515">
              <a:lnSpc>
                <a:spcPts val="3900"/>
              </a:lnSpc>
              <a:spcBef>
                <a:spcPts val="735"/>
              </a:spcBef>
              <a:buSzPct val="122666"/>
              <a:buChar char="•"/>
              <a:tabLst>
                <a:tab pos="449580" algn="l"/>
              </a:tabLst>
            </a:pPr>
            <a:endParaRPr lang="ru-RU" sz="3750" dirty="0">
              <a:latin typeface="Trebuchet MS"/>
              <a:cs typeface="Trebuchet MS"/>
            </a:endParaRPr>
          </a:p>
          <a:p>
            <a:pPr marL="449580" marR="675005" indent="-437515">
              <a:lnSpc>
                <a:spcPts val="3900"/>
              </a:lnSpc>
              <a:spcBef>
                <a:spcPts val="735"/>
              </a:spcBef>
              <a:buSzPct val="122666"/>
              <a:buChar char="•"/>
              <a:tabLst>
                <a:tab pos="449580" algn="l"/>
              </a:tabLst>
            </a:pPr>
            <a:r>
              <a:rPr lang="ru-RU" sz="3750" dirty="0" err="1">
                <a:latin typeface="Trebuchet MS"/>
                <a:cs typeface="Trebuchet MS"/>
              </a:rPr>
              <a:t>Сенімділік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аралықтары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модельдің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болжамдарының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немесе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параметрлерді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бағалаудың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белгісіздігін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сандық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бағалау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үшін</a:t>
            </a:r>
            <a:r>
              <a:rPr lang="ru-RU" sz="3750" dirty="0">
                <a:latin typeface="Trebuchet MS"/>
                <a:cs typeface="Trebuchet MS"/>
              </a:rPr>
              <a:t> </a:t>
            </a:r>
            <a:r>
              <a:rPr lang="ru-RU" sz="3750" dirty="0" err="1">
                <a:latin typeface="Trebuchet MS"/>
                <a:cs typeface="Trebuchet MS"/>
              </a:rPr>
              <a:t>қолданылады</a:t>
            </a:r>
            <a:r>
              <a:rPr lang="ru-RU" sz="3750" dirty="0">
                <a:latin typeface="Trebuchet MS"/>
                <a:cs typeface="Trebuchet MS"/>
              </a:rPr>
              <a:t>.</a:t>
            </a:r>
            <a:endParaRPr sz="375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8797" y="4076597"/>
            <a:ext cx="9290069" cy="495135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29012" y="3443493"/>
            <a:ext cx="13046075" cy="44223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9550" b="0" spc="-235" dirty="0">
                <a:latin typeface="Verdana"/>
                <a:cs typeface="Verdana"/>
              </a:rPr>
              <a:t>Назар </a:t>
            </a:r>
            <a:r>
              <a:rPr lang="ru-RU" sz="9550" b="0" spc="-235" dirty="0" err="1">
                <a:latin typeface="Verdana"/>
                <a:cs typeface="Verdana"/>
              </a:rPr>
              <a:t>аударғаныңызға</a:t>
            </a:r>
            <a:r>
              <a:rPr lang="ru-RU" sz="9550" b="0" spc="-235" dirty="0">
                <a:latin typeface="Verdana"/>
                <a:cs typeface="Verdana"/>
              </a:rPr>
              <a:t> </a:t>
            </a:r>
            <a:r>
              <a:rPr lang="ru-RU" sz="9550" b="0" spc="-235" dirty="0" err="1">
                <a:latin typeface="Verdana"/>
                <a:cs typeface="Verdana"/>
              </a:rPr>
              <a:t>рақмет</a:t>
            </a:r>
            <a:r>
              <a:rPr lang="ru-RU" sz="9550" b="0" spc="-235" dirty="0">
                <a:latin typeface="Verdana"/>
                <a:cs typeface="Verdana"/>
              </a:rPr>
              <a:t>!</a:t>
            </a:r>
            <a:endParaRPr sz="955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966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100"/>
              </a:spcBef>
            </a:pPr>
            <a:r>
              <a:rPr lang="ru-RU" sz="6200" spc="-60" dirty="0" err="1"/>
              <a:t>Инференциалды</a:t>
            </a:r>
            <a:r>
              <a:rPr lang="ru-RU" sz="6200" spc="-60" dirty="0"/>
              <a:t> статистика не </a:t>
            </a:r>
            <a:r>
              <a:rPr lang="ru-RU" sz="6200" spc="-60" dirty="0" err="1"/>
              <a:t>үшін</a:t>
            </a:r>
            <a:r>
              <a:rPr lang="ru-RU" sz="6200" spc="-60" dirty="0"/>
              <a:t> </a:t>
            </a:r>
            <a:r>
              <a:rPr lang="ru-RU" sz="6200" spc="-60" dirty="0" err="1"/>
              <a:t>қажет</a:t>
            </a:r>
            <a:r>
              <a:rPr lang="ru-RU" sz="6200" spc="-60" dirty="0"/>
              <a:t>?</a:t>
            </a:r>
            <a:endParaRPr sz="6200" dirty="0"/>
          </a:p>
        </p:txBody>
      </p:sp>
      <p:sp>
        <p:nvSpPr>
          <p:cNvPr id="3" name="object 3"/>
          <p:cNvSpPr txBox="1"/>
          <p:nvPr/>
        </p:nvSpPr>
        <p:spPr>
          <a:xfrm>
            <a:off x="1124685" y="2987675"/>
            <a:ext cx="9583420" cy="7744428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429895" marR="1019175" indent="-417830">
              <a:lnSpc>
                <a:spcPts val="3200"/>
              </a:lnSpc>
              <a:spcBef>
                <a:spcPts val="790"/>
              </a:spcBef>
              <a:buSzPct val="124615"/>
              <a:buFont typeface="Arial MT"/>
              <a:buChar char="•"/>
              <a:tabLst>
                <a:tab pos="429895" algn="l"/>
              </a:tabLst>
            </a:pPr>
            <a:r>
              <a:rPr lang="ru-RU" sz="3250" b="1" spc="-35" dirty="0" err="1">
                <a:latin typeface="Arial"/>
                <a:cs typeface="Arial"/>
              </a:rPr>
              <a:t>Болжамды</a:t>
            </a:r>
            <a:r>
              <a:rPr lang="ru-RU" sz="3250" b="1" spc="-35" dirty="0">
                <a:latin typeface="Arial"/>
                <a:cs typeface="Arial"/>
              </a:rPr>
              <a:t> статистика </a:t>
            </a:r>
            <a:r>
              <a:rPr lang="ru-RU" sz="3250" b="1" spc="-35" dirty="0" err="1">
                <a:latin typeface="Arial"/>
                <a:cs typeface="Arial"/>
              </a:rPr>
              <a:t>бізге</a:t>
            </a:r>
            <a:r>
              <a:rPr lang="ru-RU" sz="3250" b="1" spc="-35" dirty="0">
                <a:latin typeface="Arial"/>
                <a:cs typeface="Arial"/>
              </a:rPr>
              <a:t> </a:t>
            </a:r>
            <a:r>
              <a:rPr lang="ru-RU" sz="3250" b="1" spc="-35" dirty="0" err="1">
                <a:latin typeface="Arial"/>
                <a:cs typeface="Arial"/>
              </a:rPr>
              <a:t>көмектеседі</a:t>
            </a:r>
            <a:r>
              <a:rPr sz="3250" b="1" spc="-20" dirty="0">
                <a:latin typeface="Arial"/>
                <a:cs typeface="Arial"/>
              </a:rPr>
              <a:t>:</a:t>
            </a:r>
            <a:endParaRPr sz="3250" dirty="0">
              <a:latin typeface="Arial"/>
              <a:cs typeface="Arial"/>
            </a:endParaRPr>
          </a:p>
          <a:p>
            <a:pPr marL="932815" marR="1856739" lvl="1" indent="-417830">
              <a:lnSpc>
                <a:spcPts val="3200"/>
              </a:lnSpc>
              <a:spcBef>
                <a:spcPts val="3690"/>
              </a:spcBef>
              <a:buSzPct val="124615"/>
              <a:buFont typeface="Trebuchet MS"/>
              <a:buChar char="•"/>
              <a:tabLst>
                <a:tab pos="932815" algn="l"/>
              </a:tabLst>
            </a:pPr>
            <a:r>
              <a:rPr lang="ru-RU" sz="3250" b="1" dirty="0" err="1">
                <a:latin typeface="Arial"/>
                <a:cs typeface="Arial"/>
              </a:rPr>
              <a:t>Іріктемеден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қорытындыларды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популяцияға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жалпылаңыз</a:t>
            </a:r>
            <a:r>
              <a:rPr lang="ru-RU" sz="3250" b="1" dirty="0">
                <a:latin typeface="Arial"/>
                <a:cs typeface="Arial"/>
              </a:rPr>
              <a:t>.</a:t>
            </a:r>
          </a:p>
          <a:p>
            <a:pPr marL="932815" marR="1856739" lvl="1" indent="-417830">
              <a:lnSpc>
                <a:spcPts val="3200"/>
              </a:lnSpc>
              <a:spcBef>
                <a:spcPts val="3690"/>
              </a:spcBef>
              <a:buSzPct val="124615"/>
              <a:buFont typeface="Trebuchet MS"/>
              <a:buChar char="•"/>
              <a:tabLst>
                <a:tab pos="932815" algn="l"/>
              </a:tabLst>
            </a:pPr>
            <a:r>
              <a:rPr lang="ru-RU" sz="3250" b="1" dirty="0" err="1">
                <a:latin typeface="Arial"/>
                <a:cs typeface="Arial"/>
              </a:rPr>
              <a:t>Деректер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туралы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болжамдарды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немесе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тұжырымдарды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растау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үшін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гипотезаларды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тексеріңіз</a:t>
            </a:r>
            <a:r>
              <a:rPr lang="ru-RU" sz="3250" b="1" dirty="0">
                <a:latin typeface="Arial"/>
                <a:cs typeface="Arial"/>
              </a:rPr>
              <a:t>.</a:t>
            </a:r>
          </a:p>
          <a:p>
            <a:pPr marL="932815" marR="1856739" lvl="1" indent="-417830">
              <a:lnSpc>
                <a:spcPts val="3200"/>
              </a:lnSpc>
              <a:spcBef>
                <a:spcPts val="3690"/>
              </a:spcBef>
              <a:buSzPct val="124615"/>
              <a:buFont typeface="Trebuchet MS"/>
              <a:buChar char="•"/>
              <a:tabLst>
                <a:tab pos="932815" algn="l"/>
              </a:tabLst>
            </a:pPr>
            <a:r>
              <a:rPr lang="ru-RU" sz="3250" b="1" dirty="0" err="1">
                <a:latin typeface="Arial"/>
                <a:cs typeface="Arial"/>
              </a:rPr>
              <a:t>Сенімділік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аралықтары</a:t>
            </a:r>
            <a:r>
              <a:rPr lang="ru-RU" sz="3250" b="1" dirty="0">
                <a:latin typeface="Arial"/>
                <a:cs typeface="Arial"/>
              </a:rPr>
              <a:t> мен </a:t>
            </a:r>
            <a:r>
              <a:rPr lang="en-US" sz="3250" b="1" dirty="0">
                <a:latin typeface="Arial"/>
                <a:cs typeface="Arial"/>
              </a:rPr>
              <a:t>p-</a:t>
            </a:r>
            <a:r>
              <a:rPr lang="ru-RU" sz="3250" b="1" dirty="0" err="1">
                <a:latin typeface="Arial"/>
                <a:cs typeface="Arial"/>
              </a:rPr>
              <a:t>мәндерін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есептеу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арқылы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белгісіздікті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сандық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түрде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анықтаңыз</a:t>
            </a:r>
            <a:r>
              <a:rPr lang="ru-RU" sz="3250" b="1" dirty="0">
                <a:latin typeface="Arial"/>
                <a:cs typeface="Arial"/>
              </a:rPr>
              <a:t>.</a:t>
            </a:r>
          </a:p>
          <a:p>
            <a:pPr marL="932815" marR="1856739" lvl="1" indent="-417830">
              <a:lnSpc>
                <a:spcPts val="3200"/>
              </a:lnSpc>
              <a:spcBef>
                <a:spcPts val="3690"/>
              </a:spcBef>
              <a:buSzPct val="124615"/>
              <a:buFont typeface="Trebuchet MS"/>
              <a:buChar char="•"/>
              <a:tabLst>
                <a:tab pos="932815" algn="l"/>
              </a:tabLst>
            </a:pPr>
            <a:r>
              <a:rPr lang="ru-RU" sz="3250" b="1" dirty="0" err="1">
                <a:latin typeface="Arial"/>
                <a:cs typeface="Arial"/>
              </a:rPr>
              <a:t>Статистикалық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модельдерді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пайдаланып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болжамдар</a:t>
            </a:r>
            <a:r>
              <a:rPr lang="ru-RU" sz="3250" b="1" dirty="0">
                <a:latin typeface="Arial"/>
                <a:cs typeface="Arial"/>
              </a:rPr>
              <a:t> </a:t>
            </a:r>
            <a:r>
              <a:rPr lang="ru-RU" sz="3250" b="1" dirty="0" err="1">
                <a:latin typeface="Arial"/>
                <a:cs typeface="Arial"/>
              </a:rPr>
              <a:t>жасаңыз</a:t>
            </a:r>
            <a:r>
              <a:rPr lang="ru-RU" sz="3250" b="1" dirty="0">
                <a:latin typeface="Arial"/>
                <a:cs typeface="Arial"/>
              </a:rPr>
              <a:t>.</a:t>
            </a:r>
            <a:endParaRPr sz="325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68752" y="3453296"/>
            <a:ext cx="7610663" cy="483705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4669" y="625475"/>
            <a:ext cx="18024345" cy="966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100"/>
              </a:spcBef>
            </a:pPr>
            <a:r>
              <a:rPr lang="ru-RU" sz="6200" spc="-60" dirty="0" err="1"/>
              <a:t>Инференциалды</a:t>
            </a:r>
            <a:r>
              <a:rPr lang="ru-RU" sz="6200" spc="-60" dirty="0"/>
              <a:t> статистика не </a:t>
            </a:r>
            <a:r>
              <a:rPr lang="ru-RU" sz="6200" spc="-60" dirty="0" err="1"/>
              <a:t>үшін</a:t>
            </a:r>
            <a:r>
              <a:rPr lang="ru-RU" sz="6200" spc="-60" dirty="0"/>
              <a:t> </a:t>
            </a:r>
            <a:r>
              <a:rPr lang="ru-RU" sz="6200" spc="-60" dirty="0" err="1"/>
              <a:t>қажет</a:t>
            </a:r>
            <a:r>
              <a:rPr lang="ru-RU" sz="6200" spc="-60" dirty="0"/>
              <a:t>?</a:t>
            </a:r>
            <a:endParaRPr sz="6200" dirty="0"/>
          </a:p>
        </p:txBody>
      </p:sp>
      <p:sp>
        <p:nvSpPr>
          <p:cNvPr id="3" name="object 3"/>
          <p:cNvSpPr txBox="1"/>
          <p:nvPr/>
        </p:nvSpPr>
        <p:spPr>
          <a:xfrm>
            <a:off x="1043100" y="3912135"/>
            <a:ext cx="8599805" cy="35516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14984" indent="-502284">
              <a:lnSpc>
                <a:spcPts val="4600"/>
              </a:lnSpc>
              <a:spcBef>
                <a:spcPts val="95"/>
              </a:spcBef>
              <a:buSzPct val="122784"/>
              <a:buFont typeface="Trebuchet MS"/>
              <a:buChar char="•"/>
              <a:tabLst>
                <a:tab pos="514984" algn="l"/>
              </a:tabLst>
            </a:pPr>
            <a:r>
              <a:rPr lang="ru-RU" sz="3950" b="1" spc="-35" dirty="0" err="1">
                <a:latin typeface="Arial"/>
                <a:cs typeface="Arial"/>
              </a:rPr>
              <a:t>Инференциалды</a:t>
            </a:r>
            <a:r>
              <a:rPr lang="ru-RU" sz="3950" b="1" spc="-35" dirty="0">
                <a:latin typeface="Arial"/>
                <a:cs typeface="Arial"/>
              </a:rPr>
              <a:t> статистика </a:t>
            </a:r>
            <a:r>
              <a:rPr lang="ru-RU" sz="3950" spc="-35" dirty="0" err="1">
                <a:latin typeface="Arial"/>
                <a:cs typeface="Arial"/>
              </a:rPr>
              <a:t>сізде</a:t>
            </a:r>
            <a:r>
              <a:rPr lang="ru-RU" sz="3950" spc="-35" dirty="0">
                <a:latin typeface="Arial"/>
                <a:cs typeface="Arial"/>
              </a:rPr>
              <a:t> бар </a:t>
            </a:r>
            <a:r>
              <a:rPr lang="ru-RU" sz="3950" spc="-35" dirty="0" err="1">
                <a:latin typeface="Arial"/>
                <a:cs typeface="Arial"/>
              </a:rPr>
              <a:t>деректерден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тысқары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шығуға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және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сізде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жоқ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деректер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туралы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хабардар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шешім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қабылдауға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мүмкіндік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беретін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құралдарды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ұсынады</a:t>
            </a:r>
            <a:r>
              <a:rPr lang="ru-RU" sz="3950" spc="-35" dirty="0">
                <a:latin typeface="Arial"/>
                <a:cs typeface="Arial"/>
              </a:rPr>
              <a:t>.</a:t>
            </a:r>
            <a:endParaRPr sz="3950" dirty="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56842" y="4840101"/>
            <a:ext cx="8811545" cy="278884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0894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220" dirty="0" err="1"/>
              <a:t>Негізгі</a:t>
            </a:r>
            <a:r>
              <a:rPr lang="ru-RU" spc="-220" dirty="0"/>
              <a:t> </a:t>
            </a:r>
            <a:r>
              <a:rPr lang="ru-RU" spc="-220" dirty="0" err="1"/>
              <a:t>ұғымдар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506381"/>
            <a:ext cx="17560925" cy="5114290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514350" marR="878205" indent="-502284">
              <a:lnSpc>
                <a:spcPts val="3800"/>
              </a:lnSpc>
              <a:spcBef>
                <a:spcPts val="1005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3950" b="1" dirty="0" err="1">
                <a:latin typeface="Trebuchet MS"/>
                <a:cs typeface="Trebuchet MS"/>
              </a:rPr>
              <a:t>Жалпы</a:t>
            </a:r>
            <a:r>
              <a:rPr lang="ru-RU" sz="3950" b="1" dirty="0">
                <a:latin typeface="Trebuchet MS"/>
                <a:cs typeface="Trebuchet MS"/>
              </a:rPr>
              <a:t> популяция </a:t>
            </a:r>
            <a:r>
              <a:rPr lang="en-US" sz="3950" spc="-10" dirty="0">
                <a:latin typeface="Trebuchet MS"/>
                <a:cs typeface="Trebuchet MS"/>
              </a:rPr>
              <a:t>(population)</a:t>
            </a:r>
            <a:r>
              <a:rPr lang="en-US" sz="3950" spc="-204" dirty="0">
                <a:latin typeface="Trebuchet MS"/>
                <a:cs typeface="Trebuchet MS"/>
              </a:rPr>
              <a:t> </a:t>
            </a:r>
            <a:r>
              <a:rPr lang="ru-RU" sz="3950" dirty="0">
                <a:latin typeface="Trebuchet MS"/>
                <a:cs typeface="Trebuchet MS"/>
              </a:rPr>
              <a:t>- </a:t>
            </a:r>
            <a:r>
              <a:rPr lang="ru-RU" sz="3950" dirty="0" err="1">
                <a:latin typeface="Trebuchet MS"/>
                <a:cs typeface="Trebuchet MS"/>
              </a:rPr>
              <a:t>бұл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біз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қорытынды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жасайтын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объектілердің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тұтас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тобы</a:t>
            </a:r>
            <a:r>
              <a:rPr sz="3950" spc="-1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  <a:p>
            <a:pPr marL="515620" indent="-502920">
              <a:lnSpc>
                <a:spcPct val="100000"/>
              </a:lnSpc>
              <a:spcBef>
                <a:spcPts val="3429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sz="3950" b="1" dirty="0">
                <a:latin typeface="Arial"/>
                <a:cs typeface="Arial"/>
              </a:rPr>
              <a:t>Выборка</a:t>
            </a:r>
            <a:r>
              <a:rPr sz="3950" b="1" spc="30" dirty="0">
                <a:latin typeface="Arial"/>
                <a:cs typeface="Arial"/>
              </a:rPr>
              <a:t> </a:t>
            </a:r>
            <a:r>
              <a:rPr sz="3950" dirty="0">
                <a:latin typeface="Trebuchet MS"/>
                <a:cs typeface="Trebuchet MS"/>
              </a:rPr>
              <a:t>(sample)</a:t>
            </a:r>
            <a:r>
              <a:rPr sz="3950" spc="-35" dirty="0">
                <a:latin typeface="Trebuchet MS"/>
                <a:cs typeface="Trebuchet MS"/>
              </a:rPr>
              <a:t> </a:t>
            </a:r>
            <a:r>
              <a:rPr sz="3950" dirty="0">
                <a:latin typeface="Trebuchet MS"/>
                <a:cs typeface="Trebuchet MS"/>
              </a:rPr>
              <a:t>—</a:t>
            </a:r>
            <a:r>
              <a:rPr sz="3950" spc="-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жалпы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халықтың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кіші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тобы</a:t>
            </a:r>
            <a:r>
              <a:rPr sz="3950" spc="-1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  <a:p>
            <a:pPr marL="514350" marR="5080" indent="-502284">
              <a:lnSpc>
                <a:spcPct val="80000"/>
              </a:lnSpc>
              <a:spcBef>
                <a:spcPts val="3820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sz="3950" b="1" spc="-20" dirty="0" err="1">
                <a:latin typeface="Arial"/>
                <a:cs typeface="Arial"/>
              </a:rPr>
              <a:t>Параметр</a:t>
            </a:r>
            <a:r>
              <a:rPr lang="ru-RU" sz="3950" b="1" spc="-20" dirty="0" err="1">
                <a:latin typeface="Arial"/>
                <a:cs typeface="Arial"/>
              </a:rPr>
              <a:t>лер</a:t>
            </a:r>
            <a:r>
              <a:rPr sz="3950" b="1" spc="-175" dirty="0">
                <a:latin typeface="Arial"/>
                <a:cs typeface="Arial"/>
              </a:rPr>
              <a:t> </a:t>
            </a:r>
            <a:r>
              <a:rPr sz="3950" dirty="0">
                <a:latin typeface="Trebuchet MS"/>
                <a:cs typeface="Trebuchet MS"/>
              </a:rPr>
              <a:t>—</a:t>
            </a:r>
            <a:r>
              <a:rPr sz="3950" spc="-220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жалпы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популяцияның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сипаттамалары</a:t>
            </a:r>
            <a:r>
              <a:rPr lang="ru-RU" sz="3950" spc="-25" dirty="0">
                <a:latin typeface="Trebuchet MS"/>
                <a:cs typeface="Trebuchet MS"/>
              </a:rPr>
              <a:t> (</a:t>
            </a:r>
            <a:r>
              <a:rPr lang="ru-RU" sz="3950" spc="-25" dirty="0" err="1">
                <a:latin typeface="Trebuchet MS"/>
                <a:cs typeface="Trebuchet MS"/>
              </a:rPr>
              <a:t>мысалы</a:t>
            </a:r>
            <a:r>
              <a:rPr lang="ru-RU" sz="3950" spc="-25" dirty="0">
                <a:latin typeface="Trebuchet MS"/>
                <a:cs typeface="Trebuchet MS"/>
              </a:rPr>
              <a:t>, </a:t>
            </a:r>
            <a:r>
              <a:rPr lang="ru-RU" sz="3950" spc="-25" dirty="0" err="1">
                <a:latin typeface="Trebuchet MS"/>
                <a:cs typeface="Trebuchet MS"/>
              </a:rPr>
              <a:t>орташа</a:t>
            </a:r>
            <a:r>
              <a:rPr lang="ru-RU" sz="3950" spc="-25" dirty="0">
                <a:latin typeface="Trebuchet MS"/>
                <a:cs typeface="Trebuchet MS"/>
              </a:rPr>
              <a:t> </a:t>
            </a:r>
            <a:r>
              <a:rPr lang="ru-RU" sz="3950" spc="-25" dirty="0" err="1">
                <a:latin typeface="Trebuchet MS"/>
                <a:cs typeface="Trebuchet MS"/>
              </a:rPr>
              <a:t>мән</a:t>
            </a:r>
            <a:r>
              <a:rPr lang="ru-RU" sz="3950" spc="-25" dirty="0">
                <a:latin typeface="Trebuchet MS"/>
                <a:cs typeface="Trebuchet MS"/>
              </a:rPr>
              <a:t>, дисперсия</a:t>
            </a:r>
            <a:r>
              <a:rPr sz="3950" spc="-10" dirty="0">
                <a:latin typeface="Trebuchet MS"/>
                <a:cs typeface="Trebuchet MS"/>
              </a:rPr>
              <a:t>).</a:t>
            </a:r>
            <a:endParaRPr sz="3950" dirty="0">
              <a:latin typeface="Trebuchet MS"/>
              <a:cs typeface="Trebuchet MS"/>
            </a:endParaRPr>
          </a:p>
          <a:p>
            <a:pPr marL="514350" marR="1270635" indent="-502284">
              <a:lnSpc>
                <a:spcPct val="80000"/>
              </a:lnSpc>
              <a:spcBef>
                <a:spcPts val="4405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sz="3950" b="1" dirty="0" err="1">
                <a:latin typeface="Arial"/>
                <a:cs typeface="Arial"/>
              </a:rPr>
              <a:t>Статистик</a:t>
            </a:r>
            <a:r>
              <a:rPr lang="ru-RU" sz="3950" b="1" dirty="0" err="1">
                <a:latin typeface="Arial"/>
                <a:cs typeface="Arial"/>
              </a:rPr>
              <a:t>алар</a:t>
            </a:r>
            <a:r>
              <a:rPr sz="3950" b="1" spc="-125" dirty="0">
                <a:latin typeface="Arial"/>
                <a:cs typeface="Arial"/>
              </a:rPr>
              <a:t> </a:t>
            </a:r>
            <a:r>
              <a:rPr sz="3950" dirty="0">
                <a:latin typeface="Trebuchet MS"/>
                <a:cs typeface="Trebuchet MS"/>
              </a:rPr>
              <a:t>—</a:t>
            </a:r>
            <a:r>
              <a:rPr sz="3950" spc="-16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параметрлерді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бағалау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үшін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қолданылатын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үлгі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сипаттамалары</a:t>
            </a:r>
            <a:r>
              <a:rPr lang="ru-RU" sz="395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8803" y="859005"/>
            <a:ext cx="18024345" cy="10894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lang="ru-RU" spc="-160" dirty="0" err="1"/>
              <a:t>Үлгі</a:t>
            </a:r>
            <a:r>
              <a:rPr lang="ru-RU" spc="-160" dirty="0"/>
              <a:t> </a:t>
            </a:r>
            <a:r>
              <a:rPr lang="ru-RU" spc="-160" dirty="0" err="1"/>
              <a:t>және</a:t>
            </a:r>
            <a:r>
              <a:rPr lang="ru-RU" spc="-160" dirty="0"/>
              <a:t> </a:t>
            </a:r>
            <a:r>
              <a:rPr lang="ru-RU" spc="-160" dirty="0" err="1"/>
              <a:t>үлгіні</a:t>
            </a:r>
            <a:r>
              <a:rPr lang="ru-RU" spc="-160" dirty="0"/>
              <a:t> </a:t>
            </a:r>
            <a:r>
              <a:rPr lang="ru-RU" spc="-160" dirty="0" err="1"/>
              <a:t>тарату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506711"/>
            <a:ext cx="10074275" cy="58092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5620" indent="-502920">
              <a:lnSpc>
                <a:spcPts val="4460"/>
              </a:lnSpc>
              <a:spcBef>
                <a:spcPts val="100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3950" b="1" dirty="0" err="1">
                <a:latin typeface="Arial"/>
                <a:cs typeface="Arial"/>
              </a:rPr>
              <a:t>Іріктеу</a:t>
            </a:r>
            <a:r>
              <a:rPr lang="ru-RU" sz="3950" b="1" dirty="0">
                <a:latin typeface="Arial"/>
                <a:cs typeface="Arial"/>
              </a:rPr>
              <a:t> </a:t>
            </a:r>
            <a:r>
              <a:rPr lang="ru-RU" sz="3950" b="1" dirty="0" err="1">
                <a:latin typeface="Arial"/>
                <a:cs typeface="Arial"/>
              </a:rPr>
              <a:t>әдістері</a:t>
            </a:r>
            <a:r>
              <a:rPr lang="ru-RU" sz="3950" b="1" dirty="0">
                <a:latin typeface="Arial"/>
                <a:cs typeface="Arial"/>
              </a:rPr>
              <a:t>, </a:t>
            </a:r>
            <a:r>
              <a:rPr lang="ru-RU" sz="3950" b="1" dirty="0" err="1">
                <a:latin typeface="Arial"/>
                <a:cs typeface="Arial"/>
              </a:rPr>
              <a:t>іріктеу</a:t>
            </a:r>
            <a:r>
              <a:rPr lang="ru-RU" sz="3950" b="1" dirty="0">
                <a:latin typeface="Arial"/>
                <a:cs typeface="Arial"/>
              </a:rPr>
              <a:t> </a:t>
            </a:r>
            <a:r>
              <a:rPr lang="ru-RU" sz="3950" b="1" dirty="0" err="1">
                <a:latin typeface="Arial"/>
                <a:cs typeface="Arial"/>
              </a:rPr>
              <a:t>үлестірімдерімен</a:t>
            </a:r>
            <a:r>
              <a:rPr lang="ru-RU" sz="3950" b="1" dirty="0">
                <a:latin typeface="Arial"/>
                <a:cs typeface="Arial"/>
              </a:rPr>
              <a:t> </a:t>
            </a:r>
            <a:r>
              <a:rPr lang="ru-RU" sz="3950" b="1" dirty="0" err="1">
                <a:latin typeface="Arial"/>
                <a:cs typeface="Arial"/>
              </a:rPr>
              <a:t>қатар</a:t>
            </a:r>
            <a:r>
              <a:rPr lang="ru-RU" sz="3950" b="1" dirty="0">
                <a:latin typeface="Arial"/>
                <a:cs typeface="Arial"/>
              </a:rPr>
              <a:t>, </a:t>
            </a:r>
            <a:r>
              <a:rPr lang="ru-RU" sz="3950" b="1" dirty="0" err="1">
                <a:latin typeface="Arial"/>
                <a:cs typeface="Arial"/>
              </a:rPr>
              <a:t>үлгілердің</a:t>
            </a:r>
            <a:r>
              <a:rPr lang="ru-RU" sz="3950" b="1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статистикалық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жұмыс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істеу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тәсілін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талқыламас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бұрын</a:t>
            </a:r>
            <a:r>
              <a:rPr lang="ru-RU" sz="3950" dirty="0">
                <a:latin typeface="Arial"/>
                <a:cs typeface="Arial"/>
              </a:rPr>
              <a:t> (</a:t>
            </a:r>
            <a:r>
              <a:rPr lang="ru-RU" sz="3950" dirty="0" err="1">
                <a:latin typeface="Arial"/>
                <a:cs typeface="Arial"/>
              </a:rPr>
              <a:t>іріктеу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үлестірімдері</a:t>
            </a:r>
            <a:r>
              <a:rPr lang="ru-RU" sz="3950" dirty="0">
                <a:latin typeface="Arial"/>
                <a:cs typeface="Arial"/>
              </a:rPr>
              <a:t>) </a:t>
            </a:r>
            <a:r>
              <a:rPr lang="ru-RU" sz="3950" dirty="0" err="1">
                <a:latin typeface="Arial"/>
                <a:cs typeface="Arial"/>
              </a:rPr>
              <a:t>үлгілердің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қалай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жиналатыны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туралы</a:t>
            </a:r>
            <a:r>
              <a:rPr lang="ru-RU" sz="3950" dirty="0">
                <a:latin typeface="Arial"/>
                <a:cs typeface="Arial"/>
              </a:rPr>
              <a:t> контекст </a:t>
            </a:r>
            <a:r>
              <a:rPr lang="ru-RU" sz="3950" dirty="0" err="1">
                <a:latin typeface="Arial"/>
                <a:cs typeface="Arial"/>
              </a:rPr>
              <a:t>береді</a:t>
            </a:r>
            <a:r>
              <a:rPr lang="ru-RU" sz="3950" dirty="0">
                <a:latin typeface="Arial"/>
                <a:cs typeface="Arial"/>
              </a:rPr>
              <a:t>.</a:t>
            </a:r>
          </a:p>
          <a:p>
            <a:pPr marL="515620" indent="-502920">
              <a:lnSpc>
                <a:spcPts val="4460"/>
              </a:lnSpc>
              <a:spcBef>
                <a:spcPts val="100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endParaRPr lang="ru-RU" sz="3950" dirty="0">
              <a:latin typeface="Arial"/>
              <a:cs typeface="Arial"/>
            </a:endParaRPr>
          </a:p>
          <a:p>
            <a:pPr marL="515620" indent="-502920">
              <a:lnSpc>
                <a:spcPts val="4460"/>
              </a:lnSpc>
              <a:spcBef>
                <a:spcPts val="100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3950" dirty="0" err="1">
                <a:latin typeface="Arial"/>
                <a:cs typeface="Arial"/>
              </a:rPr>
              <a:t>Теорияны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нақты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деректерді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жинау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процестерімен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байланыстыру</a:t>
            </a:r>
            <a:r>
              <a:rPr lang="ru-RU" sz="3950" dirty="0">
                <a:latin typeface="Arial"/>
                <a:cs typeface="Arial"/>
              </a:rPr>
              <a:t> (</a:t>
            </a:r>
            <a:r>
              <a:rPr lang="ru-RU" sz="3950" dirty="0" err="1">
                <a:latin typeface="Arial"/>
                <a:cs typeface="Arial"/>
              </a:rPr>
              <a:t>іріктеу</a:t>
            </a:r>
            <a:r>
              <a:rPr lang="ru-RU" sz="3950" dirty="0">
                <a:latin typeface="Arial"/>
                <a:cs typeface="Arial"/>
              </a:rPr>
              <a:t> </a:t>
            </a:r>
            <a:r>
              <a:rPr lang="ru-RU" sz="3950" dirty="0" err="1">
                <a:latin typeface="Arial"/>
                <a:cs typeface="Arial"/>
              </a:rPr>
              <a:t>әдістері</a:t>
            </a:r>
            <a:r>
              <a:rPr lang="ru-RU" sz="3950" dirty="0">
                <a:latin typeface="Arial"/>
                <a:cs typeface="Arial"/>
              </a:rPr>
              <a:t>).</a:t>
            </a:r>
            <a:endParaRPr sz="3950" dirty="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1793937" y="3355613"/>
            <a:ext cx="7219315" cy="6100445"/>
            <a:chOff x="11793937" y="3355613"/>
            <a:chExt cx="7219315" cy="610044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93937" y="3844954"/>
              <a:ext cx="7219005" cy="526833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2865278" y="3355815"/>
              <a:ext cx="2944495" cy="6100445"/>
            </a:xfrm>
            <a:custGeom>
              <a:avLst/>
              <a:gdLst/>
              <a:ahLst/>
              <a:cxnLst/>
              <a:rect l="l" t="t" r="r" b="b"/>
              <a:pathLst>
                <a:path w="2944494" h="6100445">
                  <a:moveTo>
                    <a:pt x="2379281" y="5457495"/>
                  </a:moveTo>
                  <a:lnTo>
                    <a:pt x="564883" y="5457495"/>
                  </a:lnTo>
                  <a:lnTo>
                    <a:pt x="564883" y="6099861"/>
                  </a:lnTo>
                  <a:lnTo>
                    <a:pt x="2379281" y="6099861"/>
                  </a:lnTo>
                  <a:lnTo>
                    <a:pt x="2379281" y="5457495"/>
                  </a:lnTo>
                  <a:close/>
                </a:path>
                <a:path w="2944494" h="6100445">
                  <a:moveTo>
                    <a:pt x="2944037" y="0"/>
                  </a:moveTo>
                  <a:lnTo>
                    <a:pt x="0" y="0"/>
                  </a:lnTo>
                  <a:lnTo>
                    <a:pt x="0" y="890587"/>
                  </a:lnTo>
                  <a:lnTo>
                    <a:pt x="2944037" y="890587"/>
                  </a:lnTo>
                  <a:lnTo>
                    <a:pt x="294403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196363" y="3345857"/>
            <a:ext cx="2276475" cy="83121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 indent="561975">
              <a:lnSpc>
                <a:spcPct val="103099"/>
              </a:lnSpc>
              <a:spcBef>
                <a:spcPts val="5"/>
              </a:spcBef>
            </a:pPr>
            <a:r>
              <a:rPr sz="2600" spc="-20" dirty="0">
                <a:latin typeface="Verdana"/>
                <a:cs typeface="Verdana"/>
              </a:rPr>
              <a:t>Общая </a:t>
            </a:r>
            <a:r>
              <a:rPr sz="2600" spc="-55" dirty="0">
                <a:latin typeface="Verdana"/>
                <a:cs typeface="Verdana"/>
              </a:rPr>
              <a:t>совокупность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383887" y="6999585"/>
            <a:ext cx="1813560" cy="412750"/>
          </a:xfrm>
          <a:custGeom>
            <a:avLst/>
            <a:gdLst/>
            <a:ahLst/>
            <a:cxnLst/>
            <a:rect l="l" t="t" r="r" b="b"/>
            <a:pathLst>
              <a:path w="1813559" h="412750">
                <a:moveTo>
                  <a:pt x="1813074" y="108"/>
                </a:moveTo>
                <a:lnTo>
                  <a:pt x="-439" y="108"/>
                </a:lnTo>
                <a:lnTo>
                  <a:pt x="-439" y="412708"/>
                </a:lnTo>
                <a:lnTo>
                  <a:pt x="1813074" y="412708"/>
                </a:lnTo>
                <a:lnTo>
                  <a:pt x="1813074" y="1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688112" y="6971615"/>
            <a:ext cx="11925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Verdana"/>
                <a:cs typeface="Verdana"/>
              </a:rPr>
              <a:t>Вывод</a:t>
            </a:r>
            <a:endParaRPr sz="2800" dirty="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549921" y="8846722"/>
            <a:ext cx="1574800" cy="58674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 indent="66675">
              <a:lnSpc>
                <a:spcPct val="104400"/>
              </a:lnSpc>
              <a:spcBef>
                <a:spcPts val="5"/>
              </a:spcBef>
            </a:pPr>
            <a:r>
              <a:rPr sz="1800" spc="-10" dirty="0">
                <a:latin typeface="Verdana"/>
                <a:cs typeface="Verdana"/>
              </a:rPr>
              <a:t>Выборочная </a:t>
            </a:r>
            <a:r>
              <a:rPr sz="1800" spc="-45" dirty="0">
                <a:latin typeface="Verdana"/>
                <a:cs typeface="Verdana"/>
              </a:rPr>
              <a:t>совокупность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810232" y="6970490"/>
            <a:ext cx="1815464" cy="64198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2065" rIns="0" bIns="0" rtlCol="0">
            <a:spAutoFit/>
          </a:bodyPr>
          <a:lstStyle/>
          <a:p>
            <a:pPr marL="368300" marR="369570" indent="188595">
              <a:lnSpc>
                <a:spcPct val="101699"/>
              </a:lnSpc>
              <a:spcBef>
                <a:spcPts val="95"/>
              </a:spcBef>
            </a:pPr>
            <a:r>
              <a:rPr sz="1800" spc="-10" dirty="0">
                <a:latin typeface="Verdana"/>
                <a:cs typeface="Verdana"/>
              </a:rPr>
              <a:t>Отбор </a:t>
            </a:r>
            <a:r>
              <a:rPr sz="1800" spc="-40" dirty="0">
                <a:latin typeface="Verdana"/>
                <a:cs typeface="Verdana"/>
              </a:rPr>
              <a:t>образцов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288" y="859005"/>
            <a:ext cx="12533962" cy="10894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dirty="0" err="1"/>
              <a:t>Сынама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дегеніміз</a:t>
            </a:r>
            <a:r>
              <a:rPr lang="ru-RU" dirty="0"/>
              <a:t> не?</a:t>
            </a:r>
            <a:endParaRPr spc="-40" dirty="0"/>
          </a:p>
        </p:txBody>
      </p:sp>
      <p:sp>
        <p:nvSpPr>
          <p:cNvPr id="3" name="object 3"/>
          <p:cNvSpPr txBox="1"/>
          <p:nvPr/>
        </p:nvSpPr>
        <p:spPr>
          <a:xfrm>
            <a:off x="1023288" y="3498761"/>
            <a:ext cx="17153890" cy="5356338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514350" marR="1125855" indent="-502284">
              <a:lnSpc>
                <a:spcPts val="3800"/>
              </a:lnSpc>
              <a:spcBef>
                <a:spcPts val="1005"/>
              </a:spcBef>
              <a:buSzPct val="122784"/>
              <a:buChar char="•"/>
              <a:tabLst>
                <a:tab pos="515620" algn="l"/>
              </a:tabLst>
            </a:pPr>
            <a:r>
              <a:rPr lang="ru-RU" sz="3950" dirty="0" err="1">
                <a:latin typeface="Trebuchet MS"/>
                <a:cs typeface="Trebuchet MS"/>
              </a:rPr>
              <a:t>Бұл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зерттеу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үшін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үлкен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популяциядан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жеке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тұлғалардың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жиынтығын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немесе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деректер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нүктелерін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таңдауды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қамтиды</a:t>
            </a:r>
            <a:r>
              <a:rPr lang="ru-RU" sz="3950" dirty="0">
                <a:latin typeface="Trebuchet MS"/>
                <a:cs typeface="Trebuchet MS"/>
              </a:rPr>
              <a:t>.</a:t>
            </a:r>
          </a:p>
          <a:p>
            <a:pPr marL="514350" marR="1125855" indent="-502284">
              <a:lnSpc>
                <a:spcPts val="3800"/>
              </a:lnSpc>
              <a:spcBef>
                <a:spcPts val="1005"/>
              </a:spcBef>
              <a:buSzPct val="122784"/>
              <a:buChar char="•"/>
              <a:tabLst>
                <a:tab pos="515620" algn="l"/>
              </a:tabLst>
            </a:pPr>
            <a:endParaRPr lang="ru-RU" sz="3950" dirty="0">
              <a:latin typeface="Trebuchet MS"/>
              <a:cs typeface="Trebuchet MS"/>
            </a:endParaRPr>
          </a:p>
          <a:p>
            <a:pPr marL="514350" marR="1125855" indent="-502284">
              <a:lnSpc>
                <a:spcPts val="3800"/>
              </a:lnSpc>
              <a:spcBef>
                <a:spcPts val="1005"/>
              </a:spcBef>
              <a:buSzPct val="122784"/>
              <a:buChar char="•"/>
              <a:tabLst>
                <a:tab pos="515620" algn="l"/>
              </a:tabLst>
            </a:pPr>
            <a:r>
              <a:rPr lang="ru-RU" sz="3950" dirty="0" err="1">
                <a:latin typeface="Trebuchet MS"/>
                <a:cs typeface="Trebuchet MS"/>
              </a:rPr>
              <a:t>Барлық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популяцияны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талдау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көбінесе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практикалық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емес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немесе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мүмкін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емес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болғандықтан</a:t>
            </a:r>
            <a:r>
              <a:rPr lang="ru-RU" sz="3950" dirty="0">
                <a:latin typeface="Trebuchet MS"/>
                <a:cs typeface="Trebuchet MS"/>
              </a:rPr>
              <a:t>, </a:t>
            </a:r>
            <a:r>
              <a:rPr lang="ru-RU" sz="3950" dirty="0" err="1">
                <a:latin typeface="Trebuchet MS"/>
                <a:cs typeface="Trebuchet MS"/>
              </a:rPr>
              <a:t>іріктеу</a:t>
            </a:r>
            <a:r>
              <a:rPr lang="ru-RU" sz="3950" dirty="0">
                <a:latin typeface="Trebuchet MS"/>
                <a:cs typeface="Trebuchet MS"/>
              </a:rPr>
              <a:t> осы </a:t>
            </a:r>
            <a:r>
              <a:rPr lang="ru-RU" sz="3950" dirty="0" err="1">
                <a:latin typeface="Trebuchet MS"/>
                <a:cs typeface="Trebuchet MS"/>
              </a:rPr>
              <a:t>кішігірім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жиынға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негізделген</a:t>
            </a:r>
            <a:r>
              <a:rPr lang="ru-RU" sz="3950" dirty="0">
                <a:latin typeface="Trebuchet MS"/>
                <a:cs typeface="Trebuchet MS"/>
              </a:rPr>
              <a:t> популяция </a:t>
            </a:r>
            <a:r>
              <a:rPr lang="ru-RU" sz="3950" dirty="0" err="1">
                <a:latin typeface="Trebuchet MS"/>
                <a:cs typeface="Trebuchet MS"/>
              </a:rPr>
              <a:t>туралы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қорытынды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жасауға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мүмкіндік</a:t>
            </a:r>
            <a:r>
              <a:rPr lang="ru-RU" sz="3950" dirty="0">
                <a:latin typeface="Trebuchet MS"/>
                <a:cs typeface="Trebuchet MS"/>
              </a:rPr>
              <a:t> </a:t>
            </a:r>
            <a:r>
              <a:rPr lang="ru-RU" sz="3950" dirty="0" err="1">
                <a:latin typeface="Trebuchet MS"/>
                <a:cs typeface="Trebuchet MS"/>
              </a:rPr>
              <a:t>береді</a:t>
            </a:r>
            <a:r>
              <a:rPr sz="3950" spc="-10" dirty="0">
                <a:latin typeface="Trebuchet MS"/>
                <a:cs typeface="Trebuchet MS"/>
              </a:rPr>
              <a:t>.</a:t>
            </a:r>
            <a:endParaRPr sz="3950" dirty="0">
              <a:latin typeface="Trebuchet MS"/>
              <a:cs typeface="Trebuchet MS"/>
            </a:endParaRPr>
          </a:p>
          <a:p>
            <a:pPr marL="515620" marR="215900" indent="-503555">
              <a:lnSpc>
                <a:spcPct val="84300"/>
              </a:lnSpc>
              <a:spcBef>
                <a:spcPts val="4210"/>
              </a:spcBef>
              <a:buSzPct val="122784"/>
              <a:buFont typeface="Trebuchet MS"/>
              <a:buChar char="•"/>
              <a:tabLst>
                <a:tab pos="515620" algn="l"/>
              </a:tabLst>
            </a:pPr>
            <a:r>
              <a:rPr lang="ru-RU" sz="3950" b="1" spc="-35" dirty="0" err="1">
                <a:latin typeface="Arial"/>
                <a:cs typeface="Arial"/>
              </a:rPr>
              <a:t>Өкілдік</a:t>
            </a:r>
            <a:r>
              <a:rPr lang="ru-RU" sz="3950" b="1" spc="-35" dirty="0">
                <a:latin typeface="Arial"/>
                <a:cs typeface="Arial"/>
              </a:rPr>
              <a:t> </a:t>
            </a:r>
            <a:r>
              <a:rPr lang="ru-RU" sz="3950" b="1" spc="-35" dirty="0" err="1">
                <a:latin typeface="Arial"/>
                <a:cs typeface="Arial"/>
              </a:rPr>
              <a:t>үлгі</a:t>
            </a:r>
            <a:r>
              <a:rPr lang="ru-RU" sz="3950" b="1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біржақтылықты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азайтады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және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үлгіден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алынған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қорытындылардың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бүкіл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популяцияға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жалпылануын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қамтамасыз</a:t>
            </a:r>
            <a:r>
              <a:rPr lang="ru-RU" sz="3950" spc="-35" dirty="0">
                <a:latin typeface="Arial"/>
                <a:cs typeface="Arial"/>
              </a:rPr>
              <a:t> </a:t>
            </a:r>
            <a:r>
              <a:rPr lang="ru-RU" sz="3950" spc="-35" dirty="0" err="1">
                <a:latin typeface="Arial"/>
                <a:cs typeface="Arial"/>
              </a:rPr>
              <a:t>етеді</a:t>
            </a:r>
            <a:r>
              <a:rPr lang="ru-RU" sz="3950" spc="-35" dirty="0">
                <a:latin typeface="Arial"/>
                <a:cs typeface="Arial"/>
              </a:rPr>
              <a:t>.</a:t>
            </a:r>
            <a:endParaRPr sz="39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288" y="863577"/>
            <a:ext cx="14057962" cy="10894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200" dirty="0" err="1"/>
              <a:t>Іріктеу</a:t>
            </a:r>
            <a:r>
              <a:rPr lang="ru-RU" spc="-200" dirty="0"/>
              <a:t> </a:t>
            </a:r>
            <a:r>
              <a:rPr lang="ru-RU" spc="-200" dirty="0" err="1"/>
              <a:t>әдістерінің</a:t>
            </a:r>
            <a:r>
              <a:rPr lang="ru-RU" spc="-200" dirty="0"/>
              <a:t> </a:t>
            </a:r>
            <a:r>
              <a:rPr lang="ru-RU" spc="-200" dirty="0" err="1"/>
              <a:t>түрлері</a:t>
            </a:r>
            <a:endParaRPr spc="-110" dirty="0"/>
          </a:p>
        </p:txBody>
      </p:sp>
      <p:sp>
        <p:nvSpPr>
          <p:cNvPr id="3" name="object 3"/>
          <p:cNvSpPr txBox="1"/>
          <p:nvPr/>
        </p:nvSpPr>
        <p:spPr>
          <a:xfrm>
            <a:off x="1062911" y="3139487"/>
            <a:ext cx="9175115" cy="5562035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410209" marR="180975" indent="-398145">
              <a:lnSpc>
                <a:spcPct val="86000"/>
              </a:lnSpc>
              <a:spcBef>
                <a:spcPts val="615"/>
              </a:spcBef>
              <a:buSzPct val="124193"/>
              <a:buChar char="•"/>
              <a:tabLst>
                <a:tab pos="410209" algn="l"/>
              </a:tabLst>
            </a:pPr>
            <a:r>
              <a:rPr lang="ru-RU" sz="3100" dirty="0" err="1">
                <a:latin typeface="Trebuchet MS"/>
                <a:cs typeface="Trebuchet MS"/>
              </a:rPr>
              <a:t>Өкілдік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үлгіні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таңдау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үшін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біз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әртүрлі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іріктеу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әдістерін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қолданамыз</a:t>
            </a:r>
            <a:r>
              <a:rPr lang="ru-RU" sz="3100" dirty="0">
                <a:latin typeface="Trebuchet MS"/>
                <a:cs typeface="Trebuchet MS"/>
              </a:rPr>
              <a:t>, </a:t>
            </a:r>
            <a:r>
              <a:rPr lang="ru-RU" sz="3100" dirty="0" err="1">
                <a:latin typeface="Trebuchet MS"/>
                <a:cs typeface="Trebuchet MS"/>
              </a:rPr>
              <a:t>оларды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екі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санатқа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бөлуге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болады</a:t>
            </a:r>
            <a:r>
              <a:rPr sz="3100" spc="-10" dirty="0">
                <a:latin typeface="Trebuchet MS"/>
                <a:cs typeface="Trebuchet MS"/>
              </a:rPr>
              <a:t>:</a:t>
            </a:r>
            <a:endParaRPr sz="3100" dirty="0">
              <a:latin typeface="Trebuchet MS"/>
              <a:cs typeface="Trebuchet MS"/>
            </a:endParaRPr>
          </a:p>
          <a:p>
            <a:pPr marL="844550" lvl="1" indent="-328930">
              <a:lnSpc>
                <a:spcPct val="100000"/>
              </a:lnSpc>
              <a:spcBef>
                <a:spcPts val="2620"/>
              </a:spcBef>
              <a:buSzPct val="93548"/>
              <a:buAutoNum type="arabicPeriod"/>
              <a:tabLst>
                <a:tab pos="844550" algn="l"/>
              </a:tabLst>
            </a:pPr>
            <a:r>
              <a:rPr lang="ru-RU" sz="3100" b="1" dirty="0" err="1">
                <a:latin typeface="Arial"/>
                <a:cs typeface="Arial"/>
              </a:rPr>
              <a:t>ықтималдық</a:t>
            </a:r>
            <a:r>
              <a:rPr lang="ru-RU" sz="3100" b="1" dirty="0">
                <a:latin typeface="Arial"/>
                <a:cs typeface="Arial"/>
              </a:rPr>
              <a:t> </a:t>
            </a:r>
            <a:r>
              <a:rPr lang="ru-RU" sz="3100" b="1" dirty="0" err="1">
                <a:latin typeface="Arial"/>
                <a:cs typeface="Arial"/>
              </a:rPr>
              <a:t>іріктеу</a:t>
            </a:r>
            <a:endParaRPr lang="ru-RU" sz="3100" b="1" dirty="0">
              <a:latin typeface="Arial"/>
              <a:cs typeface="Arial"/>
            </a:endParaRPr>
          </a:p>
          <a:p>
            <a:pPr marL="844550" lvl="1" indent="-328930">
              <a:lnSpc>
                <a:spcPct val="100000"/>
              </a:lnSpc>
              <a:spcBef>
                <a:spcPts val="2620"/>
              </a:spcBef>
              <a:buSzPct val="93548"/>
              <a:buAutoNum type="arabicPeriod"/>
              <a:tabLst>
                <a:tab pos="844550" algn="l"/>
              </a:tabLst>
            </a:pPr>
            <a:r>
              <a:rPr lang="ru-RU" sz="3100" b="1" dirty="0" err="1">
                <a:latin typeface="Arial"/>
                <a:cs typeface="Arial"/>
              </a:rPr>
              <a:t>ықтималдық</a:t>
            </a:r>
            <a:r>
              <a:rPr lang="ru-RU" sz="3100" b="1" dirty="0">
                <a:latin typeface="Arial"/>
                <a:cs typeface="Arial"/>
              </a:rPr>
              <a:t> </a:t>
            </a:r>
            <a:r>
              <a:rPr lang="ru-RU" sz="3100" b="1" dirty="0" err="1">
                <a:latin typeface="Arial"/>
                <a:cs typeface="Arial"/>
              </a:rPr>
              <a:t>емес</a:t>
            </a:r>
            <a:r>
              <a:rPr lang="ru-RU" sz="3100" b="1" dirty="0">
                <a:latin typeface="Arial"/>
                <a:cs typeface="Arial"/>
              </a:rPr>
              <a:t> </a:t>
            </a:r>
            <a:r>
              <a:rPr lang="ru-RU" sz="3100" b="1" dirty="0" err="1">
                <a:latin typeface="Arial"/>
                <a:cs typeface="Arial"/>
              </a:rPr>
              <a:t>іріктеу</a:t>
            </a:r>
            <a:endParaRPr sz="31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989"/>
              </a:spcBef>
              <a:buFont typeface="Arial"/>
              <a:buAutoNum type="arabicPeriod"/>
            </a:pPr>
            <a:endParaRPr sz="3100" dirty="0">
              <a:latin typeface="Arial"/>
              <a:cs typeface="Arial"/>
            </a:endParaRPr>
          </a:p>
          <a:p>
            <a:pPr marL="410209" indent="-397510">
              <a:lnSpc>
                <a:spcPts val="3660"/>
              </a:lnSpc>
              <a:spcBef>
                <a:spcPts val="5"/>
              </a:spcBef>
              <a:buSzPct val="124193"/>
              <a:buChar char="•"/>
              <a:tabLst>
                <a:tab pos="410209" algn="l"/>
              </a:tabLst>
            </a:pPr>
            <a:r>
              <a:rPr lang="ru-RU" sz="3100" dirty="0" err="1">
                <a:latin typeface="Trebuchet MS"/>
                <a:cs typeface="Trebuchet MS"/>
              </a:rPr>
              <a:t>Ықтималдық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іріктеуінде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популяциядағы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әрбір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жеке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тұлғаның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таңдалу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мүмкіндігі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белгілі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және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тең</a:t>
            </a:r>
            <a:r>
              <a:rPr lang="ru-RU" sz="3100" dirty="0">
                <a:latin typeface="Trebuchet MS"/>
                <a:cs typeface="Trebuchet MS"/>
              </a:rPr>
              <a:t>. </a:t>
            </a:r>
            <a:r>
              <a:rPr lang="ru-RU" sz="3100" dirty="0" err="1">
                <a:latin typeface="Trebuchet MS"/>
                <a:cs typeface="Trebuchet MS"/>
              </a:rPr>
              <a:t>Бұл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іріктеудің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бейтарап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және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репрезентативті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болуын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қамтамасыз</a:t>
            </a:r>
            <a:r>
              <a:rPr lang="ru-RU" sz="3100" dirty="0">
                <a:latin typeface="Trebuchet MS"/>
                <a:cs typeface="Trebuchet MS"/>
              </a:rPr>
              <a:t> </a:t>
            </a:r>
            <a:r>
              <a:rPr lang="ru-RU" sz="3100" dirty="0" err="1">
                <a:latin typeface="Trebuchet MS"/>
                <a:cs typeface="Trebuchet MS"/>
              </a:rPr>
              <a:t>етеді</a:t>
            </a:r>
            <a:r>
              <a:rPr lang="ru-RU" sz="3100" dirty="0">
                <a:latin typeface="Trebuchet MS"/>
                <a:cs typeface="Trebuchet MS"/>
              </a:rPr>
              <a:t>.</a:t>
            </a:r>
            <a:endParaRPr sz="3100" dirty="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1705548" y="4050689"/>
            <a:ext cx="6617334" cy="4325620"/>
            <a:chOff x="11705548" y="4050689"/>
            <a:chExt cx="6617334" cy="43256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144449" y="4238137"/>
              <a:ext cx="5780385" cy="37611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05548" y="4050689"/>
              <a:ext cx="6617040" cy="432500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643223" y="7074261"/>
              <a:ext cx="1661160" cy="330835"/>
            </a:xfrm>
            <a:custGeom>
              <a:avLst/>
              <a:gdLst/>
              <a:ahLst/>
              <a:cxnLst/>
              <a:rect l="l" t="t" r="r" b="b"/>
              <a:pathLst>
                <a:path w="1661159" h="330834">
                  <a:moveTo>
                    <a:pt x="1660697" y="107"/>
                  </a:moveTo>
                  <a:lnTo>
                    <a:pt x="-420" y="107"/>
                  </a:lnTo>
                  <a:lnTo>
                    <a:pt x="-420" y="330666"/>
                  </a:lnTo>
                  <a:lnTo>
                    <a:pt x="1660697" y="330666"/>
                  </a:lnTo>
                  <a:lnTo>
                    <a:pt x="1660697" y="1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707231" y="7137368"/>
              <a:ext cx="139065" cy="20104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7020159" y="7192753"/>
              <a:ext cx="28575" cy="146050"/>
            </a:xfrm>
            <a:custGeom>
              <a:avLst/>
              <a:gdLst/>
              <a:ahLst/>
              <a:cxnLst/>
              <a:rect l="l" t="t" r="r" b="b"/>
              <a:pathLst>
                <a:path w="28575" h="146050">
                  <a:moveTo>
                    <a:pt x="27622" y="104"/>
                  </a:moveTo>
                  <a:lnTo>
                    <a:pt x="-430" y="104"/>
                  </a:lnTo>
                  <a:lnTo>
                    <a:pt x="-430" y="145756"/>
                  </a:lnTo>
                  <a:lnTo>
                    <a:pt x="27622" y="145756"/>
                  </a:lnTo>
                  <a:lnTo>
                    <a:pt x="27622" y="10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878554" y="7192740"/>
              <a:ext cx="118363" cy="14566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077182" y="7130637"/>
              <a:ext cx="310769" cy="21043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417669" y="7189819"/>
              <a:ext cx="139700" cy="20573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586833" y="7191470"/>
              <a:ext cx="126365" cy="14833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735550" y="7189819"/>
              <a:ext cx="136905" cy="151257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3215747" y="7697578"/>
              <a:ext cx="1656714" cy="330835"/>
            </a:xfrm>
            <a:custGeom>
              <a:avLst/>
              <a:gdLst/>
              <a:ahLst/>
              <a:cxnLst/>
              <a:rect l="l" t="t" r="r" b="b"/>
              <a:pathLst>
                <a:path w="1656715" h="330834">
                  <a:moveTo>
                    <a:pt x="1656085" y="91"/>
                  </a:moveTo>
                  <a:lnTo>
                    <a:pt x="-333" y="91"/>
                  </a:lnTo>
                  <a:lnTo>
                    <a:pt x="-333" y="330651"/>
                  </a:lnTo>
                  <a:lnTo>
                    <a:pt x="1656085" y="330651"/>
                  </a:lnTo>
                  <a:lnTo>
                    <a:pt x="1656085" y="9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3276365" y="7763478"/>
              <a:ext cx="143510" cy="199390"/>
            </a:xfrm>
            <a:custGeom>
              <a:avLst/>
              <a:gdLst/>
              <a:ahLst/>
              <a:cxnLst/>
              <a:rect l="l" t="t" r="r" b="b"/>
              <a:pathLst>
                <a:path w="143509" h="199390">
                  <a:moveTo>
                    <a:pt x="143256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199390"/>
                  </a:lnTo>
                  <a:lnTo>
                    <a:pt x="28575" y="199390"/>
                  </a:lnTo>
                  <a:lnTo>
                    <a:pt x="28575" y="24130"/>
                  </a:lnTo>
                  <a:lnTo>
                    <a:pt x="143256" y="24130"/>
                  </a:lnTo>
                  <a:lnTo>
                    <a:pt x="143256" y="0"/>
                  </a:lnTo>
                  <a:close/>
                </a:path>
                <a:path w="143509" h="199390">
                  <a:moveTo>
                    <a:pt x="143268" y="24142"/>
                  </a:moveTo>
                  <a:lnTo>
                    <a:pt x="114554" y="24142"/>
                  </a:lnTo>
                  <a:lnTo>
                    <a:pt x="114554" y="199097"/>
                  </a:lnTo>
                  <a:lnTo>
                    <a:pt x="143268" y="199097"/>
                  </a:lnTo>
                  <a:lnTo>
                    <a:pt x="143268" y="241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450697" y="7813770"/>
              <a:ext cx="138430" cy="15138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3615696" y="7816818"/>
              <a:ext cx="121920" cy="146050"/>
            </a:xfrm>
            <a:custGeom>
              <a:avLst/>
              <a:gdLst/>
              <a:ahLst/>
              <a:cxnLst/>
              <a:rect l="l" t="t" r="r" b="b"/>
              <a:pathLst>
                <a:path w="121919" h="146050">
                  <a:moveTo>
                    <a:pt x="121412" y="0"/>
                  </a:moveTo>
                  <a:lnTo>
                    <a:pt x="0" y="0"/>
                  </a:lnTo>
                  <a:lnTo>
                    <a:pt x="0" y="21590"/>
                  </a:lnTo>
                  <a:lnTo>
                    <a:pt x="0" y="146050"/>
                  </a:lnTo>
                  <a:lnTo>
                    <a:pt x="27432" y="146050"/>
                  </a:lnTo>
                  <a:lnTo>
                    <a:pt x="27432" y="21590"/>
                  </a:lnTo>
                  <a:lnTo>
                    <a:pt x="121412" y="21590"/>
                  </a:lnTo>
                  <a:lnTo>
                    <a:pt x="121412" y="0"/>
                  </a:lnTo>
                  <a:close/>
                </a:path>
                <a:path w="121919" h="146050">
                  <a:moveTo>
                    <a:pt x="121424" y="21628"/>
                  </a:moveTo>
                  <a:lnTo>
                    <a:pt x="94234" y="21628"/>
                  </a:lnTo>
                  <a:lnTo>
                    <a:pt x="94234" y="145757"/>
                  </a:lnTo>
                  <a:lnTo>
                    <a:pt x="121424" y="145757"/>
                  </a:lnTo>
                  <a:lnTo>
                    <a:pt x="121424" y="216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759180" y="7815802"/>
              <a:ext cx="287540" cy="20320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075156" y="7815294"/>
              <a:ext cx="124332" cy="14858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4234808" y="7816729"/>
              <a:ext cx="135255" cy="193675"/>
            </a:xfrm>
            <a:custGeom>
              <a:avLst/>
              <a:gdLst/>
              <a:ahLst/>
              <a:cxnLst/>
              <a:rect l="l" t="t" r="r" b="b"/>
              <a:pathLst>
                <a:path w="135255" h="193675">
                  <a:moveTo>
                    <a:pt x="117106" y="0"/>
                  </a:moveTo>
                  <a:lnTo>
                    <a:pt x="89916" y="0"/>
                  </a:lnTo>
                  <a:lnTo>
                    <a:pt x="89916" y="124383"/>
                  </a:lnTo>
                  <a:lnTo>
                    <a:pt x="117106" y="124383"/>
                  </a:lnTo>
                  <a:lnTo>
                    <a:pt x="117106" y="0"/>
                  </a:lnTo>
                  <a:close/>
                </a:path>
                <a:path w="135255" h="193675">
                  <a:moveTo>
                    <a:pt x="135001" y="124548"/>
                  </a:moveTo>
                  <a:lnTo>
                    <a:pt x="27305" y="124548"/>
                  </a:lnTo>
                  <a:lnTo>
                    <a:pt x="27305" y="88"/>
                  </a:lnTo>
                  <a:lnTo>
                    <a:pt x="0" y="88"/>
                  </a:lnTo>
                  <a:lnTo>
                    <a:pt x="0" y="124548"/>
                  </a:lnTo>
                  <a:lnTo>
                    <a:pt x="0" y="146138"/>
                  </a:lnTo>
                  <a:lnTo>
                    <a:pt x="110363" y="146138"/>
                  </a:lnTo>
                  <a:lnTo>
                    <a:pt x="110363" y="193128"/>
                  </a:lnTo>
                  <a:lnTo>
                    <a:pt x="135001" y="193128"/>
                  </a:lnTo>
                  <a:lnTo>
                    <a:pt x="135001" y="146138"/>
                  </a:lnTo>
                  <a:lnTo>
                    <a:pt x="135001" y="1245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395196" y="7812627"/>
              <a:ext cx="128905" cy="15379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4553946" y="7815294"/>
              <a:ext cx="124332" cy="14858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1799</Words>
  <Application>Microsoft Office PowerPoint</Application>
  <PresentationFormat>Произвольный</PresentationFormat>
  <Paragraphs>208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3" baseType="lpstr">
      <vt:lpstr>Arial</vt:lpstr>
      <vt:lpstr>Arial MT</vt:lpstr>
      <vt:lpstr>Calibri</vt:lpstr>
      <vt:lpstr>Times New Roman</vt:lpstr>
      <vt:lpstr>Trebuchet MS</vt:lpstr>
      <vt:lpstr>Verdana</vt:lpstr>
      <vt:lpstr>Office Theme</vt:lpstr>
      <vt:lpstr>Жасанды интеллект негіздері Инференциалды статистика негіздері</vt:lpstr>
      <vt:lpstr>Кіріспе Баяндау статистикасы дегеніміз не?</vt:lpstr>
      <vt:lpstr>Инференциалды статистика не үшін қажет?</vt:lpstr>
      <vt:lpstr>Инференциалды статистика не үшін қажет?</vt:lpstr>
      <vt:lpstr>Инференциалды статистика не үшін қажет?</vt:lpstr>
      <vt:lpstr>Негізгі ұғымдар</vt:lpstr>
      <vt:lpstr>Үлгі және үлгіні тарату</vt:lpstr>
      <vt:lpstr>Сынама алу дегеніміз не?</vt:lpstr>
      <vt:lpstr>Іріктеу әдістерінің түрлері</vt:lpstr>
      <vt:lpstr>Іріктеу әдістерінің түрлері Ықтималдық іріктеу</vt:lpstr>
      <vt:lpstr>Іріктеу әдістерінің түрлері Ықтималдық іріктеу</vt:lpstr>
      <vt:lpstr>Іріктеу әдістерінің түрлері Ықтималдықсыз іріктеу</vt:lpstr>
      <vt:lpstr>Іріктеу әдістерінің түрлері Ықтималдықсыз іріктеу</vt:lpstr>
      <vt:lpstr>Іріктеу әдістерінің түрлері Ықтималдықсыз іріктеу</vt:lpstr>
      <vt:lpstr>Инференциалды статистикадағы әдістер</vt:lpstr>
      <vt:lpstr>Инференциалды статистикадағы әдістер Сенімділік аралықтары</vt:lpstr>
      <vt:lpstr>Сенiмдiк аралықтары Мысал</vt:lpstr>
      <vt:lpstr>Инференциалды статистикадағы әдістер Гипотезаны тексеру</vt:lpstr>
      <vt:lpstr>Гипотезаны тексеру Нөлдік және балама гипотезалар</vt:lpstr>
      <vt:lpstr>Гипотезаны тексеру Нөлдік және балама гипотезалар</vt:lpstr>
      <vt:lpstr>Гипотезаны тексеру Мысал</vt:lpstr>
      <vt:lpstr>Деректерді талдаудағы жұмыс кезеңдері</vt:lpstr>
      <vt:lpstr>Деректерді талдаудағы жұмыс кезеңдері</vt:lpstr>
      <vt:lpstr>Инференциалды статистика әдістері</vt:lpstr>
      <vt:lpstr>Гипотезаны тексеру</vt:lpstr>
      <vt:lpstr>Гипотезаны тексеру Мысал</vt:lpstr>
      <vt:lpstr>Гипотезаны тексеру</vt:lpstr>
      <vt:lpstr>Z-тест</vt:lpstr>
      <vt:lpstr>Z-тест</vt:lpstr>
      <vt:lpstr>T-тест</vt:lpstr>
      <vt:lpstr>T-тест</vt:lpstr>
      <vt:lpstr>T-тест</vt:lpstr>
      <vt:lpstr>F-test</vt:lpstr>
      <vt:lpstr>F-test</vt:lpstr>
      <vt:lpstr>Сенiмдiк аралықтары</vt:lpstr>
      <vt:lpstr>Назар аударғаныңызға рақмет!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искусственного интеллектаа Основы инференциальной статистики</dc:title>
  <dc:creator>Юрий Вайс</dc:creator>
  <cp:lastModifiedBy>Ayaulym Toktarbek</cp:lastModifiedBy>
  <cp:revision>7</cp:revision>
  <dcterms:created xsi:type="dcterms:W3CDTF">2025-10-31T06:11:52Z</dcterms:created>
  <dcterms:modified xsi:type="dcterms:W3CDTF">2025-10-31T09:10:31Z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2025-04-04T00:00:00Z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2025-10-31T00:00:00Z</vt:filetime>
  </property>
  <property fmtid="{D5CDD505-2E9C-101B-9397-08002B2CF9AE}" pid="5" name="Producer">
    <vt:lpwstr>Microsoft® PowerPoint® 2019</vt:lpwstr>
  </property>
</Properties>
</file>