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324" y="366623"/>
            <a:ext cx="15925431" cy="799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070" y="71869"/>
            <a:ext cx="18009235" cy="313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959" y="3484029"/>
            <a:ext cx="12368530" cy="5033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g"/><Relationship Id="rId9" Type="http://schemas.openxmlformats.org/officeDocument/2006/relationships/image" Target="../media/image34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62.png"/><Relationship Id="rId4" Type="http://schemas.openxmlformats.org/officeDocument/2006/relationships/image" Target="../media/image63.jpg"/><Relationship Id="rId5" Type="http://schemas.openxmlformats.org/officeDocument/2006/relationships/image" Target="../media/image64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65.jpg"/><Relationship Id="rId4" Type="http://schemas.openxmlformats.org/officeDocument/2006/relationships/image" Target="../media/image6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jpg"/><Relationship Id="rId4" Type="http://schemas.openxmlformats.org/officeDocument/2006/relationships/image" Target="../media/image70.png"/><Relationship Id="rId5" Type="http://schemas.openxmlformats.org/officeDocument/2006/relationships/image" Target="../media/image71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Relationship Id="rId4" Type="http://schemas.openxmlformats.org/officeDocument/2006/relationships/image" Target="../media/image74.png"/><Relationship Id="rId5" Type="http://schemas.openxmlformats.org/officeDocument/2006/relationships/image" Target="../media/image75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045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7200" b="0">
                <a:latin typeface="Microsoft Sans Serif"/>
                <a:cs typeface="Microsoft Sans Serif"/>
              </a:rPr>
              <a:t>Жасанды</a:t>
            </a:r>
            <a:r>
              <a:rPr dirty="0" sz="7200" spc="-114" b="0">
                <a:latin typeface="Microsoft Sans Serif"/>
                <a:cs typeface="Microsoft Sans Serif"/>
              </a:rPr>
              <a:t> </a:t>
            </a:r>
            <a:r>
              <a:rPr dirty="0" sz="7200" b="0">
                <a:latin typeface="Microsoft Sans Serif"/>
                <a:cs typeface="Microsoft Sans Serif"/>
              </a:rPr>
              <a:t>интеллект</a:t>
            </a:r>
            <a:r>
              <a:rPr dirty="0" sz="7200" spc="-114" b="0">
                <a:latin typeface="Microsoft Sans Serif"/>
                <a:cs typeface="Microsoft Sans Serif"/>
              </a:rPr>
              <a:t> </a:t>
            </a:r>
            <a:r>
              <a:rPr dirty="0" sz="7200" spc="-10" b="0">
                <a:latin typeface="Microsoft Sans Serif"/>
                <a:cs typeface="Microsoft Sans Serif"/>
              </a:rPr>
              <a:t>негіздері</a:t>
            </a:r>
            <a:endParaRPr sz="72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19073" y="3532543"/>
            <a:ext cx="17006570" cy="369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15565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latin typeface="Microsoft Sans Serif"/>
                <a:cs typeface="Microsoft Sans Serif"/>
              </a:rPr>
              <a:t>Деректер</a:t>
            </a:r>
            <a:r>
              <a:rPr dirty="0" sz="6000" spc="-19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туралы</a:t>
            </a:r>
            <a:r>
              <a:rPr dirty="0" sz="6000" spc="-19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ғылым</a:t>
            </a:r>
            <a:r>
              <a:rPr dirty="0" sz="6000" spc="-18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процесін</a:t>
            </a:r>
            <a:r>
              <a:rPr dirty="0" sz="6000" spc="-190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түсіну </a:t>
            </a:r>
            <a:r>
              <a:rPr dirty="0" sz="6000">
                <a:latin typeface="Microsoft Sans Serif"/>
                <a:cs typeface="Microsoft Sans Serif"/>
              </a:rPr>
              <a:t>(деректерді</a:t>
            </a:r>
            <a:r>
              <a:rPr dirty="0" sz="6000" spc="-204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жинау,</a:t>
            </a:r>
            <a:r>
              <a:rPr dirty="0" sz="6000" spc="-204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талдау,</a:t>
            </a:r>
            <a:r>
              <a:rPr dirty="0" sz="6000" spc="-204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модельдеу).</a:t>
            </a:r>
            <a:endParaRPr sz="6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490325" algn="l"/>
              </a:tabLst>
            </a:pPr>
            <a:r>
              <a:rPr dirty="0" sz="6000">
                <a:latin typeface="Microsoft Sans Serif"/>
                <a:cs typeface="Microsoft Sans Serif"/>
              </a:rPr>
              <a:t>Танымал</a:t>
            </a:r>
            <a:r>
              <a:rPr dirty="0" sz="6000" spc="-24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деректер</a:t>
            </a:r>
            <a:r>
              <a:rPr dirty="0" sz="6000" spc="-225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ғылымының</a:t>
            </a:r>
            <a:r>
              <a:rPr dirty="0" sz="6000">
                <a:latin typeface="Microsoft Sans Serif"/>
                <a:cs typeface="Microsoft Sans Serif"/>
              </a:rPr>
              <a:t>	құралдары</a:t>
            </a:r>
            <a:r>
              <a:rPr dirty="0" sz="6000" spc="-254">
                <a:latin typeface="Microsoft Sans Serif"/>
                <a:cs typeface="Microsoft Sans Serif"/>
              </a:rPr>
              <a:t> </a:t>
            </a:r>
            <a:r>
              <a:rPr dirty="0" sz="6000" spc="-25">
                <a:latin typeface="Microsoft Sans Serif"/>
                <a:cs typeface="Microsoft Sans Serif"/>
              </a:rPr>
              <a:t>мен </a:t>
            </a:r>
            <a:r>
              <a:rPr dirty="0" sz="6000">
                <a:latin typeface="Microsoft Sans Serif"/>
                <a:cs typeface="Microsoft Sans Serif"/>
              </a:rPr>
              <a:t>шеңберлеріне</a:t>
            </a:r>
            <a:r>
              <a:rPr dirty="0" sz="6000" spc="-365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шолу.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1525" rIns="0" bIns="0" rtlCol="0" vert="horz">
            <a:spAutoFit/>
          </a:bodyPr>
          <a:lstStyle/>
          <a:p>
            <a:pPr marL="6537325" marR="5080" indent="-4178300">
              <a:lnSpc>
                <a:spcPct val="100000"/>
              </a:lnSpc>
              <a:spcBef>
                <a:spcPts val="95"/>
              </a:spcBef>
            </a:pPr>
            <a:r>
              <a:rPr dirty="0"/>
              <a:t>Деректер</a:t>
            </a:r>
            <a:r>
              <a:rPr dirty="0" spc="-330"/>
              <a:t> </a:t>
            </a:r>
            <a:r>
              <a:rPr dirty="0"/>
              <a:t>ғылымындағы</a:t>
            </a:r>
            <a:r>
              <a:rPr dirty="0" spc="-325"/>
              <a:t> </a:t>
            </a:r>
            <a:r>
              <a:rPr dirty="0" spc="-10"/>
              <a:t>мансап мүмкіндіктері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9703" y="2682239"/>
              <a:ext cx="12024360" cy="84963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50"/>
              </a:spcBef>
              <a:tabLst>
                <a:tab pos="2146935" algn="l"/>
                <a:tab pos="3455670" algn="l"/>
                <a:tab pos="4803775" algn="l"/>
                <a:tab pos="5649595" algn="l"/>
                <a:tab pos="9879330" algn="l"/>
              </a:tabLst>
            </a:pPr>
            <a:r>
              <a:rPr dirty="0" sz="3900" b="0">
                <a:latin typeface="Microsoft Sans Serif"/>
                <a:cs typeface="Microsoft Sans Serif"/>
              </a:rPr>
              <a:t>Business</a:t>
            </a:r>
            <a:r>
              <a:rPr dirty="0" sz="3900" spc="-80" b="0">
                <a:latin typeface="Microsoft Sans Serif"/>
                <a:cs typeface="Microsoft Sans Serif"/>
              </a:rPr>
              <a:t> </a:t>
            </a:r>
            <a:r>
              <a:rPr dirty="0" sz="3900" spc="-10" b="0">
                <a:latin typeface="Microsoft Sans Serif"/>
                <a:cs typeface="Microsoft Sans Serif"/>
              </a:rPr>
              <a:t>Intelligence</a:t>
            </a:r>
            <a:r>
              <a:rPr dirty="0" sz="3900" b="0">
                <a:latin typeface="Microsoft Sans Serif"/>
                <a:cs typeface="Microsoft Sans Serif"/>
              </a:rPr>
              <a:t>	=</a:t>
            </a:r>
            <a:r>
              <a:rPr dirty="0" sz="3900" spc="-50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BI</a:t>
            </a:r>
            <a:r>
              <a:rPr dirty="0" sz="3900" spc="-50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=</a:t>
            </a:r>
            <a:r>
              <a:rPr dirty="0" sz="3900" spc="-50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Business</a:t>
            </a:r>
            <a:r>
              <a:rPr dirty="0" sz="3900" spc="-55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Analytics</a:t>
            </a:r>
            <a:r>
              <a:rPr dirty="0" sz="3900" spc="-55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(rus)</a:t>
            </a:r>
            <a:r>
              <a:rPr dirty="0" sz="3900" spc="-50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-</a:t>
            </a:r>
            <a:r>
              <a:rPr dirty="0" sz="3900" spc="-50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деректерді</a:t>
            </a:r>
            <a:r>
              <a:rPr dirty="0" sz="3900" spc="-55" b="0">
                <a:latin typeface="Microsoft Sans Serif"/>
                <a:cs typeface="Microsoft Sans Serif"/>
              </a:rPr>
              <a:t> </a:t>
            </a:r>
            <a:r>
              <a:rPr dirty="0" sz="3900" spc="-10" b="0">
                <a:latin typeface="Microsoft Sans Serif"/>
                <a:cs typeface="Microsoft Sans Serif"/>
              </a:rPr>
              <a:t>жинауға, сақтауға</a:t>
            </a:r>
            <a:r>
              <a:rPr dirty="0" sz="3900" b="0">
                <a:latin typeface="Microsoft Sans Serif"/>
                <a:cs typeface="Microsoft Sans Serif"/>
              </a:rPr>
              <a:t>	</a:t>
            </a:r>
            <a:r>
              <a:rPr dirty="0" sz="3900" spc="-20" b="0">
                <a:latin typeface="Microsoft Sans Serif"/>
                <a:cs typeface="Microsoft Sans Serif"/>
              </a:rPr>
              <a:t>және</a:t>
            </a:r>
            <a:r>
              <a:rPr dirty="0" sz="3900" b="0">
                <a:latin typeface="Microsoft Sans Serif"/>
                <a:cs typeface="Microsoft Sans Serif"/>
              </a:rPr>
              <a:t>	</a:t>
            </a:r>
            <a:r>
              <a:rPr dirty="0" sz="3900" spc="-10" b="0">
                <a:latin typeface="Microsoft Sans Serif"/>
                <a:cs typeface="Microsoft Sans Serif"/>
              </a:rPr>
              <a:t>талдауға</a:t>
            </a:r>
            <a:r>
              <a:rPr dirty="0" sz="3900" b="0">
                <a:latin typeface="Microsoft Sans Serif"/>
                <a:cs typeface="Microsoft Sans Serif"/>
              </a:rPr>
              <a:t>	мүмкіндік</a:t>
            </a:r>
            <a:r>
              <a:rPr dirty="0" sz="3900" spc="-110" b="0">
                <a:latin typeface="Microsoft Sans Serif"/>
                <a:cs typeface="Microsoft Sans Serif"/>
              </a:rPr>
              <a:t> </a:t>
            </a:r>
            <a:r>
              <a:rPr dirty="0" sz="3900" spc="-10" b="0">
                <a:latin typeface="Microsoft Sans Serif"/>
                <a:cs typeface="Microsoft Sans Serif"/>
              </a:rPr>
              <a:t>беретін</a:t>
            </a:r>
            <a:r>
              <a:rPr dirty="0" sz="3900" b="0">
                <a:latin typeface="Microsoft Sans Serif"/>
                <a:cs typeface="Microsoft Sans Serif"/>
              </a:rPr>
              <a:t>	АТ</a:t>
            </a:r>
            <a:r>
              <a:rPr dirty="0" sz="3900" spc="-150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технологияларының</a:t>
            </a:r>
            <a:r>
              <a:rPr dirty="0" sz="3900" spc="-140" b="0">
                <a:latin typeface="Microsoft Sans Serif"/>
                <a:cs typeface="Microsoft Sans Serif"/>
              </a:rPr>
              <a:t> </a:t>
            </a:r>
            <a:r>
              <a:rPr dirty="0" sz="3900" spc="-10" b="0">
                <a:latin typeface="Microsoft Sans Serif"/>
                <a:cs typeface="Microsoft Sans Serif"/>
              </a:rPr>
              <a:t>жиынтығы.</a:t>
            </a:r>
            <a:endParaRPr sz="3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4668520" algn="l"/>
              </a:tabLst>
            </a:pPr>
            <a:r>
              <a:rPr dirty="0" sz="3900" spc="-10" b="0">
                <a:latin typeface="Microsoft Sans Serif"/>
                <a:cs typeface="Microsoft Sans Serif"/>
              </a:rPr>
              <a:t>пайдаланушыларға</a:t>
            </a:r>
            <a:r>
              <a:rPr dirty="0" sz="3900" b="0">
                <a:latin typeface="Microsoft Sans Serif"/>
                <a:cs typeface="Microsoft Sans Serif"/>
              </a:rPr>
              <a:t>	сенімді</a:t>
            </a:r>
            <a:r>
              <a:rPr dirty="0" sz="3900" spc="-155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қамтамасыз</a:t>
            </a:r>
            <a:r>
              <a:rPr dirty="0" sz="3900" spc="-155" b="0">
                <a:latin typeface="Microsoft Sans Serif"/>
                <a:cs typeface="Microsoft Sans Serif"/>
              </a:rPr>
              <a:t> </a:t>
            </a:r>
            <a:r>
              <a:rPr dirty="0" sz="3900" spc="-25" b="0">
                <a:latin typeface="Microsoft Sans Serif"/>
                <a:cs typeface="Microsoft Sans Serif"/>
              </a:rPr>
              <a:t>ету</a:t>
            </a:r>
            <a:endParaRPr sz="3900">
              <a:latin typeface="Microsoft Sans Serif"/>
              <a:cs typeface="Microsoft Sans Serif"/>
            </a:endParaRPr>
          </a:p>
          <a:p>
            <a:pPr marL="57150" marR="1367155">
              <a:lnSpc>
                <a:spcPct val="102699"/>
              </a:lnSpc>
              <a:spcBef>
                <a:spcPts val="570"/>
              </a:spcBef>
              <a:tabLst>
                <a:tab pos="2134235" algn="l"/>
                <a:tab pos="3734435" algn="l"/>
                <a:tab pos="11386185" algn="l"/>
                <a:tab pos="11735435" algn="l"/>
                <a:tab pos="13893800" algn="l"/>
              </a:tabLst>
            </a:pPr>
            <a:r>
              <a:rPr dirty="0" sz="3900" b="0">
                <a:latin typeface="Microsoft Sans Serif"/>
                <a:cs typeface="Microsoft Sans Serif"/>
              </a:rPr>
              <a:t>қолайлы</a:t>
            </a:r>
            <a:r>
              <a:rPr dirty="0" sz="3900" spc="-135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форматтағы</a:t>
            </a:r>
            <a:r>
              <a:rPr dirty="0" sz="3900" spc="-135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аналитика,</a:t>
            </a:r>
            <a:r>
              <a:rPr dirty="0" sz="3900" spc="-125" b="0">
                <a:latin typeface="Microsoft Sans Serif"/>
                <a:cs typeface="Microsoft Sans Serif"/>
              </a:rPr>
              <a:t> </a:t>
            </a:r>
            <a:r>
              <a:rPr dirty="0" sz="3900" b="0">
                <a:latin typeface="Microsoft Sans Serif"/>
                <a:cs typeface="Microsoft Sans Serif"/>
              </a:rPr>
              <a:t>оның</a:t>
            </a:r>
            <a:r>
              <a:rPr dirty="0" sz="3900" spc="-130" b="0">
                <a:latin typeface="Microsoft Sans Serif"/>
                <a:cs typeface="Microsoft Sans Serif"/>
              </a:rPr>
              <a:t> </a:t>
            </a:r>
            <a:r>
              <a:rPr dirty="0" sz="3900" spc="-10" b="0">
                <a:latin typeface="Microsoft Sans Serif"/>
                <a:cs typeface="Microsoft Sans Serif"/>
              </a:rPr>
              <a:t>негізінде</a:t>
            </a:r>
            <a:r>
              <a:rPr dirty="0" sz="3900" b="0">
                <a:latin typeface="Microsoft Sans Serif"/>
                <a:cs typeface="Microsoft Sans Serif"/>
              </a:rPr>
              <a:t>	</a:t>
            </a:r>
            <a:r>
              <a:rPr dirty="0" sz="3900" spc="-10" b="0">
                <a:latin typeface="Microsoft Sans Serif"/>
                <a:cs typeface="Microsoft Sans Serif"/>
              </a:rPr>
              <a:t>шешімдер</a:t>
            </a:r>
            <a:r>
              <a:rPr dirty="0" sz="3900" b="0">
                <a:latin typeface="Microsoft Sans Serif"/>
                <a:cs typeface="Microsoft Sans Serif"/>
              </a:rPr>
              <a:t>	</a:t>
            </a:r>
            <a:r>
              <a:rPr dirty="0" sz="3900" spc="-10" b="0">
                <a:latin typeface="Microsoft Sans Serif"/>
                <a:cs typeface="Microsoft Sans Serif"/>
              </a:rPr>
              <a:t>қабылдауға </a:t>
            </a:r>
            <a:r>
              <a:rPr dirty="0" baseline="1424" sz="5850" spc="-15" b="0">
                <a:latin typeface="Microsoft Sans Serif"/>
                <a:cs typeface="Microsoft Sans Serif"/>
              </a:rPr>
              <a:t>болады</a:t>
            </a:r>
            <a:r>
              <a:rPr dirty="0" baseline="1424" sz="5850" b="0">
                <a:latin typeface="Microsoft Sans Serif"/>
                <a:cs typeface="Microsoft Sans Serif"/>
              </a:rPr>
              <a:t>	</a:t>
            </a:r>
            <a:r>
              <a:rPr dirty="0" sz="3900" spc="-10" b="0">
                <a:latin typeface="Microsoft Sans Serif"/>
                <a:cs typeface="Microsoft Sans Serif"/>
              </a:rPr>
              <a:t>тиімді</a:t>
            </a:r>
            <a:r>
              <a:rPr dirty="0" sz="3900" b="0">
                <a:latin typeface="Microsoft Sans Serif"/>
                <a:cs typeface="Microsoft Sans Serif"/>
              </a:rPr>
              <a:t>	</a:t>
            </a:r>
            <a:r>
              <a:rPr dirty="0" baseline="1424" sz="5850" b="0">
                <a:latin typeface="Microsoft Sans Serif"/>
                <a:cs typeface="Microsoft Sans Serif"/>
              </a:rPr>
              <a:t>компанияның</a:t>
            </a:r>
            <a:r>
              <a:rPr dirty="0" baseline="1424" sz="5850" spc="-187" b="0">
                <a:latin typeface="Microsoft Sans Serif"/>
                <a:cs typeface="Microsoft Sans Serif"/>
              </a:rPr>
              <a:t> </a:t>
            </a:r>
            <a:r>
              <a:rPr dirty="0" baseline="1424" sz="5850" spc="-30" b="0">
                <a:latin typeface="Microsoft Sans Serif"/>
                <a:cs typeface="Microsoft Sans Serif"/>
              </a:rPr>
              <a:t>бизнес-</a:t>
            </a:r>
            <a:r>
              <a:rPr dirty="0" baseline="1424" sz="5850" spc="-15" b="0">
                <a:latin typeface="Microsoft Sans Serif"/>
                <a:cs typeface="Microsoft Sans Serif"/>
              </a:rPr>
              <a:t>процестерін</a:t>
            </a:r>
            <a:r>
              <a:rPr dirty="0" baseline="1424" sz="5850" b="0">
                <a:latin typeface="Microsoft Sans Serif"/>
                <a:cs typeface="Microsoft Sans Serif"/>
              </a:rPr>
              <a:t>	басқару</a:t>
            </a:r>
            <a:r>
              <a:rPr dirty="0" baseline="1424" sz="5850" spc="-187" b="0">
                <a:latin typeface="Microsoft Sans Serif"/>
                <a:cs typeface="Microsoft Sans Serif"/>
              </a:rPr>
              <a:t> </a:t>
            </a:r>
            <a:r>
              <a:rPr dirty="0" baseline="1424" sz="5850" spc="-15" b="0">
                <a:latin typeface="Microsoft Sans Serif"/>
                <a:cs typeface="Microsoft Sans Serif"/>
              </a:rPr>
              <a:t>шешімдері.</a:t>
            </a:r>
            <a:endParaRPr baseline="1424" sz="5850">
              <a:latin typeface="Microsoft Sans Serif"/>
              <a:cs typeface="Microsoft Sans Serif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" y="3672840"/>
              <a:ext cx="20023836" cy="7342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01801" y="1432140"/>
          <a:ext cx="18766790" cy="8420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8965"/>
                <a:gridCol w="9182100"/>
              </a:tblGrid>
              <a:tr h="96011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4000" spc="-3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Традиционная</a:t>
                      </a:r>
                      <a:r>
                        <a:rPr dirty="0" sz="4000" spc="-20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1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аналитика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400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Big</a:t>
                      </a:r>
                      <a:r>
                        <a:rPr dirty="0" sz="4000" spc="-19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4000" spc="-135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1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аналитика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1563370">
                <a:tc>
                  <a:txBody>
                    <a:bodyPr/>
                    <a:lstStyle/>
                    <a:p>
                      <a:pPr marL="107950" marR="346519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4000" spc="-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Постепенный</a:t>
                      </a:r>
                      <a:r>
                        <a:rPr dirty="0" sz="4000" spc="-1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анализ </a:t>
                      </a:r>
                      <a:r>
                        <a:rPr dirty="0" sz="4000" spc="-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небольших</a:t>
                      </a:r>
                      <a:r>
                        <a:rPr dirty="0" sz="4000" spc="-18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пакетов</a:t>
                      </a:r>
                      <a:r>
                        <a:rPr dirty="0" sz="4000" spc="-16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319849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Обработка</a:t>
                      </a:r>
                      <a:r>
                        <a:rPr dirty="0" sz="4000" spc="-17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сразу</a:t>
                      </a:r>
                      <a:r>
                        <a:rPr dirty="0" sz="4000" spc="-1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всего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массива</a:t>
                      </a:r>
                      <a:r>
                        <a:rPr dirty="0" sz="4000" spc="-2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доступных</a:t>
                      </a:r>
                      <a:r>
                        <a:rPr dirty="0" sz="4000" spc="-1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1563370">
                <a:tc>
                  <a:txBody>
                    <a:bodyPr/>
                    <a:lstStyle/>
                    <a:p>
                      <a:pPr marL="107950" marR="126682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Редакция</a:t>
                      </a:r>
                      <a:r>
                        <a:rPr dirty="0" sz="4000" spc="-19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4000" spc="-16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сортировка</a:t>
                      </a:r>
                      <a:r>
                        <a:rPr dirty="0" sz="4000" spc="-17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r>
                        <a:rPr dirty="0" sz="4000" spc="-14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перед обработкой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514984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Данные</a:t>
                      </a:r>
                      <a:r>
                        <a:rPr dirty="0" sz="4000" spc="-16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обрабатываются</a:t>
                      </a:r>
                      <a:r>
                        <a:rPr dirty="0" sz="4000" spc="-17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4000" spc="-14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их</a:t>
                      </a:r>
                      <a:r>
                        <a:rPr dirty="0" sz="4000" spc="-10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исходном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виде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1666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Старт</a:t>
                      </a:r>
                      <a:r>
                        <a:rPr dirty="0" sz="4000" spc="-2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4000" spc="-16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гипотезы</a:t>
                      </a:r>
                      <a:r>
                        <a:rPr dirty="0" sz="4000" spc="-1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4000" spc="-16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ее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4000" spc="-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dirty="0" sz="4000" spc="-17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относительно</a:t>
                      </a:r>
                      <a:r>
                        <a:rPr dirty="0" sz="4000" spc="-1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9220" marR="232791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Поиск</a:t>
                      </a:r>
                      <a:r>
                        <a:rPr dirty="0" sz="4000" spc="-21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корреляций</a:t>
                      </a:r>
                      <a:r>
                        <a:rPr dirty="0" sz="4000" spc="-18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4000" spc="-17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всем </a:t>
                      </a:r>
                      <a:r>
                        <a:rPr dirty="0" sz="4000" spc="-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данным</a:t>
                      </a:r>
                      <a:r>
                        <a:rPr dirty="0" sz="4000" spc="-2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4000" spc="-20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получения</a:t>
                      </a:r>
                      <a:r>
                        <a:rPr dirty="0" sz="4000" spc="-1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искомой информации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167255">
                <a:tc>
                  <a:txBody>
                    <a:bodyPr/>
                    <a:lstStyle/>
                    <a:p>
                      <a:pPr marL="107950" marR="11207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4000" spc="-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Данные</a:t>
                      </a:r>
                      <a:r>
                        <a:rPr dirty="0" sz="4000" spc="-2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собираются,</a:t>
                      </a:r>
                      <a:r>
                        <a:rPr dirty="0" sz="4000" spc="-1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обрабатываются,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хранятся</a:t>
                      </a:r>
                      <a:r>
                        <a:rPr dirty="0" sz="4000" spc="-14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4000" spc="-20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лишь</a:t>
                      </a:r>
                      <a:r>
                        <a:rPr dirty="0" sz="4000" spc="-2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затем</a:t>
                      </a:r>
                      <a:r>
                        <a:rPr dirty="0" sz="4000" spc="-19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анализируются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52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09220" marR="2546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Анализ</a:t>
                      </a:r>
                      <a:r>
                        <a:rPr dirty="0" sz="4000" spc="49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4000" spc="49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обработка</a:t>
                      </a:r>
                      <a:r>
                        <a:rPr dirty="0" sz="4000" spc="5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больших</a:t>
                      </a:r>
                      <a:r>
                        <a:rPr dirty="0" sz="4000" spc="48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r>
                        <a:rPr dirty="0" sz="4000" spc="5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реальном</a:t>
                      </a:r>
                      <a:r>
                        <a:rPr dirty="0" sz="4000" spc="6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   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времени,</a:t>
                      </a:r>
                      <a:r>
                        <a:rPr dirty="0" sz="4000" spc="6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    </a:t>
                      </a:r>
                      <a:r>
                        <a:rPr dirty="0" sz="40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4000" spc="65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    </a:t>
                      </a:r>
                      <a:r>
                        <a:rPr dirty="0" sz="40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мере </a:t>
                      </a:r>
                      <a:r>
                        <a:rPr dirty="0" sz="40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поступления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9525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489" y="406399"/>
            <a:ext cx="9147175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Әдістердегі</a:t>
            </a:r>
            <a:r>
              <a:rPr dirty="0" sz="4700" spc="-160"/>
              <a:t> </a:t>
            </a:r>
            <a:r>
              <a:rPr dirty="0" sz="4700" spc="-10"/>
              <a:t>айырмашылықтар</a:t>
            </a:r>
            <a:endParaRPr sz="47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2728" y="3770376"/>
            <a:ext cx="9243060" cy="746607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78763" y="312482"/>
            <a:ext cx="15157450" cy="5531485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440690">
              <a:lnSpc>
                <a:spcPct val="100000"/>
              </a:lnSpc>
              <a:spcBef>
                <a:spcPts val="845"/>
              </a:spcBef>
            </a:pPr>
            <a:r>
              <a:rPr dirty="0" sz="4700" spc="-120">
                <a:latin typeface="Microsoft Sans Serif"/>
                <a:cs typeface="Microsoft Sans Serif"/>
              </a:rPr>
              <a:t>Үлкен</a:t>
            </a:r>
            <a:r>
              <a:rPr dirty="0" sz="4700" spc="-19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деректер</a:t>
            </a:r>
            <a:r>
              <a:rPr dirty="0" sz="4700" spc="-240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функциялары</a:t>
            </a:r>
            <a:r>
              <a:rPr dirty="0" sz="4700" spc="-21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мен</a:t>
            </a:r>
            <a:r>
              <a:rPr dirty="0" sz="4700" spc="-220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мақсаттары</a:t>
            </a:r>
            <a:endParaRPr sz="4700">
              <a:latin typeface="Microsoft Sans Serif"/>
              <a:cs typeface="Microsoft Sans Serif"/>
            </a:endParaRPr>
          </a:p>
          <a:p>
            <a:pPr marL="440690" marR="5080">
              <a:lnSpc>
                <a:spcPct val="100000"/>
              </a:lnSpc>
              <a:spcBef>
                <a:spcPts val="745"/>
              </a:spcBef>
            </a:pPr>
            <a:r>
              <a:rPr dirty="0" sz="4700">
                <a:latin typeface="Microsoft Sans Serif"/>
                <a:cs typeface="Microsoft Sans Serif"/>
              </a:rPr>
              <a:t>VVV</a:t>
            </a:r>
            <a:r>
              <a:rPr dirty="0" sz="4700" spc="-100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ережесі</a:t>
            </a:r>
            <a:r>
              <a:rPr dirty="0" sz="4700" spc="-9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-</a:t>
            </a:r>
            <a:r>
              <a:rPr dirty="0" sz="4700" spc="-100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бұл</a:t>
            </a:r>
            <a:r>
              <a:rPr dirty="0" sz="4700" spc="-100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үлкен</a:t>
            </a:r>
            <a:r>
              <a:rPr dirty="0" sz="4700" spc="-100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деректерде</a:t>
            </a:r>
            <a:r>
              <a:rPr dirty="0" sz="4700" spc="-9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болуы</a:t>
            </a:r>
            <a:r>
              <a:rPr dirty="0" sz="4700" spc="-100">
                <a:latin typeface="Microsoft Sans Serif"/>
                <a:cs typeface="Microsoft Sans Serif"/>
              </a:rPr>
              <a:t> </a:t>
            </a:r>
            <a:r>
              <a:rPr dirty="0" sz="4700" spc="-70">
                <a:latin typeface="Microsoft Sans Serif"/>
                <a:cs typeface="Microsoft Sans Serif"/>
              </a:rPr>
              <a:t>керек</a:t>
            </a:r>
            <a:r>
              <a:rPr dirty="0" sz="4700" spc="-100">
                <a:latin typeface="Microsoft Sans Serif"/>
                <a:cs typeface="Microsoft Sans Serif"/>
              </a:rPr>
              <a:t> </a:t>
            </a:r>
            <a:r>
              <a:rPr dirty="0" sz="4700" spc="-25">
                <a:latin typeface="Microsoft Sans Serif"/>
                <a:cs typeface="Microsoft Sans Serif"/>
              </a:rPr>
              <a:t>үш </a:t>
            </a:r>
            <a:r>
              <a:rPr dirty="0" sz="4700">
                <a:latin typeface="Microsoft Sans Serif"/>
                <a:cs typeface="Microsoft Sans Serif"/>
              </a:rPr>
              <a:t>атрибут</a:t>
            </a:r>
            <a:r>
              <a:rPr dirty="0" sz="4700" spc="-6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немесе</a:t>
            </a:r>
            <a:r>
              <a:rPr dirty="0" sz="4700" spc="-70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қасиеттер:</a:t>
            </a:r>
            <a:endParaRPr sz="4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695"/>
              </a:spcBef>
            </a:pPr>
            <a:endParaRPr sz="4700">
              <a:latin typeface="Microsoft Sans Serif"/>
              <a:cs typeface="Microsoft Sans Serif"/>
            </a:endParaRPr>
          </a:p>
          <a:p>
            <a:pPr marL="907415" indent="-8947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07415" algn="l"/>
              </a:tabLst>
            </a:pPr>
            <a:r>
              <a:rPr dirty="0" sz="4700" spc="-25">
                <a:latin typeface="Calibri"/>
                <a:cs typeface="Calibri"/>
              </a:rPr>
              <a:t>Volume</a:t>
            </a:r>
            <a:r>
              <a:rPr dirty="0" sz="4700" spc="-22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–</a:t>
            </a:r>
            <a:r>
              <a:rPr dirty="0" sz="4700" spc="-18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көлемі</a:t>
            </a:r>
            <a:endParaRPr sz="4700">
              <a:latin typeface="Calibri"/>
              <a:cs typeface="Calibri"/>
            </a:endParaRPr>
          </a:p>
          <a:p>
            <a:pPr marL="907415" indent="-8947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07415" algn="l"/>
              </a:tabLst>
            </a:pPr>
            <a:r>
              <a:rPr dirty="0" sz="4700" spc="-20">
                <a:latin typeface="Calibri"/>
                <a:cs typeface="Calibri"/>
              </a:rPr>
              <a:t>Velocity</a:t>
            </a:r>
            <a:r>
              <a:rPr dirty="0" sz="4700" spc="-21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–</a:t>
            </a:r>
            <a:r>
              <a:rPr dirty="0" sz="4700" spc="-11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жылдамдық</a:t>
            </a:r>
            <a:endParaRPr sz="4700">
              <a:latin typeface="Calibri"/>
              <a:cs typeface="Calibri"/>
            </a:endParaRPr>
          </a:p>
          <a:p>
            <a:pPr marL="907415" indent="-894715">
              <a:lnSpc>
                <a:spcPct val="100000"/>
              </a:lnSpc>
              <a:buAutoNum type="arabicPeriod"/>
              <a:tabLst>
                <a:tab pos="907415" algn="l"/>
              </a:tabLst>
            </a:pPr>
            <a:r>
              <a:rPr dirty="0" sz="4700" spc="-40">
                <a:latin typeface="Calibri"/>
                <a:cs typeface="Calibri"/>
              </a:rPr>
              <a:t>Variety</a:t>
            </a:r>
            <a:r>
              <a:rPr dirty="0" sz="4700" spc="-254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-</a:t>
            </a:r>
            <a:r>
              <a:rPr dirty="0" sz="4700" spc="-7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Әртүрлілік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660615" y="1498053"/>
          <a:ext cx="19083655" cy="853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8965"/>
                <a:gridCol w="9498965"/>
              </a:tblGrid>
              <a:tr h="907415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3300" spc="-1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Функция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3300" spc="-10" b="1">
                          <a:solidFill>
                            <a:srgbClr val="1F1F1F"/>
                          </a:solidFill>
                          <a:latin typeface="Arial"/>
                          <a:cs typeface="Arial"/>
                        </a:rPr>
                        <a:t>Задача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1985645">
                <a:tc>
                  <a:txBody>
                    <a:bodyPr/>
                    <a:lstStyle/>
                    <a:p>
                      <a:pPr marL="102870" marR="377126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Big</a:t>
                      </a:r>
                      <a:r>
                        <a:rPr dirty="0" sz="3300" spc="-1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3300" spc="-1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3300" spc="-9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собственно</a:t>
                      </a:r>
                      <a:r>
                        <a:rPr dirty="0" sz="3300" spc="-10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массивы </a:t>
                      </a:r>
                      <a:r>
                        <a:rPr dirty="0" sz="33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необработанных</a:t>
                      </a:r>
                      <a:r>
                        <a:rPr dirty="0" sz="3300" spc="-9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2382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Хранение</a:t>
                      </a:r>
                      <a:r>
                        <a:rPr dirty="0" sz="3300" spc="-17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3300" spc="-1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dirty="0" sz="3300" spc="-15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большими</a:t>
                      </a:r>
                      <a:r>
                        <a:rPr dirty="0" sz="3300" spc="-7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объемами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постоянно</a:t>
                      </a:r>
                      <a:r>
                        <a:rPr dirty="0" sz="3300" spc="-7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обновляющейся</a:t>
                      </a:r>
                      <a:r>
                        <a:rPr dirty="0" sz="3300" spc="-16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информации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3063875">
                <a:tc>
                  <a:txBody>
                    <a:bodyPr/>
                    <a:lstStyle/>
                    <a:p>
                      <a:pPr marL="102870" marR="15500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3300" spc="-18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mining</a:t>
                      </a:r>
                      <a:r>
                        <a:rPr dirty="0" sz="3300" spc="-8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3300" spc="-1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процесс</a:t>
                      </a:r>
                      <a:r>
                        <a:rPr dirty="0" sz="3300" spc="-11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обработки</a:t>
                      </a:r>
                      <a:r>
                        <a:rPr dirty="0" sz="3300" spc="-17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33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структуризации</a:t>
                      </a:r>
                      <a:r>
                        <a:rPr dirty="0" sz="3300" spc="-1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данных,</a:t>
                      </a:r>
                      <a:r>
                        <a:rPr dirty="0" sz="3300" spc="-1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этап</a:t>
                      </a:r>
                      <a:r>
                        <a:rPr dirty="0" sz="3300" spc="-8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аналитики</a:t>
                      </a:r>
                      <a:r>
                        <a:rPr dirty="0" sz="3300" spc="-1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выявления</a:t>
                      </a:r>
                      <a:endParaRPr sz="3300">
                        <a:latin typeface="Calibri"/>
                        <a:cs typeface="Calibri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закономерностей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2854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33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Структурирование</a:t>
                      </a:r>
                      <a:r>
                        <a:rPr dirty="0" sz="3300" spc="-6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разнообразных </a:t>
                      </a:r>
                      <a:r>
                        <a:rPr dirty="0" sz="330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сведений,</a:t>
                      </a:r>
                      <a:r>
                        <a:rPr dirty="0" sz="3300" spc="-17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поиск</a:t>
                      </a:r>
                      <a:r>
                        <a:rPr dirty="0" sz="3300" spc="-16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скрытых</a:t>
                      </a:r>
                      <a:r>
                        <a:rPr dirty="0" sz="3300" spc="-11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3300">
                        <a:latin typeface="Calibri"/>
                        <a:cs typeface="Calibri"/>
                      </a:endParaRPr>
                    </a:p>
                    <a:p>
                      <a:pPr marL="105410" marR="795020">
                        <a:lnSpc>
                          <a:spcPct val="100000"/>
                        </a:lnSpc>
                      </a:pP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неочевидных</a:t>
                      </a:r>
                      <a:r>
                        <a:rPr dirty="0" sz="3300" spc="-14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связей</a:t>
                      </a:r>
                      <a:r>
                        <a:rPr dirty="0" sz="3300" spc="-9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dirty="0" sz="3300" spc="-1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приведения</a:t>
                      </a:r>
                      <a:r>
                        <a:rPr dirty="0" sz="3300" spc="-9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3300" spc="-11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единому знаменателю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581275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Machine</a:t>
                      </a:r>
                      <a:r>
                        <a:rPr dirty="0" sz="3300" spc="-15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dirty="0" sz="3300" spc="-1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3300" spc="-16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процесс</a:t>
                      </a:r>
                      <a:endParaRPr sz="3300">
                        <a:latin typeface="Calibri"/>
                        <a:cs typeface="Calibri"/>
                      </a:endParaRPr>
                    </a:p>
                    <a:p>
                      <a:pPr marL="102870" marR="962660">
                        <a:lnSpc>
                          <a:spcPct val="100000"/>
                        </a:lnSpc>
                      </a:pP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машинного</a:t>
                      </a:r>
                      <a:r>
                        <a:rPr dirty="0" sz="3300" spc="-15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обучения</a:t>
                      </a:r>
                      <a:r>
                        <a:rPr dirty="0" sz="3300" spc="-1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3300" spc="-1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основе</a:t>
                      </a:r>
                      <a:r>
                        <a:rPr dirty="0" sz="3300" spc="-1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обнаруженных связей</a:t>
                      </a:r>
                      <a:r>
                        <a:rPr dirty="0" sz="3300" spc="-17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3300" spc="-14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процессе</a:t>
                      </a:r>
                      <a:r>
                        <a:rPr dirty="0" sz="3300" spc="-11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анализа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211455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Аналитика</a:t>
                      </a:r>
                      <a:r>
                        <a:rPr dirty="0" sz="3300" spc="-1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3300" spc="-7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прогнозирование</a:t>
                      </a:r>
                      <a:r>
                        <a:rPr dirty="0" sz="3300" spc="-114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3300" spc="-1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основе обработанной</a:t>
                      </a:r>
                      <a:r>
                        <a:rPr dirty="0" sz="3300" spc="-1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3300">
                        <a:latin typeface="Calibri"/>
                        <a:cs typeface="Calibri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3300" spc="-2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структурированной</a:t>
                      </a:r>
                      <a:r>
                        <a:rPr dirty="0" sz="3300" spc="-4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30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информации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3505">
                    <a:lnL w="9525">
                      <a:solidFill>
                        <a:srgbClr val="1F1F1F"/>
                      </a:solidFill>
                      <a:prstDash val="solid"/>
                    </a:lnL>
                    <a:lnR w="9525">
                      <a:solidFill>
                        <a:srgbClr val="1F1F1F"/>
                      </a:solidFill>
                      <a:prstDash val="solid"/>
                    </a:lnR>
                    <a:lnT w="9525">
                      <a:solidFill>
                        <a:srgbClr val="1F1F1F"/>
                      </a:solidFill>
                      <a:prstDash val="solid"/>
                    </a:lnT>
                    <a:lnB w="9525">
                      <a:solidFill>
                        <a:srgbClr val="1F1F1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489" y="406399"/>
            <a:ext cx="14432915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80"/>
              <a:t> </a:t>
            </a:r>
            <a:r>
              <a:rPr dirty="0" sz="4700"/>
              <a:t>деректердің</a:t>
            </a:r>
            <a:r>
              <a:rPr dirty="0" sz="4700" spc="-75"/>
              <a:t> </a:t>
            </a:r>
            <a:r>
              <a:rPr dirty="0" sz="4700"/>
              <a:t>функциялары</a:t>
            </a:r>
            <a:r>
              <a:rPr dirty="0" sz="4700" spc="-75"/>
              <a:t> </a:t>
            </a:r>
            <a:r>
              <a:rPr dirty="0" sz="4700"/>
              <a:t>мен</a:t>
            </a:r>
            <a:r>
              <a:rPr dirty="0" sz="4700" spc="-80"/>
              <a:t> </a:t>
            </a:r>
            <a:r>
              <a:rPr dirty="0" sz="4700" spc="-10"/>
              <a:t>міндеттері</a:t>
            </a:r>
            <a:endParaRPr sz="47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6659" y="1973579"/>
            <a:ext cx="11888724" cy="848106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94080" y="1619884"/>
            <a:ext cx="6001385" cy="8611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75945" marR="393065" indent="-563880">
              <a:lnSpc>
                <a:spcPct val="100000"/>
              </a:lnSpc>
              <a:spcBef>
                <a:spcPts val="105"/>
              </a:spcBef>
              <a:buChar char="-"/>
              <a:tabLst>
                <a:tab pos="575945" algn="l"/>
              </a:tabLst>
            </a:pPr>
            <a:r>
              <a:rPr dirty="0" sz="3500">
                <a:latin typeface="Microsoft Sans Serif"/>
                <a:cs typeface="Microsoft Sans Serif"/>
              </a:rPr>
              <a:t>Интернет</a:t>
            </a:r>
            <a:r>
              <a:rPr dirty="0" sz="3500" spc="-70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—</a:t>
            </a:r>
            <a:r>
              <a:rPr dirty="0" sz="3500" spc="-70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әлеуметтік </a:t>
            </a:r>
            <a:r>
              <a:rPr dirty="0" sz="3500">
                <a:latin typeface="Microsoft Sans Serif"/>
                <a:cs typeface="Microsoft Sans Serif"/>
              </a:rPr>
              <a:t>желілер,</a:t>
            </a:r>
            <a:r>
              <a:rPr dirty="0" sz="3500" spc="-120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блогтар,</a:t>
            </a:r>
            <a:r>
              <a:rPr dirty="0" sz="3500" spc="-120">
                <a:latin typeface="Microsoft Sans Serif"/>
                <a:cs typeface="Microsoft Sans Serif"/>
              </a:rPr>
              <a:t> </a:t>
            </a:r>
            <a:r>
              <a:rPr dirty="0" sz="3500" spc="-20">
                <a:latin typeface="Microsoft Sans Serif"/>
                <a:cs typeface="Microsoft Sans Serif"/>
              </a:rPr>
              <a:t>БАҚ, </a:t>
            </a:r>
            <a:r>
              <a:rPr dirty="0" sz="3500">
                <a:latin typeface="Microsoft Sans Serif"/>
                <a:cs typeface="Microsoft Sans Serif"/>
              </a:rPr>
              <a:t>форумдар,</a:t>
            </a:r>
            <a:r>
              <a:rPr dirty="0" sz="3500" spc="-114">
                <a:latin typeface="Microsoft Sans Serif"/>
                <a:cs typeface="Microsoft Sans Serif"/>
              </a:rPr>
              <a:t> </a:t>
            </a:r>
            <a:r>
              <a:rPr dirty="0" sz="3500" spc="-25">
                <a:latin typeface="Microsoft Sans Serif"/>
                <a:cs typeface="Microsoft Sans Serif"/>
              </a:rPr>
              <a:t>веб-</a:t>
            </a:r>
            <a:r>
              <a:rPr dirty="0" sz="3500" spc="-10">
                <a:latin typeface="Microsoft Sans Serif"/>
                <a:cs typeface="Microsoft Sans Serif"/>
              </a:rPr>
              <a:t>сайттар, </a:t>
            </a:r>
            <a:r>
              <a:rPr dirty="0" sz="3500">
                <a:latin typeface="Microsoft Sans Serif"/>
                <a:cs typeface="Microsoft Sans Serif"/>
              </a:rPr>
              <a:t>заттар</a:t>
            </a:r>
            <a:r>
              <a:rPr dirty="0" sz="3500" spc="-130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интернеті</a:t>
            </a:r>
            <a:r>
              <a:rPr dirty="0" sz="3500" spc="-125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(IoT).</a:t>
            </a:r>
            <a:endParaRPr sz="3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34"/>
              </a:spcBef>
              <a:buFont typeface="Microsoft Sans Serif"/>
              <a:buChar char="-"/>
            </a:pPr>
            <a:endParaRPr sz="3500">
              <a:latin typeface="Microsoft Sans Serif"/>
              <a:cs typeface="Microsoft Sans Serif"/>
            </a:endParaRPr>
          </a:p>
          <a:p>
            <a:pPr marL="575945" marR="5080" indent="-563880">
              <a:lnSpc>
                <a:spcPct val="100000"/>
              </a:lnSpc>
              <a:buChar char="-"/>
              <a:tabLst>
                <a:tab pos="575945" algn="l"/>
              </a:tabLst>
            </a:pPr>
            <a:r>
              <a:rPr dirty="0" sz="3500">
                <a:latin typeface="Microsoft Sans Serif"/>
                <a:cs typeface="Microsoft Sans Serif"/>
              </a:rPr>
              <a:t>Корпоративтік</a:t>
            </a:r>
            <a:r>
              <a:rPr dirty="0" sz="3500" spc="-185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деректер</a:t>
            </a:r>
            <a:r>
              <a:rPr dirty="0" sz="3500" spc="-180">
                <a:latin typeface="Microsoft Sans Serif"/>
                <a:cs typeface="Microsoft Sans Serif"/>
              </a:rPr>
              <a:t> </a:t>
            </a:r>
            <a:r>
              <a:rPr dirty="0" sz="3500" spc="-50">
                <a:latin typeface="Microsoft Sans Serif"/>
                <a:cs typeface="Microsoft Sans Serif"/>
              </a:rPr>
              <a:t>— </a:t>
            </a:r>
            <a:r>
              <a:rPr dirty="0" sz="3500">
                <a:latin typeface="Microsoft Sans Serif"/>
                <a:cs typeface="Microsoft Sans Serif"/>
              </a:rPr>
              <a:t>транзакциялық</a:t>
            </a:r>
            <a:r>
              <a:rPr dirty="0" sz="3500" spc="-229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бизнес </a:t>
            </a:r>
            <a:r>
              <a:rPr dirty="0" sz="3500">
                <a:latin typeface="Microsoft Sans Serif"/>
                <a:cs typeface="Microsoft Sans Serif"/>
              </a:rPr>
              <a:t>ақпараты,</a:t>
            </a:r>
            <a:r>
              <a:rPr dirty="0" sz="3500" spc="-200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мұрағаттар, </a:t>
            </a:r>
            <a:r>
              <a:rPr dirty="0" sz="3500">
                <a:latin typeface="Microsoft Sans Serif"/>
                <a:cs typeface="Microsoft Sans Serif"/>
              </a:rPr>
              <a:t>мәліметтер</a:t>
            </a:r>
            <a:r>
              <a:rPr dirty="0" sz="3500" spc="-135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базасы.</a:t>
            </a:r>
            <a:endParaRPr sz="3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buFont typeface="Microsoft Sans Serif"/>
              <a:buChar char="-"/>
            </a:pPr>
            <a:endParaRPr sz="3500">
              <a:latin typeface="Microsoft Sans Serif"/>
              <a:cs typeface="Microsoft Sans Serif"/>
            </a:endParaRPr>
          </a:p>
          <a:p>
            <a:pPr marL="575945" marR="180340" indent="-563880">
              <a:lnSpc>
                <a:spcPct val="100000"/>
              </a:lnSpc>
              <a:buChar char="-"/>
              <a:tabLst>
                <a:tab pos="575945" algn="l"/>
              </a:tabLst>
            </a:pPr>
            <a:r>
              <a:rPr dirty="0" sz="3500">
                <a:latin typeface="Microsoft Sans Serif"/>
                <a:cs typeface="Microsoft Sans Serif"/>
              </a:rPr>
              <a:t>Құрылғылардан</a:t>
            </a:r>
            <a:r>
              <a:rPr dirty="0" sz="3500" spc="-215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алынған </a:t>
            </a:r>
            <a:r>
              <a:rPr dirty="0" sz="3500">
                <a:latin typeface="Microsoft Sans Serif"/>
                <a:cs typeface="Microsoft Sans Serif"/>
              </a:rPr>
              <a:t>деректер</a:t>
            </a:r>
            <a:r>
              <a:rPr dirty="0" sz="3500" spc="-75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—</a:t>
            </a:r>
            <a:r>
              <a:rPr dirty="0" sz="3500" spc="-70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сенсорлар, </a:t>
            </a:r>
            <a:r>
              <a:rPr dirty="0" sz="3500">
                <a:latin typeface="Microsoft Sans Serif"/>
                <a:cs typeface="Microsoft Sans Serif"/>
              </a:rPr>
              <a:t>аспаптар,</a:t>
            </a:r>
            <a:r>
              <a:rPr dirty="0" sz="3500" spc="-110">
                <a:latin typeface="Microsoft Sans Serif"/>
                <a:cs typeface="Microsoft Sans Serif"/>
              </a:rPr>
              <a:t> </a:t>
            </a:r>
            <a:r>
              <a:rPr dirty="0" sz="3500" spc="-25">
                <a:latin typeface="Microsoft Sans Serif"/>
                <a:cs typeface="Microsoft Sans Serif"/>
              </a:rPr>
              <a:t>сондай-ақ </a:t>
            </a:r>
            <a:r>
              <a:rPr dirty="0" sz="3500" spc="-10">
                <a:latin typeface="Microsoft Sans Serif"/>
                <a:cs typeface="Microsoft Sans Serif"/>
              </a:rPr>
              <a:t>метеорологиялық </a:t>
            </a:r>
            <a:r>
              <a:rPr dirty="0" sz="3500">
                <a:latin typeface="Microsoft Sans Serif"/>
                <a:cs typeface="Microsoft Sans Serif"/>
              </a:rPr>
              <a:t>деректер,</a:t>
            </a:r>
            <a:r>
              <a:rPr dirty="0" sz="3500" spc="-110">
                <a:latin typeface="Microsoft Sans Serif"/>
                <a:cs typeface="Microsoft Sans Serif"/>
              </a:rPr>
              <a:t> </a:t>
            </a:r>
            <a:r>
              <a:rPr dirty="0" sz="3500">
                <a:latin typeface="Microsoft Sans Serif"/>
                <a:cs typeface="Microsoft Sans Serif"/>
              </a:rPr>
              <a:t>ұялы</a:t>
            </a:r>
            <a:r>
              <a:rPr dirty="0" sz="3500" spc="-120">
                <a:latin typeface="Microsoft Sans Serif"/>
                <a:cs typeface="Microsoft Sans Serif"/>
              </a:rPr>
              <a:t> </a:t>
            </a:r>
            <a:r>
              <a:rPr dirty="0" sz="3500" spc="-10">
                <a:latin typeface="Microsoft Sans Serif"/>
                <a:cs typeface="Microsoft Sans Serif"/>
              </a:rPr>
              <a:t>деректер </a:t>
            </a:r>
            <a:r>
              <a:rPr dirty="0" sz="3500">
                <a:latin typeface="Microsoft Sans Serif"/>
                <a:cs typeface="Microsoft Sans Serif"/>
              </a:rPr>
              <a:t>және</a:t>
            </a:r>
            <a:r>
              <a:rPr dirty="0" sz="3500" spc="-80">
                <a:latin typeface="Microsoft Sans Serif"/>
                <a:cs typeface="Microsoft Sans Serif"/>
              </a:rPr>
              <a:t> </a:t>
            </a:r>
            <a:r>
              <a:rPr dirty="0" sz="3500" spc="-20">
                <a:latin typeface="Microsoft Sans Serif"/>
                <a:cs typeface="Microsoft Sans Serif"/>
              </a:rPr>
              <a:t>т.б.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7324" y="406082"/>
            <a:ext cx="786130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100"/>
              <a:t> </a:t>
            </a:r>
            <a:r>
              <a:rPr dirty="0" sz="4700"/>
              <a:t>деректердің</a:t>
            </a:r>
            <a:r>
              <a:rPr dirty="0" sz="4700" spc="-100"/>
              <a:t> </a:t>
            </a:r>
            <a:r>
              <a:rPr dirty="0" sz="4700" spc="-10"/>
              <a:t>көздері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59" y="4599432"/>
            <a:ext cx="13360908" cy="62194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669884" y="294957"/>
            <a:ext cx="11496040" cy="3648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700">
                <a:latin typeface="Microsoft Sans Serif"/>
                <a:cs typeface="Microsoft Sans Serif"/>
              </a:rPr>
              <a:t>Үлкен</a:t>
            </a:r>
            <a:r>
              <a:rPr dirty="0" sz="4700" spc="-6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деректер</a:t>
            </a:r>
            <a:r>
              <a:rPr dirty="0" sz="4700" spc="-60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жүйелерінің</a:t>
            </a:r>
            <a:r>
              <a:rPr dirty="0" sz="4700" spc="-60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жұмыс</a:t>
            </a:r>
            <a:r>
              <a:rPr dirty="0" sz="4700" spc="-60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істеу принциптері</a:t>
            </a:r>
            <a:endParaRPr sz="4700">
              <a:latin typeface="Microsoft Sans Serif"/>
              <a:cs typeface="Microsoft Sans Serif"/>
            </a:endParaRPr>
          </a:p>
          <a:p>
            <a:pPr marL="697865" indent="-685165">
              <a:lnSpc>
                <a:spcPct val="100000"/>
              </a:lnSpc>
              <a:spcBef>
                <a:spcPts val="105"/>
              </a:spcBef>
              <a:buChar char="•"/>
              <a:tabLst>
                <a:tab pos="697865" algn="l"/>
              </a:tabLst>
            </a:pPr>
            <a:r>
              <a:rPr dirty="0" sz="4700">
                <a:latin typeface="Microsoft Sans Serif"/>
                <a:cs typeface="Microsoft Sans Serif"/>
              </a:rPr>
              <a:t>Көлденең</a:t>
            </a:r>
            <a:r>
              <a:rPr dirty="0" sz="4700" spc="-65">
                <a:latin typeface="Microsoft Sans Serif"/>
                <a:cs typeface="Microsoft Sans Serif"/>
              </a:rPr>
              <a:t> </a:t>
            </a:r>
            <a:r>
              <a:rPr dirty="0" sz="4700">
                <a:latin typeface="Microsoft Sans Serif"/>
                <a:cs typeface="Microsoft Sans Serif"/>
              </a:rPr>
              <a:t>масштабтау</a:t>
            </a:r>
            <a:r>
              <a:rPr dirty="0" sz="4700" spc="-65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мүмкіндігі</a:t>
            </a:r>
            <a:endParaRPr sz="4700">
              <a:latin typeface="Microsoft Sans Serif"/>
              <a:cs typeface="Microsoft Sans Serif"/>
            </a:endParaRPr>
          </a:p>
          <a:p>
            <a:pPr marL="697865" indent="-685165">
              <a:lnSpc>
                <a:spcPct val="100000"/>
              </a:lnSpc>
              <a:spcBef>
                <a:spcPts val="105"/>
              </a:spcBef>
              <a:buChar char="•"/>
              <a:tabLst>
                <a:tab pos="697865" algn="l"/>
              </a:tabLst>
            </a:pPr>
            <a:r>
              <a:rPr dirty="0" sz="4700">
                <a:latin typeface="Microsoft Sans Serif"/>
                <a:cs typeface="Microsoft Sans Serif"/>
              </a:rPr>
              <a:t>Ақауларға</a:t>
            </a:r>
            <a:r>
              <a:rPr dirty="0" sz="4700" spc="-75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төзімділік</a:t>
            </a:r>
            <a:endParaRPr sz="4700">
              <a:latin typeface="Microsoft Sans Serif"/>
              <a:cs typeface="Microsoft Sans Serif"/>
            </a:endParaRPr>
          </a:p>
          <a:p>
            <a:pPr marL="697865" indent="-685165">
              <a:lnSpc>
                <a:spcPct val="100000"/>
              </a:lnSpc>
              <a:spcBef>
                <a:spcPts val="105"/>
              </a:spcBef>
              <a:buChar char="•"/>
              <a:tabLst>
                <a:tab pos="697865" algn="l"/>
              </a:tabLst>
            </a:pPr>
            <a:r>
              <a:rPr dirty="0" sz="4700">
                <a:latin typeface="Microsoft Sans Serif"/>
                <a:cs typeface="Microsoft Sans Serif"/>
              </a:rPr>
              <a:t>Деректер</a:t>
            </a:r>
            <a:r>
              <a:rPr dirty="0" sz="4700" spc="-50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локализациясы</a:t>
            </a:r>
            <a:endParaRPr sz="47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2453639"/>
            <a:ext cx="13935456" cy="815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67385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55"/>
              <a:t> </a:t>
            </a:r>
            <a:r>
              <a:rPr dirty="0" sz="4700"/>
              <a:t>деректер</a:t>
            </a:r>
            <a:r>
              <a:rPr dirty="0" sz="4700" spc="-55"/>
              <a:t> </a:t>
            </a:r>
            <a:r>
              <a:rPr dirty="0" sz="4700"/>
              <a:t>не</a:t>
            </a:r>
            <a:r>
              <a:rPr dirty="0" sz="4700" spc="-55"/>
              <a:t> </a:t>
            </a:r>
            <a:r>
              <a:rPr dirty="0" sz="4700"/>
              <a:t>істей</a:t>
            </a:r>
            <a:r>
              <a:rPr dirty="0" sz="4700" spc="-55"/>
              <a:t> </a:t>
            </a:r>
            <a:r>
              <a:rPr dirty="0" sz="4700"/>
              <a:t>алады?</a:t>
            </a:r>
            <a:r>
              <a:rPr dirty="0" sz="4700" spc="-55"/>
              <a:t> </a:t>
            </a:r>
            <a:r>
              <a:rPr dirty="0" sz="4700"/>
              <a:t>Оскар</a:t>
            </a:r>
            <a:r>
              <a:rPr dirty="0" sz="4700" spc="-55"/>
              <a:t> </a:t>
            </a:r>
            <a:r>
              <a:rPr dirty="0" sz="4700" spc="-10"/>
              <a:t>жеңімпазын</a:t>
            </a:r>
            <a:endParaRPr sz="4700"/>
          </a:p>
        </p:txBody>
      </p:sp>
      <p:sp>
        <p:nvSpPr>
          <p:cNvPr id="4" name="object 4" descr=""/>
          <p:cNvSpPr txBox="1"/>
          <p:nvPr/>
        </p:nvSpPr>
        <p:spPr>
          <a:xfrm>
            <a:off x="8952966" y="1411833"/>
            <a:ext cx="3259454" cy="74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10" b="1">
                <a:latin typeface="Arial"/>
                <a:cs typeface="Arial"/>
              </a:rPr>
              <a:t>болжаңыз!</a:t>
            </a:r>
            <a:endParaRPr sz="47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2994" y="1842770"/>
            <a:ext cx="9443085" cy="74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b="1">
                <a:latin typeface="Arial"/>
                <a:cs typeface="Arial"/>
              </a:rPr>
              <a:t>НАТО</a:t>
            </a:r>
            <a:r>
              <a:rPr dirty="0" sz="4700" spc="-75" b="1">
                <a:latin typeface="Arial"/>
                <a:cs typeface="Arial"/>
              </a:rPr>
              <a:t> </a:t>
            </a:r>
            <a:r>
              <a:rPr dirty="0" sz="4700" b="1">
                <a:latin typeface="Arial"/>
                <a:cs typeface="Arial"/>
              </a:rPr>
              <a:t>әскери</a:t>
            </a:r>
            <a:r>
              <a:rPr dirty="0" sz="4700" spc="-75" b="1">
                <a:latin typeface="Arial"/>
                <a:cs typeface="Arial"/>
              </a:rPr>
              <a:t> </a:t>
            </a:r>
            <a:r>
              <a:rPr dirty="0" sz="4700" b="1">
                <a:latin typeface="Arial"/>
                <a:cs typeface="Arial"/>
              </a:rPr>
              <a:t>базасын</a:t>
            </a:r>
            <a:r>
              <a:rPr dirty="0" sz="4700" spc="-70" b="1">
                <a:latin typeface="Arial"/>
                <a:cs typeface="Arial"/>
              </a:rPr>
              <a:t> </a:t>
            </a:r>
            <a:r>
              <a:rPr dirty="0" sz="4700" spc="-10" b="1">
                <a:latin typeface="Arial"/>
                <a:cs typeface="Arial"/>
              </a:rPr>
              <a:t>табыңыз</a:t>
            </a:r>
            <a:endParaRPr sz="4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1972" y="3160776"/>
            <a:ext cx="16120871" cy="71490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0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60"/>
              <a:t> </a:t>
            </a:r>
            <a:r>
              <a:rPr dirty="0" sz="4700"/>
              <a:t>деректермен</a:t>
            </a:r>
            <a:r>
              <a:rPr dirty="0" sz="4700" spc="-60"/>
              <a:t> </a:t>
            </a:r>
            <a:r>
              <a:rPr dirty="0" sz="4700"/>
              <a:t>не</a:t>
            </a:r>
            <a:r>
              <a:rPr dirty="0" sz="4700" spc="-55"/>
              <a:t> </a:t>
            </a:r>
            <a:r>
              <a:rPr dirty="0" sz="4700"/>
              <a:t>істеуге</a:t>
            </a:r>
            <a:r>
              <a:rPr dirty="0" sz="4700" spc="-60"/>
              <a:t> </a:t>
            </a:r>
            <a:r>
              <a:rPr dirty="0" sz="4700" spc="-10"/>
              <a:t>болады?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3147" y="1842464"/>
            <a:ext cx="7764145" cy="74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60">
                <a:latin typeface="Microsoft Sans Serif"/>
                <a:cs typeface="Microsoft Sans Serif"/>
              </a:rPr>
              <a:t>Жүктілікке</a:t>
            </a:r>
            <a:r>
              <a:rPr dirty="0" sz="4700" spc="-245">
                <a:latin typeface="Microsoft Sans Serif"/>
                <a:cs typeface="Microsoft Sans Serif"/>
              </a:rPr>
              <a:t> </a:t>
            </a:r>
            <a:r>
              <a:rPr dirty="0" sz="4700" spc="-10">
                <a:latin typeface="Microsoft Sans Serif"/>
                <a:cs typeface="Microsoft Sans Serif"/>
              </a:rPr>
              <a:t>диагноз</a:t>
            </a:r>
            <a:r>
              <a:rPr dirty="0" sz="4700" spc="-240">
                <a:latin typeface="Microsoft Sans Serif"/>
                <a:cs typeface="Microsoft Sans Serif"/>
              </a:rPr>
              <a:t> </a:t>
            </a:r>
            <a:r>
              <a:rPr dirty="0" sz="4700" spc="-80">
                <a:latin typeface="Microsoft Sans Serif"/>
                <a:cs typeface="Microsoft Sans Serif"/>
              </a:rPr>
              <a:t>қойыңыз</a:t>
            </a:r>
            <a:endParaRPr sz="47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3139439"/>
            <a:ext cx="13331952" cy="66263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0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60"/>
              <a:t> </a:t>
            </a:r>
            <a:r>
              <a:rPr dirty="0" sz="4700"/>
              <a:t>деректермен</a:t>
            </a:r>
            <a:r>
              <a:rPr dirty="0" sz="4700" spc="-60"/>
              <a:t> </a:t>
            </a:r>
            <a:r>
              <a:rPr dirty="0" sz="4700"/>
              <a:t>не</a:t>
            </a:r>
            <a:r>
              <a:rPr dirty="0" sz="4700" spc="-55"/>
              <a:t> </a:t>
            </a:r>
            <a:r>
              <a:rPr dirty="0" sz="4700"/>
              <a:t>істеуге</a:t>
            </a:r>
            <a:r>
              <a:rPr dirty="0" sz="4700" spc="-60"/>
              <a:t> </a:t>
            </a:r>
            <a:r>
              <a:rPr dirty="0" sz="4700" spc="-10"/>
              <a:t>болады?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108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Деректер</a:t>
            </a:r>
            <a:r>
              <a:rPr dirty="0" spc="-370"/>
              <a:t> </a:t>
            </a:r>
            <a:r>
              <a:rPr dirty="0" spc="-65"/>
              <a:t>туралы</a:t>
            </a:r>
            <a:r>
              <a:rPr dirty="0" spc="-370"/>
              <a:t> </a:t>
            </a:r>
            <a:r>
              <a:rPr dirty="0" spc="-70"/>
              <a:t>ғылым</a:t>
            </a:r>
            <a:r>
              <a:rPr dirty="0" spc="-380"/>
              <a:t> </a:t>
            </a:r>
            <a:r>
              <a:rPr dirty="0" spc="-70"/>
              <a:t>дегеніміз</a:t>
            </a:r>
            <a:r>
              <a:rPr dirty="0" spc="-370"/>
              <a:t> </a:t>
            </a:r>
            <a:r>
              <a:rPr dirty="0" spc="-25"/>
              <a:t>не?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42466" y="3492360"/>
            <a:ext cx="8267700" cy="387731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515620" marR="5080" indent="-503555">
              <a:lnSpc>
                <a:spcPts val="4260"/>
              </a:lnSpc>
              <a:spcBef>
                <a:spcPts val="64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dirty="0" sz="3950" b="1">
                <a:latin typeface="Arial"/>
                <a:cs typeface="Arial"/>
              </a:rPr>
              <a:t>Data</a:t>
            </a:r>
            <a:r>
              <a:rPr dirty="0" sz="3950" spc="-125" b="1">
                <a:latin typeface="Arial"/>
                <a:cs typeface="Arial"/>
              </a:rPr>
              <a:t> </a:t>
            </a:r>
            <a:r>
              <a:rPr dirty="0" sz="3950" b="1">
                <a:latin typeface="Arial"/>
                <a:cs typeface="Arial"/>
              </a:rPr>
              <a:t>Science</a:t>
            </a:r>
            <a:r>
              <a:rPr dirty="0" sz="3950" spc="-140" b="1">
                <a:latin typeface="Arial"/>
                <a:cs typeface="Arial"/>
              </a:rPr>
              <a:t> </a:t>
            </a:r>
            <a:r>
              <a:rPr dirty="0" sz="3950">
                <a:latin typeface="Trebuchet MS"/>
                <a:cs typeface="Trebuchet MS"/>
              </a:rPr>
              <a:t>(Data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Science) </a:t>
            </a:r>
            <a:r>
              <a:rPr dirty="0" sz="3950">
                <a:latin typeface="Trebuchet MS"/>
                <a:cs typeface="Trebuchet MS"/>
              </a:rPr>
              <a:t>пайдалы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а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паратты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алу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ү</a:t>
            </a:r>
            <a:r>
              <a:rPr dirty="0" sz="3950" spc="-20">
                <a:latin typeface="Trebuchet MS"/>
                <a:cs typeface="Trebuchet MS"/>
              </a:rPr>
              <a:t>шін </a:t>
            </a:r>
            <a:r>
              <a:rPr dirty="0" sz="3950">
                <a:latin typeface="Trebuchet MS"/>
                <a:cs typeface="Trebuchet MS"/>
              </a:rPr>
              <a:t>статистиканы,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машиналы</a:t>
            </a:r>
            <a:r>
              <a:rPr dirty="0" sz="3950" spc="-10">
                <a:latin typeface="Microsoft Sans Serif"/>
                <a:cs typeface="Microsoft Sans Serif"/>
              </a:rPr>
              <a:t>қ </a:t>
            </a:r>
            <a:r>
              <a:rPr dirty="0" sz="3950" spc="-30">
                <a:latin typeface="Trebuchet MS"/>
                <a:cs typeface="Trebuchet MS"/>
              </a:rPr>
              <a:t>о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ытуды,</a:t>
            </a:r>
            <a:r>
              <a:rPr dirty="0" sz="3950" spc="-2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дарламалауды</a:t>
            </a:r>
            <a:r>
              <a:rPr dirty="0" sz="3950" spc="-229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ж</a:t>
            </a:r>
            <a:r>
              <a:rPr dirty="0" sz="3950" spc="-20">
                <a:latin typeface="Microsoft Sans Serif"/>
                <a:cs typeface="Microsoft Sans Serif"/>
              </a:rPr>
              <a:t>ә</a:t>
            </a:r>
            <a:r>
              <a:rPr dirty="0" sz="3950" spc="-20">
                <a:latin typeface="Trebuchet MS"/>
                <a:cs typeface="Trebuchet MS"/>
              </a:rPr>
              <a:t>не </a:t>
            </a: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талдау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дістерін 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олданатын</a:t>
            </a:r>
            <a:r>
              <a:rPr dirty="0" sz="3950" spc="-27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п</a:t>
            </a:r>
            <a:r>
              <a:rPr dirty="0" sz="3950" spc="-20">
                <a:latin typeface="Microsoft Sans Serif"/>
                <a:cs typeface="Microsoft Sans Serif"/>
              </a:rPr>
              <a:t>ә</a:t>
            </a:r>
            <a:r>
              <a:rPr dirty="0" sz="3950" spc="-20">
                <a:latin typeface="Trebuchet MS"/>
                <a:cs typeface="Trebuchet MS"/>
              </a:rPr>
              <a:t>наралы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165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сала </a:t>
            </a:r>
            <a:r>
              <a:rPr dirty="0" sz="3950">
                <a:latin typeface="Trebuchet MS"/>
                <a:cs typeface="Trebuchet MS"/>
              </a:rPr>
              <a:t>болып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табылады.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3343" y="3195828"/>
              <a:ext cx="7868411" cy="49149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14119" y="1282065"/>
            <a:ext cx="15815944" cy="423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2885" algn="l"/>
                <a:tab pos="5424170" algn="l"/>
              </a:tabLst>
            </a:pPr>
            <a:r>
              <a:rPr dirty="0" sz="3900" spc="-10">
                <a:latin typeface="Microsoft Sans Serif"/>
                <a:cs typeface="Microsoft Sans Serif"/>
              </a:rPr>
              <a:t>Сауалнама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10">
                <a:latin typeface="Microsoft Sans Serif"/>
                <a:cs typeface="Microsoft Sans Serif"/>
              </a:rPr>
              <a:t>деректерін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10">
                <a:latin typeface="Microsoft Sans Serif"/>
                <a:cs typeface="Microsoft Sans Serif"/>
              </a:rPr>
              <a:t>талдау:</a:t>
            </a:r>
            <a:endParaRPr sz="3900">
              <a:latin typeface="Microsoft Sans Serif"/>
              <a:cs typeface="Microsoft Sans Serif"/>
            </a:endParaRPr>
          </a:p>
          <a:p>
            <a:pPr marL="12700" marR="1961514">
              <a:lnSpc>
                <a:spcPct val="100000"/>
              </a:lnSpc>
              <a:spcBef>
                <a:spcPts val="100"/>
              </a:spcBef>
              <a:tabLst>
                <a:tab pos="7777480" algn="l"/>
              </a:tabLst>
            </a:pPr>
            <a:r>
              <a:rPr dirty="0" sz="3900">
                <a:latin typeface="Microsoft Sans Serif"/>
                <a:cs typeface="Microsoft Sans Serif"/>
              </a:rPr>
              <a:t>-</a:t>
            </a:r>
            <a:r>
              <a:rPr dirty="0" sz="3900" spc="-100">
                <a:latin typeface="Microsoft Sans Serif"/>
                <a:cs typeface="Microsoft Sans Serif"/>
              </a:rPr>
              <a:t> </a:t>
            </a:r>
            <a:r>
              <a:rPr dirty="0" sz="3900">
                <a:latin typeface="Microsoft Sans Serif"/>
                <a:cs typeface="Microsoft Sans Serif"/>
              </a:rPr>
              <a:t>Қоғамдық</a:t>
            </a:r>
            <a:r>
              <a:rPr dirty="0" sz="3900" spc="-105">
                <a:latin typeface="Microsoft Sans Serif"/>
                <a:cs typeface="Microsoft Sans Serif"/>
              </a:rPr>
              <a:t> </a:t>
            </a:r>
            <a:r>
              <a:rPr dirty="0" sz="3900">
                <a:latin typeface="Microsoft Sans Serif"/>
                <a:cs typeface="Microsoft Sans Serif"/>
              </a:rPr>
              <a:t>пікірді</a:t>
            </a:r>
            <a:r>
              <a:rPr dirty="0" sz="3900" spc="-105">
                <a:latin typeface="Microsoft Sans Serif"/>
                <a:cs typeface="Microsoft Sans Serif"/>
              </a:rPr>
              <a:t> </a:t>
            </a:r>
            <a:r>
              <a:rPr dirty="0" sz="3900">
                <a:latin typeface="Microsoft Sans Serif"/>
                <a:cs typeface="Microsoft Sans Serif"/>
              </a:rPr>
              <a:t>бақылау</a:t>
            </a:r>
            <a:r>
              <a:rPr dirty="0" sz="3900" spc="-100">
                <a:latin typeface="Microsoft Sans Serif"/>
                <a:cs typeface="Microsoft Sans Serif"/>
              </a:rPr>
              <a:t> </a:t>
            </a:r>
            <a:r>
              <a:rPr dirty="0" sz="3900" spc="-20">
                <a:latin typeface="Microsoft Sans Serif"/>
                <a:cs typeface="Microsoft Sans Serif"/>
              </a:rPr>
              <a:t>және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20">
                <a:latin typeface="Microsoft Sans Serif"/>
                <a:cs typeface="Microsoft Sans Serif"/>
              </a:rPr>
              <a:t>әлеуметтік-</a:t>
            </a:r>
            <a:r>
              <a:rPr dirty="0" sz="3900" spc="-10">
                <a:latin typeface="Microsoft Sans Serif"/>
                <a:cs typeface="Microsoft Sans Serif"/>
              </a:rPr>
              <a:t>экономикалық </a:t>
            </a:r>
            <a:r>
              <a:rPr dirty="0" sz="3900">
                <a:latin typeface="Microsoft Sans Serif"/>
                <a:cs typeface="Microsoft Sans Serif"/>
              </a:rPr>
              <a:t>жағдайды</a:t>
            </a:r>
            <a:r>
              <a:rPr dirty="0" sz="3900" spc="-160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талдау</a:t>
            </a:r>
            <a:endParaRPr sz="3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dirty="0" sz="3900">
                <a:latin typeface="Microsoft Sans Serif"/>
                <a:cs typeface="Microsoft Sans Serif"/>
              </a:rPr>
              <a:t>Дағдарыс</a:t>
            </a:r>
            <a:r>
              <a:rPr dirty="0" sz="3900" spc="-165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туғызатын</a:t>
            </a:r>
            <a:r>
              <a:rPr dirty="0" sz="3900">
                <a:latin typeface="Microsoft Sans Serif"/>
                <a:cs typeface="Microsoft Sans Serif"/>
              </a:rPr>
              <a:t>	мәселелерді</a:t>
            </a:r>
            <a:r>
              <a:rPr dirty="0" sz="3900" spc="-175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анықтау</a:t>
            </a:r>
            <a:endParaRPr sz="3900">
              <a:latin typeface="Microsoft Sans Serif"/>
              <a:cs typeface="Microsoft Sans Serif"/>
            </a:endParaRPr>
          </a:p>
          <a:p>
            <a:pPr marL="12700" marR="1640839">
              <a:lnSpc>
                <a:spcPct val="100000"/>
              </a:lnSpc>
              <a:spcBef>
                <a:spcPts val="100"/>
              </a:spcBef>
              <a:tabLst>
                <a:tab pos="2926080" algn="l"/>
                <a:tab pos="9893300" algn="l"/>
                <a:tab pos="11891645" algn="l"/>
              </a:tabLst>
            </a:pPr>
            <a:r>
              <a:rPr dirty="0" sz="3900">
                <a:latin typeface="Microsoft Sans Serif"/>
                <a:cs typeface="Microsoft Sans Serif"/>
              </a:rPr>
              <a:t>Түрлі</a:t>
            </a:r>
            <a:r>
              <a:rPr dirty="0" sz="3900" spc="-135">
                <a:latin typeface="Microsoft Sans Serif"/>
                <a:cs typeface="Microsoft Sans Serif"/>
              </a:rPr>
              <a:t> </a:t>
            </a:r>
            <a:r>
              <a:rPr dirty="0" sz="3900">
                <a:latin typeface="Microsoft Sans Serif"/>
                <a:cs typeface="Microsoft Sans Serif"/>
              </a:rPr>
              <a:t>аймақтық</a:t>
            </a:r>
            <a:r>
              <a:rPr dirty="0" sz="3900" spc="-130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бағдарламаларды</a:t>
            </a:r>
            <a:r>
              <a:rPr dirty="0" sz="3900" spc="-130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жүзеге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10">
                <a:latin typeface="Microsoft Sans Serif"/>
                <a:cs typeface="Microsoft Sans Serif"/>
              </a:rPr>
              <a:t>асыруға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10">
                <a:latin typeface="Microsoft Sans Serif"/>
                <a:cs typeface="Microsoft Sans Serif"/>
              </a:rPr>
              <a:t>қоғамның реакциясын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10">
                <a:latin typeface="Microsoft Sans Serif"/>
                <a:cs typeface="Microsoft Sans Serif"/>
              </a:rPr>
              <a:t>талдау</a:t>
            </a:r>
            <a:endParaRPr sz="3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0445" algn="l"/>
                <a:tab pos="10943590" algn="l"/>
                <a:tab pos="14205585" algn="l"/>
              </a:tabLst>
            </a:pPr>
            <a:r>
              <a:rPr dirty="0" sz="3900">
                <a:latin typeface="Microsoft Sans Serif"/>
                <a:cs typeface="Microsoft Sans Serif"/>
              </a:rPr>
              <a:t>Экономикалық</a:t>
            </a:r>
            <a:r>
              <a:rPr dirty="0" sz="3900" spc="-190">
                <a:latin typeface="Microsoft Sans Serif"/>
                <a:cs typeface="Microsoft Sans Serif"/>
              </a:rPr>
              <a:t> </a:t>
            </a:r>
            <a:r>
              <a:rPr dirty="0" sz="3900">
                <a:latin typeface="Microsoft Sans Serif"/>
                <a:cs typeface="Microsoft Sans Serif"/>
              </a:rPr>
              <a:t>жағдайды</a:t>
            </a:r>
            <a:r>
              <a:rPr dirty="0" sz="3900" spc="-190">
                <a:latin typeface="Microsoft Sans Serif"/>
                <a:cs typeface="Microsoft Sans Serif"/>
              </a:rPr>
              <a:t> </a:t>
            </a:r>
            <a:r>
              <a:rPr dirty="0" sz="3900" spc="-20">
                <a:latin typeface="Microsoft Sans Serif"/>
                <a:cs typeface="Microsoft Sans Serif"/>
              </a:rPr>
              <a:t>және</a:t>
            </a:r>
            <a:r>
              <a:rPr dirty="0" sz="3900">
                <a:latin typeface="Microsoft Sans Serif"/>
                <a:cs typeface="Microsoft Sans Serif"/>
              </a:rPr>
              <a:t>	халықтың</a:t>
            </a:r>
            <a:r>
              <a:rPr dirty="0" sz="3900" spc="-145">
                <a:latin typeface="Microsoft Sans Serif"/>
                <a:cs typeface="Microsoft Sans Serif"/>
              </a:rPr>
              <a:t> </a:t>
            </a:r>
            <a:r>
              <a:rPr dirty="0" sz="3900" spc="-20">
                <a:latin typeface="Microsoft Sans Serif"/>
                <a:cs typeface="Microsoft Sans Serif"/>
              </a:rPr>
              <a:t>өмір</a:t>
            </a:r>
            <a:r>
              <a:rPr dirty="0" sz="3900">
                <a:latin typeface="Microsoft Sans Serif"/>
                <a:cs typeface="Microsoft Sans Serif"/>
              </a:rPr>
              <a:t>	сүру</a:t>
            </a:r>
            <a:r>
              <a:rPr dirty="0" sz="3900" spc="-30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деңгейін</a:t>
            </a:r>
            <a:r>
              <a:rPr dirty="0" sz="3900">
                <a:latin typeface="Microsoft Sans Serif"/>
                <a:cs typeface="Microsoft Sans Serif"/>
              </a:rPr>
              <a:t>	</a:t>
            </a:r>
            <a:r>
              <a:rPr dirty="0" sz="3900" spc="-10">
                <a:latin typeface="Microsoft Sans Serif"/>
                <a:cs typeface="Microsoft Sans Serif"/>
              </a:rPr>
              <a:t>талдау</a:t>
            </a:r>
            <a:endParaRPr sz="39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39" y="6248400"/>
            <a:ext cx="12652248" cy="4392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7489" y="423545"/>
            <a:ext cx="1700784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110"/>
              <a:t> </a:t>
            </a:r>
            <a:r>
              <a:rPr dirty="0" sz="4700"/>
              <a:t>деректер</a:t>
            </a:r>
            <a:r>
              <a:rPr dirty="0" sz="4700" spc="-110"/>
              <a:t> </a:t>
            </a:r>
            <a:r>
              <a:rPr dirty="0" sz="4700"/>
              <a:t>технологияларының</a:t>
            </a:r>
            <a:r>
              <a:rPr dirty="0" sz="4700" spc="-110"/>
              <a:t> </a:t>
            </a:r>
            <a:r>
              <a:rPr dirty="0" sz="4700"/>
              <a:t>қолдану</a:t>
            </a:r>
            <a:r>
              <a:rPr dirty="0" sz="4700" spc="-110"/>
              <a:t> </a:t>
            </a:r>
            <a:r>
              <a:rPr dirty="0" sz="4700" spc="-10"/>
              <a:t>аймақтары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8602" y="1461731"/>
            <a:ext cx="12769850" cy="4249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latin typeface="Calibri"/>
                <a:cs typeface="Calibri"/>
              </a:rPr>
              <a:t>Сайлау</a:t>
            </a:r>
            <a:r>
              <a:rPr dirty="0" sz="3900" spc="-7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алдындағы</a:t>
            </a:r>
            <a:r>
              <a:rPr dirty="0" sz="3900" spc="-70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зерттеулер</a:t>
            </a:r>
            <a:endParaRPr sz="39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3565" algn="l"/>
              </a:tabLst>
            </a:pPr>
            <a:r>
              <a:rPr dirty="0" sz="3900">
                <a:latin typeface="Calibri"/>
                <a:cs typeface="Calibri"/>
              </a:rPr>
              <a:t>Саяси</a:t>
            </a:r>
            <a:r>
              <a:rPr dirty="0" sz="3900" spc="-12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жарнаманың</a:t>
            </a:r>
            <a:r>
              <a:rPr dirty="0" sz="3900" spc="-13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тиімділігін</a:t>
            </a:r>
            <a:r>
              <a:rPr dirty="0" sz="3900" spc="-130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талдау</a:t>
            </a:r>
            <a:endParaRPr sz="39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3565" algn="l"/>
              </a:tabLst>
            </a:pPr>
            <a:r>
              <a:rPr dirty="0" sz="3900">
                <a:latin typeface="Calibri"/>
                <a:cs typeface="Calibri"/>
              </a:rPr>
              <a:t>БАҚ</a:t>
            </a:r>
            <a:r>
              <a:rPr dirty="0" sz="3900" spc="-60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талдауы</a:t>
            </a:r>
            <a:endParaRPr sz="3900">
              <a:latin typeface="Calibri"/>
              <a:cs typeface="Calibri"/>
            </a:endParaRPr>
          </a:p>
          <a:p>
            <a:pPr marL="584200" marR="5080" indent="-5715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3900">
                <a:latin typeface="Calibri"/>
                <a:cs typeface="Calibri"/>
              </a:rPr>
              <a:t>Әртүрлі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сайлаушылар</a:t>
            </a:r>
            <a:r>
              <a:rPr dirty="0" sz="3900" spc="-10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топтарының</a:t>
            </a:r>
            <a:r>
              <a:rPr dirty="0" sz="3900" spc="-10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пікіріне</a:t>
            </a:r>
            <a:r>
              <a:rPr dirty="0" sz="3900" spc="-10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әсер</a:t>
            </a:r>
            <a:r>
              <a:rPr dirty="0" sz="3900" spc="-10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етудің</a:t>
            </a:r>
            <a:r>
              <a:rPr dirty="0" sz="3900" spc="-100">
                <a:latin typeface="Calibri"/>
                <a:cs typeface="Calibri"/>
              </a:rPr>
              <a:t> </a:t>
            </a:r>
            <a:r>
              <a:rPr dirty="0" sz="3900" spc="-25">
                <a:latin typeface="Calibri"/>
                <a:cs typeface="Calibri"/>
              </a:rPr>
              <a:t>ең </a:t>
            </a:r>
            <a:r>
              <a:rPr dirty="0" sz="3900">
                <a:latin typeface="Calibri"/>
                <a:cs typeface="Calibri"/>
              </a:rPr>
              <a:t>тиімді</a:t>
            </a:r>
            <a:r>
              <a:rPr dirty="0" sz="3900" spc="-12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құралдарын</a:t>
            </a:r>
            <a:r>
              <a:rPr dirty="0" sz="3900" spc="-114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анықтау</a:t>
            </a:r>
            <a:endParaRPr sz="39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3565" algn="l"/>
              </a:tabLst>
            </a:pPr>
            <a:r>
              <a:rPr dirty="0" sz="3900">
                <a:latin typeface="Calibri"/>
                <a:cs typeface="Calibri"/>
              </a:rPr>
              <a:t>Сайлау</a:t>
            </a:r>
            <a:r>
              <a:rPr dirty="0" sz="3900" spc="-8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алдындағы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жағдайды</a:t>
            </a:r>
            <a:r>
              <a:rPr dirty="0" sz="3900" spc="-8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диагностикалау</a:t>
            </a:r>
            <a:endParaRPr sz="390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3565" algn="l"/>
              </a:tabLst>
            </a:pPr>
            <a:r>
              <a:rPr dirty="0" sz="3900">
                <a:latin typeface="Calibri"/>
                <a:cs typeface="Calibri"/>
              </a:rPr>
              <a:t>Сайлаушылардың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негізгі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мәселелерін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талдау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2811" y="5926835"/>
            <a:ext cx="10779252" cy="44470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210" y="583565"/>
            <a:ext cx="1700784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110"/>
              <a:t> </a:t>
            </a:r>
            <a:r>
              <a:rPr dirty="0" sz="4700"/>
              <a:t>деректер</a:t>
            </a:r>
            <a:r>
              <a:rPr dirty="0" sz="4700" spc="-110"/>
              <a:t> </a:t>
            </a:r>
            <a:r>
              <a:rPr dirty="0" sz="4700"/>
              <a:t>технологияларының</a:t>
            </a:r>
            <a:r>
              <a:rPr dirty="0" sz="4700" spc="-110"/>
              <a:t> </a:t>
            </a:r>
            <a:r>
              <a:rPr dirty="0" sz="4700"/>
              <a:t>қолдану</a:t>
            </a:r>
            <a:r>
              <a:rPr dirty="0" sz="4700" spc="-110"/>
              <a:t> </a:t>
            </a:r>
            <a:r>
              <a:rPr dirty="0" sz="4700" spc="-10"/>
              <a:t>аймақтары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7925" y="1113790"/>
            <a:ext cx="10366375" cy="2014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386070">
              <a:lnSpc>
                <a:spcPct val="101800"/>
              </a:lnSpc>
            </a:pPr>
            <a:r>
              <a:rPr dirty="0" sz="4300">
                <a:latin typeface="Calibri"/>
                <a:cs typeface="Calibri"/>
              </a:rPr>
              <a:t>Қоғамдық</a:t>
            </a:r>
            <a:r>
              <a:rPr dirty="0" sz="4300" spc="-155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қауіпсіздік </a:t>
            </a:r>
            <a:r>
              <a:rPr dirty="0" sz="4300">
                <a:latin typeface="Calibri"/>
                <a:cs typeface="Calibri"/>
              </a:rPr>
              <a:t>Қылмысты</a:t>
            </a:r>
            <a:r>
              <a:rPr dirty="0" sz="4300" spc="-160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талдау</a:t>
            </a:r>
            <a:endParaRPr sz="4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>
                <a:latin typeface="Calibri"/>
                <a:cs typeface="Calibri"/>
              </a:rPr>
              <a:t>Қайталанатын</a:t>
            </a:r>
            <a:r>
              <a:rPr dirty="0" sz="4300" spc="-190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қылмыстар</a:t>
            </a:r>
            <a:r>
              <a:rPr dirty="0" sz="4300" spc="-18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деңгейін</a:t>
            </a:r>
            <a:r>
              <a:rPr dirty="0" sz="4300" spc="-190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бақылау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9103" y="4053840"/>
            <a:ext cx="12990576" cy="52044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210" y="401320"/>
            <a:ext cx="1700784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110"/>
              <a:t> </a:t>
            </a:r>
            <a:r>
              <a:rPr dirty="0" sz="4700"/>
              <a:t>деректер</a:t>
            </a:r>
            <a:r>
              <a:rPr dirty="0" sz="4700" spc="-110"/>
              <a:t> </a:t>
            </a:r>
            <a:r>
              <a:rPr dirty="0" sz="4700"/>
              <a:t>технологияларының</a:t>
            </a:r>
            <a:r>
              <a:rPr dirty="0" sz="4700" spc="-110"/>
              <a:t> </a:t>
            </a:r>
            <a:r>
              <a:rPr dirty="0" sz="4700"/>
              <a:t>қолдану</a:t>
            </a:r>
            <a:r>
              <a:rPr dirty="0" sz="4700" spc="-110"/>
              <a:t> </a:t>
            </a:r>
            <a:r>
              <a:rPr dirty="0" sz="4700" spc="-10"/>
              <a:t>аймақтары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2475" y="2056129"/>
            <a:ext cx="16101060" cy="3325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>
                <a:latin typeface="Calibri"/>
                <a:cs typeface="Calibri"/>
              </a:rPr>
              <a:t>-Мектеп</a:t>
            </a:r>
            <a:r>
              <a:rPr dirty="0" sz="4300" spc="-14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ауданын</a:t>
            </a:r>
            <a:r>
              <a:rPr dirty="0" sz="4300" spc="-140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жоспарлау</a:t>
            </a:r>
            <a:endParaRPr sz="4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300">
                <a:latin typeface="Calibri"/>
                <a:cs typeface="Calibri"/>
              </a:rPr>
              <a:t>-</a:t>
            </a:r>
            <a:r>
              <a:rPr dirty="0" sz="4300" spc="-10">
                <a:latin typeface="Calibri"/>
                <a:cs typeface="Calibri"/>
              </a:rPr>
              <a:t>Оқушылардың</a:t>
            </a:r>
            <a:r>
              <a:rPr dirty="0" sz="4300" spc="-150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үлгерімін</a:t>
            </a:r>
            <a:r>
              <a:rPr dirty="0" sz="4300" spc="-14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қадағалау,</a:t>
            </a:r>
            <a:r>
              <a:rPr dirty="0" sz="4300" spc="-14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оқу</a:t>
            </a:r>
            <a:r>
              <a:rPr dirty="0" sz="4300" spc="-150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үлгерімін</a:t>
            </a:r>
            <a:r>
              <a:rPr dirty="0" sz="4300" spc="-14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жақсартуға</a:t>
            </a:r>
            <a:r>
              <a:rPr dirty="0" sz="4300" spc="-145">
                <a:latin typeface="Calibri"/>
                <a:cs typeface="Calibri"/>
              </a:rPr>
              <a:t> </a:t>
            </a:r>
            <a:r>
              <a:rPr dirty="0" sz="4300" spc="-20">
                <a:latin typeface="Calibri"/>
                <a:cs typeface="Calibri"/>
              </a:rPr>
              <a:t>ықпал </a:t>
            </a:r>
            <a:r>
              <a:rPr dirty="0" sz="4300">
                <a:latin typeface="Calibri"/>
                <a:cs typeface="Calibri"/>
              </a:rPr>
              <a:t>ететін</a:t>
            </a:r>
            <a:r>
              <a:rPr dirty="0" sz="4300" spc="-145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факторларды</a:t>
            </a:r>
            <a:r>
              <a:rPr dirty="0" sz="4300" spc="-140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анықтау</a:t>
            </a:r>
            <a:endParaRPr sz="4300">
              <a:latin typeface="Calibri"/>
              <a:cs typeface="Calibri"/>
            </a:endParaRPr>
          </a:p>
          <a:p>
            <a:pPr marL="12700" marR="786130">
              <a:lnSpc>
                <a:spcPct val="100000"/>
              </a:lnSpc>
              <a:spcBef>
                <a:spcPts val="95"/>
              </a:spcBef>
            </a:pPr>
            <a:r>
              <a:rPr dirty="0" sz="4300">
                <a:latin typeface="Calibri"/>
                <a:cs typeface="Calibri"/>
              </a:rPr>
              <a:t>-Әкімшілік</a:t>
            </a:r>
            <a:r>
              <a:rPr dirty="0" sz="4300" spc="-120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–</a:t>
            </a:r>
            <a:r>
              <a:rPr dirty="0" sz="4300" spc="-120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қажетті</a:t>
            </a:r>
            <a:r>
              <a:rPr dirty="0" sz="4300" spc="-120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бағдарламалар</a:t>
            </a:r>
            <a:r>
              <a:rPr dirty="0" sz="4300" spc="-114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мен</a:t>
            </a:r>
            <a:r>
              <a:rPr dirty="0" sz="4300" spc="-114">
                <a:latin typeface="Calibri"/>
                <a:cs typeface="Calibri"/>
              </a:rPr>
              <a:t> </a:t>
            </a:r>
            <a:r>
              <a:rPr dirty="0" sz="4300">
                <a:latin typeface="Calibri"/>
                <a:cs typeface="Calibri"/>
              </a:rPr>
              <a:t>сынақтардың</a:t>
            </a:r>
            <a:r>
              <a:rPr dirty="0" sz="4300" spc="-120">
                <a:latin typeface="Calibri"/>
                <a:cs typeface="Calibri"/>
              </a:rPr>
              <a:t> </a:t>
            </a:r>
            <a:r>
              <a:rPr dirty="0" sz="4300" spc="-10">
                <a:latin typeface="Calibri"/>
                <a:cs typeface="Calibri"/>
              </a:rPr>
              <a:t>сақталуын бақылау.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704" y="5391911"/>
            <a:ext cx="8849868" cy="44546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2475" y="424071"/>
            <a:ext cx="17259935" cy="164147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264160">
              <a:lnSpc>
                <a:spcPct val="100000"/>
              </a:lnSpc>
              <a:spcBef>
                <a:spcPts val="755"/>
              </a:spcBef>
            </a:pPr>
            <a:r>
              <a:rPr dirty="0" sz="4700"/>
              <a:t>Үлкен</a:t>
            </a:r>
            <a:r>
              <a:rPr dirty="0" sz="4700" spc="-110"/>
              <a:t> </a:t>
            </a:r>
            <a:r>
              <a:rPr dirty="0" sz="4700"/>
              <a:t>деректер</a:t>
            </a:r>
            <a:r>
              <a:rPr dirty="0" sz="4700" spc="-110"/>
              <a:t> </a:t>
            </a:r>
            <a:r>
              <a:rPr dirty="0" sz="4700"/>
              <a:t>технологияларының</a:t>
            </a:r>
            <a:r>
              <a:rPr dirty="0" sz="4700" spc="-110"/>
              <a:t> </a:t>
            </a:r>
            <a:r>
              <a:rPr dirty="0" sz="4700"/>
              <a:t>қолдану</a:t>
            </a:r>
            <a:r>
              <a:rPr dirty="0" sz="4700" spc="-110"/>
              <a:t> </a:t>
            </a:r>
            <a:r>
              <a:rPr dirty="0" sz="4700" spc="-10"/>
              <a:t>аймақтары</a:t>
            </a:r>
            <a:endParaRPr sz="4700"/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4800" spc="-10">
                <a:latin typeface="Calibri"/>
                <a:cs typeface="Calibri"/>
              </a:rPr>
              <a:t>Білім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2152" y="5391911"/>
            <a:ext cx="13098780" cy="5430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1575" y="389890"/>
            <a:ext cx="1742503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47905" algn="l"/>
              </a:tabLst>
            </a:pPr>
            <a:r>
              <a:rPr dirty="0" sz="6000">
                <a:latin typeface="Calibri"/>
                <a:cs typeface="Calibri"/>
              </a:rPr>
              <a:t>Үлкен</a:t>
            </a:r>
            <a:r>
              <a:rPr dirty="0" sz="6000" spc="-135">
                <a:latin typeface="Calibri"/>
                <a:cs typeface="Calibri"/>
              </a:rPr>
              <a:t> </a:t>
            </a:r>
            <a:r>
              <a:rPr dirty="0" sz="6000">
                <a:latin typeface="Calibri"/>
                <a:cs typeface="Calibri"/>
              </a:rPr>
              <a:t>деректер</a:t>
            </a:r>
            <a:r>
              <a:rPr dirty="0" sz="6000" spc="-130">
                <a:latin typeface="Calibri"/>
                <a:cs typeface="Calibri"/>
              </a:rPr>
              <a:t> </a:t>
            </a:r>
            <a:r>
              <a:rPr dirty="0" sz="6000" spc="-10">
                <a:latin typeface="Calibri"/>
                <a:cs typeface="Calibri"/>
              </a:rPr>
              <a:t>технологияларының</a:t>
            </a:r>
            <a:r>
              <a:rPr dirty="0" sz="6000">
                <a:latin typeface="Calibri"/>
                <a:cs typeface="Calibri"/>
              </a:rPr>
              <a:t>	</a:t>
            </a:r>
            <a:r>
              <a:rPr dirty="0" sz="6000" spc="-10">
                <a:latin typeface="Calibri"/>
                <a:cs typeface="Calibri"/>
              </a:rPr>
              <a:t>қолданбалары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71575" y="1313941"/>
            <a:ext cx="18227040" cy="2776220"/>
          </a:xfrm>
          <a:prstGeom prst="rect">
            <a:avLst/>
          </a:prstGeom>
        </p:spPr>
        <p:txBody>
          <a:bodyPr wrap="square" lIns="0" tIns="213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4700" b="1">
                <a:latin typeface="Calibri"/>
                <a:cs typeface="Calibri"/>
              </a:rPr>
              <a:t>Жұмыспен</a:t>
            </a:r>
            <a:r>
              <a:rPr dirty="0" sz="4700" spc="-65" b="1">
                <a:latin typeface="Calibri"/>
                <a:cs typeface="Calibri"/>
              </a:rPr>
              <a:t> </a:t>
            </a:r>
            <a:r>
              <a:rPr dirty="0" sz="4700" spc="-10" b="1">
                <a:latin typeface="Calibri"/>
                <a:cs typeface="Calibri"/>
              </a:rPr>
              <a:t>қамту</a:t>
            </a:r>
            <a:endParaRPr sz="4700">
              <a:latin typeface="Calibri"/>
              <a:cs typeface="Calibri"/>
            </a:endParaRPr>
          </a:p>
          <a:p>
            <a:pPr marL="12700" marR="5080">
              <a:lnSpc>
                <a:spcPct val="128000"/>
              </a:lnSpc>
              <a:tabLst>
                <a:tab pos="1662430" algn="l"/>
              </a:tabLst>
            </a:pPr>
            <a:r>
              <a:rPr dirty="0" sz="4700" spc="-10">
                <a:latin typeface="Calibri"/>
                <a:cs typeface="Calibri"/>
              </a:rPr>
              <a:t>Еңбек</a:t>
            </a:r>
            <a:r>
              <a:rPr dirty="0" sz="4700">
                <a:latin typeface="Calibri"/>
                <a:cs typeface="Calibri"/>
              </a:rPr>
              <a:t>	нарығын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талдау</a:t>
            </a:r>
            <a:r>
              <a:rPr dirty="0" sz="4700" spc="-4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–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жұмыс</a:t>
            </a:r>
            <a:r>
              <a:rPr dirty="0" sz="4700" spc="-4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күшінің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құрамы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мен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құрылымын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түсіну </a:t>
            </a:r>
            <a:r>
              <a:rPr dirty="0" sz="4700">
                <a:latin typeface="Calibri"/>
                <a:cs typeface="Calibri"/>
              </a:rPr>
              <a:t>Жұмысқа</a:t>
            </a:r>
            <a:r>
              <a:rPr dirty="0" sz="4700" spc="-6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өтінімді</a:t>
            </a:r>
            <a:r>
              <a:rPr dirty="0" sz="4700" spc="-6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талдау</a:t>
            </a:r>
            <a:r>
              <a:rPr dirty="0" sz="4700" spc="-6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–</a:t>
            </a:r>
            <a:r>
              <a:rPr dirty="0" sz="4700" spc="-6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өтініш</a:t>
            </a:r>
            <a:r>
              <a:rPr dirty="0" sz="4700" spc="-6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беруші</a:t>
            </a:r>
            <a:r>
              <a:rPr dirty="0" sz="4700" spc="-5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профильдерін</a:t>
            </a:r>
            <a:r>
              <a:rPr dirty="0" sz="4700" spc="-6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әзірлеу.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9284" y="1250949"/>
            <a:ext cx="17119600" cy="4317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Calibri"/>
                <a:cs typeface="Calibri"/>
              </a:rPr>
              <a:t>Денсаулық</a:t>
            </a:r>
            <a:r>
              <a:rPr dirty="0" sz="4400" spc="-12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сақтау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00">
                <a:latin typeface="Calibri"/>
                <a:cs typeface="Calibri"/>
              </a:rPr>
              <a:t>-</a:t>
            </a:r>
            <a:r>
              <a:rPr dirty="0" sz="3900" spc="-6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Ауруларды</a:t>
            </a:r>
            <a:r>
              <a:rPr dirty="0" sz="3900" spc="-6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бақылау</a:t>
            </a:r>
            <a:r>
              <a:rPr dirty="0" sz="3900" spc="-6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және</a:t>
            </a:r>
            <a:r>
              <a:rPr dirty="0" sz="3900" spc="-6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жағдай</a:t>
            </a:r>
            <a:r>
              <a:rPr dirty="0" sz="3900" spc="-5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туралы</a:t>
            </a:r>
            <a:r>
              <a:rPr dirty="0" sz="3900" spc="-6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есеп</a:t>
            </a:r>
            <a:r>
              <a:rPr dirty="0" sz="3900" spc="-60">
                <a:latin typeface="Calibri"/>
                <a:cs typeface="Calibri"/>
              </a:rPr>
              <a:t> </a:t>
            </a:r>
            <a:r>
              <a:rPr dirty="0" sz="3900" spc="-20">
                <a:latin typeface="Calibri"/>
                <a:cs typeface="Calibri"/>
              </a:rPr>
              <a:t>беру</a:t>
            </a:r>
            <a:endParaRPr sz="3900">
              <a:latin typeface="Calibri"/>
              <a:cs typeface="Calibri"/>
            </a:endParaRPr>
          </a:p>
          <a:p>
            <a:pPr marL="12700" marR="440055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latin typeface="Calibri"/>
                <a:cs typeface="Calibri"/>
              </a:rPr>
              <a:t>Эпидемиология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–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аурулардың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пайда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болу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себептерін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және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олардың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таралуын </a:t>
            </a:r>
            <a:r>
              <a:rPr dirty="0" sz="3900">
                <a:latin typeface="Calibri"/>
                <a:cs typeface="Calibri"/>
              </a:rPr>
              <a:t>анықтау,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сонымен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қатар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ауруды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бақылау</a:t>
            </a:r>
            <a:endParaRPr sz="3900">
              <a:latin typeface="Calibri"/>
              <a:cs typeface="Calibri"/>
            </a:endParaRPr>
          </a:p>
          <a:p>
            <a:pPr marL="12700" marR="1887220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latin typeface="Calibri"/>
                <a:cs typeface="Calibri"/>
              </a:rPr>
              <a:t>Медициналық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көмек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–</a:t>
            </a:r>
            <a:r>
              <a:rPr dirty="0" sz="3900" spc="-9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медициналық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көмекке</a:t>
            </a:r>
            <a:r>
              <a:rPr dirty="0" sz="3900" spc="-9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жиі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мұқтаж</a:t>
            </a:r>
            <a:r>
              <a:rPr dirty="0" sz="3900" spc="-90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адамдардың </a:t>
            </a:r>
            <a:r>
              <a:rPr dirty="0" sz="3900">
                <a:latin typeface="Calibri"/>
                <a:cs typeface="Calibri"/>
              </a:rPr>
              <a:t>профильдерін</a:t>
            </a:r>
            <a:r>
              <a:rPr dirty="0" sz="3900" spc="-18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анықтау</a:t>
            </a:r>
            <a:endParaRPr sz="3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latin typeface="Calibri"/>
                <a:cs typeface="Calibri"/>
              </a:rPr>
              <a:t>Алдын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алу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–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тәуекел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топтарын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және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медициналық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араласу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қажеттілігін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анықтау.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4503" y="6492240"/>
            <a:ext cx="8991600" cy="42047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4225" y="476884"/>
            <a:ext cx="1700784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110"/>
              <a:t> </a:t>
            </a:r>
            <a:r>
              <a:rPr dirty="0" sz="4700"/>
              <a:t>деректер</a:t>
            </a:r>
            <a:r>
              <a:rPr dirty="0" sz="4700" spc="-110"/>
              <a:t> </a:t>
            </a:r>
            <a:r>
              <a:rPr dirty="0" sz="4700"/>
              <a:t>технологияларының</a:t>
            </a:r>
            <a:r>
              <a:rPr dirty="0" sz="4700" spc="-110"/>
              <a:t> </a:t>
            </a:r>
            <a:r>
              <a:rPr dirty="0" sz="4700"/>
              <a:t>қолдану</a:t>
            </a:r>
            <a:r>
              <a:rPr dirty="0" sz="4700" spc="-110"/>
              <a:t> </a:t>
            </a:r>
            <a:r>
              <a:rPr dirty="0" sz="4700" spc="-10"/>
              <a:t>аймақтары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9196" y="1988655"/>
            <a:ext cx="13877925" cy="2720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Calibri"/>
                <a:cs typeface="Calibri"/>
              </a:rPr>
              <a:t>Экожүйені</a:t>
            </a:r>
            <a:r>
              <a:rPr dirty="0" sz="4400" spc="-8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талдау</a:t>
            </a:r>
            <a:r>
              <a:rPr dirty="0" sz="4400" spc="-8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–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экожүйенің</a:t>
            </a:r>
            <a:r>
              <a:rPr dirty="0" sz="4400" spc="-8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денсаулығына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әсер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ететін </a:t>
            </a:r>
            <a:r>
              <a:rPr dirty="0" sz="4400">
                <a:latin typeface="Calibri"/>
                <a:cs typeface="Calibri"/>
              </a:rPr>
              <a:t>факторларды</a:t>
            </a:r>
            <a:r>
              <a:rPr dirty="0" sz="4400" spc="-16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анықтау</a:t>
            </a:r>
            <a:endParaRPr sz="4400">
              <a:latin typeface="Calibri"/>
              <a:cs typeface="Calibri"/>
            </a:endParaRPr>
          </a:p>
          <a:p>
            <a:pPr marL="12700" marR="1642745">
              <a:lnSpc>
                <a:spcPct val="100000"/>
              </a:lnSpc>
              <a:spcBef>
                <a:spcPts val="95"/>
              </a:spcBef>
            </a:pPr>
            <a:r>
              <a:rPr dirty="0" sz="4400">
                <a:latin typeface="Calibri"/>
                <a:cs typeface="Calibri"/>
              </a:rPr>
              <a:t>Су/ауа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сапасын</a:t>
            </a:r>
            <a:r>
              <a:rPr dirty="0" sz="4400" spc="-5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бағалау</a:t>
            </a:r>
            <a:r>
              <a:rPr dirty="0" sz="4400" spc="-6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–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су</a:t>
            </a:r>
            <a:r>
              <a:rPr dirty="0" sz="4400" spc="-60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немесе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ауа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сапасының </a:t>
            </a:r>
            <a:r>
              <a:rPr dirty="0" sz="4400">
                <a:latin typeface="Calibri"/>
                <a:cs typeface="Calibri"/>
              </a:rPr>
              <a:t>қолданыстағы</a:t>
            </a:r>
            <a:r>
              <a:rPr dirty="0" sz="4400" spc="-13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стандарттарға</a:t>
            </a:r>
            <a:r>
              <a:rPr dirty="0" sz="4400" spc="-12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сәйкестігін</a:t>
            </a:r>
            <a:r>
              <a:rPr dirty="0" sz="4400" spc="-130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бақылау.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7104" y="4892040"/>
            <a:ext cx="13882116" cy="57454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9196" y="278929"/>
            <a:ext cx="17535525" cy="1720850"/>
          </a:xfrm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1010"/>
              </a:spcBef>
            </a:pPr>
            <a:r>
              <a:rPr dirty="0" sz="4800"/>
              <a:t>Үлкен</a:t>
            </a:r>
            <a:r>
              <a:rPr dirty="0" sz="4800" spc="-195"/>
              <a:t> </a:t>
            </a:r>
            <a:r>
              <a:rPr dirty="0" sz="4800"/>
              <a:t>деректер</a:t>
            </a:r>
            <a:r>
              <a:rPr dirty="0" sz="4800" spc="-200"/>
              <a:t> </a:t>
            </a:r>
            <a:r>
              <a:rPr dirty="0" sz="4800" spc="-10"/>
              <a:t>технологияларының</a:t>
            </a:r>
            <a:r>
              <a:rPr dirty="0" sz="4800" spc="-195"/>
              <a:t> </a:t>
            </a:r>
            <a:r>
              <a:rPr dirty="0" sz="4800"/>
              <a:t>қолдану</a:t>
            </a:r>
            <a:r>
              <a:rPr dirty="0" sz="4800" spc="-190"/>
              <a:t> </a:t>
            </a:r>
            <a:r>
              <a:rPr dirty="0" sz="4800" spc="-10"/>
              <a:t>аймақтары</a:t>
            </a:r>
            <a:endParaRPr sz="4800"/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4800">
                <a:latin typeface="Calibri"/>
                <a:cs typeface="Calibri"/>
              </a:rPr>
              <a:t>Қоршаған</a:t>
            </a:r>
            <a:r>
              <a:rPr dirty="0" sz="4800" spc="-95">
                <a:latin typeface="Calibri"/>
                <a:cs typeface="Calibri"/>
              </a:rPr>
              <a:t> </a:t>
            </a:r>
            <a:r>
              <a:rPr dirty="0" sz="4800" spc="-20">
                <a:latin typeface="Calibri"/>
                <a:cs typeface="Calibri"/>
              </a:rPr>
              <a:t>орта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9196" y="1251166"/>
            <a:ext cx="13839190" cy="4304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 b="1">
                <a:latin typeface="Calibri"/>
                <a:cs typeface="Calibri"/>
              </a:rPr>
              <a:t>Тасымалдау</a:t>
            </a:r>
            <a:endParaRPr sz="4400">
              <a:latin typeface="Calibri"/>
              <a:cs typeface="Calibri"/>
            </a:endParaRPr>
          </a:p>
          <a:p>
            <a:pPr marL="12700" marR="196850">
              <a:lnSpc>
                <a:spcPct val="100000"/>
              </a:lnSpc>
              <a:spcBef>
                <a:spcPts val="130"/>
              </a:spcBef>
            </a:pPr>
            <a:r>
              <a:rPr dirty="0" sz="3900">
                <a:latin typeface="Calibri"/>
                <a:cs typeface="Calibri"/>
              </a:rPr>
              <a:t>Қозғалыс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пен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жолаушылар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ағынын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жақсы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ұйымдастыру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үшін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 spc="-25">
                <a:latin typeface="Calibri"/>
                <a:cs typeface="Calibri"/>
              </a:rPr>
              <a:t>ең </a:t>
            </a:r>
            <a:r>
              <a:rPr dirty="0" sz="3900">
                <a:latin typeface="Calibri"/>
                <a:cs typeface="Calibri"/>
              </a:rPr>
              <a:t>тиімді</a:t>
            </a:r>
            <a:r>
              <a:rPr dirty="0" sz="3900" spc="-12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бағыттарды</a:t>
            </a:r>
            <a:r>
              <a:rPr dirty="0" sz="3900" spc="-120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жоспарлау</a:t>
            </a:r>
            <a:endParaRPr sz="3900">
              <a:latin typeface="Calibri"/>
              <a:cs typeface="Calibri"/>
            </a:endParaRPr>
          </a:p>
          <a:p>
            <a:pPr marL="12700" marR="459105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latin typeface="Calibri"/>
                <a:cs typeface="Calibri"/>
              </a:rPr>
              <a:t>ЖКО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әсер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ететін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факторларды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анықтау</a:t>
            </a:r>
            <a:r>
              <a:rPr dirty="0" sz="3900" spc="-8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үшін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 spc="-25">
                <a:latin typeface="Calibri"/>
                <a:cs typeface="Calibri"/>
              </a:rPr>
              <a:t>жол-</a:t>
            </a:r>
            <a:r>
              <a:rPr dirty="0" sz="3900">
                <a:latin typeface="Calibri"/>
                <a:cs typeface="Calibri"/>
              </a:rPr>
              <a:t>көлік</a:t>
            </a:r>
            <a:r>
              <a:rPr dirty="0" sz="3900" spc="-7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оқиғасы </a:t>
            </a:r>
            <a:r>
              <a:rPr dirty="0" sz="3900">
                <a:latin typeface="Calibri"/>
                <a:cs typeface="Calibri"/>
              </a:rPr>
              <a:t>туралы</a:t>
            </a:r>
            <a:r>
              <a:rPr dirty="0" sz="3900" spc="-8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есептерді</a:t>
            </a:r>
            <a:r>
              <a:rPr dirty="0" sz="3900" spc="-8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жасау</a:t>
            </a:r>
            <a:endParaRPr sz="3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latin typeface="Calibri"/>
                <a:cs typeface="Calibri"/>
              </a:rPr>
              <a:t>Жол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жамылғысын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күтіп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ұстау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бағдарламаларын</a:t>
            </a:r>
            <a:r>
              <a:rPr dirty="0" sz="3900" spc="-10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модельдеу</a:t>
            </a:r>
            <a:r>
              <a:rPr dirty="0" sz="3900" spc="-110">
                <a:latin typeface="Calibri"/>
                <a:cs typeface="Calibri"/>
              </a:rPr>
              <a:t> </a:t>
            </a:r>
            <a:r>
              <a:rPr dirty="0" sz="3900" spc="-20">
                <a:latin typeface="Calibri"/>
                <a:cs typeface="Calibri"/>
              </a:rPr>
              <a:t>және </a:t>
            </a:r>
            <a:r>
              <a:rPr dirty="0" sz="3900">
                <a:latin typeface="Calibri"/>
                <a:cs typeface="Calibri"/>
              </a:rPr>
              <a:t>ықтимал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жол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>
                <a:latin typeface="Calibri"/>
                <a:cs typeface="Calibri"/>
              </a:rPr>
              <a:t>жөндеу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жұмыстарын</a:t>
            </a:r>
            <a:r>
              <a:rPr dirty="0" sz="3900" spc="-95">
                <a:latin typeface="Calibri"/>
                <a:cs typeface="Calibri"/>
              </a:rPr>
              <a:t> </a:t>
            </a:r>
            <a:r>
              <a:rPr dirty="0" sz="3900" spc="-10">
                <a:latin typeface="Calibri"/>
                <a:cs typeface="Calibri"/>
              </a:rPr>
              <a:t>болжау.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1703" y="5730240"/>
            <a:ext cx="8365235" cy="44287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4225" y="516890"/>
            <a:ext cx="1700784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110"/>
              <a:t> </a:t>
            </a:r>
            <a:r>
              <a:rPr dirty="0" sz="4700"/>
              <a:t>деректер</a:t>
            </a:r>
            <a:r>
              <a:rPr dirty="0" sz="4700" spc="-110"/>
              <a:t> </a:t>
            </a:r>
            <a:r>
              <a:rPr dirty="0" sz="4700"/>
              <a:t>технологияларының</a:t>
            </a:r>
            <a:r>
              <a:rPr dirty="0" sz="4700" spc="-110"/>
              <a:t> </a:t>
            </a:r>
            <a:r>
              <a:rPr dirty="0" sz="4700"/>
              <a:t>қолдану</a:t>
            </a:r>
            <a:r>
              <a:rPr dirty="0" sz="4700" spc="-110"/>
              <a:t> </a:t>
            </a:r>
            <a:r>
              <a:rPr dirty="0" sz="4700" spc="-10"/>
              <a:t>аймақтары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34731" y="1404149"/>
            <a:ext cx="15113635" cy="4360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3500" b="1">
                <a:latin typeface="Times New Roman"/>
                <a:cs typeface="Times New Roman"/>
              </a:rPr>
              <a:t>Стратегиялық</a:t>
            </a:r>
            <a:r>
              <a:rPr dirty="0" sz="3500" spc="-145" b="1">
                <a:latin typeface="Times New Roman"/>
                <a:cs typeface="Times New Roman"/>
              </a:rPr>
              <a:t> </a:t>
            </a:r>
            <a:r>
              <a:rPr dirty="0" sz="3500" spc="-10" b="1">
                <a:latin typeface="Times New Roman"/>
                <a:cs typeface="Times New Roman"/>
              </a:rPr>
              <a:t>жоспарлау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Times New Roman"/>
                <a:cs typeface="Times New Roman"/>
              </a:rPr>
              <a:t>Тұтынушының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қанағаттануын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талдау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және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өзгеретін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қоғамдық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қажеттіліктерді зерттеу</a:t>
            </a:r>
            <a:endParaRPr sz="3500">
              <a:latin typeface="Times New Roman"/>
              <a:cs typeface="Times New Roman"/>
            </a:endParaRPr>
          </a:p>
          <a:p>
            <a:pPr algn="just" marL="12700" marR="62865">
              <a:lnSpc>
                <a:spcPct val="101200"/>
              </a:lnSpc>
              <a:spcBef>
                <a:spcPts val="55"/>
              </a:spcBef>
            </a:pPr>
            <a:r>
              <a:rPr dirty="0" sz="3500">
                <a:latin typeface="Times New Roman"/>
                <a:cs typeface="Times New Roman"/>
              </a:rPr>
              <a:t>Бағдарламаны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бағалау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–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Бағдарламаны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сәтті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жүзеге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асыру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факторларын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түсіну </a:t>
            </a:r>
            <a:r>
              <a:rPr dirty="0" sz="3500">
                <a:latin typeface="Times New Roman"/>
                <a:cs typeface="Times New Roman"/>
              </a:rPr>
              <a:t>Популяцияның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профилін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анықтау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–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нақты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халық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сегменттерін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бағдарламаның </a:t>
            </a:r>
            <a:r>
              <a:rPr dirty="0" sz="3500">
                <a:latin typeface="Times New Roman"/>
                <a:cs typeface="Times New Roman"/>
              </a:rPr>
              <a:t>неғұрлым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тиімді</a:t>
            </a:r>
            <a:r>
              <a:rPr dirty="0" sz="3500" spc="-55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мақсаттылығы</a:t>
            </a:r>
            <a:endParaRPr sz="3500">
              <a:latin typeface="Times New Roman"/>
              <a:cs typeface="Times New Roman"/>
            </a:endParaRPr>
          </a:p>
          <a:p>
            <a:pPr algn="just" marL="12700" marR="3807460">
              <a:lnSpc>
                <a:spcPct val="102499"/>
              </a:lnSpc>
            </a:pPr>
            <a:r>
              <a:rPr dirty="0" sz="3500">
                <a:latin typeface="Times New Roman"/>
                <a:cs typeface="Times New Roman"/>
              </a:rPr>
              <a:t>Шығындарды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талдау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–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ең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тиімді</a:t>
            </a:r>
            <a:r>
              <a:rPr dirty="0" sz="3500" spc="-5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бағдарламаларды</a:t>
            </a:r>
            <a:r>
              <a:rPr dirty="0" sz="3500" spc="-45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анықтау </a:t>
            </a:r>
            <a:r>
              <a:rPr dirty="0" sz="3500">
                <a:latin typeface="Times New Roman"/>
                <a:cs typeface="Times New Roman"/>
              </a:rPr>
              <a:t>Бағдарлама</a:t>
            </a:r>
            <a:r>
              <a:rPr dirty="0" sz="3500" spc="-9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өнімділігін</a:t>
            </a:r>
            <a:r>
              <a:rPr dirty="0" sz="3500" spc="-90">
                <a:latin typeface="Times New Roman"/>
                <a:cs typeface="Times New Roman"/>
              </a:rPr>
              <a:t> </a:t>
            </a:r>
            <a:r>
              <a:rPr dirty="0" sz="3500" spc="-10">
                <a:latin typeface="Times New Roman"/>
                <a:cs typeface="Times New Roman"/>
              </a:rPr>
              <a:t>талдау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5958840"/>
            <a:ext cx="10349484" cy="40645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210" y="401320"/>
            <a:ext cx="1402715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Маркетингтегі</a:t>
            </a:r>
            <a:r>
              <a:rPr dirty="0" sz="4700" spc="-95"/>
              <a:t> </a:t>
            </a:r>
            <a:r>
              <a:rPr dirty="0" sz="4700"/>
              <a:t>үлкен</a:t>
            </a:r>
            <a:r>
              <a:rPr dirty="0" sz="4700" spc="-90"/>
              <a:t> </a:t>
            </a:r>
            <a:r>
              <a:rPr dirty="0" sz="4700"/>
              <a:t>деректер</a:t>
            </a:r>
            <a:r>
              <a:rPr dirty="0" sz="4700" spc="-95"/>
              <a:t> </a:t>
            </a:r>
            <a:r>
              <a:rPr dirty="0" sz="4700" spc="-10"/>
              <a:t>технологиялары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4840" y="2570175"/>
            <a:ext cx="16635094" cy="8449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3895" indent="-671195">
              <a:lnSpc>
                <a:spcPts val="5145"/>
              </a:lnSpc>
              <a:spcBef>
                <a:spcPts val="95"/>
              </a:spcBef>
              <a:buSzPct val="45348"/>
              <a:buFont typeface="Symbol"/>
              <a:buChar char=""/>
              <a:tabLst>
                <a:tab pos="683895" algn="l"/>
              </a:tabLst>
            </a:pPr>
            <a:r>
              <a:rPr dirty="0" sz="4300">
                <a:latin typeface="Microsoft Sans Serif"/>
                <a:cs typeface="Microsoft Sans Serif"/>
              </a:rPr>
              <a:t>Мақсатты</a:t>
            </a:r>
            <a:r>
              <a:rPr dirty="0" sz="4300" spc="-14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тұтынушылардың</a:t>
            </a:r>
            <a:r>
              <a:rPr dirty="0" sz="4300" spc="-14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нақты</a:t>
            </a:r>
            <a:r>
              <a:rPr dirty="0" sz="4300" spc="-14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профильдерін</a:t>
            </a:r>
            <a:r>
              <a:rPr dirty="0" sz="4300" spc="-14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жасау.</a:t>
            </a:r>
            <a:endParaRPr sz="4300">
              <a:latin typeface="Microsoft Sans Serif"/>
              <a:cs typeface="Microsoft Sans Serif"/>
            </a:endParaRPr>
          </a:p>
          <a:p>
            <a:pPr marL="684530" marR="283210" indent="-671830">
              <a:lnSpc>
                <a:spcPts val="5040"/>
              </a:lnSpc>
              <a:spcBef>
                <a:spcPts val="250"/>
              </a:spcBef>
              <a:buSzPct val="45348"/>
              <a:buFont typeface="Symbol"/>
              <a:buChar char=""/>
              <a:tabLst>
                <a:tab pos="684530" algn="l"/>
              </a:tabLst>
            </a:pPr>
            <a:r>
              <a:rPr dirty="0" sz="4300">
                <a:latin typeface="Microsoft Sans Serif"/>
                <a:cs typeface="Microsoft Sans Serif"/>
              </a:rPr>
              <a:t>Маркетингтік</a:t>
            </a:r>
            <a:r>
              <a:rPr dirty="0" sz="4300" spc="-1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хабарламаларға</a:t>
            </a:r>
            <a:r>
              <a:rPr dirty="0" sz="4300" spc="-1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тұтынушылардың</a:t>
            </a:r>
            <a:r>
              <a:rPr dirty="0" sz="4300" spc="-16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жауаптарын болжау.</a:t>
            </a:r>
            <a:endParaRPr sz="4300">
              <a:latin typeface="Microsoft Sans Serif"/>
              <a:cs typeface="Microsoft Sans Serif"/>
            </a:endParaRPr>
          </a:p>
          <a:p>
            <a:pPr marL="683895" indent="-671195">
              <a:lnSpc>
                <a:spcPts val="4960"/>
              </a:lnSpc>
              <a:buSzPct val="45348"/>
              <a:buFont typeface="Symbol"/>
              <a:buChar char=""/>
              <a:tabLst>
                <a:tab pos="683895" algn="l"/>
              </a:tabLst>
            </a:pPr>
            <a:r>
              <a:rPr dirty="0" sz="4300">
                <a:latin typeface="Microsoft Sans Serif"/>
                <a:cs typeface="Microsoft Sans Serif"/>
              </a:rPr>
              <a:t>Жарнамалық</a:t>
            </a:r>
            <a:r>
              <a:rPr dirty="0" sz="4300" spc="-10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хабарларды</a:t>
            </a:r>
            <a:r>
              <a:rPr dirty="0" sz="4300" spc="-10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барынша</a:t>
            </a:r>
            <a:r>
              <a:rPr dirty="0" sz="4300" spc="-11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жекелендіру.</a:t>
            </a:r>
            <a:endParaRPr sz="4300">
              <a:latin typeface="Microsoft Sans Serif"/>
              <a:cs typeface="Microsoft Sans Serif"/>
            </a:endParaRPr>
          </a:p>
          <a:p>
            <a:pPr marL="683895" indent="-671195">
              <a:lnSpc>
                <a:spcPts val="5130"/>
              </a:lnSpc>
              <a:buSzPct val="45348"/>
              <a:buFont typeface="Symbol"/>
              <a:buChar char=""/>
              <a:tabLst>
                <a:tab pos="683895" algn="l"/>
              </a:tabLst>
            </a:pPr>
            <a:r>
              <a:rPr dirty="0" sz="4300" spc="-10">
                <a:latin typeface="Microsoft Sans Serif"/>
                <a:cs typeface="Microsoft Sans Serif"/>
              </a:rPr>
              <a:t>Кросс-</a:t>
            </a:r>
            <a:r>
              <a:rPr dirty="0" sz="4300">
                <a:latin typeface="Microsoft Sans Serif"/>
                <a:cs typeface="Microsoft Sans Serif"/>
              </a:rPr>
              <a:t>сатуды,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қайталауды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және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қайта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сатуды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арттыру.</a:t>
            </a:r>
            <a:endParaRPr sz="4300">
              <a:latin typeface="Microsoft Sans Serif"/>
              <a:cs typeface="Microsoft Sans Serif"/>
            </a:endParaRPr>
          </a:p>
          <a:p>
            <a:pPr marL="684530" marR="5080" indent="-671830">
              <a:lnSpc>
                <a:spcPts val="5040"/>
              </a:lnSpc>
              <a:spcBef>
                <a:spcPts val="254"/>
              </a:spcBef>
              <a:buSzPct val="45348"/>
              <a:buFont typeface="Symbol"/>
              <a:buChar char=""/>
              <a:tabLst>
                <a:tab pos="684530" algn="l"/>
              </a:tabLst>
            </a:pPr>
            <a:r>
              <a:rPr dirty="0" sz="4300">
                <a:latin typeface="Microsoft Sans Serif"/>
                <a:cs typeface="Microsoft Sans Serif"/>
              </a:rPr>
              <a:t>Сұранысқа</a:t>
            </a:r>
            <a:r>
              <a:rPr dirty="0" sz="4300" spc="-7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ие</a:t>
            </a:r>
            <a:r>
              <a:rPr dirty="0" sz="4300" spc="-7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өнімдердің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танымал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болу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себептерін</a:t>
            </a:r>
            <a:r>
              <a:rPr dirty="0" sz="4300" spc="-7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табу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 spc="-20">
                <a:latin typeface="Microsoft Sans Serif"/>
                <a:cs typeface="Microsoft Sans Serif"/>
              </a:rPr>
              <a:t>және </a:t>
            </a:r>
            <a:r>
              <a:rPr dirty="0" sz="4300" spc="-10">
                <a:latin typeface="Microsoft Sans Serif"/>
                <a:cs typeface="Microsoft Sans Serif"/>
              </a:rPr>
              <a:t>анықтау.</a:t>
            </a:r>
            <a:endParaRPr sz="4300">
              <a:latin typeface="Microsoft Sans Serif"/>
              <a:cs typeface="Microsoft Sans Serif"/>
            </a:endParaRPr>
          </a:p>
          <a:p>
            <a:pPr marL="684530" marR="1948814" indent="-671830">
              <a:lnSpc>
                <a:spcPts val="5040"/>
              </a:lnSpc>
              <a:spcBef>
                <a:spcPts val="85"/>
              </a:spcBef>
              <a:buSzPct val="45348"/>
              <a:buFont typeface="Symbol"/>
              <a:buChar char=""/>
              <a:tabLst>
                <a:tab pos="684530" algn="l"/>
              </a:tabLst>
            </a:pPr>
            <a:r>
              <a:rPr dirty="0" sz="4300">
                <a:latin typeface="Microsoft Sans Serif"/>
                <a:cs typeface="Microsoft Sans Serif"/>
              </a:rPr>
              <a:t>Өнімдер</a:t>
            </a:r>
            <a:r>
              <a:rPr dirty="0" sz="4300" spc="-11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мен</a:t>
            </a:r>
            <a:r>
              <a:rPr dirty="0" sz="4300" spc="-11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қызметтерді</a:t>
            </a:r>
            <a:r>
              <a:rPr dirty="0" sz="4300" spc="-11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жақсарту,</a:t>
            </a:r>
            <a:r>
              <a:rPr dirty="0" sz="4300" spc="-11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тұтынушылардың </a:t>
            </a:r>
            <a:r>
              <a:rPr dirty="0" sz="4300">
                <a:latin typeface="Microsoft Sans Serif"/>
                <a:cs typeface="Microsoft Sans Serif"/>
              </a:rPr>
              <a:t>адалдығын</a:t>
            </a:r>
            <a:r>
              <a:rPr dirty="0" sz="4300" spc="-13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арттыру.</a:t>
            </a:r>
            <a:endParaRPr sz="4300">
              <a:latin typeface="Microsoft Sans Serif"/>
              <a:cs typeface="Microsoft Sans Serif"/>
            </a:endParaRPr>
          </a:p>
          <a:p>
            <a:pPr marL="683895" indent="-671195">
              <a:lnSpc>
                <a:spcPts val="4960"/>
              </a:lnSpc>
              <a:buSzPct val="45348"/>
              <a:buFont typeface="Symbol"/>
              <a:buChar char=""/>
              <a:tabLst>
                <a:tab pos="683895" algn="l"/>
              </a:tabLst>
            </a:pPr>
            <a:r>
              <a:rPr dirty="0" sz="4300">
                <a:latin typeface="Microsoft Sans Serif"/>
                <a:cs typeface="Microsoft Sans Serif"/>
              </a:rPr>
              <a:t>Қызмет</a:t>
            </a:r>
            <a:r>
              <a:rPr dirty="0" sz="4300" spc="-10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көрсету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сапасын</a:t>
            </a:r>
            <a:r>
              <a:rPr dirty="0" sz="4300" spc="-10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арттыру.</a:t>
            </a:r>
            <a:endParaRPr sz="4300">
              <a:latin typeface="Microsoft Sans Serif"/>
              <a:cs typeface="Microsoft Sans Serif"/>
            </a:endParaRPr>
          </a:p>
          <a:p>
            <a:pPr marL="683895" indent="-671195">
              <a:lnSpc>
                <a:spcPts val="5130"/>
              </a:lnSpc>
              <a:buSzPct val="45348"/>
              <a:buFont typeface="Symbol"/>
              <a:buChar char=""/>
              <a:tabLst>
                <a:tab pos="683895" algn="l"/>
              </a:tabLst>
            </a:pPr>
            <a:r>
              <a:rPr dirty="0" sz="4300">
                <a:latin typeface="Microsoft Sans Serif"/>
                <a:cs typeface="Microsoft Sans Serif"/>
              </a:rPr>
              <a:t>Алаяқтықтың</a:t>
            </a:r>
            <a:r>
              <a:rPr dirty="0" sz="4300" spc="-114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алдын</a:t>
            </a:r>
            <a:r>
              <a:rPr dirty="0" sz="4300" spc="-114">
                <a:latin typeface="Microsoft Sans Serif"/>
                <a:cs typeface="Microsoft Sans Serif"/>
              </a:rPr>
              <a:t> </a:t>
            </a:r>
            <a:r>
              <a:rPr dirty="0" sz="4300" spc="-20">
                <a:latin typeface="Microsoft Sans Serif"/>
                <a:cs typeface="Microsoft Sans Serif"/>
              </a:rPr>
              <a:t>алу.</a:t>
            </a:r>
            <a:endParaRPr sz="4300">
              <a:latin typeface="Microsoft Sans Serif"/>
              <a:cs typeface="Microsoft Sans Serif"/>
            </a:endParaRPr>
          </a:p>
          <a:p>
            <a:pPr marL="684530" marR="285750" indent="-671830">
              <a:lnSpc>
                <a:spcPts val="5030"/>
              </a:lnSpc>
              <a:spcBef>
                <a:spcPts val="219"/>
              </a:spcBef>
              <a:buSzPct val="45348"/>
              <a:buFont typeface="Symbol"/>
              <a:buChar char=""/>
              <a:tabLst>
                <a:tab pos="684530" algn="l"/>
              </a:tabLst>
            </a:pPr>
            <a:r>
              <a:rPr dirty="0" sz="4300">
                <a:latin typeface="Microsoft Sans Serif"/>
                <a:cs typeface="Microsoft Sans Serif"/>
              </a:rPr>
              <a:t>Жабдықтаушылармен</a:t>
            </a:r>
            <a:r>
              <a:rPr dirty="0" sz="4300" spc="-1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және</a:t>
            </a:r>
            <a:r>
              <a:rPr dirty="0" sz="4300" spc="-1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тұтынушылармен</a:t>
            </a:r>
            <a:r>
              <a:rPr dirty="0" sz="4300" spc="-1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жұмыс</a:t>
            </a:r>
            <a:r>
              <a:rPr dirty="0" sz="4300" spc="-16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кезінде </a:t>
            </a:r>
            <a:r>
              <a:rPr dirty="0" sz="4300">
                <a:latin typeface="Microsoft Sans Serif"/>
                <a:cs typeface="Microsoft Sans Serif"/>
              </a:rPr>
              <a:t>шығындарды</a:t>
            </a:r>
            <a:r>
              <a:rPr dirty="0" sz="4300" spc="-19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азайту.</a:t>
            </a:r>
            <a:endParaRPr sz="43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1523" y="0"/>
            <a:ext cx="4862576" cy="26258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032" y="401510"/>
            <a:ext cx="7911465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Бизнестегі</a:t>
            </a:r>
            <a:r>
              <a:rPr dirty="0" sz="4700" spc="-45"/>
              <a:t> </a:t>
            </a:r>
            <a:r>
              <a:rPr dirty="0" sz="4700"/>
              <a:t>үлкен</a:t>
            </a:r>
            <a:r>
              <a:rPr dirty="0" sz="4700" spc="-45"/>
              <a:t> </a:t>
            </a:r>
            <a:r>
              <a:rPr dirty="0" sz="4700" spc="-10"/>
              <a:t>деректер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075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Деректер</a:t>
            </a:r>
            <a:r>
              <a:rPr dirty="0" spc="-370"/>
              <a:t> </a:t>
            </a:r>
            <a:r>
              <a:rPr dirty="0" spc="-65"/>
              <a:t>туралы</a:t>
            </a:r>
            <a:r>
              <a:rPr dirty="0" spc="-370"/>
              <a:t> </a:t>
            </a:r>
            <a:r>
              <a:rPr dirty="0" spc="-70"/>
              <a:t>ғылым</a:t>
            </a:r>
            <a:r>
              <a:rPr dirty="0" spc="-380"/>
              <a:t> </a:t>
            </a:r>
            <a:r>
              <a:rPr dirty="0" spc="-70"/>
              <a:t>дегеніміз</a:t>
            </a:r>
            <a:r>
              <a:rPr dirty="0" spc="-370"/>
              <a:t> </a:t>
            </a:r>
            <a:r>
              <a:rPr dirty="0" spc="-25"/>
              <a:t>не?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8376" y="2883407"/>
              <a:ext cx="12039600" cy="77510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8494" y="1485264"/>
            <a:ext cx="18074005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Calibri"/>
                <a:cs typeface="Calibri"/>
              </a:rPr>
              <a:t>Инфрақұрылым</a:t>
            </a:r>
            <a:r>
              <a:rPr dirty="0" sz="3500" spc="-7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провайдерлері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деректерді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сақтау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және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алдын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ала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өңдеу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мәселелерін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шешеді.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8761" y="3748633"/>
            <a:ext cx="1642999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Calibri"/>
                <a:cs typeface="Calibri"/>
              </a:rPr>
              <a:t>Деректер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кеншілері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-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клиенттерге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құнды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ақпаратты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алуға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көмектесетін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алгоритмдерді әзірлеушілер.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8761" y="6463372"/>
            <a:ext cx="1726882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Calibri"/>
                <a:cs typeface="Calibri"/>
              </a:rPr>
              <a:t>Жүйелік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интеграторлар</a:t>
            </a:r>
            <a:r>
              <a:rPr dirty="0" sz="3500" spc="-5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-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бұл</a:t>
            </a:r>
            <a:r>
              <a:rPr dirty="0" sz="3500" spc="-5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үлкен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деректерді</a:t>
            </a:r>
            <a:r>
              <a:rPr dirty="0" sz="3500" spc="-5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талдау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жүйелерін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клиент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тарапынан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жүзеге </a:t>
            </a:r>
            <a:r>
              <a:rPr dirty="0" sz="3500">
                <a:latin typeface="Calibri"/>
                <a:cs typeface="Calibri"/>
              </a:rPr>
              <a:t>асыратын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компаниялар.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8761" y="9181172"/>
            <a:ext cx="1796923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500">
                <a:latin typeface="Calibri"/>
                <a:cs typeface="Calibri"/>
              </a:rPr>
              <a:t>Тұтынушылар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аппараттық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және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бағдарламалық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жүйелерді</a:t>
            </a:r>
            <a:r>
              <a:rPr dirty="0" sz="3500" spc="-5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сатып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алатын</a:t>
            </a:r>
            <a:r>
              <a:rPr dirty="0" sz="3500" spc="-6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және</a:t>
            </a:r>
            <a:r>
              <a:rPr dirty="0" sz="3500" spc="-6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кеңесшілерден </a:t>
            </a:r>
            <a:r>
              <a:rPr dirty="0" sz="3500">
                <a:latin typeface="Calibri"/>
                <a:cs typeface="Calibri"/>
              </a:rPr>
              <a:t>алгоритмдерді</a:t>
            </a:r>
            <a:r>
              <a:rPr dirty="0" sz="3500" spc="-9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тапсыратын</a:t>
            </a:r>
            <a:r>
              <a:rPr dirty="0" sz="3500" spc="-100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компаниялар.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92251" y="2426207"/>
            <a:ext cx="19050000" cy="6550659"/>
            <a:chOff x="492251" y="2426207"/>
            <a:chExt cx="19050000" cy="6550659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2663" y="2567939"/>
              <a:ext cx="2926080" cy="8778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7035" y="2426207"/>
              <a:ext cx="3451860" cy="11597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77188" y="2479547"/>
              <a:ext cx="4511040" cy="124205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251" y="5055107"/>
              <a:ext cx="5652516" cy="113995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7035" y="5070347"/>
              <a:ext cx="6025895" cy="11673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7643" y="5070347"/>
              <a:ext cx="4864608" cy="14325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5655" y="7972043"/>
              <a:ext cx="5033772" cy="9707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76104" y="7787639"/>
              <a:ext cx="5425440" cy="118872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72032" y="401510"/>
            <a:ext cx="7911465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Бизнестегі</a:t>
            </a:r>
            <a:r>
              <a:rPr dirty="0" sz="4700" spc="-45"/>
              <a:t> </a:t>
            </a:r>
            <a:r>
              <a:rPr dirty="0" sz="4700"/>
              <a:t>үлкен</a:t>
            </a:r>
            <a:r>
              <a:rPr dirty="0" sz="4700" spc="-45"/>
              <a:t> </a:t>
            </a:r>
            <a:r>
              <a:rPr dirty="0" sz="4700" spc="-10"/>
              <a:t>деректер</a:t>
            </a:r>
            <a:endParaRPr sz="4700"/>
          </a:p>
        </p:txBody>
      </p:sp>
      <p:sp>
        <p:nvSpPr>
          <p:cNvPr id="16" name="object 16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444" y="1690116"/>
            <a:ext cx="5052059" cy="22113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54963" y="3901440"/>
            <a:ext cx="7343140" cy="4322445"/>
            <a:chOff x="854963" y="3901440"/>
            <a:chExt cx="7343140" cy="43224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963" y="5929884"/>
              <a:ext cx="5387340" cy="22936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1503" y="3901440"/>
              <a:ext cx="4546092" cy="2159507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0904" y="1946148"/>
            <a:ext cx="9436608" cy="22098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42904" y="5425440"/>
            <a:ext cx="6577584" cy="174650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0504" y="9006840"/>
            <a:ext cx="7827264" cy="134569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379" rIns="0" bIns="0" rtlCol="0" vert="horz">
            <a:spAutoFit/>
          </a:bodyPr>
          <a:lstStyle/>
          <a:p>
            <a:pPr marL="492759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Іздеу</a:t>
            </a:r>
            <a:r>
              <a:rPr dirty="0" sz="4700" spc="-55"/>
              <a:t> </a:t>
            </a:r>
            <a:r>
              <a:rPr dirty="0" sz="4700" spc="-10"/>
              <a:t>жүйелері</a:t>
            </a:r>
            <a:endParaRPr sz="4700"/>
          </a:p>
        </p:txBody>
      </p:sp>
      <p:sp>
        <p:nvSpPr>
          <p:cNvPr id="10" name="object 10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7869" y="1217294"/>
            <a:ext cx="18105120" cy="6674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Жоспарлау</a:t>
            </a:r>
            <a:r>
              <a:rPr dirty="0" sz="4300" spc="-8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жеңілдетілген.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Жаңа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жобаны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іске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қосу</a:t>
            </a:r>
            <a:r>
              <a:rPr dirty="0" sz="4300" spc="-6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тезірек</a:t>
            </a:r>
            <a:r>
              <a:rPr dirty="0" sz="4300" spc="-6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іске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қосылады.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Жобалардың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сұранысқа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ие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болуы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ықтимал.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Пайдаланушының</a:t>
            </a:r>
            <a:r>
              <a:rPr dirty="0" sz="4300" spc="-12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қанағаттануын</a:t>
            </a:r>
            <a:r>
              <a:rPr dirty="0" sz="4300" spc="-13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бағалауға</a:t>
            </a:r>
            <a:r>
              <a:rPr dirty="0" sz="4300" spc="-13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болады.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Мақсатты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аудиторияны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табу</a:t>
            </a:r>
            <a:r>
              <a:rPr dirty="0" sz="4300" spc="-8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және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тарту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оңайырақ.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Клиенттермен</a:t>
            </a:r>
            <a:r>
              <a:rPr dirty="0" sz="4300" spc="-7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және</a:t>
            </a:r>
            <a:r>
              <a:rPr dirty="0" sz="4300" spc="-7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мердігерлермен</a:t>
            </a:r>
            <a:r>
              <a:rPr dirty="0" sz="4300" spc="-7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өзара</a:t>
            </a:r>
            <a:r>
              <a:rPr dirty="0" sz="4300" spc="-7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әрекеттесу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жеделдетілді.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Жеткізу</a:t>
            </a:r>
            <a:r>
              <a:rPr dirty="0" sz="4300" spc="-114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тізбегінің</a:t>
            </a:r>
            <a:r>
              <a:rPr dirty="0" sz="4300" spc="-114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интеграциясы</a:t>
            </a:r>
            <a:r>
              <a:rPr dirty="0" sz="4300" spc="-114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оңтайландырылған.</a:t>
            </a:r>
            <a:endParaRPr sz="4300">
              <a:latin typeface="Microsoft Sans Serif"/>
              <a:cs typeface="Microsoft Sans Serif"/>
            </a:endParaRPr>
          </a:p>
          <a:p>
            <a:pPr marL="354965" marR="173863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dirty="0" sz="4300">
                <a:latin typeface="Microsoft Sans Serif"/>
                <a:cs typeface="Microsoft Sans Serif"/>
              </a:rPr>
              <a:t>Тұтынушыларға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қызмет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көрсету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сапасы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мен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өзара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әрекеттесу </a:t>
            </a:r>
            <a:r>
              <a:rPr dirty="0" sz="4300" spc="-10">
                <a:latin typeface="Microsoft Sans Serif"/>
                <a:cs typeface="Microsoft Sans Serif"/>
              </a:rPr>
              <a:t>	</a:t>
            </a:r>
            <a:r>
              <a:rPr dirty="0" sz="4300">
                <a:latin typeface="Microsoft Sans Serif"/>
                <a:cs typeface="Microsoft Sans Serif"/>
              </a:rPr>
              <a:t>жылдамдығы</a:t>
            </a:r>
            <a:r>
              <a:rPr dirty="0" sz="4300" spc="-229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жақсарды.</a:t>
            </a:r>
            <a:endParaRPr sz="43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4300">
                <a:latin typeface="Microsoft Sans Serif"/>
                <a:cs typeface="Microsoft Sans Serif"/>
              </a:rPr>
              <a:t>Адалдық</a:t>
            </a:r>
            <a:r>
              <a:rPr dirty="0" sz="4300" spc="-10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артады.</a:t>
            </a:r>
            <a:endParaRPr sz="43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9904" y="6934200"/>
            <a:ext cx="8218931" cy="38602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210" y="401320"/>
            <a:ext cx="1828800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Бизнесте</a:t>
            </a:r>
            <a:r>
              <a:rPr dirty="0" sz="4700" spc="-90"/>
              <a:t> </a:t>
            </a:r>
            <a:r>
              <a:rPr dirty="0" sz="4700"/>
              <a:t>үлкен</a:t>
            </a:r>
            <a:r>
              <a:rPr dirty="0" sz="4700" spc="-90"/>
              <a:t> </a:t>
            </a:r>
            <a:r>
              <a:rPr dirty="0" sz="4700"/>
              <a:t>деректерді</a:t>
            </a:r>
            <a:r>
              <a:rPr dirty="0" sz="4700" spc="-85"/>
              <a:t> </a:t>
            </a:r>
            <a:r>
              <a:rPr dirty="0" sz="4700"/>
              <a:t>пайдаланудың</a:t>
            </a:r>
            <a:r>
              <a:rPr dirty="0" sz="4700" spc="-90"/>
              <a:t> </a:t>
            </a:r>
            <a:r>
              <a:rPr dirty="0" sz="4700" spc="-10"/>
              <a:t>артықшылықтары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29803" y="1915997"/>
            <a:ext cx="7626984" cy="505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46405" indent="-433705">
              <a:lnSpc>
                <a:spcPct val="100000"/>
              </a:lnSpc>
              <a:spcBef>
                <a:spcPts val="95"/>
              </a:spcBef>
              <a:buChar char="•"/>
              <a:tabLst>
                <a:tab pos="446405" algn="l"/>
              </a:tabLst>
            </a:pPr>
            <a:r>
              <a:rPr dirty="0" sz="5500" spc="-10">
                <a:solidFill>
                  <a:srgbClr val="1F1F1F"/>
                </a:solidFill>
                <a:latin typeface="Microsoft Sans Serif"/>
                <a:cs typeface="Microsoft Sans Serif"/>
              </a:rPr>
              <a:t>NoSQL;</a:t>
            </a:r>
            <a:endParaRPr sz="5500">
              <a:latin typeface="Microsoft Sans Serif"/>
              <a:cs typeface="Microsoft Sans Serif"/>
            </a:endParaRPr>
          </a:p>
          <a:p>
            <a:pPr marL="446405" indent="-433705">
              <a:lnSpc>
                <a:spcPct val="100000"/>
              </a:lnSpc>
              <a:buChar char="•"/>
              <a:tabLst>
                <a:tab pos="446405" algn="l"/>
              </a:tabLst>
            </a:pPr>
            <a:r>
              <a:rPr dirty="0" sz="5500" spc="-10">
                <a:solidFill>
                  <a:srgbClr val="1F1F1F"/>
                </a:solidFill>
                <a:latin typeface="Microsoft Sans Serif"/>
                <a:cs typeface="Microsoft Sans Serif"/>
              </a:rPr>
              <a:t>MapReduce;</a:t>
            </a:r>
            <a:endParaRPr sz="5500">
              <a:latin typeface="Microsoft Sans Serif"/>
              <a:cs typeface="Microsoft Sans Serif"/>
            </a:endParaRPr>
          </a:p>
          <a:p>
            <a:pPr marL="446405" indent="-433705">
              <a:lnSpc>
                <a:spcPct val="100000"/>
              </a:lnSpc>
              <a:buChar char="•"/>
              <a:tabLst>
                <a:tab pos="446405" algn="l"/>
              </a:tabLst>
            </a:pPr>
            <a:r>
              <a:rPr dirty="0" sz="5500" spc="-10">
                <a:solidFill>
                  <a:srgbClr val="1F1F1F"/>
                </a:solidFill>
                <a:latin typeface="Microsoft Sans Serif"/>
                <a:cs typeface="Microsoft Sans Serif"/>
              </a:rPr>
              <a:t>Hadoop;</a:t>
            </a:r>
            <a:endParaRPr sz="5500">
              <a:latin typeface="Microsoft Sans Serif"/>
              <a:cs typeface="Microsoft Sans Serif"/>
            </a:endParaRPr>
          </a:p>
          <a:p>
            <a:pPr marL="446405" indent="-433705">
              <a:lnSpc>
                <a:spcPct val="100000"/>
              </a:lnSpc>
              <a:buChar char="•"/>
              <a:tabLst>
                <a:tab pos="446405" algn="l"/>
              </a:tabLst>
            </a:pPr>
            <a:r>
              <a:rPr dirty="0" sz="5500" spc="-25">
                <a:solidFill>
                  <a:srgbClr val="1F1F1F"/>
                </a:solidFill>
                <a:latin typeface="Microsoft Sans Serif"/>
                <a:cs typeface="Microsoft Sans Serif"/>
              </a:rPr>
              <a:t>R;</a:t>
            </a:r>
            <a:endParaRPr sz="5500">
              <a:latin typeface="Microsoft Sans Serif"/>
              <a:cs typeface="Microsoft Sans Serif"/>
            </a:endParaRPr>
          </a:p>
          <a:p>
            <a:pPr marL="446405" indent="-433705">
              <a:lnSpc>
                <a:spcPct val="100000"/>
              </a:lnSpc>
              <a:buChar char="•"/>
              <a:tabLst>
                <a:tab pos="446405" algn="l"/>
              </a:tabLst>
            </a:pPr>
            <a:r>
              <a:rPr dirty="0" sz="5500" spc="-10">
                <a:solidFill>
                  <a:srgbClr val="1F1F1F"/>
                </a:solidFill>
                <a:latin typeface="Microsoft Sans Serif"/>
                <a:cs typeface="Microsoft Sans Serif"/>
              </a:rPr>
              <a:t>Python;</a:t>
            </a:r>
            <a:endParaRPr sz="5500">
              <a:latin typeface="Microsoft Sans Serif"/>
              <a:cs typeface="Microsoft Sans Serif"/>
            </a:endParaRPr>
          </a:p>
          <a:p>
            <a:pPr marL="446405" indent="-433705">
              <a:lnSpc>
                <a:spcPct val="100000"/>
              </a:lnSpc>
              <a:spcBef>
                <a:spcPts val="5"/>
              </a:spcBef>
              <a:buChar char="•"/>
              <a:tabLst>
                <a:tab pos="446405" algn="l"/>
              </a:tabLst>
            </a:pPr>
            <a:r>
              <a:rPr dirty="0" sz="5500" spc="-70">
                <a:solidFill>
                  <a:srgbClr val="1F1F1F"/>
                </a:solidFill>
                <a:latin typeface="Microsoft Sans Serif"/>
                <a:cs typeface="Microsoft Sans Serif"/>
              </a:rPr>
              <a:t>Аппаратные</a:t>
            </a:r>
            <a:r>
              <a:rPr dirty="0" sz="5500" spc="-275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dirty="0" sz="5500" spc="-10">
                <a:solidFill>
                  <a:srgbClr val="1F1F1F"/>
                </a:solidFill>
                <a:latin typeface="Microsoft Sans Serif"/>
                <a:cs typeface="Microsoft Sans Serif"/>
              </a:rPr>
              <a:t>решения.</a:t>
            </a:r>
            <a:endParaRPr sz="5500">
              <a:latin typeface="Microsoft Sans Serif"/>
              <a:cs typeface="Microsoft Sans Serif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136903" y="2449067"/>
            <a:ext cx="17649825" cy="8540750"/>
            <a:chOff x="1136903" y="2449067"/>
            <a:chExt cx="17649825" cy="85407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3635" y="2449067"/>
              <a:ext cx="7982711" cy="24673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9261348"/>
              <a:ext cx="6847332" cy="17282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043" y="8092439"/>
              <a:ext cx="6489191" cy="12618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5191" y="5686044"/>
              <a:ext cx="3541776" cy="20619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2068" y="8804147"/>
              <a:ext cx="6990588" cy="15758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77414" y="463549"/>
            <a:ext cx="972947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80"/>
              <a:t> </a:t>
            </a:r>
            <a:r>
              <a:rPr dirty="0" sz="4700"/>
              <a:t>деректер</a:t>
            </a:r>
            <a:r>
              <a:rPr dirty="0" sz="4700" spc="-75"/>
              <a:t> </a:t>
            </a:r>
            <a:r>
              <a:rPr dirty="0" sz="4700" spc="-10"/>
              <a:t>технологиялары</a:t>
            </a:r>
            <a:endParaRPr sz="4700"/>
          </a:p>
        </p:txBody>
      </p:sp>
      <p:sp>
        <p:nvSpPr>
          <p:cNvPr id="10" name="object 10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7311" y="1394549"/>
            <a:ext cx="16434435" cy="8009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300">
                <a:latin typeface="Microsoft Sans Serif"/>
                <a:cs typeface="Microsoft Sans Serif"/>
              </a:rPr>
              <a:t>Үлкен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деректерге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қолданылатын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талдаудың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негізгі</a:t>
            </a:r>
            <a:r>
              <a:rPr dirty="0" sz="4300" spc="-8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әдістері</a:t>
            </a:r>
            <a:r>
              <a:rPr dirty="0" sz="4300" spc="-90">
                <a:latin typeface="Microsoft Sans Serif"/>
                <a:cs typeface="Microsoft Sans Serif"/>
              </a:rPr>
              <a:t> </a:t>
            </a:r>
            <a:r>
              <a:rPr dirty="0" sz="4300" spc="-25">
                <a:latin typeface="Microsoft Sans Serif"/>
                <a:cs typeface="Microsoft Sans Serif"/>
              </a:rPr>
              <a:t>мен </a:t>
            </a:r>
            <a:r>
              <a:rPr dirty="0" sz="4300">
                <a:latin typeface="Microsoft Sans Serif"/>
                <a:cs typeface="Microsoft Sans Serif"/>
              </a:rPr>
              <a:t>әдістері</a:t>
            </a:r>
            <a:r>
              <a:rPr dirty="0" sz="4300" spc="-7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мыналар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болып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табылады:</a:t>
            </a:r>
            <a:endParaRPr sz="4300">
              <a:latin typeface="Microsoft Sans Serif"/>
              <a:cs typeface="Microsoft Sans Serif"/>
            </a:endParaRPr>
          </a:p>
          <a:p>
            <a:pPr marL="12700" marR="9392920">
              <a:lnSpc>
                <a:spcPct val="203700"/>
              </a:lnSpc>
            </a:pPr>
            <a:r>
              <a:rPr dirty="0" sz="4300">
                <a:latin typeface="Microsoft Sans Serif"/>
                <a:cs typeface="Microsoft Sans Serif"/>
              </a:rPr>
              <a:t>Мәліметтерді</a:t>
            </a:r>
            <a:r>
              <a:rPr dirty="0" sz="4300" spc="-10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іздеу</a:t>
            </a:r>
            <a:r>
              <a:rPr dirty="0" sz="4300" spc="-10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әдістері Краудсорсинг</a:t>
            </a:r>
            <a:endParaRPr sz="4300">
              <a:latin typeface="Microsoft Sans Serif"/>
              <a:cs typeface="Microsoft Sans Serif"/>
            </a:endParaRPr>
          </a:p>
          <a:p>
            <a:pPr marL="12700" marR="6669405">
              <a:lnSpc>
                <a:spcPct val="203700"/>
              </a:lnSpc>
            </a:pPr>
            <a:r>
              <a:rPr dirty="0" sz="4300">
                <a:latin typeface="Microsoft Sans Serif"/>
                <a:cs typeface="Microsoft Sans Serif"/>
              </a:rPr>
              <a:t>Деректерді</a:t>
            </a:r>
            <a:r>
              <a:rPr dirty="0" sz="4300" spc="-80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араластыру</a:t>
            </a:r>
            <a:r>
              <a:rPr dirty="0" sz="4300" spc="-7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және</a:t>
            </a:r>
            <a:r>
              <a:rPr dirty="0" sz="4300" spc="-80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біріктіру </a:t>
            </a:r>
            <a:r>
              <a:rPr dirty="0" sz="4300">
                <a:latin typeface="Microsoft Sans Serif"/>
                <a:cs typeface="Microsoft Sans Serif"/>
              </a:rPr>
              <a:t>Machine</a:t>
            </a:r>
            <a:r>
              <a:rPr dirty="0" sz="4300" spc="-6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Learning</a:t>
            </a:r>
            <a:endParaRPr sz="4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4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4300">
                <a:latin typeface="Microsoft Sans Serif"/>
                <a:cs typeface="Microsoft Sans Serif"/>
              </a:rPr>
              <a:t>Аналитикалық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>
                <a:latin typeface="Microsoft Sans Serif"/>
                <a:cs typeface="Microsoft Sans Serif"/>
              </a:rPr>
              <a:t>деректерді</a:t>
            </a:r>
            <a:r>
              <a:rPr dirty="0" sz="4300" spc="-95">
                <a:latin typeface="Microsoft Sans Serif"/>
                <a:cs typeface="Microsoft Sans Serif"/>
              </a:rPr>
              <a:t> </a:t>
            </a:r>
            <a:r>
              <a:rPr dirty="0" sz="4300" spc="-10">
                <a:latin typeface="Microsoft Sans Serif"/>
                <a:cs typeface="Microsoft Sans Serif"/>
              </a:rPr>
              <a:t>визуализациялау</a:t>
            </a:r>
            <a:endParaRPr sz="4300">
              <a:latin typeface="Microsoft Sans Serif"/>
              <a:cs typeface="Microsoft Sans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6695" y="5437632"/>
            <a:ext cx="6766559" cy="55885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7414" y="463549"/>
            <a:ext cx="13704569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/>
              <a:t>Үлкен</a:t>
            </a:r>
            <a:r>
              <a:rPr dirty="0" sz="4700" spc="-75"/>
              <a:t> </a:t>
            </a:r>
            <a:r>
              <a:rPr dirty="0" sz="4700"/>
              <a:t>деректерді</a:t>
            </a:r>
            <a:r>
              <a:rPr dirty="0" sz="4700" spc="-75"/>
              <a:t> </a:t>
            </a:r>
            <a:r>
              <a:rPr dirty="0" sz="4700"/>
              <a:t>талдау</a:t>
            </a:r>
            <a:r>
              <a:rPr dirty="0" sz="4700" spc="-75"/>
              <a:t> </a:t>
            </a:r>
            <a:r>
              <a:rPr dirty="0" sz="4700"/>
              <a:t>әдістері</a:t>
            </a:r>
            <a:r>
              <a:rPr dirty="0" sz="4700" spc="-75"/>
              <a:t> </a:t>
            </a:r>
            <a:r>
              <a:rPr dirty="0" sz="4700"/>
              <a:t>мен</a:t>
            </a:r>
            <a:r>
              <a:rPr dirty="0" sz="4700" spc="-75"/>
              <a:t> </a:t>
            </a:r>
            <a:r>
              <a:rPr dirty="0" sz="4700" spc="-10"/>
              <a:t>әдістері</a:t>
            </a:r>
            <a:endParaRPr sz="4700"/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479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Деректерді</a:t>
            </a:r>
            <a:r>
              <a:rPr dirty="0" sz="6600" spc="-225"/>
              <a:t> </a:t>
            </a:r>
            <a:r>
              <a:rPr dirty="0" sz="6600"/>
              <a:t>өңдеу</a:t>
            </a:r>
            <a:r>
              <a:rPr dirty="0" sz="6600" spc="-225"/>
              <a:t> </a:t>
            </a:r>
            <a:r>
              <a:rPr dirty="0" sz="6600" spc="-10"/>
              <a:t>қадамдары</a:t>
            </a:r>
            <a:endParaRPr sz="6600"/>
          </a:p>
          <a:p>
            <a:pPr marL="344805">
              <a:lnSpc>
                <a:spcPct val="100000"/>
              </a:lnSpc>
              <a:spcBef>
                <a:spcPts val="110"/>
              </a:spcBef>
            </a:pPr>
            <a:r>
              <a:rPr dirty="0" sz="4500"/>
              <a:t>Деректер</a:t>
            </a:r>
            <a:r>
              <a:rPr dirty="0" sz="4500" spc="-65"/>
              <a:t> </a:t>
            </a:r>
            <a:r>
              <a:rPr dirty="0" sz="4500" spc="-10"/>
              <a:t>жинау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983640" y="3480599"/>
            <a:ext cx="13077825" cy="621919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497840" marR="680720" indent="-485140">
              <a:lnSpc>
                <a:spcPct val="77700"/>
              </a:lnSpc>
              <a:spcBef>
                <a:spcPts val="1280"/>
              </a:spcBef>
              <a:buSzPct val="123863"/>
              <a:buChar char="•"/>
              <a:tabLst>
                <a:tab pos="499109" algn="l"/>
              </a:tabLst>
            </a:pPr>
            <a:r>
              <a:rPr dirty="0" sz="4400">
                <a:latin typeface="Trebuchet MS"/>
                <a:cs typeface="Trebuchet MS"/>
              </a:rPr>
              <a:t>Деректерді</a:t>
            </a:r>
            <a:r>
              <a:rPr dirty="0" sz="4400" spc="-10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жинау</a:t>
            </a:r>
            <a:r>
              <a:rPr dirty="0" sz="4400" spc="-10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бірінші</a:t>
            </a:r>
            <a:r>
              <a:rPr dirty="0" sz="4400" spc="-10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не</a:t>
            </a:r>
            <a:r>
              <a:rPr dirty="0" sz="4400" spc="-9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е</a:t>
            </a:r>
            <a:r>
              <a:rPr dirty="0" sz="4400">
                <a:latin typeface="Microsoft Sans Serif"/>
                <a:cs typeface="Microsoft Sans Serif"/>
              </a:rPr>
              <a:t>ң</a:t>
            </a:r>
            <a:r>
              <a:rPr dirty="0" sz="4400" spc="5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ма</a:t>
            </a:r>
            <a:r>
              <a:rPr dirty="0" sz="4400" spc="-10">
                <a:latin typeface="Microsoft Sans Serif"/>
                <a:cs typeface="Microsoft Sans Serif"/>
              </a:rPr>
              <a:t>ң</a:t>
            </a:r>
            <a:r>
              <a:rPr dirty="0" sz="4400" spc="-10">
                <a:latin typeface="Trebuchet MS"/>
                <a:cs typeface="Trebuchet MS"/>
              </a:rPr>
              <a:t>ызды </a:t>
            </a:r>
            <a:r>
              <a:rPr dirty="0" sz="4400" spc="-10">
                <a:latin typeface="Trebuchet MS"/>
                <a:cs typeface="Trebuchet MS"/>
              </a:rPr>
              <a:t>	</a:t>
            </a:r>
            <a:r>
              <a:rPr dirty="0" sz="4400" spc="-55">
                <a:latin typeface="Microsoft Sans Serif"/>
                <a:cs typeface="Microsoft Sans Serif"/>
              </a:rPr>
              <a:t>қ</a:t>
            </a:r>
            <a:r>
              <a:rPr dirty="0" sz="4400" spc="-55">
                <a:latin typeface="Trebuchet MS"/>
                <a:cs typeface="Trebuchet MS"/>
              </a:rPr>
              <a:t>адам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болып</a:t>
            </a:r>
            <a:r>
              <a:rPr dirty="0" sz="4400" spc="-13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табылады,</a:t>
            </a:r>
            <a:r>
              <a:rPr dirty="0" sz="4400" spc="-125">
                <a:latin typeface="Trebuchet MS"/>
                <a:cs typeface="Trebuchet MS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>
                <a:latin typeface="Trebuchet MS"/>
                <a:cs typeface="Trebuchet MS"/>
              </a:rPr>
              <a:t>йткені</a:t>
            </a:r>
            <a:r>
              <a:rPr dirty="0" sz="4400" spc="-13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деректер </a:t>
            </a:r>
            <a:r>
              <a:rPr dirty="0" sz="4400" spc="-10">
                <a:latin typeface="Trebuchet MS"/>
                <a:cs typeface="Trebuchet MS"/>
              </a:rPr>
              <a:t>	</a:t>
            </a:r>
            <a:r>
              <a:rPr dirty="0" sz="4400">
                <a:latin typeface="Trebuchet MS"/>
                <a:cs typeface="Trebuchet MS"/>
              </a:rPr>
              <a:t>сапасы</a:t>
            </a:r>
            <a:r>
              <a:rPr dirty="0" sz="4400" spc="-12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талдауды</a:t>
            </a:r>
            <a:r>
              <a:rPr dirty="0" sz="4400">
                <a:latin typeface="Microsoft Sans Serif"/>
                <a:cs typeface="Microsoft Sans Serif"/>
              </a:rPr>
              <a:t>ң</a:t>
            </a:r>
            <a:r>
              <a:rPr dirty="0" sz="4400" spc="3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Trebuchet MS"/>
                <a:cs typeface="Trebuchet MS"/>
              </a:rPr>
              <a:t>д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лдігі</a:t>
            </a:r>
            <a:r>
              <a:rPr dirty="0" sz="4400" spc="-12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мен</a:t>
            </a:r>
            <a:r>
              <a:rPr dirty="0" sz="4400" spc="-12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пайдалылы</a:t>
            </a:r>
            <a:r>
              <a:rPr dirty="0" sz="4400" spc="-10">
                <a:latin typeface="Microsoft Sans Serif"/>
                <a:cs typeface="Microsoft Sans Serif"/>
              </a:rPr>
              <a:t>ғ</a:t>
            </a:r>
            <a:r>
              <a:rPr dirty="0" sz="4400" spc="-10">
                <a:latin typeface="Trebuchet MS"/>
                <a:cs typeface="Trebuchet MS"/>
              </a:rPr>
              <a:t>ын 	аны</a:t>
            </a:r>
            <a:r>
              <a:rPr dirty="0" sz="4400" spc="-10">
                <a:latin typeface="Microsoft Sans Serif"/>
                <a:cs typeface="Microsoft Sans Serif"/>
              </a:rPr>
              <a:t>қ</a:t>
            </a:r>
            <a:r>
              <a:rPr dirty="0" sz="4400" spc="-10">
                <a:latin typeface="Trebuchet MS"/>
                <a:cs typeface="Trebuchet MS"/>
              </a:rPr>
              <a:t>тайды.</a:t>
            </a:r>
            <a:endParaRPr sz="4400">
              <a:latin typeface="Trebuchet MS"/>
              <a:cs typeface="Trebuchet MS"/>
            </a:endParaRPr>
          </a:p>
          <a:p>
            <a:pPr marL="497840" indent="-485140">
              <a:lnSpc>
                <a:spcPts val="4440"/>
              </a:lnSpc>
              <a:buSzPct val="123863"/>
              <a:buChar char="•"/>
              <a:tabLst>
                <a:tab pos="497840" algn="l"/>
              </a:tabLst>
            </a:pPr>
            <a:r>
              <a:rPr dirty="0" sz="4400">
                <a:latin typeface="Trebuchet MS"/>
                <a:cs typeface="Trebuchet MS"/>
              </a:rPr>
              <a:t>Деректер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к</a:t>
            </a:r>
            <a:r>
              <a:rPr dirty="0" sz="4400" spc="-10">
                <a:latin typeface="Microsoft Sans Serif"/>
                <a:cs typeface="Microsoft Sans Serif"/>
              </a:rPr>
              <a:t>ө</a:t>
            </a:r>
            <a:r>
              <a:rPr dirty="0" sz="4400" spc="-10">
                <a:latin typeface="Trebuchet MS"/>
                <a:cs typeface="Trebuchet MS"/>
              </a:rPr>
              <a:t>здері:</a:t>
            </a:r>
            <a:endParaRPr sz="4400">
              <a:latin typeface="Trebuchet MS"/>
              <a:cs typeface="Trebuchet MS"/>
            </a:endParaRPr>
          </a:p>
          <a:p>
            <a:pPr marL="497840" marR="5080" indent="-485140">
              <a:lnSpc>
                <a:spcPct val="77700"/>
              </a:lnSpc>
              <a:spcBef>
                <a:spcPts val="900"/>
              </a:spcBef>
              <a:buSzPct val="123863"/>
              <a:buFont typeface="Trebuchet MS"/>
              <a:buChar char="•"/>
              <a:tabLst>
                <a:tab pos="499109" algn="l"/>
              </a:tabLst>
            </a:pPr>
            <a:r>
              <a:rPr dirty="0" sz="4400" spc="-70">
                <a:latin typeface="Microsoft Sans Serif"/>
                <a:cs typeface="Microsoft Sans Serif"/>
              </a:rPr>
              <a:t>Құ</a:t>
            </a:r>
            <a:r>
              <a:rPr dirty="0" sz="4400" spc="-70">
                <a:latin typeface="Trebuchet MS"/>
                <a:cs typeface="Trebuchet MS"/>
              </a:rPr>
              <a:t>рылымды</a:t>
            </a:r>
            <a:r>
              <a:rPr dirty="0" sz="4400" spc="-70">
                <a:latin typeface="Microsoft Sans Serif"/>
                <a:cs typeface="Microsoft Sans Serif"/>
              </a:rPr>
              <a:t>қ</a:t>
            </a:r>
            <a:r>
              <a:rPr dirty="0" sz="4400" spc="-4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Trebuchet MS"/>
                <a:cs typeface="Trebuchet MS"/>
              </a:rPr>
              <a:t>деректер</a:t>
            </a:r>
            <a:r>
              <a:rPr dirty="0" sz="4400" spc="-19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(SQL</a:t>
            </a:r>
            <a:r>
              <a:rPr dirty="0" sz="4400" spc="-195">
                <a:latin typeface="Trebuchet MS"/>
                <a:cs typeface="Trebuchet MS"/>
              </a:rPr>
              <a:t> </a:t>
            </a:r>
            <a:r>
              <a:rPr dirty="0" sz="4400" spc="-30">
                <a:latin typeface="Trebuchet MS"/>
                <a:cs typeface="Trebuchet MS"/>
              </a:rPr>
              <a:t>дерек</a:t>
            </a:r>
            <a:r>
              <a:rPr dirty="0" sz="4400" spc="-30">
                <a:latin typeface="Microsoft Sans Serif"/>
                <a:cs typeface="Microsoft Sans Serif"/>
              </a:rPr>
              <a:t>қ</a:t>
            </a:r>
            <a:r>
              <a:rPr dirty="0" sz="4400" spc="-30">
                <a:latin typeface="Trebuchet MS"/>
                <a:cs typeface="Trebuchet MS"/>
              </a:rPr>
              <a:t>орлары,</a:t>
            </a:r>
            <a:r>
              <a:rPr dirty="0" sz="4400" spc="-195">
                <a:latin typeface="Trebuchet MS"/>
                <a:cs typeface="Trebuchet MS"/>
              </a:rPr>
              <a:t> </a:t>
            </a:r>
            <a:r>
              <a:rPr dirty="0" sz="4400" spc="-20">
                <a:latin typeface="Trebuchet MS"/>
                <a:cs typeface="Trebuchet MS"/>
              </a:rPr>
              <a:t>CSV, </a:t>
            </a:r>
            <a:r>
              <a:rPr dirty="0" sz="4400" spc="-20">
                <a:latin typeface="Trebuchet MS"/>
                <a:cs typeface="Trebuchet MS"/>
              </a:rPr>
              <a:t>	</a:t>
            </a:r>
            <a:r>
              <a:rPr dirty="0" sz="4400" spc="-10">
                <a:latin typeface="Trebuchet MS"/>
                <a:cs typeface="Trebuchet MS"/>
              </a:rPr>
              <a:t>Excel).</a:t>
            </a:r>
            <a:endParaRPr sz="4400">
              <a:latin typeface="Trebuchet MS"/>
              <a:cs typeface="Trebuchet MS"/>
            </a:endParaRPr>
          </a:p>
          <a:p>
            <a:pPr marL="497840" marR="563880" indent="-485140">
              <a:lnSpc>
                <a:spcPct val="77700"/>
              </a:lnSpc>
              <a:spcBef>
                <a:spcPts val="615"/>
              </a:spcBef>
              <a:buSzPct val="123863"/>
              <a:buFont typeface="Trebuchet MS"/>
              <a:buChar char="•"/>
              <a:tabLst>
                <a:tab pos="499109" algn="l"/>
              </a:tabLst>
            </a:pPr>
            <a:r>
              <a:rPr dirty="0" sz="4400" spc="-40">
                <a:latin typeface="Microsoft Sans Serif"/>
                <a:cs typeface="Microsoft Sans Serif"/>
              </a:rPr>
              <a:t>Құ</a:t>
            </a:r>
            <a:r>
              <a:rPr dirty="0" sz="4400" spc="-40">
                <a:latin typeface="Trebuchet MS"/>
                <a:cs typeface="Trebuchet MS"/>
              </a:rPr>
              <a:t>рылымдалма</a:t>
            </a:r>
            <a:r>
              <a:rPr dirty="0" sz="4400" spc="-40">
                <a:latin typeface="Microsoft Sans Serif"/>
                <a:cs typeface="Microsoft Sans Serif"/>
              </a:rPr>
              <a:t>ғ</a:t>
            </a:r>
            <a:r>
              <a:rPr dirty="0" sz="4400" spc="-40">
                <a:latin typeface="Trebuchet MS"/>
                <a:cs typeface="Trebuchet MS"/>
              </a:rPr>
              <a:t>ан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деректер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(м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тін,</a:t>
            </a:r>
            <a:r>
              <a:rPr dirty="0" sz="4400" spc="-155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суреттер, </a:t>
            </a:r>
            <a:r>
              <a:rPr dirty="0" sz="4400" spc="-10">
                <a:latin typeface="Trebuchet MS"/>
                <a:cs typeface="Trebuchet MS"/>
              </a:rPr>
              <a:t>	</a:t>
            </a:r>
            <a:r>
              <a:rPr dirty="0" sz="4400">
                <a:latin typeface="Trebuchet MS"/>
                <a:cs typeface="Trebuchet MS"/>
              </a:rPr>
              <a:t>аудио,</a:t>
            </a:r>
            <a:r>
              <a:rPr dirty="0" sz="4400" spc="-8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бейне).</a:t>
            </a:r>
            <a:endParaRPr sz="4400">
              <a:latin typeface="Trebuchet MS"/>
              <a:cs typeface="Trebuchet MS"/>
            </a:endParaRPr>
          </a:p>
          <a:p>
            <a:pPr marL="497840" indent="-485140">
              <a:lnSpc>
                <a:spcPts val="4130"/>
              </a:lnSpc>
              <a:buSzPct val="123863"/>
              <a:buChar char="•"/>
              <a:tabLst>
                <a:tab pos="497840" algn="l"/>
              </a:tabLst>
            </a:pPr>
            <a:r>
              <a:rPr dirty="0" sz="4400" spc="-30">
                <a:latin typeface="Trebuchet MS"/>
                <a:cs typeface="Trebuchet MS"/>
              </a:rPr>
              <a:t>Сырт</a:t>
            </a:r>
            <a:r>
              <a:rPr dirty="0" sz="4400" spc="-30">
                <a:latin typeface="Microsoft Sans Serif"/>
                <a:cs typeface="Microsoft Sans Serif"/>
              </a:rPr>
              <a:t>қ</a:t>
            </a:r>
            <a:r>
              <a:rPr dirty="0" sz="4400" spc="-30">
                <a:latin typeface="Trebuchet MS"/>
                <a:cs typeface="Trebuchet MS"/>
              </a:rPr>
              <a:t>ы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к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>
                <a:latin typeface="Trebuchet MS"/>
                <a:cs typeface="Trebuchet MS"/>
              </a:rPr>
              <a:t>здер</a:t>
            </a:r>
            <a:r>
              <a:rPr dirty="0" sz="4400" spc="-13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(API,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 spc="-25">
                <a:latin typeface="Trebuchet MS"/>
                <a:cs typeface="Trebuchet MS"/>
              </a:rPr>
              <a:t>веб-</a:t>
            </a:r>
            <a:r>
              <a:rPr dirty="0" sz="4400">
                <a:latin typeface="Trebuchet MS"/>
                <a:cs typeface="Trebuchet MS"/>
              </a:rPr>
              <a:t>скрепинг,</a:t>
            </a:r>
            <a:r>
              <a:rPr dirty="0" sz="4400" spc="-130">
                <a:latin typeface="Trebuchet MS"/>
                <a:cs typeface="Trebuchet MS"/>
              </a:rPr>
              <a:t> </a:t>
            </a:r>
            <a:r>
              <a:rPr dirty="0" sz="4400" spc="-25">
                <a:latin typeface="Trebuchet MS"/>
                <a:cs typeface="Trebuchet MS"/>
              </a:rPr>
              <a:t>IoT</a:t>
            </a:r>
            <a:endParaRPr sz="4400">
              <a:latin typeface="Trebuchet MS"/>
              <a:cs typeface="Trebuchet MS"/>
            </a:endParaRPr>
          </a:p>
          <a:p>
            <a:pPr marL="499109">
              <a:lnSpc>
                <a:spcPts val="4690"/>
              </a:lnSpc>
            </a:pPr>
            <a:r>
              <a:rPr dirty="0" sz="4400" spc="-10">
                <a:latin typeface="Microsoft Sans Serif"/>
                <a:cs typeface="Microsoft Sans Serif"/>
              </a:rPr>
              <a:t>құ</a:t>
            </a:r>
            <a:r>
              <a:rPr dirty="0" sz="4400" spc="-10">
                <a:latin typeface="Trebuchet MS"/>
                <a:cs typeface="Trebuchet MS"/>
              </a:rPr>
              <a:t>рыл</a:t>
            </a:r>
            <a:r>
              <a:rPr dirty="0" sz="4400" spc="-10">
                <a:latin typeface="Microsoft Sans Serif"/>
                <a:cs typeface="Microsoft Sans Serif"/>
              </a:rPr>
              <a:t>ғ</a:t>
            </a:r>
            <a:r>
              <a:rPr dirty="0" sz="4400" spc="-10">
                <a:latin typeface="Trebuchet MS"/>
                <a:cs typeface="Trebuchet MS"/>
              </a:rPr>
              <a:t>ылары).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80435" y="4171188"/>
              <a:ext cx="3275075" cy="29641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721" y="818108"/>
            <a:ext cx="13066394" cy="21583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Деректерді</a:t>
            </a:r>
            <a:r>
              <a:rPr dirty="0" spc="-100"/>
              <a:t> </a:t>
            </a:r>
            <a:r>
              <a:rPr dirty="0"/>
              <a:t>өңдеу</a:t>
            </a:r>
            <a:r>
              <a:rPr dirty="0" spc="-95"/>
              <a:t> </a:t>
            </a:r>
            <a:r>
              <a:rPr dirty="0" spc="-10"/>
              <a:t>қадамдары </a:t>
            </a:r>
            <a:r>
              <a:rPr dirty="0"/>
              <a:t>Деректер</a:t>
            </a:r>
            <a:r>
              <a:rPr dirty="0" spc="-140"/>
              <a:t> </a:t>
            </a:r>
            <a:r>
              <a:rPr dirty="0" spc="-10"/>
              <a:t>жинау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773680"/>
            <a:ext cx="9069070" cy="422656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880"/>
              </a:spcBef>
              <a:buSzPct val="122727"/>
              <a:buFont typeface="Microsoft Sans Serif"/>
              <a:buChar char="•"/>
              <a:tabLst>
                <a:tab pos="514984" algn="l"/>
              </a:tabLst>
            </a:pPr>
            <a:r>
              <a:rPr dirty="0" sz="4400">
                <a:latin typeface="Trebuchet MS"/>
                <a:cs typeface="Trebuchet MS"/>
              </a:rPr>
              <a:t>Деректерді</a:t>
            </a:r>
            <a:r>
              <a:rPr dirty="0" sz="4400" spc="-12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жинау</a:t>
            </a:r>
            <a:r>
              <a:rPr dirty="0" sz="4400" spc="-125">
                <a:latin typeface="Trebuchet MS"/>
                <a:cs typeface="Trebuchet MS"/>
              </a:rPr>
              <a:t> </a:t>
            </a:r>
            <a:r>
              <a:rPr dirty="0" sz="4400" spc="-55">
                <a:latin typeface="Microsoft Sans Serif"/>
                <a:cs typeface="Microsoft Sans Serif"/>
              </a:rPr>
              <a:t>қ</a:t>
            </a:r>
            <a:r>
              <a:rPr dirty="0" sz="4400" spc="-55">
                <a:latin typeface="Trebuchet MS"/>
                <a:cs typeface="Trebuchet MS"/>
              </a:rPr>
              <a:t>иынды</a:t>
            </a:r>
            <a:r>
              <a:rPr dirty="0" sz="4400" spc="-55">
                <a:latin typeface="Microsoft Sans Serif"/>
                <a:cs typeface="Microsoft Sans Serif"/>
              </a:rPr>
              <a:t>қ</a:t>
            </a:r>
            <a:r>
              <a:rPr dirty="0" sz="4400" spc="-55">
                <a:latin typeface="Trebuchet MS"/>
                <a:cs typeface="Trebuchet MS"/>
              </a:rPr>
              <a:t>тары:</a:t>
            </a:r>
            <a:endParaRPr sz="440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64"/>
              </a:spcBef>
              <a:buSzPct val="122727"/>
              <a:buFont typeface="Microsoft Sans Serif"/>
              <a:buChar char="•"/>
              <a:tabLst>
                <a:tab pos="514984" algn="l"/>
              </a:tabLst>
            </a:pPr>
            <a:r>
              <a:rPr dirty="0" sz="4400">
                <a:latin typeface="Trebuchet MS"/>
                <a:cs typeface="Trebuchet MS"/>
              </a:rPr>
              <a:t>М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ндер</a:t>
            </a:r>
            <a:r>
              <a:rPr dirty="0" sz="4400" spc="-140">
                <a:latin typeface="Trebuchet MS"/>
                <a:cs typeface="Trebuchet MS"/>
              </a:rPr>
              <a:t> </a:t>
            </a:r>
            <a:r>
              <a:rPr dirty="0" sz="4400" spc="-20">
                <a:latin typeface="Trebuchet MS"/>
                <a:cs typeface="Trebuchet MS"/>
              </a:rPr>
              <a:t>жо</a:t>
            </a:r>
            <a:r>
              <a:rPr dirty="0" sz="4400" spc="-20">
                <a:latin typeface="Microsoft Sans Serif"/>
                <a:cs typeface="Microsoft Sans Serif"/>
              </a:rPr>
              <a:t>қ</a:t>
            </a:r>
            <a:r>
              <a:rPr dirty="0" sz="4400" spc="-20">
                <a:latin typeface="Trebuchet MS"/>
                <a:cs typeface="Trebuchet MS"/>
              </a:rPr>
              <a:t>.</a:t>
            </a:r>
            <a:endParaRPr sz="440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64"/>
              </a:spcBef>
              <a:buSzPct val="122727"/>
              <a:buFont typeface="Microsoft Sans Serif"/>
              <a:buChar char="•"/>
              <a:tabLst>
                <a:tab pos="514984" algn="l"/>
              </a:tabLst>
            </a:pPr>
            <a:r>
              <a:rPr dirty="0" sz="4400">
                <a:latin typeface="Trebuchet MS"/>
                <a:cs typeface="Trebuchet MS"/>
              </a:rPr>
              <a:t>К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>
                <a:latin typeface="Trebuchet MS"/>
                <a:cs typeface="Trebuchet MS"/>
              </a:rPr>
              <a:t>шірмелер</a:t>
            </a:r>
            <a:r>
              <a:rPr dirty="0" sz="4400" spc="-8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мен</a:t>
            </a:r>
            <a:r>
              <a:rPr dirty="0" sz="4400" spc="-85">
                <a:latin typeface="Trebuchet MS"/>
                <a:cs typeface="Trebuchet MS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қ</a:t>
            </a:r>
            <a:r>
              <a:rPr dirty="0" sz="4400" spc="-10">
                <a:latin typeface="Trebuchet MS"/>
                <a:cs typeface="Trebuchet MS"/>
              </a:rPr>
              <a:t>ателер.</a:t>
            </a:r>
            <a:endParaRPr sz="4400">
              <a:latin typeface="Trebuchet MS"/>
              <a:cs typeface="Trebuchet MS"/>
            </a:endParaRPr>
          </a:p>
          <a:p>
            <a:pPr marL="514984" marR="69215" indent="-502284">
              <a:lnSpc>
                <a:spcPct val="100000"/>
              </a:lnSpc>
              <a:spcBef>
                <a:spcPts val="1964"/>
              </a:spcBef>
              <a:buSzPct val="122727"/>
              <a:buChar char="•"/>
              <a:tabLst>
                <a:tab pos="514984" algn="l"/>
              </a:tabLst>
            </a:pP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рт</a:t>
            </a:r>
            <a:r>
              <a:rPr dirty="0" sz="4400">
                <a:latin typeface="Microsoft Sans Serif"/>
                <a:cs typeface="Microsoft Sans Serif"/>
              </a:rPr>
              <a:t>ү</a:t>
            </a:r>
            <a:r>
              <a:rPr dirty="0" sz="4400">
                <a:latin typeface="Trebuchet MS"/>
                <a:cs typeface="Trebuchet MS"/>
              </a:rPr>
              <a:t>рлі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деректер</a:t>
            </a:r>
            <a:r>
              <a:rPr dirty="0" sz="4400" spc="-15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пішімдері</a:t>
            </a:r>
            <a:r>
              <a:rPr dirty="0" sz="4400" spc="-155">
                <a:latin typeface="Trebuchet MS"/>
                <a:cs typeface="Trebuchet MS"/>
              </a:rPr>
              <a:t> </a:t>
            </a:r>
            <a:r>
              <a:rPr dirty="0" sz="4400" spc="-25">
                <a:latin typeface="Trebuchet MS"/>
                <a:cs typeface="Trebuchet MS"/>
              </a:rPr>
              <a:t>мен </a:t>
            </a:r>
            <a:r>
              <a:rPr dirty="0" sz="4400" spc="-10">
                <a:latin typeface="Trebuchet MS"/>
                <a:cs typeface="Trebuchet MS"/>
              </a:rPr>
              <a:t>к</a:t>
            </a:r>
            <a:r>
              <a:rPr dirty="0" sz="4400" spc="-10">
                <a:latin typeface="Microsoft Sans Serif"/>
                <a:cs typeface="Microsoft Sans Serif"/>
              </a:rPr>
              <a:t>ө</a:t>
            </a:r>
            <a:r>
              <a:rPr dirty="0" sz="4400" spc="-10">
                <a:latin typeface="Trebuchet MS"/>
                <a:cs typeface="Trebuchet MS"/>
              </a:rPr>
              <a:t>здері.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9296" y="3921252"/>
              <a:ext cx="3422904" cy="309829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721" y="834618"/>
            <a:ext cx="840930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500"/>
              <a:t>Деректерді</a:t>
            </a:r>
            <a:r>
              <a:rPr dirty="0" sz="4500" spc="-85"/>
              <a:t> </a:t>
            </a:r>
            <a:r>
              <a:rPr dirty="0" sz="4500"/>
              <a:t>өңдеу</a:t>
            </a:r>
            <a:r>
              <a:rPr dirty="0" sz="4500" spc="-80"/>
              <a:t> </a:t>
            </a:r>
            <a:r>
              <a:rPr dirty="0" sz="4500" spc="-10"/>
              <a:t>қадамдары </a:t>
            </a:r>
            <a:r>
              <a:rPr dirty="0" sz="4500"/>
              <a:t>Деректерді</a:t>
            </a:r>
            <a:r>
              <a:rPr dirty="0" sz="4500" spc="-105"/>
              <a:t> </a:t>
            </a:r>
            <a:r>
              <a:rPr dirty="0" sz="4500" spc="-10"/>
              <a:t>талдау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3619" y="3383280"/>
            <a:ext cx="12110085" cy="473265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515620" marR="33020" indent="-502920">
              <a:lnSpc>
                <a:spcPts val="4470"/>
              </a:lnSpc>
              <a:spcBef>
                <a:spcPts val="925"/>
              </a:spcBef>
              <a:buSzPct val="122727"/>
              <a:buChar char="•"/>
              <a:tabLst>
                <a:tab pos="515620" algn="l"/>
              </a:tabLst>
            </a:pPr>
            <a:r>
              <a:rPr dirty="0" sz="4400">
                <a:latin typeface="Trebuchet MS"/>
                <a:cs typeface="Trebuchet MS"/>
              </a:rPr>
              <a:t>Б</a:t>
            </a:r>
            <a:r>
              <a:rPr dirty="0" sz="4400">
                <a:latin typeface="Microsoft Sans Serif"/>
                <a:cs typeface="Microsoft Sans Serif"/>
              </a:rPr>
              <a:t>ұ</a:t>
            </a:r>
            <a:r>
              <a:rPr dirty="0" sz="4400">
                <a:latin typeface="Trebuchet MS"/>
                <a:cs typeface="Trebuchet MS"/>
              </a:rPr>
              <a:t>л</a:t>
            </a:r>
            <a:r>
              <a:rPr dirty="0" sz="4400" spc="-15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кезе</a:t>
            </a:r>
            <a:r>
              <a:rPr dirty="0" sz="4400">
                <a:latin typeface="Microsoft Sans Serif"/>
                <a:cs typeface="Microsoft Sans Serif"/>
              </a:rPr>
              <a:t>ң</a:t>
            </a:r>
            <a:r>
              <a:rPr dirty="0" sz="4400">
                <a:latin typeface="Trebuchet MS"/>
                <a:cs typeface="Trebuchet MS"/>
              </a:rPr>
              <a:t>де</a:t>
            </a:r>
            <a:r>
              <a:rPr dirty="0" sz="4400" spc="-14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деректерді</a:t>
            </a:r>
            <a:r>
              <a:rPr dirty="0" sz="4400" spc="-150">
                <a:latin typeface="Trebuchet MS"/>
                <a:cs typeface="Trebuchet MS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өң</a:t>
            </a:r>
            <a:r>
              <a:rPr dirty="0" sz="4400">
                <a:latin typeface="Trebuchet MS"/>
                <a:cs typeface="Trebuchet MS"/>
              </a:rPr>
              <a:t>деу</a:t>
            </a:r>
            <a:r>
              <a:rPr dirty="0" sz="4400" spc="-15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не</a:t>
            </a:r>
            <a:r>
              <a:rPr dirty="0" sz="4400" spc="-15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зерттеу </a:t>
            </a:r>
            <a:r>
              <a:rPr dirty="0" sz="4400">
                <a:latin typeface="Trebuchet MS"/>
                <a:cs typeface="Trebuchet MS"/>
              </a:rPr>
              <a:t>деректерін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талдау</a:t>
            </a:r>
            <a:r>
              <a:rPr dirty="0" sz="4400" spc="-14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(EDA)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орындалады,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 spc="-20">
                <a:latin typeface="Trebuchet MS"/>
                <a:cs typeface="Trebuchet MS"/>
              </a:rPr>
              <a:t>о</a:t>
            </a:r>
            <a:r>
              <a:rPr dirty="0" sz="4400" spc="-20">
                <a:latin typeface="Microsoft Sans Serif"/>
                <a:cs typeface="Microsoft Sans Serif"/>
              </a:rPr>
              <a:t>ғ</a:t>
            </a:r>
            <a:r>
              <a:rPr dirty="0" sz="4400" spc="-20">
                <a:latin typeface="Trebuchet MS"/>
                <a:cs typeface="Trebuchet MS"/>
              </a:rPr>
              <a:t>ан </a:t>
            </a:r>
            <a:r>
              <a:rPr dirty="0" sz="4400">
                <a:latin typeface="Trebuchet MS"/>
                <a:cs typeface="Trebuchet MS"/>
              </a:rPr>
              <a:t>мыналар</a:t>
            </a:r>
            <a:r>
              <a:rPr dirty="0" sz="4400" spc="-85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кіреді:</a:t>
            </a:r>
            <a:endParaRPr sz="4400">
              <a:latin typeface="Trebuchet MS"/>
              <a:cs typeface="Trebuchet MS"/>
            </a:endParaRPr>
          </a:p>
          <a:p>
            <a:pPr marL="515620" marR="5080" indent="-502920">
              <a:lnSpc>
                <a:spcPts val="4470"/>
              </a:lnSpc>
              <a:spcBef>
                <a:spcPts val="95"/>
              </a:spcBef>
              <a:buSzPct val="122727"/>
              <a:buChar char="•"/>
              <a:tabLst>
                <a:tab pos="515620" algn="l"/>
              </a:tabLst>
            </a:pPr>
            <a:r>
              <a:rPr dirty="0" sz="4400">
                <a:latin typeface="Trebuchet MS"/>
                <a:cs typeface="Trebuchet MS"/>
              </a:rPr>
              <a:t>Деректерді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тазалау</a:t>
            </a:r>
            <a:r>
              <a:rPr dirty="0" sz="4400" spc="-13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(к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>
                <a:latin typeface="Trebuchet MS"/>
                <a:cs typeface="Trebuchet MS"/>
              </a:rPr>
              <a:t>шірмелерді</a:t>
            </a:r>
            <a:r>
              <a:rPr dirty="0" sz="4400" spc="-13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жою,</a:t>
            </a:r>
            <a:r>
              <a:rPr dirty="0" sz="4400" spc="-130">
                <a:latin typeface="Trebuchet MS"/>
                <a:cs typeface="Trebuchet MS"/>
              </a:rPr>
              <a:t> </a:t>
            </a:r>
            <a:r>
              <a:rPr dirty="0" sz="4400" spc="-25">
                <a:latin typeface="Trebuchet MS"/>
                <a:cs typeface="Trebuchet MS"/>
              </a:rPr>
              <a:t>бос </a:t>
            </a:r>
            <a:r>
              <a:rPr dirty="0" sz="4400">
                <a:latin typeface="Trebuchet MS"/>
                <a:cs typeface="Trebuchet MS"/>
              </a:rPr>
              <a:t>орындарды</a:t>
            </a:r>
            <a:r>
              <a:rPr dirty="0" sz="4400" spc="-12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толтыру).</a:t>
            </a:r>
            <a:endParaRPr sz="4400">
              <a:latin typeface="Trebuchet MS"/>
              <a:cs typeface="Trebuchet MS"/>
            </a:endParaRPr>
          </a:p>
          <a:p>
            <a:pPr marL="515620" marR="1353820" indent="-502920">
              <a:lnSpc>
                <a:spcPts val="4470"/>
              </a:lnSpc>
              <a:spcBef>
                <a:spcPts val="95"/>
              </a:spcBef>
              <a:buSzPct val="122727"/>
              <a:buChar char="•"/>
              <a:tabLst>
                <a:tab pos="515620" algn="l"/>
              </a:tabLst>
            </a:pPr>
            <a:r>
              <a:rPr dirty="0" sz="4400">
                <a:latin typeface="Trebuchet MS"/>
                <a:cs typeface="Trebuchet MS"/>
              </a:rPr>
              <a:t>К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>
                <a:latin typeface="Trebuchet MS"/>
                <a:cs typeface="Trebuchet MS"/>
              </a:rPr>
              <a:t>рнекілік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(гистограммалар,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қ</a:t>
            </a:r>
            <a:r>
              <a:rPr dirty="0" sz="4400" spc="-25">
                <a:latin typeface="Trebuchet MS"/>
                <a:cs typeface="Trebuchet MS"/>
              </a:rPr>
              <a:t>ораптар, </a:t>
            </a:r>
            <a:r>
              <a:rPr dirty="0" sz="4400" spc="-40">
                <a:latin typeface="Trebuchet MS"/>
                <a:cs typeface="Trebuchet MS"/>
              </a:rPr>
              <a:t>шашыра</a:t>
            </a:r>
            <a:r>
              <a:rPr dirty="0" sz="4400" spc="-40">
                <a:latin typeface="Microsoft Sans Serif"/>
                <a:cs typeface="Microsoft Sans Serif"/>
              </a:rPr>
              <a:t>ңқ</a:t>
            </a:r>
            <a:r>
              <a:rPr dirty="0" sz="4400" spc="-40">
                <a:latin typeface="Trebuchet MS"/>
                <a:cs typeface="Trebuchet MS"/>
              </a:rPr>
              <a:t>ы</a:t>
            </a:r>
            <a:r>
              <a:rPr dirty="0" sz="4400" spc="-254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диаграммалар).</a:t>
            </a:r>
            <a:endParaRPr sz="4400">
              <a:latin typeface="Trebuchet MS"/>
              <a:cs typeface="Trebuchet MS"/>
            </a:endParaRPr>
          </a:p>
          <a:p>
            <a:pPr marL="514984" indent="-502284">
              <a:lnSpc>
                <a:spcPts val="4550"/>
              </a:lnSpc>
              <a:buSzPct val="122727"/>
              <a:buFont typeface="Trebuchet MS"/>
              <a:buChar char="•"/>
              <a:tabLst>
                <a:tab pos="514984" algn="l"/>
              </a:tabLst>
            </a:pPr>
            <a:r>
              <a:rPr dirty="0" sz="4400" spc="-40">
                <a:latin typeface="Microsoft Sans Serif"/>
                <a:cs typeface="Microsoft Sans Serif"/>
              </a:rPr>
              <a:t>Ү</a:t>
            </a:r>
            <a:r>
              <a:rPr dirty="0" sz="4400" spc="-40">
                <a:latin typeface="Trebuchet MS"/>
                <a:cs typeface="Trebuchet MS"/>
              </a:rPr>
              <a:t>лгілер</a:t>
            </a:r>
            <a:r>
              <a:rPr dirty="0" sz="4400" spc="-16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мен</a:t>
            </a:r>
            <a:r>
              <a:rPr dirty="0" sz="4400" spc="-16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корреляцияларды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аны</a:t>
            </a:r>
            <a:r>
              <a:rPr dirty="0" sz="4400" spc="-10">
                <a:latin typeface="Microsoft Sans Serif"/>
                <a:cs typeface="Microsoft Sans Serif"/>
              </a:rPr>
              <a:t>қ</a:t>
            </a:r>
            <a:r>
              <a:rPr dirty="0" sz="4400" spc="-10">
                <a:latin typeface="Trebuchet MS"/>
                <a:cs typeface="Trebuchet MS"/>
              </a:rPr>
              <a:t>тау.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54199" y="4101083"/>
              <a:ext cx="4155948" cy="415594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162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725"/>
              </a:spcBef>
            </a:pPr>
            <a:r>
              <a:rPr dirty="0" spc="-170"/>
              <a:t>Этапы</a:t>
            </a:r>
            <a:r>
              <a:rPr dirty="0" spc="-660"/>
              <a:t> </a:t>
            </a:r>
            <a:r>
              <a:rPr dirty="0" spc="-215"/>
              <a:t>работы</a:t>
            </a:r>
            <a:r>
              <a:rPr dirty="0" spc="-660"/>
              <a:t> </a:t>
            </a:r>
            <a:r>
              <a:rPr dirty="0"/>
              <a:t>с</a:t>
            </a:r>
            <a:r>
              <a:rPr dirty="0" spc="-95"/>
              <a:t> </a:t>
            </a:r>
            <a:r>
              <a:rPr dirty="0" spc="-265"/>
              <a:t>данными</a:t>
            </a:r>
          </a:p>
          <a:p>
            <a:pPr marL="340360">
              <a:lnSpc>
                <a:spcPct val="100000"/>
              </a:lnSpc>
              <a:spcBef>
                <a:spcPts val="405"/>
              </a:spcBef>
            </a:pPr>
            <a:r>
              <a:rPr dirty="0" sz="4500"/>
              <a:t>Анализ</a:t>
            </a:r>
            <a:r>
              <a:rPr dirty="0" sz="4500" spc="-310"/>
              <a:t> </a:t>
            </a:r>
            <a:r>
              <a:rPr dirty="0" sz="4500" spc="-10"/>
              <a:t>данных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360484"/>
            <a:ext cx="9090660" cy="389826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96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10">
                <a:latin typeface="Microsoft Sans Serif"/>
                <a:cs typeface="Microsoft Sans Serif"/>
              </a:rPr>
              <a:t>Құ</a:t>
            </a:r>
            <a:r>
              <a:rPr dirty="0" sz="3950" spc="-10">
                <a:latin typeface="Trebuchet MS"/>
                <a:cs typeface="Trebuchet MS"/>
              </a:rPr>
              <a:t>ралдар: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Python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(Pandas,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Matplotlib,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Seaborn).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Google</a:t>
            </a:r>
            <a:r>
              <a:rPr dirty="0" sz="3950" spc="-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Colab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жазу</a:t>
            </a:r>
            <a:r>
              <a:rPr dirty="0" sz="3950" spc="-5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кітапшасы.</a:t>
            </a:r>
            <a:endParaRPr sz="3950">
              <a:latin typeface="Trebuchet MS"/>
              <a:cs typeface="Trebuchet MS"/>
            </a:endParaRPr>
          </a:p>
          <a:p>
            <a:pPr marL="514984" marR="214629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ліметтер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 spc="-40">
                <a:latin typeface="Microsoft Sans Serif"/>
                <a:cs typeface="Microsoft Sans Serif"/>
              </a:rPr>
              <a:t>қ</a:t>
            </a:r>
            <a:r>
              <a:rPr dirty="0" sz="3950" spc="-40">
                <a:latin typeface="Trebuchet MS"/>
                <a:cs typeface="Trebuchet MS"/>
              </a:rPr>
              <a:t>орымен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мыс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істеуге </a:t>
            </a:r>
            <a:r>
              <a:rPr dirty="0" sz="3950">
                <a:latin typeface="Trebuchet MS"/>
                <a:cs typeface="Trebuchet MS"/>
              </a:rPr>
              <a:t>арнал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ан</a:t>
            </a:r>
            <a:r>
              <a:rPr dirty="0" sz="3950" spc="-17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SQL.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9359" y="3576827"/>
              <a:ext cx="4155948" cy="415594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721" y="834618"/>
            <a:ext cx="8583295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500"/>
              <a:t>Мәліметтерді</a:t>
            </a:r>
            <a:r>
              <a:rPr dirty="0" sz="4500" spc="-105"/>
              <a:t> </a:t>
            </a:r>
            <a:r>
              <a:rPr dirty="0" sz="4500"/>
              <a:t>өңдеу</a:t>
            </a:r>
            <a:r>
              <a:rPr dirty="0" sz="4500" spc="-95"/>
              <a:t> </a:t>
            </a:r>
            <a:r>
              <a:rPr dirty="0" sz="4500" spc="-10"/>
              <a:t>кезеңдері Модельдеу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490124"/>
            <a:ext cx="12439015" cy="481965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 marR="422909" indent="453390">
              <a:lnSpc>
                <a:spcPts val="4200"/>
              </a:lnSpc>
              <a:spcBef>
                <a:spcPts val="690"/>
              </a:spcBef>
            </a:pP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дайында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аннан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кейін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болжамды </a:t>
            </a:r>
            <a:r>
              <a:rPr dirty="0" sz="3950">
                <a:latin typeface="Trebuchet MS"/>
                <a:cs typeface="Trebuchet MS"/>
              </a:rPr>
              <a:t>модельдер</a:t>
            </a:r>
            <a:r>
              <a:rPr dirty="0" sz="3950" spc="-25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машиналы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о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ыту</a:t>
            </a:r>
            <a:r>
              <a:rPr dirty="0" sz="3950" spc="-2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алгоритмдері</a:t>
            </a:r>
            <a:r>
              <a:rPr dirty="0" sz="3950" spc="-24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ар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ылы </a:t>
            </a:r>
            <a:r>
              <a:rPr dirty="0" sz="3950" spc="-10">
                <a:latin typeface="Microsoft Sans Serif"/>
                <a:cs typeface="Microsoft Sans Serif"/>
              </a:rPr>
              <a:t>құ</a:t>
            </a:r>
            <a:r>
              <a:rPr dirty="0" sz="3950" spc="-10">
                <a:latin typeface="Trebuchet MS"/>
                <a:cs typeface="Trebuchet MS"/>
              </a:rPr>
              <a:t>растырылады.</a:t>
            </a:r>
            <a:endParaRPr sz="3950">
              <a:latin typeface="Trebuchet MS"/>
              <a:cs typeface="Trebuchet MS"/>
            </a:endParaRPr>
          </a:p>
          <a:p>
            <a:pPr marL="517525">
              <a:lnSpc>
                <a:spcPts val="4905"/>
              </a:lnSpc>
            </a:pPr>
            <a:r>
              <a:rPr dirty="0" sz="4400" b="1">
                <a:latin typeface="Trebuchet MS"/>
                <a:cs typeface="Trebuchet MS"/>
              </a:rPr>
              <a:t>Негізгі</a:t>
            </a:r>
            <a:r>
              <a:rPr dirty="0" sz="4400" spc="-140" b="1">
                <a:latin typeface="Trebuchet MS"/>
                <a:cs typeface="Trebuchet MS"/>
              </a:rPr>
              <a:t> </a:t>
            </a:r>
            <a:r>
              <a:rPr dirty="0" sz="4400" spc="-10" b="1">
                <a:latin typeface="Arial"/>
                <a:cs typeface="Arial"/>
              </a:rPr>
              <a:t>ә</a:t>
            </a:r>
            <a:r>
              <a:rPr dirty="0" sz="4400" spc="-10" b="1">
                <a:latin typeface="Trebuchet MS"/>
                <a:cs typeface="Trebuchet MS"/>
              </a:rPr>
              <a:t>дістер:</a:t>
            </a:r>
            <a:endParaRPr sz="440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75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 spc="-70">
                <a:latin typeface="Trebuchet MS"/>
                <a:cs typeface="Trebuchet MS"/>
              </a:rPr>
              <a:t>Сызы</a:t>
            </a:r>
            <a:r>
              <a:rPr dirty="0" sz="3950" spc="-70">
                <a:latin typeface="Microsoft Sans Serif"/>
                <a:cs typeface="Microsoft Sans Serif"/>
              </a:rPr>
              <a:t>қ</a:t>
            </a:r>
            <a:r>
              <a:rPr dirty="0" sz="3950" spc="-70">
                <a:latin typeface="Trebuchet MS"/>
                <a:cs typeface="Trebuchet MS"/>
              </a:rPr>
              <a:t>ты</a:t>
            </a:r>
            <a:r>
              <a:rPr dirty="0" sz="3950" spc="-70">
                <a:latin typeface="Microsoft Sans Serif"/>
                <a:cs typeface="Microsoft Sans Serif"/>
              </a:rPr>
              <a:t>қ</a:t>
            </a:r>
            <a:r>
              <a:rPr dirty="0" sz="3950" spc="-9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229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логистикалы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8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регрессия.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45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Шешім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аштары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кездейсо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ормандар.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45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Градиентті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шейту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(XGBoost,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LightGBM,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CatBoost).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45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 spc="-25">
                <a:latin typeface="Trebuchet MS"/>
                <a:cs typeface="Trebuchet MS"/>
              </a:rPr>
              <a:t>Нейронды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желілер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тере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ыту.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67431" y="5907023"/>
              <a:ext cx="3717036" cy="371703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95"/>
              </a:spcBef>
            </a:pPr>
            <a:r>
              <a:rPr dirty="0" spc="-80"/>
              <a:t>Деректер</a:t>
            </a:r>
            <a:r>
              <a:rPr dirty="0" spc="-330"/>
              <a:t> </a:t>
            </a:r>
            <a:r>
              <a:rPr dirty="0" spc="-95"/>
              <a:t>ғылымына</a:t>
            </a:r>
            <a:r>
              <a:rPr dirty="0" spc="-325"/>
              <a:t> </a:t>
            </a:r>
            <a:r>
              <a:rPr dirty="0"/>
              <a:t>не</a:t>
            </a:r>
            <a:r>
              <a:rPr dirty="0" spc="-325"/>
              <a:t> </a:t>
            </a:r>
            <a:r>
              <a:rPr dirty="0" spc="-20"/>
              <a:t>кіреді?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1767" y="2540507"/>
              <a:ext cx="10361676" cy="863498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480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Мәліметтерді</a:t>
            </a:r>
            <a:r>
              <a:rPr dirty="0" spc="-110"/>
              <a:t> </a:t>
            </a:r>
            <a:r>
              <a:rPr dirty="0"/>
              <a:t>өңдеу</a:t>
            </a:r>
            <a:r>
              <a:rPr dirty="0" spc="-105"/>
              <a:t> </a:t>
            </a:r>
            <a:r>
              <a:rPr dirty="0" spc="-10"/>
              <a:t>кезеңдері Модельдеу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7691" y="3343656"/>
              <a:ext cx="16562832" cy="634898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480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Мәліметтерді</a:t>
            </a:r>
            <a:r>
              <a:rPr dirty="0" spc="-110"/>
              <a:t> </a:t>
            </a:r>
            <a:r>
              <a:rPr dirty="0"/>
              <a:t>өңдеу</a:t>
            </a:r>
            <a:r>
              <a:rPr dirty="0" spc="-105"/>
              <a:t> </a:t>
            </a:r>
            <a:r>
              <a:rPr dirty="0" spc="-10"/>
              <a:t>кезеңдері Модельдеу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360484"/>
            <a:ext cx="12520930" cy="246634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96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dirty="0" sz="3950" spc="-70">
                <a:latin typeface="Microsoft Sans Serif"/>
                <a:cs typeface="Microsoft Sans Serif"/>
              </a:rPr>
              <a:t>Ү</a:t>
            </a:r>
            <a:r>
              <a:rPr dirty="0" sz="3950" spc="-70">
                <a:latin typeface="Trebuchet MS"/>
                <a:cs typeface="Trebuchet MS"/>
              </a:rPr>
              <a:t>лгі</a:t>
            </a:r>
            <a:r>
              <a:rPr dirty="0" sz="3950" spc="-17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алау</a:t>
            </a:r>
            <a:r>
              <a:rPr dirty="0" sz="3950" spc="-17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к</a:t>
            </a:r>
            <a:r>
              <a:rPr dirty="0" sz="3950" spc="-10">
                <a:latin typeface="Microsoft Sans Serif"/>
                <a:cs typeface="Microsoft Sans Serif"/>
              </a:rPr>
              <a:t>ө</a:t>
            </a:r>
            <a:r>
              <a:rPr dirty="0" sz="3950" spc="-10">
                <a:latin typeface="Trebuchet MS"/>
                <a:cs typeface="Trebuchet MS"/>
              </a:rPr>
              <a:t>рсеткіштері: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MAE,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RMSE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(регрессия</a:t>
            </a:r>
            <a:r>
              <a:rPr dirty="0" sz="3950" spc="-6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шін).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Д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лдік,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лдік,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еске</a:t>
            </a:r>
            <a:r>
              <a:rPr dirty="0" sz="3950" spc="-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сіру,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F1-</a:t>
            </a:r>
            <a:r>
              <a:rPr dirty="0" sz="3950">
                <a:latin typeface="Trebuchet MS"/>
                <a:cs typeface="Trebuchet MS"/>
              </a:rPr>
              <a:t>балл</a:t>
            </a:r>
            <a:r>
              <a:rPr dirty="0" sz="3950" spc="-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(жіктеу</a:t>
            </a:r>
            <a:r>
              <a:rPr dirty="0" sz="3950" spc="-5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шін).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7756" y="7275576"/>
              <a:ext cx="8766048" cy="26746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5289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Деректерді</a:t>
            </a:r>
            <a:r>
              <a:rPr dirty="0" sz="6000" spc="-180"/>
              <a:t> </a:t>
            </a:r>
            <a:r>
              <a:rPr dirty="0" sz="6000"/>
              <a:t>өңдеу</a:t>
            </a:r>
            <a:r>
              <a:rPr dirty="0" sz="6000" spc="-175"/>
              <a:t> </a:t>
            </a:r>
            <a:r>
              <a:rPr dirty="0" sz="6000" spc="-10"/>
              <a:t>қадамдары</a:t>
            </a:r>
            <a:endParaRPr sz="6000"/>
          </a:p>
          <a:p>
            <a:pPr marL="344805">
              <a:lnSpc>
                <a:spcPct val="100000"/>
              </a:lnSpc>
              <a:spcBef>
                <a:spcPts val="80"/>
              </a:spcBef>
            </a:pPr>
            <a:r>
              <a:rPr dirty="0" sz="4500"/>
              <a:t>Қорытындылар</a:t>
            </a:r>
            <a:r>
              <a:rPr dirty="0" sz="4500" spc="-95"/>
              <a:t> </a:t>
            </a:r>
            <a:r>
              <a:rPr dirty="0" sz="4500"/>
              <a:t>және</a:t>
            </a:r>
            <a:r>
              <a:rPr dirty="0" sz="4500" spc="-90"/>
              <a:t> </a:t>
            </a:r>
            <a:r>
              <a:rPr dirty="0" sz="4500" spc="-10"/>
              <a:t>қолдану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486315"/>
            <a:ext cx="11316970" cy="41046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514984" marR="5080" indent="-502920">
              <a:lnSpc>
                <a:spcPts val="4220"/>
              </a:lnSpc>
              <a:spcBef>
                <a:spcPts val="6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С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тті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модельдеуден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кейін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тижелерді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д</a:t>
            </a:r>
            <a:r>
              <a:rPr dirty="0" sz="3950" spc="-10">
                <a:latin typeface="Microsoft Sans Serif"/>
                <a:cs typeface="Microsoft Sans Serif"/>
              </a:rPr>
              <a:t>ұ</a:t>
            </a:r>
            <a:r>
              <a:rPr dirty="0" sz="3950" spc="-10">
                <a:latin typeface="Trebuchet MS"/>
                <a:cs typeface="Trebuchet MS"/>
              </a:rPr>
              <a:t>рыс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сіндіру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лгіні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мыс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рдісіне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енгізу </a:t>
            </a:r>
            <a:r>
              <a:rPr dirty="0" sz="3950">
                <a:latin typeface="Trebuchet MS"/>
                <a:cs typeface="Trebuchet MS"/>
              </a:rPr>
              <a:t>ма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ызды.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Орналастыруды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пайдалану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ар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ылы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зеге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асыру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болады: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4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API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интерфейстері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(FastAPI,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Flask,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Django).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1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 spc="-10">
                <a:latin typeface="Trebuchet MS"/>
                <a:cs typeface="Trebuchet MS"/>
              </a:rPr>
              <a:t>Б</a:t>
            </a:r>
            <a:r>
              <a:rPr dirty="0" sz="3950" spc="-10">
                <a:latin typeface="Microsoft Sans Serif"/>
                <a:cs typeface="Microsoft Sans Serif"/>
              </a:rPr>
              <a:t>ұ</a:t>
            </a:r>
            <a:r>
              <a:rPr dirty="0" sz="3950" spc="-10">
                <a:latin typeface="Trebuchet MS"/>
                <a:cs typeface="Trebuchet MS"/>
              </a:rPr>
              <a:t>лтты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Microsoft Sans Serif"/>
                <a:cs typeface="Microsoft Sans Serif"/>
              </a:rPr>
              <a:t> қ</a:t>
            </a:r>
            <a:r>
              <a:rPr dirty="0" sz="3950" spc="-30">
                <a:latin typeface="Trebuchet MS"/>
                <a:cs typeface="Trebuchet MS"/>
              </a:rPr>
              <a:t>ызметтер</a:t>
            </a:r>
            <a:r>
              <a:rPr dirty="0" sz="3950" spc="-1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(AWS,</a:t>
            </a:r>
            <a:r>
              <a:rPr dirty="0" sz="3950" spc="-1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GCP,</a:t>
            </a:r>
            <a:r>
              <a:rPr dirty="0" sz="3950" spc="-17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Azure).</a:t>
            </a:r>
            <a:endParaRPr sz="39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110"/>
              </a:spcBef>
              <a:buSzPct val="122784"/>
              <a:buChar char="•"/>
              <a:tabLst>
                <a:tab pos="515620" algn="l"/>
              </a:tabLst>
            </a:pPr>
            <a:r>
              <a:rPr dirty="0" sz="3950">
                <a:latin typeface="Trebuchet MS"/>
                <a:cs typeface="Trebuchet MS"/>
              </a:rPr>
              <a:t>Бизнес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йелерімен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интеграция.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37407" y="5087111"/>
              <a:ext cx="2135123" cy="222808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17879"/>
            <a:ext cx="16741775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Деректер</a:t>
            </a:r>
            <a:r>
              <a:rPr dirty="0" spc="-370"/>
              <a:t> </a:t>
            </a:r>
            <a:r>
              <a:rPr dirty="0" spc="-65"/>
              <a:t>туралы</a:t>
            </a:r>
            <a:r>
              <a:rPr dirty="0" spc="-370"/>
              <a:t> </a:t>
            </a:r>
            <a:r>
              <a:rPr dirty="0" spc="-70"/>
              <a:t>ғылым</a:t>
            </a:r>
            <a:r>
              <a:rPr dirty="0" spc="-380"/>
              <a:t> </a:t>
            </a:r>
            <a:r>
              <a:rPr dirty="0" spc="-70"/>
              <a:t>дегеніміз</a:t>
            </a:r>
            <a:r>
              <a:rPr dirty="0" spc="-370"/>
              <a:t> </a:t>
            </a:r>
            <a:r>
              <a:rPr dirty="0" spc="-25"/>
              <a:t>не?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42466" y="3099104"/>
            <a:ext cx="8764270" cy="29584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515620" marR="217804" indent="-503555">
              <a:lnSpc>
                <a:spcPts val="4300"/>
              </a:lnSpc>
              <a:spcBef>
                <a:spcPts val="1065"/>
              </a:spcBef>
              <a:buSzPct val="122727"/>
              <a:buFont typeface="Trebuchet MS"/>
              <a:buChar char="•"/>
              <a:tabLst>
                <a:tab pos="515620" algn="l"/>
              </a:tabLst>
            </a:pPr>
            <a:r>
              <a:rPr dirty="0" sz="4400" b="1">
                <a:latin typeface="Trebuchet MS"/>
                <a:cs typeface="Trebuchet MS"/>
              </a:rPr>
              <a:t>Негізгі</a:t>
            </a:r>
            <a:r>
              <a:rPr dirty="0" sz="4400" spc="-160" b="1">
                <a:latin typeface="Trebuchet MS"/>
                <a:cs typeface="Trebuchet MS"/>
              </a:rPr>
              <a:t> </a:t>
            </a:r>
            <a:r>
              <a:rPr dirty="0" sz="4400" b="1">
                <a:latin typeface="Trebuchet MS"/>
                <a:cs typeface="Trebuchet MS"/>
              </a:rPr>
              <a:t>міндеттер:</a:t>
            </a:r>
            <a:r>
              <a:rPr dirty="0" sz="4400" spc="-145" b="1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деректерді </a:t>
            </a:r>
            <a:r>
              <a:rPr dirty="0" sz="4400">
                <a:latin typeface="Trebuchet MS"/>
                <a:cs typeface="Trebuchet MS"/>
              </a:rPr>
              <a:t>жинау,</a:t>
            </a:r>
            <a:r>
              <a:rPr dirty="0" sz="4400" spc="-120">
                <a:latin typeface="Trebuchet MS"/>
                <a:cs typeface="Trebuchet MS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өң</a:t>
            </a:r>
            <a:r>
              <a:rPr dirty="0" sz="4400">
                <a:latin typeface="Trebuchet MS"/>
                <a:cs typeface="Trebuchet MS"/>
              </a:rPr>
              <a:t>деу,</a:t>
            </a:r>
            <a:r>
              <a:rPr dirty="0" sz="4400" spc="-12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талдау</a:t>
            </a:r>
            <a:r>
              <a:rPr dirty="0" sz="4400" spc="-125">
                <a:latin typeface="Trebuchet MS"/>
                <a:cs typeface="Trebuchet MS"/>
              </a:rPr>
              <a:t> </a:t>
            </a:r>
            <a:r>
              <a:rPr dirty="0" sz="4400" spc="-20">
                <a:latin typeface="Trebuchet MS"/>
                <a:cs typeface="Trebuchet MS"/>
              </a:rPr>
              <a:t>ж</a:t>
            </a:r>
            <a:r>
              <a:rPr dirty="0" sz="4400" spc="-20">
                <a:latin typeface="Microsoft Sans Serif"/>
                <a:cs typeface="Microsoft Sans Serif"/>
              </a:rPr>
              <a:t>ә</a:t>
            </a:r>
            <a:r>
              <a:rPr dirty="0" sz="4400" spc="-20">
                <a:latin typeface="Trebuchet MS"/>
                <a:cs typeface="Trebuchet MS"/>
              </a:rPr>
              <a:t>не </a:t>
            </a:r>
            <a:r>
              <a:rPr dirty="0" sz="4400" spc="-10">
                <a:latin typeface="Trebuchet MS"/>
                <a:cs typeface="Trebuchet MS"/>
              </a:rPr>
              <a:t>визуализация</a:t>
            </a:r>
            <a:endParaRPr sz="4400">
              <a:latin typeface="Trebuchet MS"/>
              <a:cs typeface="Trebuchet MS"/>
            </a:endParaRPr>
          </a:p>
          <a:p>
            <a:pPr marL="515620" marR="5080" indent="-503555">
              <a:lnSpc>
                <a:spcPts val="4300"/>
              </a:lnSpc>
              <a:spcBef>
                <a:spcPts val="605"/>
              </a:spcBef>
              <a:buSzPct val="122727"/>
              <a:buChar char="•"/>
              <a:tabLst>
                <a:tab pos="515620" algn="l"/>
              </a:tabLst>
            </a:pPr>
            <a:r>
              <a:rPr dirty="0" sz="4400">
                <a:latin typeface="Trebuchet MS"/>
                <a:cs typeface="Trebuchet MS"/>
              </a:rPr>
              <a:t>Бизнес,</a:t>
            </a:r>
            <a:r>
              <a:rPr dirty="0" sz="4400" spc="-14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медицина,</a:t>
            </a:r>
            <a:r>
              <a:rPr dirty="0" sz="4400" spc="-140">
                <a:latin typeface="Trebuchet MS"/>
                <a:cs typeface="Trebuchet MS"/>
              </a:rPr>
              <a:t> </a:t>
            </a:r>
            <a:r>
              <a:rPr dirty="0" sz="4400" spc="-45">
                <a:latin typeface="Microsoft Sans Serif"/>
                <a:cs typeface="Microsoft Sans Serif"/>
              </a:rPr>
              <a:t>қ</a:t>
            </a:r>
            <a:r>
              <a:rPr dirty="0" sz="4400" spc="-45">
                <a:latin typeface="Trebuchet MS"/>
                <a:cs typeface="Trebuchet MS"/>
              </a:rPr>
              <a:t>аржы</a:t>
            </a:r>
            <a:r>
              <a:rPr dirty="0" sz="4400" spc="-145">
                <a:latin typeface="Trebuchet MS"/>
                <a:cs typeface="Trebuchet MS"/>
              </a:rPr>
              <a:t> </a:t>
            </a:r>
            <a:r>
              <a:rPr dirty="0" sz="4400" spc="-20">
                <a:latin typeface="Trebuchet MS"/>
                <a:cs typeface="Trebuchet MS"/>
              </a:rPr>
              <a:t>ж</a:t>
            </a:r>
            <a:r>
              <a:rPr dirty="0" sz="4400" spc="-20">
                <a:latin typeface="Microsoft Sans Serif"/>
                <a:cs typeface="Microsoft Sans Serif"/>
              </a:rPr>
              <a:t>ә</a:t>
            </a:r>
            <a:r>
              <a:rPr dirty="0" sz="4400" spc="-20">
                <a:latin typeface="Trebuchet MS"/>
                <a:cs typeface="Trebuchet MS"/>
              </a:rPr>
              <a:t>не </a:t>
            </a:r>
            <a:r>
              <a:rPr dirty="0" sz="4400">
                <a:latin typeface="Trebuchet MS"/>
                <a:cs typeface="Trebuchet MS"/>
              </a:rPr>
              <a:t>маркетингтегі</a:t>
            </a:r>
            <a:r>
              <a:rPr dirty="0" sz="4400" spc="-200">
                <a:latin typeface="Trebuchet MS"/>
                <a:cs typeface="Trebuchet MS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қ</a:t>
            </a:r>
            <a:r>
              <a:rPr dirty="0" sz="4400" spc="-10">
                <a:latin typeface="Trebuchet MS"/>
                <a:cs typeface="Trebuchet MS"/>
              </a:rPr>
              <a:t>олданбалар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53571" y="3281171"/>
              <a:ext cx="7953755" cy="57439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2359" y="3386327"/>
              <a:ext cx="7534656" cy="532485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215" y="300227"/>
              <a:ext cx="18310860" cy="107152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075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95"/>
              </a:spcBef>
            </a:pPr>
            <a:r>
              <a:rPr dirty="0"/>
              <a:t>Жұмыстың</a:t>
            </a:r>
            <a:r>
              <a:rPr dirty="0" spc="-380"/>
              <a:t> </a:t>
            </a:r>
            <a:r>
              <a:rPr dirty="0"/>
              <a:t>негізгі</a:t>
            </a:r>
            <a:r>
              <a:rPr dirty="0" spc="-380"/>
              <a:t> </a:t>
            </a:r>
            <a:r>
              <a:rPr dirty="0" spc="-10"/>
              <a:t>кезеңдері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466757"/>
            <a:ext cx="9861550" cy="40982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4855" indent="-73215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44855" algn="l"/>
              </a:tabLst>
            </a:pPr>
            <a:r>
              <a:rPr dirty="0" sz="4400">
                <a:latin typeface="Trebuchet MS"/>
                <a:cs typeface="Trebuchet MS"/>
              </a:rPr>
              <a:t>Деректерді</a:t>
            </a:r>
            <a:r>
              <a:rPr dirty="0" sz="4400" spc="-11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жинау</a:t>
            </a:r>
            <a:r>
              <a:rPr dirty="0" sz="4400" spc="-11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не</a:t>
            </a:r>
            <a:r>
              <a:rPr dirty="0" sz="4400" spc="-105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тазалау</a:t>
            </a:r>
            <a:endParaRPr sz="4400">
              <a:latin typeface="Trebuchet MS"/>
              <a:cs typeface="Trebuchet MS"/>
            </a:endParaRPr>
          </a:p>
          <a:p>
            <a:pPr marL="744855" indent="-73215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44855" algn="l"/>
              </a:tabLst>
            </a:pPr>
            <a:r>
              <a:rPr dirty="0" sz="4400">
                <a:latin typeface="Trebuchet MS"/>
                <a:cs typeface="Trebuchet MS"/>
              </a:rPr>
              <a:t>Зерттеу</a:t>
            </a:r>
            <a:r>
              <a:rPr dirty="0" sz="4400" spc="-160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деректерін</a:t>
            </a:r>
            <a:r>
              <a:rPr dirty="0" sz="4400" spc="-155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талдау</a:t>
            </a:r>
            <a:r>
              <a:rPr dirty="0" sz="4400" spc="-155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(EDA)</a:t>
            </a:r>
            <a:endParaRPr sz="4400">
              <a:latin typeface="Trebuchet MS"/>
              <a:cs typeface="Trebuchet MS"/>
            </a:endParaRPr>
          </a:p>
          <a:p>
            <a:pPr marL="744855" indent="-73215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44855" algn="l"/>
              </a:tabLst>
            </a:pPr>
            <a:r>
              <a:rPr dirty="0" sz="4400">
                <a:latin typeface="Trebuchet MS"/>
                <a:cs typeface="Trebuchet MS"/>
              </a:rPr>
              <a:t>Модельдеу</a:t>
            </a:r>
            <a:r>
              <a:rPr dirty="0" sz="4400" spc="-229">
                <a:latin typeface="Trebuchet MS"/>
                <a:cs typeface="Trebuchet MS"/>
              </a:rPr>
              <a:t> </a:t>
            </a:r>
            <a:r>
              <a:rPr dirty="0" sz="4400">
                <a:latin typeface="Trebuchet MS"/>
                <a:cs typeface="Trebuchet MS"/>
              </a:rPr>
              <a:t>ж</a:t>
            </a:r>
            <a:r>
              <a:rPr dirty="0" sz="4400">
                <a:latin typeface="Microsoft Sans Serif"/>
                <a:cs typeface="Microsoft Sans Serif"/>
              </a:rPr>
              <a:t>ә</a:t>
            </a:r>
            <a:r>
              <a:rPr dirty="0" sz="4400">
                <a:latin typeface="Trebuchet MS"/>
                <a:cs typeface="Trebuchet MS"/>
              </a:rPr>
              <a:t>не</a:t>
            </a:r>
            <a:r>
              <a:rPr dirty="0" sz="4400" spc="-225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машиналы</a:t>
            </a:r>
            <a:r>
              <a:rPr dirty="0" sz="4400" spc="-10">
                <a:latin typeface="Microsoft Sans Serif"/>
                <a:cs typeface="Microsoft Sans Serif"/>
              </a:rPr>
              <a:t>қ</a:t>
            </a:r>
            <a:r>
              <a:rPr dirty="0" sz="4400" spc="-7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Trebuchet MS"/>
                <a:cs typeface="Trebuchet MS"/>
              </a:rPr>
              <a:t>о</a:t>
            </a:r>
            <a:r>
              <a:rPr dirty="0" sz="4400" spc="-25">
                <a:latin typeface="Microsoft Sans Serif"/>
                <a:cs typeface="Microsoft Sans Serif"/>
              </a:rPr>
              <a:t>қ</a:t>
            </a:r>
            <a:r>
              <a:rPr dirty="0" sz="4400" spc="-25">
                <a:latin typeface="Trebuchet MS"/>
                <a:cs typeface="Trebuchet MS"/>
              </a:rPr>
              <a:t>ыту</a:t>
            </a:r>
            <a:endParaRPr sz="4400">
              <a:latin typeface="Trebuchet MS"/>
              <a:cs typeface="Trebuchet MS"/>
            </a:endParaRPr>
          </a:p>
          <a:p>
            <a:pPr marL="744855" indent="-732155">
              <a:lnSpc>
                <a:spcPct val="100000"/>
              </a:lnSpc>
              <a:spcBef>
                <a:spcPts val="95"/>
              </a:spcBef>
              <a:buFont typeface="Trebuchet MS"/>
              <a:buAutoNum type="arabicPeriod"/>
              <a:tabLst>
                <a:tab pos="744855" algn="l"/>
              </a:tabLst>
            </a:pPr>
            <a:r>
              <a:rPr dirty="0" sz="4400" spc="-35">
                <a:latin typeface="Microsoft Sans Serif"/>
                <a:cs typeface="Microsoft Sans Serif"/>
              </a:rPr>
              <a:t>Ү</a:t>
            </a:r>
            <a:r>
              <a:rPr dirty="0" sz="4400" spc="-35">
                <a:latin typeface="Trebuchet MS"/>
                <a:cs typeface="Trebuchet MS"/>
              </a:rPr>
              <a:t>лгілерді</a:t>
            </a:r>
            <a:r>
              <a:rPr dirty="0" sz="4400" spc="-200">
                <a:latin typeface="Trebuchet MS"/>
                <a:cs typeface="Trebuchet MS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>
                <a:latin typeface="Trebuchet MS"/>
                <a:cs typeface="Trebuchet MS"/>
              </a:rPr>
              <a:t>ндіріске</a:t>
            </a:r>
            <a:r>
              <a:rPr dirty="0" sz="4400" spc="-200">
                <a:latin typeface="Trebuchet MS"/>
                <a:cs typeface="Trebuchet MS"/>
              </a:rPr>
              <a:t> </a:t>
            </a:r>
            <a:r>
              <a:rPr dirty="0" sz="4400" spc="-10">
                <a:latin typeface="Trebuchet MS"/>
                <a:cs typeface="Trebuchet MS"/>
              </a:rPr>
              <a:t>енгізу</a:t>
            </a:r>
            <a:endParaRPr sz="4400">
              <a:latin typeface="Trebuchet MS"/>
              <a:cs typeface="Trebuchet MS"/>
            </a:endParaRPr>
          </a:p>
          <a:p>
            <a:pPr marL="745490" marR="1968500" indent="-73279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45490" algn="l"/>
              </a:tabLst>
            </a:pPr>
            <a:r>
              <a:rPr dirty="0" sz="4400">
                <a:latin typeface="Trebuchet MS"/>
                <a:cs typeface="Trebuchet MS"/>
              </a:rPr>
              <a:t>Модельдерді</a:t>
            </a:r>
            <a:r>
              <a:rPr dirty="0" sz="4400" spc="-240">
                <a:latin typeface="Trebuchet MS"/>
                <a:cs typeface="Trebuchet MS"/>
              </a:rPr>
              <a:t> </a:t>
            </a:r>
            <a:r>
              <a:rPr dirty="0" sz="4400" spc="-35">
                <a:latin typeface="Trebuchet MS"/>
                <a:cs typeface="Trebuchet MS"/>
              </a:rPr>
              <a:t>ба</a:t>
            </a:r>
            <a:r>
              <a:rPr dirty="0" sz="4400" spc="-35">
                <a:latin typeface="Microsoft Sans Serif"/>
                <a:cs typeface="Microsoft Sans Serif"/>
              </a:rPr>
              <a:t>қ</a:t>
            </a:r>
            <a:r>
              <a:rPr dirty="0" sz="4400" spc="-35">
                <a:latin typeface="Trebuchet MS"/>
                <a:cs typeface="Trebuchet MS"/>
              </a:rPr>
              <a:t>ылау</a:t>
            </a:r>
            <a:r>
              <a:rPr dirty="0" sz="4400" spc="-240">
                <a:latin typeface="Trebuchet MS"/>
                <a:cs typeface="Trebuchet MS"/>
              </a:rPr>
              <a:t> </a:t>
            </a:r>
            <a:r>
              <a:rPr dirty="0" sz="4400" spc="-20">
                <a:latin typeface="Trebuchet MS"/>
                <a:cs typeface="Trebuchet MS"/>
              </a:rPr>
              <a:t>ж</a:t>
            </a:r>
            <a:r>
              <a:rPr dirty="0" sz="4400" spc="-20">
                <a:latin typeface="Microsoft Sans Serif"/>
                <a:cs typeface="Microsoft Sans Serif"/>
              </a:rPr>
              <a:t>ә</a:t>
            </a:r>
            <a:r>
              <a:rPr dirty="0" sz="4400" spc="-20">
                <a:latin typeface="Trebuchet MS"/>
                <a:cs typeface="Trebuchet MS"/>
              </a:rPr>
              <a:t>не </a:t>
            </a:r>
            <a:r>
              <a:rPr dirty="0" sz="4400" spc="-10">
                <a:latin typeface="Trebuchet MS"/>
                <a:cs typeface="Trebuchet MS"/>
              </a:rPr>
              <a:t>жетілдіру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075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95"/>
              </a:spcBef>
            </a:pPr>
            <a:r>
              <a:rPr dirty="0"/>
              <a:t>Жұмыстың</a:t>
            </a:r>
            <a:r>
              <a:rPr dirty="0" spc="-380"/>
              <a:t> </a:t>
            </a:r>
            <a:r>
              <a:rPr dirty="0"/>
              <a:t>негізгі</a:t>
            </a:r>
            <a:r>
              <a:rPr dirty="0" spc="-380"/>
              <a:t> </a:t>
            </a:r>
            <a:r>
              <a:rPr dirty="0" spc="-10"/>
              <a:t>кезеңдері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132" y="3651503"/>
              <a:ext cx="14369796" cy="4572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24865"/>
            <a:ext cx="12957810" cy="20669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737350" algn="l"/>
                <a:tab pos="9083040" algn="l"/>
              </a:tabLst>
            </a:pPr>
            <a:r>
              <a:rPr dirty="0" sz="6700"/>
              <a:t>Деректер</a:t>
            </a:r>
            <a:r>
              <a:rPr dirty="0" sz="6700" spc="-185"/>
              <a:t> </a:t>
            </a:r>
            <a:r>
              <a:rPr dirty="0" sz="6700" spc="-10"/>
              <a:t>ғылымына</a:t>
            </a:r>
            <a:r>
              <a:rPr dirty="0" sz="6700"/>
              <a:t>	</a:t>
            </a:r>
            <a:r>
              <a:rPr dirty="0" sz="6700" spc="-10"/>
              <a:t>арналған бағдарламалау</a:t>
            </a:r>
            <a:r>
              <a:rPr dirty="0" sz="6700"/>
              <a:t>	</a:t>
            </a:r>
            <a:r>
              <a:rPr dirty="0" sz="6700" spc="-10"/>
              <a:t>тілдері</a:t>
            </a:r>
            <a:endParaRPr sz="6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2964179"/>
            <a:ext cx="365759" cy="36575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5215128"/>
            <a:ext cx="365759" cy="36576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7466076"/>
            <a:ext cx="365759" cy="3657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9715500"/>
            <a:ext cx="365759" cy="36575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859914" y="2684271"/>
            <a:ext cx="9121140" cy="7301230"/>
          </a:xfrm>
          <a:prstGeom prst="rect">
            <a:avLst/>
          </a:prstGeom>
        </p:spPr>
        <p:txBody>
          <a:bodyPr wrap="square" lIns="0" tIns="219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2850" spc="-10">
                <a:latin typeface="Trebuchet MS"/>
                <a:cs typeface="Trebuchet MS"/>
              </a:rPr>
              <a:t>Python</a:t>
            </a:r>
            <a:endParaRPr sz="2850">
              <a:latin typeface="Trebuchet MS"/>
              <a:cs typeface="Trebuchet MS"/>
            </a:endParaRPr>
          </a:p>
          <a:p>
            <a:pPr marL="12700" marR="1783080">
              <a:lnSpc>
                <a:spcPct val="147500"/>
              </a:lnSpc>
            </a:pPr>
            <a:r>
              <a:rPr dirty="0" sz="2850">
                <a:latin typeface="Trebuchet MS"/>
                <a:cs typeface="Trebuchet MS"/>
              </a:rPr>
              <a:t>Деректерді</a:t>
            </a:r>
            <a:r>
              <a:rPr dirty="0" sz="2850" spc="-5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талдау</a:t>
            </a:r>
            <a:r>
              <a:rPr dirty="0" sz="2850" spc="-5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ж</a:t>
            </a:r>
            <a:r>
              <a:rPr dirty="0" sz="2850">
                <a:latin typeface="Microsoft Sans Serif"/>
                <a:cs typeface="Microsoft Sans Serif"/>
              </a:rPr>
              <a:t>ә</a:t>
            </a:r>
            <a:r>
              <a:rPr dirty="0" sz="2850">
                <a:latin typeface="Trebuchet MS"/>
                <a:cs typeface="Trebuchet MS"/>
              </a:rPr>
              <a:t>не</a:t>
            </a:r>
            <a:r>
              <a:rPr dirty="0" sz="2850" spc="-4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ML</a:t>
            </a:r>
            <a:r>
              <a:rPr dirty="0" sz="2850" spc="-50">
                <a:latin typeface="Trebuchet MS"/>
                <a:cs typeface="Trebuchet MS"/>
              </a:rPr>
              <a:t> </a:t>
            </a:r>
            <a:r>
              <a:rPr dirty="0" sz="2850">
                <a:latin typeface="Microsoft Sans Serif"/>
                <a:cs typeface="Microsoft Sans Serif"/>
              </a:rPr>
              <a:t>ү</a:t>
            </a:r>
            <a:r>
              <a:rPr dirty="0" sz="2850">
                <a:latin typeface="Trebuchet MS"/>
                <a:cs typeface="Trebuchet MS"/>
              </a:rPr>
              <a:t>шін</a:t>
            </a:r>
            <a:r>
              <a:rPr dirty="0" sz="2850" spc="-5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негізгі</a:t>
            </a:r>
            <a:r>
              <a:rPr dirty="0" sz="2850" spc="-50">
                <a:latin typeface="Trebuchet MS"/>
                <a:cs typeface="Trebuchet MS"/>
              </a:rPr>
              <a:t> </a:t>
            </a:r>
            <a:r>
              <a:rPr dirty="0" sz="2850" spc="-25">
                <a:latin typeface="Trebuchet MS"/>
                <a:cs typeface="Trebuchet MS"/>
              </a:rPr>
              <a:t>тіл </a:t>
            </a:r>
            <a:r>
              <a:rPr dirty="0" sz="2850">
                <a:latin typeface="Trebuchet MS"/>
                <a:cs typeface="Trebuchet MS"/>
              </a:rPr>
              <a:t>Бай</a:t>
            </a:r>
            <a:r>
              <a:rPr dirty="0" sz="2850" spc="-5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кітапхана</a:t>
            </a:r>
            <a:r>
              <a:rPr dirty="0" sz="2850" spc="-4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экож</a:t>
            </a:r>
            <a:r>
              <a:rPr dirty="0" sz="2850" spc="-10">
                <a:latin typeface="Microsoft Sans Serif"/>
                <a:cs typeface="Microsoft Sans Serif"/>
              </a:rPr>
              <a:t>ү</a:t>
            </a:r>
            <a:r>
              <a:rPr dirty="0" sz="2850" spc="-10">
                <a:latin typeface="Trebuchet MS"/>
                <a:cs typeface="Trebuchet MS"/>
              </a:rPr>
              <a:t>йесі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850" spc="-5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  <a:p>
            <a:pPr marL="12700" marR="477520">
              <a:lnSpc>
                <a:spcPct val="147500"/>
              </a:lnSpc>
            </a:pPr>
            <a:r>
              <a:rPr dirty="0" sz="2850">
                <a:latin typeface="Trebuchet MS"/>
                <a:cs typeface="Trebuchet MS"/>
              </a:rPr>
              <a:t>Статистика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ж</a:t>
            </a:r>
            <a:r>
              <a:rPr dirty="0" sz="2850">
                <a:latin typeface="Microsoft Sans Serif"/>
                <a:cs typeface="Microsoft Sans Serif"/>
              </a:rPr>
              <a:t>ә</a:t>
            </a:r>
            <a:r>
              <a:rPr dirty="0" sz="2850">
                <a:latin typeface="Trebuchet MS"/>
                <a:cs typeface="Trebuchet MS"/>
              </a:rPr>
              <a:t>не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академиялы</a:t>
            </a:r>
            <a:r>
              <a:rPr dirty="0" sz="2850" spc="-20">
                <a:latin typeface="Microsoft Sans Serif"/>
                <a:cs typeface="Microsoft Sans Serif"/>
              </a:rPr>
              <a:t>қ</a:t>
            </a:r>
            <a:r>
              <a:rPr dirty="0" sz="2850" spc="30">
                <a:latin typeface="Microsoft Sans Serif"/>
                <a:cs typeface="Microsoft Sans Serif"/>
              </a:rPr>
              <a:t> </a:t>
            </a:r>
            <a:r>
              <a:rPr dirty="0" sz="2850">
                <a:latin typeface="Trebuchet MS"/>
                <a:cs typeface="Trebuchet MS"/>
              </a:rPr>
              <a:t>ортада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танымал </a:t>
            </a:r>
            <a:r>
              <a:rPr dirty="0" sz="2850">
                <a:latin typeface="Trebuchet MS"/>
                <a:cs typeface="Trebuchet MS"/>
              </a:rPr>
              <a:t>Деректерді</a:t>
            </a:r>
            <a:r>
              <a:rPr dirty="0" sz="2850" spc="-17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визуализациялауды</a:t>
            </a:r>
            <a:r>
              <a:rPr dirty="0" sz="2850">
                <a:latin typeface="Microsoft Sans Serif"/>
                <a:cs typeface="Microsoft Sans Serif"/>
              </a:rPr>
              <a:t>ң</a:t>
            </a:r>
            <a:r>
              <a:rPr dirty="0" sz="2850" spc="-70">
                <a:latin typeface="Microsoft Sans Serif"/>
                <a:cs typeface="Microsoft Sans Serif"/>
              </a:rPr>
              <a:t> </a:t>
            </a:r>
            <a:r>
              <a:rPr dirty="0" sz="2850" spc="-25">
                <a:latin typeface="Microsoft Sans Serif"/>
                <a:cs typeface="Microsoft Sans Serif"/>
              </a:rPr>
              <a:t>қ</a:t>
            </a:r>
            <a:r>
              <a:rPr dirty="0" sz="2850" spc="-25">
                <a:latin typeface="Trebuchet MS"/>
                <a:cs typeface="Trebuchet MS"/>
              </a:rPr>
              <a:t>уатты</a:t>
            </a:r>
            <a:r>
              <a:rPr dirty="0" sz="2850" spc="-170">
                <a:latin typeface="Trebuchet MS"/>
                <a:cs typeface="Trebuchet MS"/>
              </a:rPr>
              <a:t> </a:t>
            </a:r>
            <a:r>
              <a:rPr dirty="0" sz="2850" spc="-10">
                <a:latin typeface="Microsoft Sans Serif"/>
                <a:cs typeface="Microsoft Sans Serif"/>
              </a:rPr>
              <a:t>құ</a:t>
            </a:r>
            <a:r>
              <a:rPr dirty="0" sz="2850" spc="-10">
                <a:latin typeface="Trebuchet MS"/>
                <a:cs typeface="Trebuchet MS"/>
              </a:rPr>
              <a:t>ралдары </a:t>
            </a:r>
            <a:r>
              <a:rPr dirty="0" sz="2850" spc="-25">
                <a:latin typeface="Trebuchet MS"/>
                <a:cs typeface="Trebuchet MS"/>
              </a:rPr>
              <a:t>SQL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2850">
                <a:latin typeface="Trebuchet MS"/>
                <a:cs typeface="Trebuchet MS"/>
              </a:rPr>
              <a:t>Негізгі</a:t>
            </a:r>
            <a:r>
              <a:rPr dirty="0" sz="2850" spc="-130">
                <a:latin typeface="Trebuchet MS"/>
                <a:cs typeface="Trebuchet MS"/>
              </a:rPr>
              <a:t> </a:t>
            </a:r>
            <a:r>
              <a:rPr dirty="0" sz="2850" spc="-25">
                <a:latin typeface="Trebuchet MS"/>
                <a:cs typeface="Trebuchet MS"/>
              </a:rPr>
              <a:t>дерек</a:t>
            </a:r>
            <a:r>
              <a:rPr dirty="0" sz="2850" spc="-25">
                <a:latin typeface="Microsoft Sans Serif"/>
                <a:cs typeface="Microsoft Sans Serif"/>
              </a:rPr>
              <a:t>қ</a:t>
            </a:r>
            <a:r>
              <a:rPr dirty="0" sz="2850" spc="-25">
                <a:latin typeface="Trebuchet MS"/>
                <a:cs typeface="Trebuchet MS"/>
              </a:rPr>
              <a:t>ор</a:t>
            </a:r>
            <a:r>
              <a:rPr dirty="0" sz="2850" spc="-12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тілі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dirty="0" sz="2850">
                <a:latin typeface="Trebuchet MS"/>
                <a:cs typeface="Trebuchet MS"/>
              </a:rPr>
              <a:t>Деректерді</a:t>
            </a:r>
            <a:r>
              <a:rPr dirty="0" sz="2850" spc="-8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шы</a:t>
            </a:r>
            <a:r>
              <a:rPr dirty="0" sz="2850">
                <a:latin typeface="Microsoft Sans Serif"/>
                <a:cs typeface="Microsoft Sans Serif"/>
              </a:rPr>
              <a:t>ғ</a:t>
            </a:r>
            <a:r>
              <a:rPr dirty="0" sz="2850">
                <a:latin typeface="Trebuchet MS"/>
                <a:cs typeface="Trebuchet MS"/>
              </a:rPr>
              <a:t>ару</a:t>
            </a:r>
            <a:r>
              <a:rPr dirty="0" sz="2850" spc="-80">
                <a:latin typeface="Trebuchet MS"/>
                <a:cs typeface="Trebuchet MS"/>
              </a:rPr>
              <a:t> </a:t>
            </a:r>
            <a:r>
              <a:rPr dirty="0" sz="2850">
                <a:latin typeface="Microsoft Sans Serif"/>
                <a:cs typeface="Microsoft Sans Serif"/>
              </a:rPr>
              <a:t>ү</a:t>
            </a:r>
            <a:r>
              <a:rPr dirty="0" sz="2850">
                <a:latin typeface="Trebuchet MS"/>
                <a:cs typeface="Trebuchet MS"/>
              </a:rPr>
              <a:t>шін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-10">
                <a:latin typeface="Trebuchet MS"/>
                <a:cs typeface="Trebuchet MS"/>
              </a:rPr>
              <a:t>олданылады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35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850" spc="-30">
                <a:latin typeface="Trebuchet MS"/>
                <a:cs typeface="Trebuchet MS"/>
              </a:rPr>
              <a:t>Бас</a:t>
            </a:r>
            <a:r>
              <a:rPr dirty="0" sz="2850" spc="-30">
                <a:latin typeface="Microsoft Sans Serif"/>
                <a:cs typeface="Microsoft Sans Serif"/>
              </a:rPr>
              <a:t>қ</a:t>
            </a:r>
            <a:r>
              <a:rPr dirty="0" sz="2850" spc="-30">
                <a:latin typeface="Trebuchet MS"/>
                <a:cs typeface="Trebuchet MS"/>
              </a:rPr>
              <a:t>а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тілдер: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Julia,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Scala,</a:t>
            </a:r>
            <a:r>
              <a:rPr dirty="0" sz="2850" spc="-8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Java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(аз</a:t>
            </a:r>
            <a:r>
              <a:rPr dirty="0" sz="2850" spc="-7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жиі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-10">
                <a:latin typeface="Trebuchet MS"/>
                <a:cs typeface="Trebuchet MS"/>
              </a:rPr>
              <a:t>олданылатын)</a:t>
            </a:r>
            <a:endParaRPr sz="285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2535" y="3653027"/>
              <a:ext cx="2058924" cy="21518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6303" y="5806440"/>
              <a:ext cx="2670048" cy="20726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95504" y="8980931"/>
              <a:ext cx="3934967" cy="183642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285401" y="2540698"/>
              <a:ext cx="914400" cy="868044"/>
            </a:xfrm>
            <a:custGeom>
              <a:avLst/>
              <a:gdLst/>
              <a:ahLst/>
              <a:cxnLst/>
              <a:rect l="l" t="t" r="r" b="b"/>
              <a:pathLst>
                <a:path w="914400" h="868045">
                  <a:moveTo>
                    <a:pt x="292468" y="867892"/>
                  </a:moveTo>
                  <a:lnTo>
                    <a:pt x="278625" y="865860"/>
                  </a:lnTo>
                  <a:lnTo>
                    <a:pt x="263004" y="853414"/>
                  </a:lnTo>
                  <a:lnTo>
                    <a:pt x="240906" y="833221"/>
                  </a:lnTo>
                  <a:lnTo>
                    <a:pt x="231139" y="831951"/>
                  </a:lnTo>
                  <a:lnTo>
                    <a:pt x="220599" y="839063"/>
                  </a:lnTo>
                  <a:lnTo>
                    <a:pt x="207772" y="845159"/>
                  </a:lnTo>
                  <a:lnTo>
                    <a:pt x="190754" y="840460"/>
                  </a:lnTo>
                  <a:lnTo>
                    <a:pt x="167767" y="815568"/>
                  </a:lnTo>
                  <a:lnTo>
                    <a:pt x="137160" y="760958"/>
                  </a:lnTo>
                  <a:lnTo>
                    <a:pt x="114300" y="716394"/>
                  </a:lnTo>
                  <a:lnTo>
                    <a:pt x="90550" y="673595"/>
                  </a:lnTo>
                  <a:lnTo>
                    <a:pt x="66548" y="631685"/>
                  </a:lnTo>
                  <a:lnTo>
                    <a:pt x="43180" y="589775"/>
                  </a:lnTo>
                  <a:lnTo>
                    <a:pt x="21209" y="547230"/>
                  </a:lnTo>
                  <a:lnTo>
                    <a:pt x="0" y="497573"/>
                  </a:lnTo>
                  <a:lnTo>
                    <a:pt x="1143" y="494398"/>
                  </a:lnTo>
                  <a:lnTo>
                    <a:pt x="9651" y="486778"/>
                  </a:lnTo>
                  <a:lnTo>
                    <a:pt x="12192" y="484111"/>
                  </a:lnTo>
                  <a:lnTo>
                    <a:pt x="4699" y="473316"/>
                  </a:lnTo>
                  <a:lnTo>
                    <a:pt x="8636" y="470649"/>
                  </a:lnTo>
                  <a:lnTo>
                    <a:pt x="23622" y="464172"/>
                  </a:lnTo>
                  <a:lnTo>
                    <a:pt x="52578" y="456679"/>
                  </a:lnTo>
                  <a:lnTo>
                    <a:pt x="57404" y="451472"/>
                  </a:lnTo>
                  <a:lnTo>
                    <a:pt x="56769" y="444106"/>
                  </a:lnTo>
                  <a:lnTo>
                    <a:pt x="51435" y="436740"/>
                  </a:lnTo>
                  <a:lnTo>
                    <a:pt x="55499" y="432041"/>
                  </a:lnTo>
                  <a:lnTo>
                    <a:pt x="64262" y="427723"/>
                  </a:lnTo>
                  <a:lnTo>
                    <a:pt x="72771" y="425310"/>
                  </a:lnTo>
                  <a:lnTo>
                    <a:pt x="80899" y="423659"/>
                  </a:lnTo>
                  <a:lnTo>
                    <a:pt x="94869" y="420357"/>
                  </a:lnTo>
                  <a:lnTo>
                    <a:pt x="101219" y="420357"/>
                  </a:lnTo>
                  <a:lnTo>
                    <a:pt x="106807" y="422262"/>
                  </a:lnTo>
                  <a:lnTo>
                    <a:pt x="145287" y="462902"/>
                  </a:lnTo>
                  <a:lnTo>
                    <a:pt x="179450" y="505955"/>
                  </a:lnTo>
                  <a:lnTo>
                    <a:pt x="221869" y="563867"/>
                  </a:lnTo>
                  <a:lnTo>
                    <a:pt x="249415" y="599935"/>
                  </a:lnTo>
                  <a:lnTo>
                    <a:pt x="259575" y="611619"/>
                  </a:lnTo>
                  <a:lnTo>
                    <a:pt x="269481" y="600443"/>
                  </a:lnTo>
                  <a:lnTo>
                    <a:pt x="292976" y="571741"/>
                  </a:lnTo>
                  <a:lnTo>
                    <a:pt x="319773" y="540118"/>
                  </a:lnTo>
                  <a:lnTo>
                    <a:pt x="352920" y="501764"/>
                  </a:lnTo>
                  <a:lnTo>
                    <a:pt x="391274" y="457822"/>
                  </a:lnTo>
                  <a:lnTo>
                    <a:pt x="478650" y="359016"/>
                  </a:lnTo>
                  <a:lnTo>
                    <a:pt x="525259" y="306946"/>
                  </a:lnTo>
                  <a:lnTo>
                    <a:pt x="572503" y="254749"/>
                  </a:lnTo>
                  <a:lnTo>
                    <a:pt x="618858" y="203961"/>
                  </a:lnTo>
                  <a:lnTo>
                    <a:pt x="663308" y="155828"/>
                  </a:lnTo>
                  <a:lnTo>
                    <a:pt x="704710" y="111759"/>
                  </a:lnTo>
                  <a:lnTo>
                    <a:pt x="741908" y="73151"/>
                  </a:lnTo>
                  <a:lnTo>
                    <a:pt x="773658" y="41274"/>
                  </a:lnTo>
                  <a:lnTo>
                    <a:pt x="824331" y="0"/>
                  </a:lnTo>
                  <a:lnTo>
                    <a:pt x="855573" y="28320"/>
                  </a:lnTo>
                  <a:lnTo>
                    <a:pt x="856462" y="32765"/>
                  </a:lnTo>
                  <a:lnTo>
                    <a:pt x="856081" y="36321"/>
                  </a:lnTo>
                  <a:lnTo>
                    <a:pt x="856716" y="46862"/>
                  </a:lnTo>
                  <a:lnTo>
                    <a:pt x="860907" y="54736"/>
                  </a:lnTo>
                  <a:lnTo>
                    <a:pt x="868781" y="59562"/>
                  </a:lnTo>
                  <a:lnTo>
                    <a:pt x="879957" y="60832"/>
                  </a:lnTo>
                  <a:lnTo>
                    <a:pt x="890879" y="60832"/>
                  </a:lnTo>
                  <a:lnTo>
                    <a:pt x="895324" y="61848"/>
                  </a:lnTo>
                  <a:lnTo>
                    <a:pt x="910818" y="80009"/>
                  </a:lnTo>
                  <a:lnTo>
                    <a:pt x="914247" y="87883"/>
                  </a:lnTo>
                  <a:lnTo>
                    <a:pt x="912469" y="96519"/>
                  </a:lnTo>
                  <a:lnTo>
                    <a:pt x="889228" y="134365"/>
                  </a:lnTo>
                  <a:lnTo>
                    <a:pt x="863447" y="163448"/>
                  </a:lnTo>
                  <a:lnTo>
                    <a:pt x="837666" y="193801"/>
                  </a:lnTo>
                  <a:lnTo>
                    <a:pt x="806297" y="231381"/>
                  </a:lnTo>
                  <a:lnTo>
                    <a:pt x="770737" y="274688"/>
                  </a:lnTo>
                  <a:lnTo>
                    <a:pt x="690867" y="372732"/>
                  </a:lnTo>
                  <a:lnTo>
                    <a:pt x="607047" y="476999"/>
                  </a:lnTo>
                  <a:lnTo>
                    <a:pt x="528434" y="576186"/>
                  </a:lnTo>
                  <a:lnTo>
                    <a:pt x="500621" y="611619"/>
                  </a:lnTo>
                  <a:lnTo>
                    <a:pt x="464045" y="658863"/>
                  </a:lnTo>
                  <a:lnTo>
                    <a:pt x="439915" y="690486"/>
                  </a:lnTo>
                  <a:lnTo>
                    <a:pt x="422770" y="713854"/>
                  </a:lnTo>
                  <a:lnTo>
                    <a:pt x="333489" y="829030"/>
                  </a:lnTo>
                  <a:lnTo>
                    <a:pt x="309232" y="856589"/>
                  </a:lnTo>
                  <a:lnTo>
                    <a:pt x="292468" y="867892"/>
                  </a:lnTo>
                  <a:close/>
                </a:path>
              </a:pathLst>
            </a:custGeom>
            <a:solidFill>
              <a:srgbClr val="1DA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7" y="829665"/>
            <a:ext cx="13495019" cy="1778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485505" algn="l"/>
              </a:tabLst>
            </a:pPr>
            <a:r>
              <a:rPr dirty="0" sz="5750"/>
              <a:t>Мәліметтермен</a:t>
            </a:r>
            <a:r>
              <a:rPr dirty="0" sz="5750" spc="-180"/>
              <a:t> </a:t>
            </a:r>
            <a:r>
              <a:rPr dirty="0" sz="5750"/>
              <a:t>жұмыс</a:t>
            </a:r>
            <a:r>
              <a:rPr dirty="0" sz="5750" spc="-175"/>
              <a:t> </a:t>
            </a:r>
            <a:r>
              <a:rPr dirty="0" sz="5750" spc="-10"/>
              <a:t>істеуге </a:t>
            </a:r>
            <a:r>
              <a:rPr dirty="0" sz="5750"/>
              <a:t>арналған</a:t>
            </a:r>
            <a:r>
              <a:rPr dirty="0" sz="5750" spc="-229"/>
              <a:t> </a:t>
            </a:r>
            <a:r>
              <a:rPr dirty="0" sz="5750" spc="-10"/>
              <a:t>кітапханалар</a:t>
            </a:r>
            <a:r>
              <a:rPr dirty="0" sz="5750"/>
              <a:t>	мен</a:t>
            </a:r>
            <a:r>
              <a:rPr dirty="0" sz="5750" spc="-70"/>
              <a:t> </a:t>
            </a:r>
            <a:r>
              <a:rPr dirty="0" sz="5750" spc="-10"/>
              <a:t>құралдар</a:t>
            </a:r>
            <a:endParaRPr sz="57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132" y="2996183"/>
            <a:ext cx="419100" cy="4191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579244" y="2901950"/>
            <a:ext cx="726630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latin typeface="Trebuchet MS"/>
                <a:cs typeface="Trebuchet MS"/>
              </a:rPr>
              <a:t>Python-</a:t>
            </a:r>
            <a:r>
              <a:rPr dirty="0" sz="3300">
                <a:latin typeface="Trebuchet MS"/>
                <a:cs typeface="Trebuchet MS"/>
              </a:rPr>
              <a:t>да</a:t>
            </a:r>
            <a:r>
              <a:rPr dirty="0" sz="3300" spc="-50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деректермен</a:t>
            </a:r>
            <a:r>
              <a:rPr dirty="0" sz="3300" spc="-45">
                <a:latin typeface="Trebuchet MS"/>
                <a:cs typeface="Trebuchet MS"/>
              </a:rPr>
              <a:t> </a:t>
            </a:r>
            <a:r>
              <a:rPr dirty="0" sz="3300">
                <a:latin typeface="Trebuchet MS"/>
                <a:cs typeface="Trebuchet MS"/>
              </a:rPr>
              <a:t>ж</a:t>
            </a:r>
            <a:r>
              <a:rPr dirty="0" sz="3300">
                <a:latin typeface="Microsoft Sans Serif"/>
                <a:cs typeface="Microsoft Sans Serif"/>
              </a:rPr>
              <a:t>ұ</a:t>
            </a:r>
            <a:r>
              <a:rPr dirty="0" sz="3300">
                <a:latin typeface="Trebuchet MS"/>
                <a:cs typeface="Trebuchet MS"/>
              </a:rPr>
              <a:t>мыс</a:t>
            </a:r>
            <a:r>
              <a:rPr dirty="0" sz="3300" spc="-45">
                <a:latin typeface="Trebuchet MS"/>
                <a:cs typeface="Trebuchet MS"/>
              </a:rPr>
              <a:t> </a:t>
            </a:r>
            <a:r>
              <a:rPr dirty="0" sz="3300" spc="-10">
                <a:latin typeface="Trebuchet MS"/>
                <a:cs typeface="Trebuchet MS"/>
              </a:rPr>
              <a:t>істеу: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88452" y="3459924"/>
            <a:ext cx="205740" cy="260096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dirty="0" sz="4050" spc="-50" b="1">
                <a:latin typeface="Times New Roman"/>
                <a:cs typeface="Times New Roman"/>
              </a:rPr>
              <a:t>•</a:t>
            </a: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4050" spc="-50" b="1">
                <a:latin typeface="Times New Roman"/>
                <a:cs typeface="Times New Roman"/>
              </a:rPr>
              <a:t>•</a:t>
            </a: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4050" spc="-50" b="1">
                <a:latin typeface="Times New Roman"/>
                <a:cs typeface="Times New Roman"/>
              </a:rPr>
              <a:t>•</a:t>
            </a:r>
            <a:endParaRPr sz="405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527" y="7362443"/>
            <a:ext cx="419100" cy="4191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268029" y="3792118"/>
            <a:ext cx="9471025" cy="248856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139700">
              <a:lnSpc>
                <a:spcPct val="101000"/>
              </a:lnSpc>
              <a:spcBef>
                <a:spcPts val="45"/>
              </a:spcBef>
            </a:pPr>
            <a:r>
              <a:rPr dirty="0" sz="4000" b="1">
                <a:latin typeface="Arial"/>
                <a:cs typeface="Arial"/>
              </a:rPr>
              <a:t>Pandas</a:t>
            </a:r>
            <a:r>
              <a:rPr dirty="0" sz="4000" spc="-55" b="1">
                <a:latin typeface="Arial"/>
                <a:cs typeface="Arial"/>
              </a:rPr>
              <a:t> </a:t>
            </a:r>
            <a:r>
              <a:rPr dirty="0" sz="4000">
                <a:latin typeface="Trebuchet MS"/>
                <a:cs typeface="Trebuchet MS"/>
              </a:rPr>
              <a:t>–</a:t>
            </a:r>
            <a:r>
              <a:rPr dirty="0" sz="4000" spc="-8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кестелік</a:t>
            </a:r>
            <a:r>
              <a:rPr dirty="0" sz="4000" spc="-8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деректерді</a:t>
            </a:r>
            <a:r>
              <a:rPr dirty="0" sz="4000" spc="-85">
                <a:latin typeface="Trebuchet MS"/>
                <a:cs typeface="Trebuchet MS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өң</a:t>
            </a:r>
            <a:r>
              <a:rPr dirty="0" sz="4000" spc="-10">
                <a:latin typeface="Trebuchet MS"/>
                <a:cs typeface="Trebuchet MS"/>
              </a:rPr>
              <a:t>деу </a:t>
            </a:r>
            <a:r>
              <a:rPr dirty="0" sz="4000" b="1">
                <a:latin typeface="Trebuchet MS"/>
                <a:cs typeface="Trebuchet MS"/>
              </a:rPr>
              <a:t>NumPy</a:t>
            </a:r>
            <a:r>
              <a:rPr dirty="0" sz="4000" spc="-125" b="1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–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 spc="-20">
                <a:latin typeface="Trebuchet MS"/>
                <a:cs typeface="Trebuchet MS"/>
              </a:rPr>
              <a:t>Математикалы</a:t>
            </a:r>
            <a:r>
              <a:rPr dirty="0" sz="4000" spc="-20">
                <a:latin typeface="Microsoft Sans Serif"/>
                <a:cs typeface="Microsoft Sans Serif"/>
              </a:rPr>
              <a:t>қ</a:t>
            </a:r>
            <a:r>
              <a:rPr dirty="0" sz="4000" spc="2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rebuchet MS"/>
                <a:cs typeface="Trebuchet MS"/>
              </a:rPr>
              <a:t>амалдар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 spc="-20">
                <a:latin typeface="Trebuchet MS"/>
                <a:cs typeface="Trebuchet MS"/>
              </a:rPr>
              <a:t>ж</a:t>
            </a:r>
            <a:r>
              <a:rPr dirty="0" sz="4000" spc="-20">
                <a:latin typeface="Microsoft Sans Serif"/>
                <a:cs typeface="Microsoft Sans Serif"/>
              </a:rPr>
              <a:t>ә</a:t>
            </a:r>
            <a:r>
              <a:rPr dirty="0" sz="4000" spc="-20">
                <a:latin typeface="Trebuchet MS"/>
                <a:cs typeface="Trebuchet MS"/>
              </a:rPr>
              <a:t>не </a:t>
            </a:r>
            <a:r>
              <a:rPr dirty="0" sz="4000">
                <a:latin typeface="Trebuchet MS"/>
                <a:cs typeface="Trebuchet MS"/>
              </a:rPr>
              <a:t>массивтермен</a:t>
            </a:r>
            <a:r>
              <a:rPr dirty="0" sz="4000" spc="-16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ж</a:t>
            </a:r>
            <a:r>
              <a:rPr dirty="0" sz="4000" spc="-10">
                <a:latin typeface="Microsoft Sans Serif"/>
                <a:cs typeface="Microsoft Sans Serif"/>
              </a:rPr>
              <a:t>ұ</a:t>
            </a:r>
            <a:r>
              <a:rPr dirty="0" sz="4000" spc="-10">
                <a:latin typeface="Trebuchet MS"/>
                <a:cs typeface="Trebuchet MS"/>
              </a:rPr>
              <a:t>мыс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latin typeface="Trebuchet MS"/>
                <a:cs typeface="Trebuchet MS"/>
              </a:rPr>
              <a:t>SciPy</a:t>
            </a:r>
            <a:r>
              <a:rPr dirty="0" sz="4000" spc="-130" b="1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–</a:t>
            </a:r>
            <a:r>
              <a:rPr dirty="0" sz="4000" spc="-130">
                <a:latin typeface="Trebuchet MS"/>
                <a:cs typeface="Trebuchet MS"/>
              </a:rPr>
              <a:t> </a:t>
            </a:r>
            <a:r>
              <a:rPr dirty="0" sz="4000" spc="-20">
                <a:latin typeface="Trebuchet MS"/>
                <a:cs typeface="Trebuchet MS"/>
              </a:rPr>
              <a:t>Санды</a:t>
            </a:r>
            <a:r>
              <a:rPr dirty="0" sz="4000" spc="-20">
                <a:latin typeface="Microsoft Sans Serif"/>
                <a:cs typeface="Microsoft Sans Serif"/>
              </a:rPr>
              <a:t>қ</a:t>
            </a:r>
            <a:r>
              <a:rPr dirty="0" sz="4000" spc="1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дістер</a:t>
            </a:r>
            <a:r>
              <a:rPr dirty="0" sz="4000" spc="-13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не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статистика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31950" y="6864222"/>
            <a:ext cx="9928860" cy="4211320"/>
          </a:xfrm>
          <a:prstGeom prst="rect">
            <a:avLst/>
          </a:prstGeom>
        </p:spPr>
        <p:txBody>
          <a:bodyPr wrap="square" lIns="0" tIns="297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dirty="0" sz="4000">
                <a:latin typeface="Trebuchet MS"/>
                <a:cs typeface="Trebuchet MS"/>
              </a:rPr>
              <a:t>Деректерді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визуализациялау:</a:t>
            </a:r>
            <a:endParaRPr sz="4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224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4000">
                <a:latin typeface="Trebuchet MS"/>
                <a:cs typeface="Trebuchet MS"/>
              </a:rPr>
              <a:t>Matplotlib</a:t>
            </a:r>
            <a:r>
              <a:rPr dirty="0" sz="4000" spc="-7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–</a:t>
            </a:r>
            <a:r>
              <a:rPr dirty="0" sz="4000" spc="-6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Негізгі</a:t>
            </a:r>
            <a:r>
              <a:rPr dirty="0" sz="4000" spc="-7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диаграммалар</a:t>
            </a:r>
            <a:endParaRPr sz="4000">
              <a:latin typeface="Trebuchet MS"/>
              <a:cs typeface="Trebuchet MS"/>
            </a:endParaRPr>
          </a:p>
          <a:p>
            <a:pPr marL="469900" marR="245745" indent="-457200">
              <a:lnSpc>
                <a:spcPct val="100000"/>
              </a:lnSpc>
              <a:spcBef>
                <a:spcPts val="224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dirty="0" sz="4000">
                <a:latin typeface="Trebuchet MS"/>
                <a:cs typeface="Trebuchet MS"/>
              </a:rPr>
              <a:t>Seaborn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–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Жетілдірілген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статистикалы</a:t>
            </a:r>
            <a:r>
              <a:rPr dirty="0" sz="4000" spc="-10">
                <a:latin typeface="Microsoft Sans Serif"/>
                <a:cs typeface="Microsoft Sans Serif"/>
              </a:rPr>
              <a:t>қ </a:t>
            </a:r>
            <a:r>
              <a:rPr dirty="0" sz="4000" spc="-10">
                <a:latin typeface="Trebuchet MS"/>
                <a:cs typeface="Trebuchet MS"/>
              </a:rPr>
              <a:t>визуализациялар</a:t>
            </a:r>
            <a:endParaRPr sz="40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224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dirty="0" sz="4000">
                <a:latin typeface="Trebuchet MS"/>
                <a:cs typeface="Trebuchet MS"/>
              </a:rPr>
              <a:t>Plotly</a:t>
            </a:r>
            <a:r>
              <a:rPr dirty="0" sz="4000" spc="-12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–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интерактивті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35">
                <a:latin typeface="Trebuchet MS"/>
                <a:cs typeface="Trebuchet MS"/>
              </a:rPr>
              <a:t>ба</a:t>
            </a:r>
            <a:r>
              <a:rPr dirty="0" sz="4000" spc="-35">
                <a:latin typeface="Microsoft Sans Serif"/>
                <a:cs typeface="Microsoft Sans Serif"/>
              </a:rPr>
              <a:t>қ</a:t>
            </a:r>
            <a:r>
              <a:rPr dirty="0" sz="4000" spc="-35">
                <a:latin typeface="Trebuchet MS"/>
                <a:cs typeface="Trebuchet MS"/>
              </a:rPr>
              <a:t>ылау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та</a:t>
            </a:r>
            <a:r>
              <a:rPr dirty="0" sz="4000" spc="-10">
                <a:latin typeface="Microsoft Sans Serif"/>
                <a:cs typeface="Microsoft Sans Serif"/>
              </a:rPr>
              <a:t>қ</a:t>
            </a:r>
            <a:r>
              <a:rPr dirty="0" sz="4000" spc="-10">
                <a:latin typeface="Trebuchet MS"/>
                <a:cs typeface="Trebuchet MS"/>
              </a:rPr>
              <a:t>талары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58316" y="9468498"/>
            <a:ext cx="69850" cy="17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 b="1"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43303" y="2689860"/>
              <a:ext cx="4450080" cy="385724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2092" y="2795016"/>
              <a:ext cx="4032504" cy="34396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47748" y="7382255"/>
              <a:ext cx="3468624" cy="27020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7" y="818108"/>
            <a:ext cx="1314958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80"/>
              <a:t>Машиналық</a:t>
            </a:r>
            <a:r>
              <a:rPr dirty="0" spc="-390"/>
              <a:t> </a:t>
            </a:r>
            <a:r>
              <a:rPr dirty="0" spc="-40"/>
              <a:t>оқыту</a:t>
            </a:r>
            <a:r>
              <a:rPr dirty="0" spc="-385"/>
              <a:t> </a:t>
            </a:r>
            <a:r>
              <a:rPr dirty="0" spc="-45"/>
              <a:t>құралдары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99616" y="3247644"/>
            <a:ext cx="460375" cy="3248025"/>
            <a:chOff x="1499616" y="3247644"/>
            <a:chExt cx="460375" cy="32480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3247644"/>
              <a:ext cx="460247" cy="4602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616" y="6035039"/>
              <a:ext cx="460247" cy="46024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19327" y="1946986"/>
            <a:ext cx="12871450" cy="5133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220709">
              <a:lnSpc>
                <a:spcPct val="102299"/>
              </a:lnSpc>
            </a:pPr>
            <a:r>
              <a:rPr dirty="0" sz="3650">
                <a:latin typeface="Trebuchet MS"/>
                <a:cs typeface="Trebuchet MS"/>
              </a:rPr>
              <a:t>ML</a:t>
            </a:r>
            <a:r>
              <a:rPr dirty="0" sz="3650" spc="-3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-</a:t>
            </a:r>
            <a:r>
              <a:rPr dirty="0" sz="3650" spc="-3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Machine</a:t>
            </a:r>
            <a:r>
              <a:rPr dirty="0" sz="3650" spc="-35">
                <a:latin typeface="Trebuchet MS"/>
                <a:cs typeface="Trebuchet MS"/>
              </a:rPr>
              <a:t> </a:t>
            </a:r>
            <a:r>
              <a:rPr dirty="0" sz="3650" spc="-10">
                <a:latin typeface="Trebuchet MS"/>
                <a:cs typeface="Trebuchet MS"/>
              </a:rPr>
              <a:t>Learning </a:t>
            </a:r>
            <a:r>
              <a:rPr dirty="0" sz="3650" spc="-20">
                <a:latin typeface="Trebuchet MS"/>
                <a:cs typeface="Trebuchet MS"/>
              </a:rPr>
              <a:t>Классикалы</a:t>
            </a:r>
            <a:r>
              <a:rPr dirty="0" sz="3650" spc="-20">
                <a:latin typeface="Microsoft Sans Serif"/>
                <a:cs typeface="Microsoft Sans Serif"/>
              </a:rPr>
              <a:t>қ</a:t>
            </a:r>
            <a:r>
              <a:rPr dirty="0" sz="3650" spc="-140">
                <a:latin typeface="Microsoft Sans Serif"/>
                <a:cs typeface="Microsoft Sans Serif"/>
              </a:rPr>
              <a:t> </a:t>
            </a:r>
            <a:r>
              <a:rPr dirty="0" sz="3650" spc="-25">
                <a:latin typeface="Trebuchet MS"/>
                <a:cs typeface="Trebuchet MS"/>
              </a:rPr>
              <a:t>ML:</a:t>
            </a:r>
            <a:endParaRPr sz="3650">
              <a:latin typeface="Trebuchet MS"/>
              <a:cs typeface="Trebuchet MS"/>
            </a:endParaRPr>
          </a:p>
          <a:p>
            <a:pPr marL="12700" marR="3238500" indent="1117600">
              <a:lnSpc>
                <a:spcPct val="102299"/>
              </a:lnSpc>
            </a:pPr>
            <a:r>
              <a:rPr dirty="0" sz="3650" spc="-10">
                <a:latin typeface="Trebuchet MS"/>
                <a:cs typeface="Trebuchet MS"/>
              </a:rPr>
              <a:t>Scikit-</a:t>
            </a:r>
            <a:r>
              <a:rPr dirty="0" sz="3650">
                <a:latin typeface="Trebuchet MS"/>
                <a:cs typeface="Trebuchet MS"/>
              </a:rPr>
              <a:t>learn</a:t>
            </a:r>
            <a:r>
              <a:rPr dirty="0" sz="3650" spc="-7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–</a:t>
            </a:r>
            <a:r>
              <a:rPr dirty="0" sz="3650" spc="-7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машинаны</a:t>
            </a:r>
            <a:r>
              <a:rPr dirty="0" sz="3650">
                <a:latin typeface="Microsoft Sans Serif"/>
                <a:cs typeface="Microsoft Sans Serif"/>
              </a:rPr>
              <a:t>ң</a:t>
            </a:r>
            <a:r>
              <a:rPr dirty="0" sz="3650" spc="60">
                <a:latin typeface="Microsoft Sans Serif"/>
                <a:cs typeface="Microsoft Sans Serif"/>
              </a:rPr>
              <a:t> </a:t>
            </a:r>
            <a:r>
              <a:rPr dirty="0" sz="3650">
                <a:latin typeface="Trebuchet MS"/>
                <a:cs typeface="Trebuchet MS"/>
              </a:rPr>
              <a:t>негізгі</a:t>
            </a:r>
            <a:r>
              <a:rPr dirty="0" sz="3650" spc="-75">
                <a:latin typeface="Trebuchet MS"/>
                <a:cs typeface="Trebuchet MS"/>
              </a:rPr>
              <a:t> </a:t>
            </a:r>
            <a:r>
              <a:rPr dirty="0" sz="3650" spc="-20">
                <a:latin typeface="Microsoft Sans Serif"/>
                <a:cs typeface="Microsoft Sans Serif"/>
              </a:rPr>
              <a:t>құ</a:t>
            </a:r>
            <a:r>
              <a:rPr dirty="0" sz="3650" spc="-20">
                <a:latin typeface="Trebuchet MS"/>
                <a:cs typeface="Trebuchet MS"/>
              </a:rPr>
              <a:t>ралы </a:t>
            </a:r>
            <a:r>
              <a:rPr dirty="0" sz="3650" spc="-35">
                <a:latin typeface="Trebuchet MS"/>
                <a:cs typeface="Trebuchet MS"/>
              </a:rPr>
              <a:t>о</a:t>
            </a:r>
            <a:r>
              <a:rPr dirty="0" sz="3650" spc="-35">
                <a:latin typeface="Microsoft Sans Serif"/>
                <a:cs typeface="Microsoft Sans Serif"/>
              </a:rPr>
              <a:t>қ</a:t>
            </a:r>
            <a:r>
              <a:rPr dirty="0" sz="3650" spc="-35">
                <a:latin typeface="Trebuchet MS"/>
                <a:cs typeface="Trebuchet MS"/>
              </a:rPr>
              <a:t>ыту</a:t>
            </a:r>
            <a:r>
              <a:rPr dirty="0" sz="3650" spc="-14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(жіктеу,</a:t>
            </a:r>
            <a:r>
              <a:rPr dirty="0" sz="3650" spc="-14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регрессия,</a:t>
            </a:r>
            <a:r>
              <a:rPr dirty="0" sz="3650" spc="-140">
                <a:latin typeface="Trebuchet MS"/>
                <a:cs typeface="Trebuchet MS"/>
              </a:rPr>
              <a:t> </a:t>
            </a:r>
            <a:r>
              <a:rPr dirty="0" sz="3650" spc="-10">
                <a:latin typeface="Trebuchet MS"/>
                <a:cs typeface="Trebuchet MS"/>
              </a:rPr>
              <a:t>кластерлеу)</a:t>
            </a:r>
            <a:endParaRPr sz="3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650">
                <a:latin typeface="Trebuchet MS"/>
                <a:cs typeface="Trebuchet MS"/>
              </a:rPr>
              <a:t>XGBoost,</a:t>
            </a:r>
            <a:r>
              <a:rPr dirty="0" sz="3650" spc="-8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LightGBM,</a:t>
            </a:r>
            <a:r>
              <a:rPr dirty="0" sz="3650" spc="-8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CatBoost</a:t>
            </a:r>
            <a:r>
              <a:rPr dirty="0" sz="3650" spc="-8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–</a:t>
            </a:r>
            <a:r>
              <a:rPr dirty="0" sz="3650" spc="-8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градиентті</a:t>
            </a:r>
            <a:r>
              <a:rPr dirty="0" sz="3650" spc="-85">
                <a:latin typeface="Trebuchet MS"/>
                <a:cs typeface="Trebuchet MS"/>
              </a:rPr>
              <a:t> </a:t>
            </a:r>
            <a:r>
              <a:rPr dirty="0" sz="3650" spc="-10">
                <a:latin typeface="Trebuchet MS"/>
                <a:cs typeface="Trebuchet MS"/>
              </a:rPr>
              <a:t>к</a:t>
            </a:r>
            <a:r>
              <a:rPr dirty="0" sz="3650" spc="-10">
                <a:latin typeface="Microsoft Sans Serif"/>
                <a:cs typeface="Microsoft Sans Serif"/>
              </a:rPr>
              <a:t>ү</a:t>
            </a:r>
            <a:r>
              <a:rPr dirty="0" sz="3650" spc="-10">
                <a:latin typeface="Trebuchet MS"/>
                <a:cs typeface="Trebuchet MS"/>
              </a:rPr>
              <a:t>шейту</a:t>
            </a:r>
            <a:endParaRPr sz="3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3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650">
                <a:latin typeface="Trebuchet MS"/>
                <a:cs typeface="Trebuchet MS"/>
              </a:rPr>
              <a:t>Тере</a:t>
            </a:r>
            <a:r>
              <a:rPr dirty="0" sz="3650">
                <a:latin typeface="Microsoft Sans Serif"/>
                <a:cs typeface="Microsoft Sans Serif"/>
              </a:rPr>
              <a:t>ң</a:t>
            </a:r>
            <a:r>
              <a:rPr dirty="0" sz="3650" spc="-75">
                <a:latin typeface="Microsoft Sans Serif"/>
                <a:cs typeface="Microsoft Sans Serif"/>
              </a:rPr>
              <a:t> </a:t>
            </a:r>
            <a:r>
              <a:rPr dirty="0" sz="3650" spc="-20">
                <a:latin typeface="Trebuchet MS"/>
                <a:cs typeface="Trebuchet MS"/>
              </a:rPr>
              <a:t>о</a:t>
            </a:r>
            <a:r>
              <a:rPr dirty="0" sz="3650" spc="-20">
                <a:latin typeface="Microsoft Sans Serif"/>
                <a:cs typeface="Microsoft Sans Serif"/>
              </a:rPr>
              <a:t>қ</a:t>
            </a:r>
            <a:r>
              <a:rPr dirty="0" sz="3650" spc="-20">
                <a:latin typeface="Trebuchet MS"/>
                <a:cs typeface="Trebuchet MS"/>
              </a:rPr>
              <a:t>у:</a:t>
            </a:r>
            <a:endParaRPr sz="3650">
              <a:latin typeface="Trebuchet MS"/>
              <a:cs typeface="Trebuchet MS"/>
            </a:endParaRPr>
          </a:p>
          <a:p>
            <a:pPr marL="12700" marR="5080" indent="977900">
              <a:lnSpc>
                <a:spcPct val="102299"/>
              </a:lnSpc>
            </a:pPr>
            <a:r>
              <a:rPr dirty="0" sz="3650">
                <a:latin typeface="Trebuchet MS"/>
                <a:cs typeface="Trebuchet MS"/>
              </a:rPr>
              <a:t>PyTorch</a:t>
            </a:r>
            <a:r>
              <a:rPr dirty="0" sz="3650" spc="-10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–</a:t>
            </a:r>
            <a:r>
              <a:rPr dirty="0" sz="3650" spc="-10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тере</a:t>
            </a:r>
            <a:r>
              <a:rPr dirty="0" sz="3650">
                <a:latin typeface="Microsoft Sans Serif"/>
                <a:cs typeface="Microsoft Sans Serif"/>
              </a:rPr>
              <a:t>ң</a:t>
            </a:r>
            <a:r>
              <a:rPr dirty="0" sz="3650" spc="30">
                <a:latin typeface="Microsoft Sans Serif"/>
                <a:cs typeface="Microsoft Sans Serif"/>
              </a:rPr>
              <a:t> </a:t>
            </a:r>
            <a:r>
              <a:rPr dirty="0" sz="3650">
                <a:latin typeface="Trebuchet MS"/>
                <a:cs typeface="Trebuchet MS"/>
              </a:rPr>
              <a:t>білім</a:t>
            </a:r>
            <a:r>
              <a:rPr dirty="0" sz="3650" spc="-10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алу</a:t>
            </a:r>
            <a:r>
              <a:rPr dirty="0" sz="3650">
                <a:latin typeface="Microsoft Sans Serif"/>
                <a:cs typeface="Microsoft Sans Serif"/>
              </a:rPr>
              <a:t>ғ</a:t>
            </a:r>
            <a:r>
              <a:rPr dirty="0" sz="3650">
                <a:latin typeface="Trebuchet MS"/>
                <a:cs typeface="Trebuchet MS"/>
              </a:rPr>
              <a:t>а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арнал</a:t>
            </a:r>
            <a:r>
              <a:rPr dirty="0" sz="3650">
                <a:latin typeface="Microsoft Sans Serif"/>
                <a:cs typeface="Microsoft Sans Serif"/>
              </a:rPr>
              <a:t>ғ</a:t>
            </a:r>
            <a:r>
              <a:rPr dirty="0" sz="3650">
                <a:latin typeface="Trebuchet MS"/>
                <a:cs typeface="Trebuchet MS"/>
              </a:rPr>
              <a:t>ан</a:t>
            </a:r>
            <a:r>
              <a:rPr dirty="0" sz="3650" spc="-10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икемді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 spc="-10">
                <a:latin typeface="Trebuchet MS"/>
                <a:cs typeface="Trebuchet MS"/>
              </a:rPr>
              <a:t>кітапхана </a:t>
            </a:r>
            <a:r>
              <a:rPr dirty="0" sz="3650">
                <a:latin typeface="Trebuchet MS"/>
                <a:cs typeface="Trebuchet MS"/>
              </a:rPr>
              <a:t>TensorFlow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&amp;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Keras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–</a:t>
            </a:r>
            <a:r>
              <a:rPr dirty="0" sz="3650" spc="-90">
                <a:latin typeface="Trebuchet MS"/>
                <a:cs typeface="Trebuchet MS"/>
              </a:rPr>
              <a:t> </a:t>
            </a:r>
            <a:r>
              <a:rPr dirty="0" sz="3650" spc="-25">
                <a:latin typeface="Trebuchet MS"/>
                <a:cs typeface="Trebuchet MS"/>
              </a:rPr>
              <a:t>нейронды</a:t>
            </a:r>
            <a:r>
              <a:rPr dirty="0" sz="3650" spc="-25">
                <a:latin typeface="Microsoft Sans Serif"/>
                <a:cs typeface="Microsoft Sans Serif"/>
              </a:rPr>
              <a:t>қ</a:t>
            </a:r>
            <a:r>
              <a:rPr dirty="0" sz="3650" spc="40">
                <a:latin typeface="Microsoft Sans Serif"/>
                <a:cs typeface="Microsoft Sans Serif"/>
              </a:rPr>
              <a:t> </a:t>
            </a:r>
            <a:r>
              <a:rPr dirty="0" sz="3650">
                <a:latin typeface="Trebuchet MS"/>
                <a:cs typeface="Trebuchet MS"/>
              </a:rPr>
              <a:t>желілерді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 spc="-50">
                <a:latin typeface="Microsoft Sans Serif"/>
                <a:cs typeface="Microsoft Sans Serif"/>
              </a:rPr>
              <a:t>құ</a:t>
            </a:r>
            <a:r>
              <a:rPr dirty="0" sz="3650" spc="-50">
                <a:latin typeface="Trebuchet MS"/>
                <a:cs typeface="Trebuchet MS"/>
              </a:rPr>
              <a:t>ру</a:t>
            </a:r>
            <a:r>
              <a:rPr dirty="0" sz="3650" spc="-90">
                <a:latin typeface="Trebuchet MS"/>
                <a:cs typeface="Trebuchet MS"/>
              </a:rPr>
              <a:t> </a:t>
            </a:r>
            <a:r>
              <a:rPr dirty="0" sz="3650">
                <a:latin typeface="Trebuchet MS"/>
                <a:cs typeface="Trebuchet MS"/>
              </a:rPr>
              <a:t>ж</a:t>
            </a:r>
            <a:r>
              <a:rPr dirty="0" sz="3650">
                <a:latin typeface="Microsoft Sans Serif"/>
                <a:cs typeface="Microsoft Sans Serif"/>
              </a:rPr>
              <a:t>ә</a:t>
            </a:r>
            <a:r>
              <a:rPr dirty="0" sz="3650">
                <a:latin typeface="Trebuchet MS"/>
                <a:cs typeface="Trebuchet MS"/>
              </a:rPr>
              <a:t>не</a:t>
            </a:r>
            <a:r>
              <a:rPr dirty="0" sz="3650" spc="-95">
                <a:latin typeface="Trebuchet MS"/>
                <a:cs typeface="Trebuchet MS"/>
              </a:rPr>
              <a:t> </a:t>
            </a:r>
            <a:r>
              <a:rPr dirty="0" sz="3650" spc="-10">
                <a:latin typeface="Trebuchet MS"/>
                <a:cs typeface="Trebuchet MS"/>
              </a:rPr>
              <a:t>о</a:t>
            </a:r>
            <a:r>
              <a:rPr dirty="0" sz="3650" spc="-10">
                <a:latin typeface="Microsoft Sans Serif"/>
                <a:cs typeface="Microsoft Sans Serif"/>
              </a:rPr>
              <a:t>қ</a:t>
            </a:r>
            <a:r>
              <a:rPr dirty="0" sz="3650" spc="-10">
                <a:latin typeface="Trebuchet MS"/>
                <a:cs typeface="Trebuchet MS"/>
              </a:rPr>
              <a:t>ыту</a:t>
            </a:r>
            <a:endParaRPr sz="365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36140" y="3738371"/>
              <a:ext cx="3685032" cy="14234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8272" y="7522464"/>
              <a:ext cx="4968240" cy="183794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59" y="817879"/>
            <a:ext cx="1953641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Деректермен</a:t>
            </a:r>
            <a:r>
              <a:rPr dirty="0" spc="-525"/>
              <a:t> </a:t>
            </a:r>
            <a:r>
              <a:rPr dirty="0" spc="-254"/>
              <a:t>жұмыс</a:t>
            </a:r>
            <a:r>
              <a:rPr dirty="0" spc="-530"/>
              <a:t> </a:t>
            </a:r>
            <a:r>
              <a:rPr dirty="0" spc="-254"/>
              <a:t>істеудің</a:t>
            </a:r>
            <a:r>
              <a:rPr dirty="0" spc="-520"/>
              <a:t> </a:t>
            </a:r>
            <a:r>
              <a:rPr dirty="0" spc="-250"/>
              <a:t>негізгі</a:t>
            </a:r>
            <a:r>
              <a:rPr dirty="0" spc="-530"/>
              <a:t> </a:t>
            </a:r>
            <a:r>
              <a:rPr dirty="0" spc="-280"/>
              <a:t>қадамдары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62915" y="3070225"/>
            <a:ext cx="7765415" cy="6741159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 indent="596265">
              <a:lnSpc>
                <a:spcPts val="4260"/>
              </a:lnSpc>
              <a:spcBef>
                <a:spcPts val="640"/>
              </a:spcBef>
              <a:buFont typeface="Trebuchet MS"/>
              <a:buAutoNum type="arabicPeriod"/>
              <a:tabLst>
                <a:tab pos="608965" algn="l"/>
              </a:tabLst>
            </a:pPr>
            <a:r>
              <a:rPr dirty="0" sz="3950" b="1">
                <a:latin typeface="Trebuchet MS"/>
                <a:cs typeface="Trebuchet MS"/>
              </a:rPr>
              <a:t>Деректерді</a:t>
            </a:r>
            <a:r>
              <a:rPr dirty="0" sz="3950" spc="-9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жинау</a:t>
            </a:r>
            <a:r>
              <a:rPr dirty="0" sz="3950" spc="-95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рт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рлі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здерден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а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парат</a:t>
            </a:r>
            <a:r>
              <a:rPr dirty="0" sz="3950" spc="-19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алу </a:t>
            </a:r>
            <a:r>
              <a:rPr dirty="0" sz="3950">
                <a:latin typeface="Trebuchet MS"/>
                <a:cs typeface="Trebuchet MS"/>
              </a:rPr>
              <a:t>(деректер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базасы,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веб-скрепинг, </a:t>
            </a:r>
            <a:r>
              <a:rPr dirty="0" sz="3950">
                <a:latin typeface="Trebuchet MS"/>
                <a:cs typeface="Trebuchet MS"/>
              </a:rPr>
              <a:t>API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6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т.б.).</a:t>
            </a:r>
            <a:endParaRPr sz="3950">
              <a:latin typeface="Trebuchet MS"/>
              <a:cs typeface="Trebuchet MS"/>
            </a:endParaRPr>
          </a:p>
          <a:p>
            <a:pPr marL="12700" marR="963930" indent="596265">
              <a:lnSpc>
                <a:spcPts val="4260"/>
              </a:lnSpc>
              <a:spcBef>
                <a:spcPts val="640"/>
              </a:spcBef>
              <a:buFont typeface="Trebuchet MS"/>
              <a:buAutoNum type="arabicPeriod"/>
              <a:tabLst>
                <a:tab pos="608965" algn="l"/>
              </a:tabLst>
            </a:pPr>
            <a:r>
              <a:rPr dirty="0" sz="3950" b="1">
                <a:latin typeface="Trebuchet MS"/>
                <a:cs typeface="Trebuchet MS"/>
              </a:rPr>
              <a:t>Деректерді</a:t>
            </a:r>
            <a:r>
              <a:rPr dirty="0" sz="3950" spc="-16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тазалау</a:t>
            </a:r>
            <a:r>
              <a:rPr dirty="0" sz="3950" spc="-170" b="1">
                <a:latin typeface="Trebuchet MS"/>
                <a:cs typeface="Trebuchet MS"/>
              </a:rPr>
              <a:t> </a:t>
            </a:r>
            <a:r>
              <a:rPr dirty="0" sz="3950" spc="-50">
                <a:latin typeface="Trebuchet MS"/>
                <a:cs typeface="Trebuchet MS"/>
              </a:rPr>
              <a:t>– </a:t>
            </a:r>
            <a:r>
              <a:rPr dirty="0" sz="3950">
                <a:latin typeface="Trebuchet MS"/>
                <a:cs typeface="Trebuchet MS"/>
              </a:rPr>
              <a:t>жетіспейтін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ндерді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өң</a:t>
            </a:r>
            <a:r>
              <a:rPr dirty="0" sz="3950" spc="-10">
                <a:latin typeface="Trebuchet MS"/>
                <a:cs typeface="Trebuchet MS"/>
              </a:rPr>
              <a:t>деу,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шірмелерді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жою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ж</a:t>
            </a:r>
            <a:r>
              <a:rPr dirty="0" sz="3950" spc="-20">
                <a:latin typeface="Microsoft Sans Serif"/>
                <a:cs typeface="Microsoft Sans Serif"/>
              </a:rPr>
              <a:t>ә</a:t>
            </a:r>
            <a:r>
              <a:rPr dirty="0" sz="3950" spc="-20">
                <a:latin typeface="Trebuchet MS"/>
                <a:cs typeface="Trebuchet MS"/>
              </a:rPr>
              <a:t>не 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ателерді</a:t>
            </a:r>
            <a:r>
              <a:rPr dirty="0" sz="3950" spc="-24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зету.</a:t>
            </a:r>
            <a:endParaRPr sz="3950">
              <a:latin typeface="Trebuchet MS"/>
              <a:cs typeface="Trebuchet MS"/>
            </a:endParaRPr>
          </a:p>
          <a:p>
            <a:pPr marL="12700" marR="276860" indent="596265">
              <a:lnSpc>
                <a:spcPts val="4260"/>
              </a:lnSpc>
              <a:spcBef>
                <a:spcPts val="640"/>
              </a:spcBef>
              <a:buFont typeface="Trebuchet MS"/>
              <a:buAutoNum type="arabicPeriod"/>
              <a:tabLst>
                <a:tab pos="608965" algn="l"/>
              </a:tabLst>
            </a:pPr>
            <a:r>
              <a:rPr dirty="0" sz="3950" b="1">
                <a:latin typeface="Trebuchet MS"/>
                <a:cs typeface="Trebuchet MS"/>
              </a:rPr>
              <a:t>Деректерді</a:t>
            </a:r>
            <a:r>
              <a:rPr dirty="0" sz="3950" spc="-10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талдау</a:t>
            </a:r>
            <a:r>
              <a:rPr dirty="0" sz="3950" spc="-110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зерттеу </a:t>
            </a:r>
            <a:r>
              <a:rPr dirty="0" sz="3950">
                <a:latin typeface="Trebuchet MS"/>
                <a:cs typeface="Trebuchet MS"/>
              </a:rPr>
              <a:t>деректерін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талдау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(EDA), </a:t>
            </a:r>
            <a:r>
              <a:rPr dirty="0" sz="3950">
                <a:latin typeface="Trebuchet MS"/>
                <a:cs typeface="Trebuchet MS"/>
              </a:rPr>
              <a:t>визуализация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лгіні с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йкестендіру.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80" y="3377183"/>
              <a:ext cx="6548628" cy="561593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114"/>
              <a:t>Machine</a:t>
            </a:r>
            <a:r>
              <a:rPr dirty="0" spc="-340"/>
              <a:t> </a:t>
            </a:r>
            <a:r>
              <a:rPr dirty="0" spc="-100"/>
              <a:t>Learning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217976"/>
            <a:ext cx="17581880" cy="1710689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algn="just" marL="514984" marR="5080" indent="-502920">
              <a:lnSpc>
                <a:spcPts val="4270"/>
              </a:lnSpc>
              <a:spcBef>
                <a:spcPts val="63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 spc="70">
                <a:latin typeface="Trebuchet MS"/>
                <a:cs typeface="Trebuchet MS"/>
              </a:rPr>
              <a:t>Машиналы</a:t>
            </a:r>
            <a:r>
              <a:rPr dirty="0" sz="3950" spc="70">
                <a:latin typeface="Microsoft Sans Serif"/>
                <a:cs typeface="Microsoft Sans Serif"/>
              </a:rPr>
              <a:t>қ</a:t>
            </a:r>
            <a:r>
              <a:rPr dirty="0" sz="3950" spc="459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о</a:t>
            </a:r>
            <a:r>
              <a:rPr dirty="0" sz="3950">
                <a:latin typeface="Microsoft Sans Serif"/>
                <a:cs typeface="Microsoft Sans Serif"/>
              </a:rPr>
              <a:t>қ</a:t>
            </a:r>
            <a:r>
              <a:rPr dirty="0" sz="3950">
                <a:latin typeface="Trebuchet MS"/>
                <a:cs typeface="Trebuchet MS"/>
              </a:rPr>
              <a:t>ыту</a:t>
            </a:r>
            <a:r>
              <a:rPr dirty="0" sz="3950" spc="3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330">
                <a:latin typeface="Trebuchet MS"/>
                <a:cs typeface="Trebuchet MS"/>
              </a:rPr>
              <a:t> </a:t>
            </a:r>
            <a:r>
              <a:rPr dirty="0" sz="3950" spc="85">
                <a:latin typeface="Trebuchet MS"/>
                <a:cs typeface="Trebuchet MS"/>
              </a:rPr>
              <a:t>б</a:t>
            </a:r>
            <a:r>
              <a:rPr dirty="0" sz="3950" spc="85">
                <a:latin typeface="Microsoft Sans Serif"/>
                <a:cs typeface="Microsoft Sans Serif"/>
              </a:rPr>
              <a:t>ұ</a:t>
            </a:r>
            <a:r>
              <a:rPr dirty="0" sz="3950" spc="85">
                <a:latin typeface="Trebuchet MS"/>
                <a:cs typeface="Trebuchet MS"/>
              </a:rPr>
              <a:t>л</a:t>
            </a:r>
            <a:r>
              <a:rPr dirty="0" sz="3950" spc="335">
                <a:latin typeface="Trebuchet MS"/>
                <a:cs typeface="Trebuchet MS"/>
              </a:rPr>
              <a:t> </a:t>
            </a:r>
            <a:r>
              <a:rPr dirty="0" sz="3950" spc="120">
                <a:latin typeface="Trebuchet MS"/>
                <a:cs typeface="Trebuchet MS"/>
              </a:rPr>
              <a:t>компьютерлер</a:t>
            </a:r>
            <a:r>
              <a:rPr dirty="0" sz="3950" spc="335">
                <a:latin typeface="Trebuchet MS"/>
                <a:cs typeface="Trebuchet MS"/>
              </a:rPr>
              <a:t> </a:t>
            </a:r>
            <a:r>
              <a:rPr dirty="0" sz="3950" spc="114">
                <a:latin typeface="Trebuchet MS"/>
                <a:cs typeface="Trebuchet MS"/>
              </a:rPr>
              <a:t>деректерден</a:t>
            </a:r>
            <a:r>
              <a:rPr dirty="0" sz="3950" spc="340">
                <a:latin typeface="Trebuchet MS"/>
                <a:cs typeface="Trebuchet MS"/>
              </a:rPr>
              <a:t> </a:t>
            </a:r>
            <a:r>
              <a:rPr dirty="0" sz="3950" spc="114">
                <a:latin typeface="Microsoft Sans Serif"/>
                <a:cs typeface="Microsoft Sans Serif"/>
              </a:rPr>
              <a:t>ү</a:t>
            </a:r>
            <a:r>
              <a:rPr dirty="0" sz="3950" spc="114">
                <a:latin typeface="Trebuchet MS"/>
                <a:cs typeface="Trebuchet MS"/>
              </a:rPr>
              <a:t>йренетін</a:t>
            </a:r>
            <a:r>
              <a:rPr dirty="0" sz="3950" spc="345">
                <a:latin typeface="Trebuchet MS"/>
                <a:cs typeface="Trebuchet MS"/>
              </a:rPr>
              <a:t> </a:t>
            </a:r>
            <a:r>
              <a:rPr dirty="0" sz="3950" spc="65">
                <a:latin typeface="Trebuchet MS"/>
                <a:cs typeface="Trebuchet MS"/>
              </a:rPr>
              <a:t>ж</a:t>
            </a:r>
            <a:r>
              <a:rPr dirty="0" sz="3950" spc="65">
                <a:latin typeface="Microsoft Sans Serif"/>
                <a:cs typeface="Microsoft Sans Serif"/>
              </a:rPr>
              <a:t>ә</a:t>
            </a:r>
            <a:r>
              <a:rPr dirty="0" sz="3950" spc="65">
                <a:latin typeface="Trebuchet MS"/>
                <a:cs typeface="Trebuchet MS"/>
              </a:rPr>
              <a:t>не </a:t>
            </a:r>
            <a:r>
              <a:rPr dirty="0" sz="3950" spc="85">
                <a:latin typeface="Trebuchet MS"/>
                <a:cs typeface="Trebuchet MS"/>
              </a:rPr>
              <a:t>тікелей</a:t>
            </a:r>
            <a:r>
              <a:rPr dirty="0" sz="3950" spc="260">
                <a:latin typeface="Trebuchet MS"/>
                <a:cs typeface="Trebuchet MS"/>
              </a:rPr>
              <a:t> </a:t>
            </a:r>
            <a:r>
              <a:rPr dirty="0" sz="3950" spc="95">
                <a:latin typeface="Trebuchet MS"/>
                <a:cs typeface="Trebuchet MS"/>
              </a:rPr>
              <a:t>ба</a:t>
            </a:r>
            <a:r>
              <a:rPr dirty="0" sz="3950" spc="95">
                <a:latin typeface="Microsoft Sans Serif"/>
                <a:cs typeface="Microsoft Sans Serif"/>
              </a:rPr>
              <a:t>ғ</a:t>
            </a:r>
            <a:r>
              <a:rPr dirty="0" sz="3950" spc="95">
                <a:latin typeface="Trebuchet MS"/>
                <a:cs typeface="Trebuchet MS"/>
              </a:rPr>
              <a:t>дарламаланбай</a:t>
            </a:r>
            <a:r>
              <a:rPr dirty="0" sz="3950" spc="270">
                <a:latin typeface="Trebuchet MS"/>
                <a:cs typeface="Trebuchet MS"/>
              </a:rPr>
              <a:t> </a:t>
            </a:r>
            <a:r>
              <a:rPr dirty="0" sz="3950" spc="95">
                <a:latin typeface="Trebuchet MS"/>
                <a:cs typeface="Trebuchet MS"/>
              </a:rPr>
              <a:t>жетілдірілетін</a:t>
            </a:r>
            <a:r>
              <a:rPr dirty="0" sz="3950" spc="270">
                <a:latin typeface="Trebuchet MS"/>
                <a:cs typeface="Trebuchet MS"/>
              </a:rPr>
              <a:t> </a:t>
            </a:r>
            <a:r>
              <a:rPr dirty="0" sz="3950" spc="90">
                <a:latin typeface="Trebuchet MS"/>
                <a:cs typeface="Trebuchet MS"/>
              </a:rPr>
              <a:t>жасанды</a:t>
            </a:r>
            <a:r>
              <a:rPr dirty="0" sz="3950" spc="265">
                <a:latin typeface="Trebuchet MS"/>
                <a:cs typeface="Trebuchet MS"/>
              </a:rPr>
              <a:t> </a:t>
            </a:r>
            <a:r>
              <a:rPr dirty="0" sz="3950" spc="85">
                <a:latin typeface="Trebuchet MS"/>
                <a:cs typeface="Trebuchet MS"/>
              </a:rPr>
              <a:t>интеллектті</a:t>
            </a:r>
            <a:r>
              <a:rPr dirty="0" sz="3950" spc="85">
                <a:latin typeface="Microsoft Sans Serif"/>
                <a:cs typeface="Microsoft Sans Serif"/>
              </a:rPr>
              <a:t>ң</a:t>
            </a:r>
            <a:r>
              <a:rPr dirty="0" sz="3950" spc="415">
                <a:latin typeface="Microsoft Sans Serif"/>
                <a:cs typeface="Microsoft Sans Serif"/>
              </a:rPr>
              <a:t> </a:t>
            </a:r>
            <a:r>
              <a:rPr dirty="0" sz="3950" spc="65">
                <a:latin typeface="Trebuchet MS"/>
                <a:cs typeface="Trebuchet MS"/>
              </a:rPr>
              <a:t>(AI) </a:t>
            </a:r>
            <a:r>
              <a:rPr dirty="0" sz="3950">
                <a:latin typeface="Trebuchet MS"/>
                <a:cs typeface="Trebuchet MS"/>
              </a:rPr>
              <a:t>ішкі </a:t>
            </a:r>
            <a:r>
              <a:rPr dirty="0" sz="3950" spc="-10">
                <a:latin typeface="Trebuchet MS"/>
                <a:cs typeface="Trebuchet MS"/>
              </a:rPr>
              <a:t>жиынты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ы.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3452" y="5538215"/>
              <a:ext cx="7496556" cy="47244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7" y="843762"/>
            <a:ext cx="9156065" cy="1412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550"/>
              <a:t>Machine</a:t>
            </a:r>
            <a:r>
              <a:rPr dirty="0" sz="4550" spc="-30"/>
              <a:t> </a:t>
            </a:r>
            <a:r>
              <a:rPr dirty="0" sz="4550"/>
              <a:t>Learning</a:t>
            </a:r>
            <a:r>
              <a:rPr dirty="0" sz="4550" spc="-30"/>
              <a:t> </a:t>
            </a:r>
            <a:r>
              <a:rPr dirty="0" sz="4550"/>
              <a:t>және</a:t>
            </a:r>
            <a:r>
              <a:rPr dirty="0" sz="4550" spc="-30"/>
              <a:t> </a:t>
            </a:r>
            <a:r>
              <a:rPr dirty="0" sz="4550" spc="-10"/>
              <a:t>дәстүрлі бағдарламалау</a:t>
            </a:r>
            <a:endParaRPr sz="4550"/>
          </a:p>
        </p:txBody>
      </p:sp>
      <p:sp>
        <p:nvSpPr>
          <p:cNvPr id="3" name="object 3" descr=""/>
          <p:cNvSpPr txBox="1"/>
          <p:nvPr/>
        </p:nvSpPr>
        <p:spPr>
          <a:xfrm>
            <a:off x="1042466" y="2878886"/>
            <a:ext cx="17121505" cy="6744334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464820" marR="165735" indent="-452755">
              <a:lnSpc>
                <a:spcPts val="4270"/>
              </a:lnSpc>
              <a:spcBef>
                <a:spcPts val="680"/>
              </a:spcBef>
              <a:buSzPct val="122500"/>
              <a:buChar char="•"/>
              <a:tabLst>
                <a:tab pos="464820" algn="l"/>
              </a:tabLst>
            </a:pPr>
            <a:r>
              <a:rPr dirty="0" sz="4000" spc="-25">
                <a:latin typeface="Trebuchet MS"/>
                <a:cs typeface="Trebuchet MS"/>
              </a:rPr>
              <a:t>Машиналы</a:t>
            </a:r>
            <a:r>
              <a:rPr dirty="0" sz="4000" spc="-25">
                <a:latin typeface="Microsoft Sans Serif"/>
                <a:cs typeface="Microsoft Sans Serif"/>
              </a:rPr>
              <a:t>қ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 spc="-55">
                <a:latin typeface="Trebuchet MS"/>
                <a:cs typeface="Trebuchet MS"/>
              </a:rPr>
              <a:t>о</a:t>
            </a:r>
            <a:r>
              <a:rPr dirty="0" sz="4000" spc="-55">
                <a:latin typeface="Microsoft Sans Serif"/>
                <a:cs typeface="Microsoft Sans Serif"/>
              </a:rPr>
              <a:t>қ</a:t>
            </a:r>
            <a:r>
              <a:rPr dirty="0" sz="4000" spc="-55">
                <a:latin typeface="Trebuchet MS"/>
                <a:cs typeface="Trebuchet MS"/>
              </a:rPr>
              <a:t>ыту</a:t>
            </a:r>
            <a:r>
              <a:rPr dirty="0" sz="4000" spc="-2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компьютерлерге</a:t>
            </a:r>
            <a:r>
              <a:rPr dirty="0" sz="4000" spc="-240">
                <a:latin typeface="Trebuchet MS"/>
                <a:cs typeface="Trebuchet MS"/>
              </a:rPr>
              <a:t> </a:t>
            </a:r>
            <a:r>
              <a:rPr dirty="0" sz="4000" spc="-50">
                <a:latin typeface="Trebuchet MS"/>
                <a:cs typeface="Trebuchet MS"/>
              </a:rPr>
              <a:t>на</a:t>
            </a:r>
            <a:r>
              <a:rPr dirty="0" sz="4000" spc="-50">
                <a:latin typeface="Microsoft Sans Serif"/>
                <a:cs typeface="Microsoft Sans Serif"/>
              </a:rPr>
              <a:t>қ</a:t>
            </a:r>
            <a:r>
              <a:rPr dirty="0" sz="4000" spc="-50">
                <a:latin typeface="Trebuchet MS"/>
                <a:cs typeface="Trebuchet MS"/>
              </a:rPr>
              <a:t>ты</a:t>
            </a:r>
            <a:r>
              <a:rPr dirty="0" sz="4000" spc="-2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ба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дарламалаусыз</a:t>
            </a:r>
            <a:r>
              <a:rPr dirty="0" sz="4000" spc="-245">
                <a:latin typeface="Trebuchet MS"/>
                <a:cs typeface="Trebuchet MS"/>
              </a:rPr>
              <a:t> </a:t>
            </a:r>
            <a:r>
              <a:rPr dirty="0" sz="4000" spc="-20">
                <a:latin typeface="Trebuchet MS"/>
                <a:cs typeface="Trebuchet MS"/>
              </a:rPr>
              <a:t>о</a:t>
            </a:r>
            <a:r>
              <a:rPr dirty="0" sz="4000" spc="-20">
                <a:latin typeface="Microsoft Sans Serif"/>
                <a:cs typeface="Microsoft Sans Serif"/>
              </a:rPr>
              <a:t>қ</a:t>
            </a:r>
            <a:r>
              <a:rPr dirty="0" sz="4000" spc="-20">
                <a:latin typeface="Trebuchet MS"/>
                <a:cs typeface="Trebuchet MS"/>
              </a:rPr>
              <a:t>у</a:t>
            </a:r>
            <a:r>
              <a:rPr dirty="0" sz="4000" spc="-20">
                <a:latin typeface="Microsoft Sans Serif"/>
                <a:cs typeface="Microsoft Sans Serif"/>
              </a:rPr>
              <a:t>ғ</a:t>
            </a:r>
            <a:r>
              <a:rPr dirty="0" sz="4000" spc="-20">
                <a:latin typeface="Trebuchet MS"/>
                <a:cs typeface="Trebuchet MS"/>
              </a:rPr>
              <a:t>а </a:t>
            </a:r>
            <a:r>
              <a:rPr dirty="0" sz="4000">
                <a:latin typeface="Trebuchet MS"/>
                <a:cs typeface="Trebuchet MS"/>
              </a:rPr>
              <a:t>м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мкіндік</a:t>
            </a:r>
            <a:r>
              <a:rPr dirty="0" sz="4000" spc="-17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береді.</a:t>
            </a:r>
            <a:r>
              <a:rPr dirty="0" sz="4000" spc="-165">
                <a:latin typeface="Trebuchet MS"/>
                <a:cs typeface="Trebuchet MS"/>
              </a:rPr>
              <a:t> </a:t>
            </a:r>
            <a:r>
              <a:rPr dirty="0" sz="4000" spc="-25">
                <a:latin typeface="Trebuchet MS"/>
                <a:cs typeface="Trebuchet MS"/>
              </a:rPr>
              <a:t>Машиналы</a:t>
            </a:r>
            <a:r>
              <a:rPr dirty="0" sz="4000" spc="-25">
                <a:latin typeface="Microsoft Sans Serif"/>
                <a:cs typeface="Microsoft Sans Serif"/>
              </a:rPr>
              <a:t>қ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-55">
                <a:latin typeface="Trebuchet MS"/>
                <a:cs typeface="Trebuchet MS"/>
              </a:rPr>
              <a:t>о</a:t>
            </a:r>
            <a:r>
              <a:rPr dirty="0" sz="4000" spc="-55">
                <a:latin typeface="Microsoft Sans Serif"/>
                <a:cs typeface="Microsoft Sans Serif"/>
              </a:rPr>
              <a:t>қ</a:t>
            </a:r>
            <a:r>
              <a:rPr dirty="0" sz="4000" spc="-55">
                <a:latin typeface="Trebuchet MS"/>
                <a:cs typeface="Trebuchet MS"/>
              </a:rPr>
              <a:t>ыту</a:t>
            </a:r>
            <a:r>
              <a:rPr dirty="0" sz="4000" spc="-17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деректердегі</a:t>
            </a:r>
            <a:r>
              <a:rPr dirty="0" sz="4000" spc="-165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лгілерді</a:t>
            </a:r>
            <a:r>
              <a:rPr dirty="0" sz="4000" spc="-16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аны</a:t>
            </a:r>
            <a:r>
              <a:rPr dirty="0" sz="4000" spc="-10">
                <a:latin typeface="Microsoft Sans Serif"/>
                <a:cs typeface="Microsoft Sans Serif"/>
              </a:rPr>
              <a:t>қ</a:t>
            </a:r>
            <a:r>
              <a:rPr dirty="0" sz="4000" spc="-10">
                <a:latin typeface="Trebuchet MS"/>
                <a:cs typeface="Trebuchet MS"/>
              </a:rPr>
              <a:t>тау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шін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алгоритмдерді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пайдаланады.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</a:t>
            </a:r>
            <a:r>
              <a:rPr dirty="0" sz="4000">
                <a:latin typeface="Microsoft Sans Serif"/>
                <a:cs typeface="Microsoft Sans Serif"/>
              </a:rPr>
              <a:t>ұ</a:t>
            </a:r>
            <a:r>
              <a:rPr dirty="0" sz="4000">
                <a:latin typeface="Trebuchet MS"/>
                <a:cs typeface="Trebuchet MS"/>
              </a:rPr>
              <a:t>л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лгілер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болжау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шін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деректер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лгісін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жасау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шін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пайдаланылады.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</a:t>
            </a:r>
            <a:r>
              <a:rPr dirty="0" sz="4000">
                <a:latin typeface="Microsoft Sans Serif"/>
                <a:cs typeface="Microsoft Sans Serif"/>
              </a:rPr>
              <a:t>ұ</a:t>
            </a:r>
            <a:r>
              <a:rPr dirty="0" sz="4000">
                <a:latin typeface="Trebuchet MS"/>
                <a:cs typeface="Trebuchet MS"/>
              </a:rPr>
              <a:t>л</a:t>
            </a:r>
            <a:r>
              <a:rPr dirty="0" sz="4000" spc="-114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модель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не</a:t>
            </a:r>
            <a:r>
              <a:rPr dirty="0" sz="4000">
                <a:latin typeface="Microsoft Sans Serif"/>
                <a:cs typeface="Microsoft Sans Serif"/>
              </a:rPr>
              <a:t>ғұ</a:t>
            </a:r>
            <a:r>
              <a:rPr dirty="0" sz="4000">
                <a:latin typeface="Trebuchet MS"/>
                <a:cs typeface="Trebuchet MS"/>
              </a:rPr>
              <a:t>рлым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25">
                <a:latin typeface="Trebuchet MS"/>
                <a:cs typeface="Trebuchet MS"/>
              </a:rPr>
              <a:t>к</a:t>
            </a:r>
            <a:r>
              <a:rPr dirty="0" sz="4000" spc="-25">
                <a:latin typeface="Microsoft Sans Serif"/>
                <a:cs typeface="Microsoft Sans Serif"/>
              </a:rPr>
              <a:t>ө</a:t>
            </a:r>
            <a:r>
              <a:rPr dirty="0" sz="4000" spc="-25">
                <a:latin typeface="Trebuchet MS"/>
                <a:cs typeface="Trebuchet MS"/>
              </a:rPr>
              <a:t>п </a:t>
            </a:r>
            <a:r>
              <a:rPr dirty="0" sz="4000">
                <a:latin typeface="Trebuchet MS"/>
                <a:cs typeface="Trebuchet MS"/>
              </a:rPr>
              <a:t>деректерді</a:t>
            </a:r>
            <a:r>
              <a:rPr dirty="0" sz="4000" spc="-18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өң</a:t>
            </a:r>
            <a:r>
              <a:rPr dirty="0" sz="4000">
                <a:latin typeface="Trebuchet MS"/>
                <a:cs typeface="Trebuchet MS"/>
              </a:rPr>
              <a:t>десе</a:t>
            </a:r>
            <a:r>
              <a:rPr dirty="0" sz="4000" spc="-17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не</a:t>
            </a:r>
            <a:r>
              <a:rPr dirty="0" sz="4000" spc="-18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ол</a:t>
            </a:r>
            <a:r>
              <a:rPr dirty="0" sz="4000" spc="-18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не</a:t>
            </a:r>
            <a:r>
              <a:rPr dirty="0" sz="4000">
                <a:latin typeface="Microsoft Sans Serif"/>
                <a:cs typeface="Microsoft Sans Serif"/>
              </a:rPr>
              <a:t>ғұ</a:t>
            </a:r>
            <a:r>
              <a:rPr dirty="0" sz="4000">
                <a:latin typeface="Trebuchet MS"/>
                <a:cs typeface="Trebuchet MS"/>
              </a:rPr>
              <a:t>рлым</a:t>
            </a:r>
            <a:r>
              <a:rPr dirty="0" sz="4000" spc="-175">
                <a:latin typeface="Trebuchet MS"/>
                <a:cs typeface="Trebuchet MS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ұ</a:t>
            </a:r>
            <a:r>
              <a:rPr dirty="0" sz="4000" spc="-10">
                <a:latin typeface="Trebuchet MS"/>
                <a:cs typeface="Trebuchet MS"/>
              </a:rPr>
              <a:t>за</a:t>
            </a:r>
            <a:r>
              <a:rPr dirty="0" sz="4000" spc="-10">
                <a:latin typeface="Microsoft Sans Serif"/>
                <a:cs typeface="Microsoft Sans Serif"/>
              </a:rPr>
              <a:t>қ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rebuchet MS"/>
                <a:cs typeface="Trebuchet MS"/>
              </a:rPr>
              <a:t>пайдаланылса,</a:t>
            </a:r>
            <a:r>
              <a:rPr dirty="0" sz="4000" spc="-180">
                <a:latin typeface="Trebuchet MS"/>
                <a:cs typeface="Trebuchet MS"/>
              </a:rPr>
              <a:t> </a:t>
            </a:r>
            <a:r>
              <a:rPr dirty="0" sz="4000" spc="-20">
                <a:latin typeface="Trebuchet MS"/>
                <a:cs typeface="Trebuchet MS"/>
              </a:rPr>
              <a:t>оны</a:t>
            </a:r>
            <a:r>
              <a:rPr dirty="0" sz="4000" spc="-20">
                <a:latin typeface="Microsoft Sans Serif"/>
                <a:cs typeface="Microsoft Sans Serif"/>
              </a:rPr>
              <a:t>ң </a:t>
            </a:r>
            <a:r>
              <a:rPr dirty="0" sz="4000">
                <a:latin typeface="Trebuchet MS"/>
                <a:cs typeface="Trebuchet MS"/>
              </a:rPr>
              <a:t>н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тижелері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со</a:t>
            </a:r>
            <a:r>
              <a:rPr dirty="0" sz="4000">
                <a:latin typeface="Microsoft Sans Serif"/>
                <a:cs typeface="Microsoft Sans Serif"/>
              </a:rPr>
              <a:t>ғұ</a:t>
            </a:r>
            <a:r>
              <a:rPr dirty="0" sz="4000">
                <a:latin typeface="Trebuchet MS"/>
                <a:cs typeface="Trebuchet MS"/>
              </a:rPr>
              <a:t>рлым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лірек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болады.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</a:t>
            </a:r>
            <a:r>
              <a:rPr dirty="0" sz="4000">
                <a:latin typeface="Microsoft Sans Serif"/>
                <a:cs typeface="Microsoft Sans Serif"/>
              </a:rPr>
              <a:t>ұ</a:t>
            </a:r>
            <a:r>
              <a:rPr dirty="0" sz="4000">
                <a:latin typeface="Trebuchet MS"/>
                <a:cs typeface="Trebuchet MS"/>
              </a:rPr>
              <a:t>л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адамдарды</a:t>
            </a:r>
            <a:r>
              <a:rPr dirty="0" sz="4000">
                <a:latin typeface="Microsoft Sans Serif"/>
                <a:cs typeface="Microsoft Sans Serif"/>
              </a:rPr>
              <a:t>ң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т</a:t>
            </a:r>
            <a:r>
              <a:rPr dirty="0" sz="4000" spc="-10">
                <a:latin typeface="Microsoft Sans Serif"/>
                <a:cs typeface="Microsoft Sans Serif"/>
              </a:rPr>
              <a:t>ә</a:t>
            </a:r>
            <a:r>
              <a:rPr dirty="0" sz="4000" spc="-10">
                <a:latin typeface="Trebuchet MS"/>
                <a:cs typeface="Trebuchet MS"/>
              </a:rPr>
              <a:t>жірибе </a:t>
            </a:r>
            <a:r>
              <a:rPr dirty="0" sz="4000" spc="-40">
                <a:latin typeface="Trebuchet MS"/>
                <a:cs typeface="Trebuchet MS"/>
              </a:rPr>
              <a:t>ар</a:t>
            </a:r>
            <a:r>
              <a:rPr dirty="0" sz="4000" spc="-40">
                <a:latin typeface="Microsoft Sans Serif"/>
                <a:cs typeface="Microsoft Sans Serif"/>
              </a:rPr>
              <a:t>қ</a:t>
            </a:r>
            <a:r>
              <a:rPr dirty="0" sz="4000" spc="-40">
                <a:latin typeface="Trebuchet MS"/>
                <a:cs typeface="Trebuchet MS"/>
              </a:rPr>
              <a:t>ылы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ө</a:t>
            </a:r>
            <a:r>
              <a:rPr dirty="0" sz="4000">
                <a:latin typeface="Trebuchet MS"/>
                <a:cs typeface="Trebuchet MS"/>
              </a:rPr>
              <a:t>з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да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дыларын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жетілдіруіне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ө</a:t>
            </a:r>
            <a:r>
              <a:rPr dirty="0" sz="4000">
                <a:latin typeface="Trebuchet MS"/>
                <a:cs typeface="Trebuchet MS"/>
              </a:rPr>
              <a:t>те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ұқ</a:t>
            </a:r>
            <a:r>
              <a:rPr dirty="0" sz="4000" spc="-10">
                <a:latin typeface="Trebuchet MS"/>
                <a:cs typeface="Trebuchet MS"/>
              </a:rPr>
              <a:t>сас.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buFont typeface="Trebuchet MS"/>
              <a:buChar char="•"/>
            </a:pPr>
            <a:endParaRPr sz="4000">
              <a:latin typeface="Trebuchet MS"/>
              <a:cs typeface="Trebuchet MS"/>
            </a:endParaRPr>
          </a:p>
          <a:p>
            <a:pPr marL="464820" marR="5080" indent="-452755">
              <a:lnSpc>
                <a:spcPts val="4270"/>
              </a:lnSpc>
              <a:spcBef>
                <a:spcPts val="5"/>
              </a:spcBef>
              <a:buSzPct val="122500"/>
              <a:buChar char="•"/>
              <a:tabLst>
                <a:tab pos="464820" algn="l"/>
              </a:tabLst>
            </a:pPr>
            <a:r>
              <a:rPr dirty="0" sz="4000">
                <a:latin typeface="Trebuchet MS"/>
                <a:cs typeface="Trebuchet MS"/>
              </a:rPr>
              <a:t>Д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ст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рлі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компьютерлік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ба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дарламалауды</a:t>
            </a:r>
            <a:r>
              <a:rPr dirty="0" sz="4000" spc="-13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нан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пісірумен</a:t>
            </a:r>
            <a:r>
              <a:rPr dirty="0" sz="4000" spc="-135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салыстыру</a:t>
            </a:r>
            <a:r>
              <a:rPr dirty="0" sz="4000" spc="-10">
                <a:latin typeface="Microsoft Sans Serif"/>
                <a:cs typeface="Microsoft Sans Serif"/>
              </a:rPr>
              <a:t>ғ</a:t>
            </a:r>
            <a:r>
              <a:rPr dirty="0" sz="4000" spc="-10">
                <a:latin typeface="Trebuchet MS"/>
                <a:cs typeface="Trebuchet MS"/>
              </a:rPr>
              <a:t>а </a:t>
            </a:r>
            <a:r>
              <a:rPr dirty="0" sz="4000">
                <a:latin typeface="Trebuchet MS"/>
                <a:cs typeface="Trebuchet MS"/>
              </a:rPr>
              <a:t>болады,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м</a:t>
            </a:r>
            <a:r>
              <a:rPr dirty="0" sz="4000">
                <a:latin typeface="Microsoft Sans Serif"/>
                <a:cs typeface="Microsoft Sans Serif"/>
              </a:rPr>
              <a:t>ұ</a:t>
            </a:r>
            <a:r>
              <a:rPr dirty="0" sz="4000">
                <a:latin typeface="Trebuchet MS"/>
                <a:cs typeface="Trebuchet MS"/>
              </a:rPr>
              <a:t>нда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рецепт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ингредиенттерді</a:t>
            </a:r>
            <a:r>
              <a:rPr dirty="0" sz="4000">
                <a:latin typeface="Microsoft Sans Serif"/>
                <a:cs typeface="Microsoft Sans Serif"/>
              </a:rPr>
              <a:t>ң </a:t>
            </a:r>
            <a:r>
              <a:rPr dirty="0" sz="4000" spc="-50">
                <a:latin typeface="Trebuchet MS"/>
                <a:cs typeface="Trebuchet MS"/>
              </a:rPr>
              <a:t>на</a:t>
            </a:r>
            <a:r>
              <a:rPr dirty="0" sz="4000" spc="-50">
                <a:latin typeface="Microsoft Sans Serif"/>
                <a:cs typeface="Microsoft Sans Serif"/>
              </a:rPr>
              <a:t>қ</a:t>
            </a:r>
            <a:r>
              <a:rPr dirty="0" sz="4000" spc="-50">
                <a:latin typeface="Trebuchet MS"/>
                <a:cs typeface="Trebuchet MS"/>
              </a:rPr>
              <a:t>ты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к</a:t>
            </a:r>
            <a:r>
              <a:rPr dirty="0" sz="4000">
                <a:latin typeface="Microsoft Sans Serif"/>
                <a:cs typeface="Microsoft Sans Serif"/>
              </a:rPr>
              <a:t>ө</a:t>
            </a:r>
            <a:r>
              <a:rPr dirty="0" sz="4000">
                <a:latin typeface="Trebuchet MS"/>
                <a:cs typeface="Trebuchet MS"/>
              </a:rPr>
              <a:t>лемін</a:t>
            </a:r>
            <a:r>
              <a:rPr dirty="0" sz="4000" spc="-1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не</a:t>
            </a:r>
            <a:r>
              <a:rPr dirty="0" sz="4000" spc="-14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арнайы </a:t>
            </a:r>
            <a:r>
              <a:rPr dirty="0" sz="4000">
                <a:latin typeface="Trebuchet MS"/>
                <a:cs typeface="Trebuchet MS"/>
              </a:rPr>
              <a:t>пісіру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шарттарын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талап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етеді.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Д</a:t>
            </a:r>
            <a:r>
              <a:rPr dirty="0" sz="4000">
                <a:latin typeface="Microsoft Sans Serif"/>
                <a:cs typeface="Microsoft Sans Serif"/>
              </a:rPr>
              <a:t>ә</a:t>
            </a:r>
            <a:r>
              <a:rPr dirty="0" sz="4000">
                <a:latin typeface="Trebuchet MS"/>
                <a:cs typeface="Trebuchet MS"/>
              </a:rPr>
              <a:t>ст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рлі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ба</a:t>
            </a:r>
            <a:r>
              <a:rPr dirty="0" sz="4000">
                <a:latin typeface="Microsoft Sans Serif"/>
                <a:cs typeface="Microsoft Sans Serif"/>
              </a:rPr>
              <a:t>ғ</a:t>
            </a:r>
            <a:r>
              <a:rPr dirty="0" sz="4000">
                <a:latin typeface="Trebuchet MS"/>
                <a:cs typeface="Trebuchet MS"/>
              </a:rPr>
              <a:t>дарламалау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сонымен</a:t>
            </a:r>
            <a:r>
              <a:rPr dirty="0" sz="4000" spc="-110">
                <a:latin typeface="Trebuchet MS"/>
                <a:cs typeface="Trebuchet MS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қ</a:t>
            </a:r>
            <a:r>
              <a:rPr dirty="0" sz="4000" spc="-20">
                <a:latin typeface="Trebuchet MS"/>
                <a:cs typeface="Trebuchet MS"/>
              </a:rPr>
              <a:t>атар </a:t>
            </a:r>
            <a:r>
              <a:rPr dirty="0" sz="4000">
                <a:latin typeface="Trebuchet MS"/>
                <a:cs typeface="Trebuchet MS"/>
              </a:rPr>
              <a:t>компьютер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</a:t>
            </a:r>
            <a:r>
              <a:rPr dirty="0" sz="4000">
                <a:latin typeface="Trebuchet MS"/>
                <a:cs typeface="Trebuchet MS"/>
              </a:rPr>
              <a:t>шін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30">
                <a:latin typeface="Trebuchet MS"/>
                <a:cs typeface="Trebuchet MS"/>
              </a:rPr>
              <a:t>егжей-</a:t>
            </a:r>
            <a:r>
              <a:rPr dirty="0" sz="4000">
                <a:latin typeface="Trebuchet MS"/>
                <a:cs typeface="Trebuchet MS"/>
              </a:rPr>
              <a:t>тегжейлі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30">
                <a:latin typeface="Trebuchet MS"/>
                <a:cs typeface="Trebuchet MS"/>
              </a:rPr>
              <a:t>н</a:t>
            </a:r>
            <a:r>
              <a:rPr dirty="0" sz="4000" spc="-30">
                <a:latin typeface="Microsoft Sans Serif"/>
                <a:cs typeface="Microsoft Sans Serif"/>
              </a:rPr>
              <a:t>ұ</a:t>
            </a:r>
            <a:r>
              <a:rPr dirty="0" sz="4000" spc="-30">
                <a:latin typeface="Trebuchet MS"/>
                <a:cs typeface="Trebuchet MS"/>
              </a:rPr>
              <a:t>с</a:t>
            </a:r>
            <a:r>
              <a:rPr dirty="0" sz="4000" spc="-30">
                <a:latin typeface="Microsoft Sans Serif"/>
                <a:cs typeface="Microsoft Sans Serif"/>
              </a:rPr>
              <a:t>қ</a:t>
            </a:r>
            <a:r>
              <a:rPr dirty="0" sz="4000" spc="-30">
                <a:latin typeface="Trebuchet MS"/>
                <a:cs typeface="Trebuchet MS"/>
              </a:rPr>
              <a:t>ауларды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жасауды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талап</a:t>
            </a:r>
            <a:r>
              <a:rPr dirty="0" sz="4000" spc="-12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етеді.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75"/>
              <a:t>Дәстүрлі</a:t>
            </a:r>
            <a:r>
              <a:rPr dirty="0" spc="-415"/>
              <a:t> </a:t>
            </a:r>
            <a:r>
              <a:rPr dirty="0" spc="-75"/>
              <a:t>бағдарламалау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8" y="3304032"/>
              <a:ext cx="8270748" cy="466953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1495" y="3337559"/>
              <a:ext cx="8165592" cy="456590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91501" y="3327260"/>
              <a:ext cx="8186420" cy="4586605"/>
            </a:xfrm>
            <a:custGeom>
              <a:avLst/>
              <a:gdLst/>
              <a:ahLst/>
              <a:cxnLst/>
              <a:rect l="l" t="t" r="r" b="b"/>
              <a:pathLst>
                <a:path w="8186420" h="4586605">
                  <a:moveTo>
                    <a:pt x="8175726" y="4586224"/>
                  </a:moveTo>
                  <a:lnTo>
                    <a:pt x="10464" y="4586224"/>
                  </a:lnTo>
                  <a:lnTo>
                    <a:pt x="8140" y="4585957"/>
                  </a:lnTo>
                  <a:lnTo>
                    <a:pt x="0" y="4575746"/>
                  </a:lnTo>
                  <a:lnTo>
                    <a:pt x="0" y="10464"/>
                  </a:lnTo>
                  <a:lnTo>
                    <a:pt x="10464" y="0"/>
                  </a:lnTo>
                  <a:lnTo>
                    <a:pt x="8175726" y="0"/>
                  </a:lnTo>
                  <a:lnTo>
                    <a:pt x="8186191" y="10464"/>
                  </a:lnTo>
                  <a:lnTo>
                    <a:pt x="20942" y="10464"/>
                  </a:lnTo>
                  <a:lnTo>
                    <a:pt x="10464" y="20942"/>
                  </a:lnTo>
                  <a:lnTo>
                    <a:pt x="20942" y="20942"/>
                  </a:lnTo>
                  <a:lnTo>
                    <a:pt x="20942" y="4565281"/>
                  </a:lnTo>
                  <a:lnTo>
                    <a:pt x="10464" y="4565281"/>
                  </a:lnTo>
                  <a:lnTo>
                    <a:pt x="20942" y="4575746"/>
                  </a:lnTo>
                  <a:lnTo>
                    <a:pt x="8186191" y="4575746"/>
                  </a:lnTo>
                  <a:lnTo>
                    <a:pt x="8185937" y="4578083"/>
                  </a:lnTo>
                  <a:lnTo>
                    <a:pt x="8178050" y="4585957"/>
                  </a:lnTo>
                  <a:lnTo>
                    <a:pt x="8175726" y="4586224"/>
                  </a:lnTo>
                  <a:close/>
                </a:path>
                <a:path w="8186420" h="4586605">
                  <a:moveTo>
                    <a:pt x="20942" y="20942"/>
                  </a:moveTo>
                  <a:lnTo>
                    <a:pt x="10464" y="20942"/>
                  </a:lnTo>
                  <a:lnTo>
                    <a:pt x="20942" y="10464"/>
                  </a:lnTo>
                  <a:lnTo>
                    <a:pt x="20942" y="20942"/>
                  </a:lnTo>
                  <a:close/>
                </a:path>
                <a:path w="8186420" h="4586605">
                  <a:moveTo>
                    <a:pt x="8165261" y="20942"/>
                  </a:moveTo>
                  <a:lnTo>
                    <a:pt x="20942" y="20942"/>
                  </a:lnTo>
                  <a:lnTo>
                    <a:pt x="20942" y="10464"/>
                  </a:lnTo>
                  <a:lnTo>
                    <a:pt x="8165261" y="10464"/>
                  </a:lnTo>
                  <a:lnTo>
                    <a:pt x="8165261" y="20942"/>
                  </a:lnTo>
                  <a:close/>
                </a:path>
                <a:path w="8186420" h="4586605">
                  <a:moveTo>
                    <a:pt x="8165261" y="4575746"/>
                  </a:moveTo>
                  <a:lnTo>
                    <a:pt x="8165261" y="10464"/>
                  </a:lnTo>
                  <a:lnTo>
                    <a:pt x="8175726" y="20942"/>
                  </a:lnTo>
                  <a:lnTo>
                    <a:pt x="8186191" y="20942"/>
                  </a:lnTo>
                  <a:lnTo>
                    <a:pt x="8186191" y="4565281"/>
                  </a:lnTo>
                  <a:lnTo>
                    <a:pt x="8175726" y="4565281"/>
                  </a:lnTo>
                  <a:lnTo>
                    <a:pt x="8165261" y="4575746"/>
                  </a:lnTo>
                  <a:close/>
                </a:path>
                <a:path w="8186420" h="4586605">
                  <a:moveTo>
                    <a:pt x="8186191" y="20942"/>
                  </a:moveTo>
                  <a:lnTo>
                    <a:pt x="8175726" y="20942"/>
                  </a:lnTo>
                  <a:lnTo>
                    <a:pt x="8165261" y="10464"/>
                  </a:lnTo>
                  <a:lnTo>
                    <a:pt x="8186191" y="10464"/>
                  </a:lnTo>
                  <a:lnTo>
                    <a:pt x="8186191" y="20942"/>
                  </a:lnTo>
                  <a:close/>
                </a:path>
                <a:path w="8186420" h="4586605">
                  <a:moveTo>
                    <a:pt x="20942" y="4575746"/>
                  </a:moveTo>
                  <a:lnTo>
                    <a:pt x="10464" y="4565281"/>
                  </a:lnTo>
                  <a:lnTo>
                    <a:pt x="20942" y="4565281"/>
                  </a:lnTo>
                  <a:lnTo>
                    <a:pt x="20942" y="4575746"/>
                  </a:lnTo>
                  <a:close/>
                </a:path>
                <a:path w="8186420" h="4586605">
                  <a:moveTo>
                    <a:pt x="8165261" y="4575746"/>
                  </a:moveTo>
                  <a:lnTo>
                    <a:pt x="20942" y="4575746"/>
                  </a:lnTo>
                  <a:lnTo>
                    <a:pt x="20942" y="4565281"/>
                  </a:lnTo>
                  <a:lnTo>
                    <a:pt x="8165261" y="4565281"/>
                  </a:lnTo>
                  <a:lnTo>
                    <a:pt x="8165261" y="4575746"/>
                  </a:lnTo>
                  <a:close/>
                </a:path>
                <a:path w="8186420" h="4586605">
                  <a:moveTo>
                    <a:pt x="8186191" y="4575746"/>
                  </a:moveTo>
                  <a:lnTo>
                    <a:pt x="8165261" y="4575746"/>
                  </a:lnTo>
                  <a:lnTo>
                    <a:pt x="8175726" y="4565281"/>
                  </a:lnTo>
                  <a:lnTo>
                    <a:pt x="8186191" y="4565281"/>
                  </a:lnTo>
                  <a:lnTo>
                    <a:pt x="8186191" y="45757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5307" y="3272027"/>
              <a:ext cx="8092440" cy="457047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6455" y="3307079"/>
              <a:ext cx="7987283" cy="446532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496105" y="3296399"/>
              <a:ext cx="8009255" cy="4486910"/>
            </a:xfrm>
            <a:custGeom>
              <a:avLst/>
              <a:gdLst/>
              <a:ahLst/>
              <a:cxnLst/>
              <a:rect l="l" t="t" r="r" b="b"/>
              <a:pathLst>
                <a:path w="8009255" h="4486909">
                  <a:moveTo>
                    <a:pt x="7998180" y="4486910"/>
                  </a:moveTo>
                  <a:lnTo>
                    <a:pt x="10464" y="4486910"/>
                  </a:lnTo>
                  <a:lnTo>
                    <a:pt x="8140" y="4486643"/>
                  </a:lnTo>
                  <a:lnTo>
                    <a:pt x="0" y="4476432"/>
                  </a:lnTo>
                  <a:lnTo>
                    <a:pt x="0" y="10464"/>
                  </a:lnTo>
                  <a:lnTo>
                    <a:pt x="10464" y="0"/>
                  </a:lnTo>
                  <a:lnTo>
                    <a:pt x="7998180" y="0"/>
                  </a:lnTo>
                  <a:lnTo>
                    <a:pt x="8008658" y="10464"/>
                  </a:lnTo>
                  <a:lnTo>
                    <a:pt x="20929" y="10464"/>
                  </a:lnTo>
                  <a:lnTo>
                    <a:pt x="10464" y="20942"/>
                  </a:lnTo>
                  <a:lnTo>
                    <a:pt x="20929" y="20942"/>
                  </a:lnTo>
                  <a:lnTo>
                    <a:pt x="20929" y="4465967"/>
                  </a:lnTo>
                  <a:lnTo>
                    <a:pt x="10464" y="4465967"/>
                  </a:lnTo>
                  <a:lnTo>
                    <a:pt x="20929" y="4476432"/>
                  </a:lnTo>
                  <a:lnTo>
                    <a:pt x="8008658" y="4476432"/>
                  </a:lnTo>
                  <a:lnTo>
                    <a:pt x="8008391" y="4478769"/>
                  </a:lnTo>
                  <a:lnTo>
                    <a:pt x="8000517" y="4486643"/>
                  </a:lnTo>
                  <a:lnTo>
                    <a:pt x="7998180" y="4486910"/>
                  </a:lnTo>
                  <a:close/>
                </a:path>
                <a:path w="8009255" h="4486909">
                  <a:moveTo>
                    <a:pt x="20929" y="20942"/>
                  </a:moveTo>
                  <a:lnTo>
                    <a:pt x="10464" y="20942"/>
                  </a:lnTo>
                  <a:lnTo>
                    <a:pt x="20929" y="10464"/>
                  </a:lnTo>
                  <a:lnTo>
                    <a:pt x="20929" y="20942"/>
                  </a:lnTo>
                  <a:close/>
                </a:path>
                <a:path w="8009255" h="4486909">
                  <a:moveTo>
                    <a:pt x="7987715" y="20942"/>
                  </a:moveTo>
                  <a:lnTo>
                    <a:pt x="20929" y="20942"/>
                  </a:lnTo>
                  <a:lnTo>
                    <a:pt x="20929" y="10464"/>
                  </a:lnTo>
                  <a:lnTo>
                    <a:pt x="7987715" y="10464"/>
                  </a:lnTo>
                  <a:lnTo>
                    <a:pt x="7987715" y="20942"/>
                  </a:lnTo>
                  <a:close/>
                </a:path>
                <a:path w="8009255" h="4486909">
                  <a:moveTo>
                    <a:pt x="7987715" y="4476432"/>
                  </a:moveTo>
                  <a:lnTo>
                    <a:pt x="7987715" y="10464"/>
                  </a:lnTo>
                  <a:lnTo>
                    <a:pt x="7998180" y="20942"/>
                  </a:lnTo>
                  <a:lnTo>
                    <a:pt x="8008658" y="20942"/>
                  </a:lnTo>
                  <a:lnTo>
                    <a:pt x="8008658" y="4465967"/>
                  </a:lnTo>
                  <a:lnTo>
                    <a:pt x="7998180" y="4465967"/>
                  </a:lnTo>
                  <a:lnTo>
                    <a:pt x="7987715" y="4476432"/>
                  </a:lnTo>
                  <a:close/>
                </a:path>
                <a:path w="8009255" h="4486909">
                  <a:moveTo>
                    <a:pt x="8008658" y="20942"/>
                  </a:moveTo>
                  <a:lnTo>
                    <a:pt x="7998180" y="20942"/>
                  </a:lnTo>
                  <a:lnTo>
                    <a:pt x="7987715" y="10464"/>
                  </a:lnTo>
                  <a:lnTo>
                    <a:pt x="8008658" y="10464"/>
                  </a:lnTo>
                  <a:lnTo>
                    <a:pt x="8008658" y="20942"/>
                  </a:lnTo>
                  <a:close/>
                </a:path>
                <a:path w="8009255" h="4486909">
                  <a:moveTo>
                    <a:pt x="20929" y="4476432"/>
                  </a:moveTo>
                  <a:lnTo>
                    <a:pt x="10464" y="4465967"/>
                  </a:lnTo>
                  <a:lnTo>
                    <a:pt x="20929" y="4465967"/>
                  </a:lnTo>
                  <a:lnTo>
                    <a:pt x="20929" y="4476432"/>
                  </a:lnTo>
                  <a:close/>
                </a:path>
                <a:path w="8009255" h="4486909">
                  <a:moveTo>
                    <a:pt x="7987715" y="4476432"/>
                  </a:moveTo>
                  <a:lnTo>
                    <a:pt x="20929" y="4476432"/>
                  </a:lnTo>
                  <a:lnTo>
                    <a:pt x="20929" y="4465967"/>
                  </a:lnTo>
                  <a:lnTo>
                    <a:pt x="7987715" y="4465967"/>
                  </a:lnTo>
                  <a:lnTo>
                    <a:pt x="7987715" y="4476432"/>
                  </a:lnTo>
                  <a:close/>
                </a:path>
                <a:path w="8009255" h="4486909">
                  <a:moveTo>
                    <a:pt x="8008658" y="4476432"/>
                  </a:moveTo>
                  <a:lnTo>
                    <a:pt x="7987715" y="4476432"/>
                  </a:lnTo>
                  <a:lnTo>
                    <a:pt x="7998180" y="4465967"/>
                  </a:lnTo>
                  <a:lnTo>
                    <a:pt x="8008658" y="4465967"/>
                  </a:lnTo>
                  <a:lnTo>
                    <a:pt x="8008658" y="4476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9099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Trebuchet MS"/>
                <a:cs typeface="Trebuchet MS"/>
              </a:rPr>
              <a:t>Машиналы</a:t>
            </a:r>
            <a:r>
              <a:rPr dirty="0"/>
              <a:t>қ</a:t>
            </a:r>
            <a:r>
              <a:rPr dirty="0" spc="-190"/>
              <a:t> </a:t>
            </a:r>
            <a:r>
              <a:rPr dirty="0" spc="-10">
                <a:latin typeface="Trebuchet MS"/>
                <a:cs typeface="Trebuchet MS"/>
              </a:rPr>
              <a:t>о</a:t>
            </a:r>
            <a:r>
              <a:rPr dirty="0" spc="-10"/>
              <a:t>қ</a:t>
            </a:r>
            <a:r>
              <a:rPr dirty="0" spc="-10">
                <a:latin typeface="Trebuchet MS"/>
                <a:cs typeface="Trebuchet MS"/>
              </a:rPr>
              <a:t>ыту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8" y="3409188"/>
              <a:ext cx="8013192" cy="45262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3020" y="3442715"/>
              <a:ext cx="7908035" cy="44211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92136" y="3432924"/>
              <a:ext cx="7929880" cy="4442460"/>
            </a:xfrm>
            <a:custGeom>
              <a:avLst/>
              <a:gdLst/>
              <a:ahLst/>
              <a:cxnLst/>
              <a:rect l="l" t="t" r="r" b="b"/>
              <a:pathLst>
                <a:path w="7929880" h="4442459">
                  <a:moveTo>
                    <a:pt x="7918818" y="4442460"/>
                  </a:moveTo>
                  <a:lnTo>
                    <a:pt x="10464" y="4442460"/>
                  </a:lnTo>
                  <a:lnTo>
                    <a:pt x="8140" y="4442193"/>
                  </a:lnTo>
                  <a:lnTo>
                    <a:pt x="0" y="4431982"/>
                  </a:lnTo>
                  <a:lnTo>
                    <a:pt x="0" y="10464"/>
                  </a:lnTo>
                  <a:lnTo>
                    <a:pt x="10464" y="0"/>
                  </a:lnTo>
                  <a:lnTo>
                    <a:pt x="7918818" y="0"/>
                  </a:lnTo>
                  <a:lnTo>
                    <a:pt x="7929283" y="10464"/>
                  </a:lnTo>
                  <a:lnTo>
                    <a:pt x="20942" y="10464"/>
                  </a:lnTo>
                  <a:lnTo>
                    <a:pt x="10464" y="20929"/>
                  </a:lnTo>
                  <a:lnTo>
                    <a:pt x="20942" y="20929"/>
                  </a:lnTo>
                  <a:lnTo>
                    <a:pt x="20942" y="4421517"/>
                  </a:lnTo>
                  <a:lnTo>
                    <a:pt x="10464" y="4421517"/>
                  </a:lnTo>
                  <a:lnTo>
                    <a:pt x="20942" y="4431982"/>
                  </a:lnTo>
                  <a:lnTo>
                    <a:pt x="7929283" y="4431982"/>
                  </a:lnTo>
                  <a:lnTo>
                    <a:pt x="7929016" y="4434319"/>
                  </a:lnTo>
                  <a:lnTo>
                    <a:pt x="7921142" y="4442193"/>
                  </a:lnTo>
                  <a:lnTo>
                    <a:pt x="7918818" y="4442460"/>
                  </a:lnTo>
                  <a:close/>
                </a:path>
                <a:path w="7929880" h="4442459">
                  <a:moveTo>
                    <a:pt x="20942" y="20929"/>
                  </a:moveTo>
                  <a:lnTo>
                    <a:pt x="10464" y="20929"/>
                  </a:lnTo>
                  <a:lnTo>
                    <a:pt x="20942" y="10464"/>
                  </a:lnTo>
                  <a:lnTo>
                    <a:pt x="20942" y="20929"/>
                  </a:lnTo>
                  <a:close/>
                </a:path>
                <a:path w="7929880" h="4442459">
                  <a:moveTo>
                    <a:pt x="7908340" y="20929"/>
                  </a:moveTo>
                  <a:lnTo>
                    <a:pt x="20942" y="20929"/>
                  </a:lnTo>
                  <a:lnTo>
                    <a:pt x="20942" y="10464"/>
                  </a:lnTo>
                  <a:lnTo>
                    <a:pt x="7908340" y="10464"/>
                  </a:lnTo>
                  <a:lnTo>
                    <a:pt x="7908340" y="20929"/>
                  </a:lnTo>
                  <a:close/>
                </a:path>
                <a:path w="7929880" h="4442459">
                  <a:moveTo>
                    <a:pt x="7908340" y="4431982"/>
                  </a:moveTo>
                  <a:lnTo>
                    <a:pt x="7908340" y="10464"/>
                  </a:lnTo>
                  <a:lnTo>
                    <a:pt x="7918818" y="20929"/>
                  </a:lnTo>
                  <a:lnTo>
                    <a:pt x="7929283" y="20929"/>
                  </a:lnTo>
                  <a:lnTo>
                    <a:pt x="7929283" y="4421517"/>
                  </a:lnTo>
                  <a:lnTo>
                    <a:pt x="7918818" y="4421517"/>
                  </a:lnTo>
                  <a:lnTo>
                    <a:pt x="7908340" y="4431982"/>
                  </a:lnTo>
                  <a:close/>
                </a:path>
                <a:path w="7929880" h="4442459">
                  <a:moveTo>
                    <a:pt x="7929283" y="20929"/>
                  </a:moveTo>
                  <a:lnTo>
                    <a:pt x="7918818" y="20929"/>
                  </a:lnTo>
                  <a:lnTo>
                    <a:pt x="7908340" y="10464"/>
                  </a:lnTo>
                  <a:lnTo>
                    <a:pt x="7929283" y="10464"/>
                  </a:lnTo>
                  <a:lnTo>
                    <a:pt x="7929283" y="20929"/>
                  </a:lnTo>
                  <a:close/>
                </a:path>
                <a:path w="7929880" h="4442459">
                  <a:moveTo>
                    <a:pt x="20942" y="4431982"/>
                  </a:moveTo>
                  <a:lnTo>
                    <a:pt x="10464" y="4421517"/>
                  </a:lnTo>
                  <a:lnTo>
                    <a:pt x="20942" y="4421517"/>
                  </a:lnTo>
                  <a:lnTo>
                    <a:pt x="20942" y="4431982"/>
                  </a:lnTo>
                  <a:close/>
                </a:path>
                <a:path w="7929880" h="4442459">
                  <a:moveTo>
                    <a:pt x="7908340" y="4431982"/>
                  </a:moveTo>
                  <a:lnTo>
                    <a:pt x="20942" y="4431982"/>
                  </a:lnTo>
                  <a:lnTo>
                    <a:pt x="20942" y="4421517"/>
                  </a:lnTo>
                  <a:lnTo>
                    <a:pt x="7908340" y="4421517"/>
                  </a:lnTo>
                  <a:lnTo>
                    <a:pt x="7908340" y="4431982"/>
                  </a:lnTo>
                  <a:close/>
                </a:path>
                <a:path w="7929880" h="4442459">
                  <a:moveTo>
                    <a:pt x="7929283" y="4431982"/>
                  </a:moveTo>
                  <a:lnTo>
                    <a:pt x="7908340" y="4431982"/>
                  </a:lnTo>
                  <a:lnTo>
                    <a:pt x="7918818" y="4421517"/>
                  </a:lnTo>
                  <a:lnTo>
                    <a:pt x="7929283" y="4421517"/>
                  </a:lnTo>
                  <a:lnTo>
                    <a:pt x="7929283" y="44319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4116" y="3390900"/>
              <a:ext cx="8078724" cy="45628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75264" y="3424427"/>
              <a:ext cx="7975092" cy="44592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865281" y="3414382"/>
              <a:ext cx="7995920" cy="4479925"/>
            </a:xfrm>
            <a:custGeom>
              <a:avLst/>
              <a:gdLst/>
              <a:ahLst/>
              <a:cxnLst/>
              <a:rect l="l" t="t" r="r" b="b"/>
              <a:pathLst>
                <a:path w="7995919" h="4479925">
                  <a:moveTo>
                    <a:pt x="7985099" y="4479544"/>
                  </a:moveTo>
                  <a:lnTo>
                    <a:pt x="10464" y="4479544"/>
                  </a:lnTo>
                  <a:lnTo>
                    <a:pt x="8140" y="4479277"/>
                  </a:lnTo>
                  <a:lnTo>
                    <a:pt x="0" y="4469066"/>
                  </a:lnTo>
                  <a:lnTo>
                    <a:pt x="0" y="10464"/>
                  </a:lnTo>
                  <a:lnTo>
                    <a:pt x="10464" y="0"/>
                  </a:lnTo>
                  <a:lnTo>
                    <a:pt x="7985099" y="0"/>
                  </a:lnTo>
                  <a:lnTo>
                    <a:pt x="7995577" y="10464"/>
                  </a:lnTo>
                  <a:lnTo>
                    <a:pt x="20942" y="10464"/>
                  </a:lnTo>
                  <a:lnTo>
                    <a:pt x="10464" y="20942"/>
                  </a:lnTo>
                  <a:lnTo>
                    <a:pt x="20942" y="20942"/>
                  </a:lnTo>
                  <a:lnTo>
                    <a:pt x="20942" y="4458601"/>
                  </a:lnTo>
                  <a:lnTo>
                    <a:pt x="10464" y="4458601"/>
                  </a:lnTo>
                  <a:lnTo>
                    <a:pt x="20942" y="4469066"/>
                  </a:lnTo>
                  <a:lnTo>
                    <a:pt x="7995577" y="4469066"/>
                  </a:lnTo>
                  <a:lnTo>
                    <a:pt x="7995310" y="4471403"/>
                  </a:lnTo>
                  <a:lnTo>
                    <a:pt x="7987436" y="4479277"/>
                  </a:lnTo>
                  <a:lnTo>
                    <a:pt x="7985099" y="4479544"/>
                  </a:lnTo>
                  <a:close/>
                </a:path>
                <a:path w="7995919" h="4479925">
                  <a:moveTo>
                    <a:pt x="20942" y="20942"/>
                  </a:moveTo>
                  <a:lnTo>
                    <a:pt x="10464" y="20942"/>
                  </a:lnTo>
                  <a:lnTo>
                    <a:pt x="20942" y="10464"/>
                  </a:lnTo>
                  <a:lnTo>
                    <a:pt x="20942" y="20942"/>
                  </a:lnTo>
                  <a:close/>
                </a:path>
                <a:path w="7995919" h="4479925">
                  <a:moveTo>
                    <a:pt x="7974634" y="20942"/>
                  </a:moveTo>
                  <a:lnTo>
                    <a:pt x="20942" y="20942"/>
                  </a:lnTo>
                  <a:lnTo>
                    <a:pt x="20942" y="10464"/>
                  </a:lnTo>
                  <a:lnTo>
                    <a:pt x="7974634" y="10464"/>
                  </a:lnTo>
                  <a:lnTo>
                    <a:pt x="7974634" y="20942"/>
                  </a:lnTo>
                  <a:close/>
                </a:path>
                <a:path w="7995919" h="4479925">
                  <a:moveTo>
                    <a:pt x="7974634" y="4469066"/>
                  </a:moveTo>
                  <a:lnTo>
                    <a:pt x="7974634" y="10464"/>
                  </a:lnTo>
                  <a:lnTo>
                    <a:pt x="7985099" y="20942"/>
                  </a:lnTo>
                  <a:lnTo>
                    <a:pt x="7995577" y="20942"/>
                  </a:lnTo>
                  <a:lnTo>
                    <a:pt x="7995577" y="4458601"/>
                  </a:lnTo>
                  <a:lnTo>
                    <a:pt x="7985099" y="4458601"/>
                  </a:lnTo>
                  <a:lnTo>
                    <a:pt x="7974634" y="4469066"/>
                  </a:lnTo>
                  <a:close/>
                </a:path>
                <a:path w="7995919" h="4479925">
                  <a:moveTo>
                    <a:pt x="7995577" y="20942"/>
                  </a:moveTo>
                  <a:lnTo>
                    <a:pt x="7985099" y="20942"/>
                  </a:lnTo>
                  <a:lnTo>
                    <a:pt x="7974634" y="10464"/>
                  </a:lnTo>
                  <a:lnTo>
                    <a:pt x="7995577" y="10464"/>
                  </a:lnTo>
                  <a:lnTo>
                    <a:pt x="7995577" y="20942"/>
                  </a:lnTo>
                  <a:close/>
                </a:path>
                <a:path w="7995919" h="4479925">
                  <a:moveTo>
                    <a:pt x="20942" y="4469066"/>
                  </a:moveTo>
                  <a:lnTo>
                    <a:pt x="10464" y="4458601"/>
                  </a:lnTo>
                  <a:lnTo>
                    <a:pt x="20942" y="4458601"/>
                  </a:lnTo>
                  <a:lnTo>
                    <a:pt x="20942" y="4469066"/>
                  </a:lnTo>
                  <a:close/>
                </a:path>
                <a:path w="7995919" h="4479925">
                  <a:moveTo>
                    <a:pt x="7974634" y="4469066"/>
                  </a:moveTo>
                  <a:lnTo>
                    <a:pt x="20942" y="4469066"/>
                  </a:lnTo>
                  <a:lnTo>
                    <a:pt x="20942" y="4458601"/>
                  </a:lnTo>
                  <a:lnTo>
                    <a:pt x="7974634" y="4458601"/>
                  </a:lnTo>
                  <a:lnTo>
                    <a:pt x="7974634" y="4469066"/>
                  </a:lnTo>
                  <a:close/>
                </a:path>
                <a:path w="7995919" h="4479925">
                  <a:moveTo>
                    <a:pt x="7995577" y="4469066"/>
                  </a:moveTo>
                  <a:lnTo>
                    <a:pt x="7974634" y="4469066"/>
                  </a:lnTo>
                  <a:lnTo>
                    <a:pt x="7985099" y="4458601"/>
                  </a:lnTo>
                  <a:lnTo>
                    <a:pt x="7995577" y="4458601"/>
                  </a:lnTo>
                  <a:lnTo>
                    <a:pt x="7995577" y="4469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951" y="4247388"/>
            <a:ext cx="15473171" cy="37261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Машиналық</a:t>
            </a:r>
            <a:r>
              <a:rPr dirty="0" spc="-430"/>
              <a:t> </a:t>
            </a:r>
            <a:r>
              <a:rPr dirty="0" spc="-20"/>
              <a:t>оқыту</a:t>
            </a:r>
            <a:r>
              <a:rPr dirty="0" spc="-430"/>
              <a:t> </a:t>
            </a:r>
            <a:r>
              <a:rPr dirty="0" spc="-30"/>
              <a:t>мысалдары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1659" y="2359151"/>
            <a:ext cx="8804148" cy="8083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55"/>
              <a:t>Машиналық</a:t>
            </a:r>
            <a:r>
              <a:rPr dirty="0" spc="-430"/>
              <a:t> </a:t>
            </a:r>
            <a:r>
              <a:rPr dirty="0" spc="-20"/>
              <a:t>оқыту</a:t>
            </a:r>
            <a:r>
              <a:rPr dirty="0" spc="-430"/>
              <a:t> </a:t>
            </a:r>
            <a:r>
              <a:rPr dirty="0" spc="-30"/>
              <a:t>мысалдары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Машиналық</a:t>
            </a:r>
            <a:r>
              <a:rPr dirty="0" spc="-380"/>
              <a:t> </a:t>
            </a:r>
            <a:r>
              <a:rPr dirty="0" spc="-80"/>
              <a:t>оқытудың</a:t>
            </a:r>
            <a:r>
              <a:rPr dirty="0" spc="-370"/>
              <a:t> </a:t>
            </a:r>
            <a:r>
              <a:rPr dirty="0" spc="-35"/>
              <a:t>түрлері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4927" y="3203447"/>
              <a:ext cx="13101828" cy="58232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304" rIns="0" bIns="0" rtlCol="0" vert="horz">
            <a:spAutoFit/>
          </a:bodyPr>
          <a:lstStyle/>
          <a:p>
            <a:pPr marL="34036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Машиналық</a:t>
            </a:r>
            <a:r>
              <a:rPr dirty="0" spc="-380"/>
              <a:t> </a:t>
            </a:r>
            <a:r>
              <a:rPr dirty="0" spc="-80"/>
              <a:t>оқытудың</a:t>
            </a:r>
            <a:r>
              <a:rPr dirty="0" spc="-370"/>
              <a:t> </a:t>
            </a:r>
            <a:r>
              <a:rPr dirty="0" spc="-35"/>
              <a:t>түрлері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514984" marR="5080" indent="-502920">
              <a:lnSpc>
                <a:spcPts val="4270"/>
              </a:lnSpc>
              <a:spcBef>
                <a:spcPts val="635"/>
              </a:spcBef>
              <a:buSzPct val="122784"/>
              <a:buChar char="•"/>
              <a:tabLst>
                <a:tab pos="514984" algn="l"/>
              </a:tabLst>
            </a:pPr>
            <a:r>
              <a:rPr dirty="0" spc="-40"/>
              <a:t>Ба</a:t>
            </a:r>
            <a:r>
              <a:rPr dirty="0" spc="-40">
                <a:latin typeface="Microsoft Sans Serif"/>
                <a:cs typeface="Microsoft Sans Serif"/>
              </a:rPr>
              <a:t>қ</a:t>
            </a:r>
            <a:r>
              <a:rPr dirty="0" spc="-40"/>
              <a:t>ыланатын</a:t>
            </a:r>
            <a:r>
              <a:rPr dirty="0" spc="-180"/>
              <a:t> </a:t>
            </a:r>
            <a:r>
              <a:rPr dirty="0" spc="-55"/>
              <a:t>о</a:t>
            </a:r>
            <a:r>
              <a:rPr dirty="0" spc="-55">
                <a:latin typeface="Microsoft Sans Serif"/>
                <a:cs typeface="Microsoft Sans Serif"/>
              </a:rPr>
              <a:t>қ</a:t>
            </a:r>
            <a:r>
              <a:rPr dirty="0" spc="-55"/>
              <a:t>ыту</a:t>
            </a:r>
            <a:r>
              <a:rPr dirty="0" spc="-175"/>
              <a:t> </a:t>
            </a:r>
            <a:r>
              <a:rPr dirty="0"/>
              <a:t>-</a:t>
            </a:r>
            <a:r>
              <a:rPr dirty="0" spc="-185"/>
              <a:t> </a:t>
            </a:r>
            <a:r>
              <a:rPr dirty="0"/>
              <a:t>б</a:t>
            </a:r>
            <a:r>
              <a:rPr dirty="0">
                <a:latin typeface="Microsoft Sans Serif"/>
                <a:cs typeface="Microsoft Sans Serif"/>
              </a:rPr>
              <a:t>ұ</a:t>
            </a:r>
            <a:r>
              <a:rPr dirty="0"/>
              <a:t>л</a:t>
            </a:r>
            <a:r>
              <a:rPr dirty="0" spc="-175"/>
              <a:t> </a:t>
            </a:r>
            <a:r>
              <a:rPr dirty="0" spc="-30"/>
              <a:t>машиналы</a:t>
            </a:r>
            <a:r>
              <a:rPr dirty="0" spc="-30">
                <a:latin typeface="Microsoft Sans Serif"/>
                <a:cs typeface="Microsoft Sans Serif"/>
              </a:rPr>
              <a:t>қ</a:t>
            </a:r>
            <a:r>
              <a:rPr dirty="0" spc="-40">
                <a:latin typeface="Microsoft Sans Serif"/>
                <a:cs typeface="Microsoft Sans Serif"/>
              </a:rPr>
              <a:t> </a:t>
            </a:r>
            <a:r>
              <a:rPr dirty="0" spc="-55"/>
              <a:t>о</a:t>
            </a:r>
            <a:r>
              <a:rPr dirty="0" spc="-55">
                <a:latin typeface="Microsoft Sans Serif"/>
                <a:cs typeface="Microsoft Sans Serif"/>
              </a:rPr>
              <a:t>қ</a:t>
            </a:r>
            <a:r>
              <a:rPr dirty="0" spc="-55"/>
              <a:t>ыту</a:t>
            </a:r>
            <a:r>
              <a:rPr dirty="0" spc="-175"/>
              <a:t> </a:t>
            </a:r>
            <a:r>
              <a:rPr dirty="0" spc="-10">
                <a:latin typeface="Microsoft Sans Serif"/>
                <a:cs typeface="Microsoft Sans Serif"/>
              </a:rPr>
              <a:t>ү</a:t>
            </a:r>
            <a:r>
              <a:rPr dirty="0" spc="-10"/>
              <a:t>лгісі </a:t>
            </a:r>
            <a:r>
              <a:rPr dirty="0"/>
              <a:t>бар</a:t>
            </a:r>
            <a:r>
              <a:rPr dirty="0" spc="-140"/>
              <a:t> </a:t>
            </a:r>
            <a:r>
              <a:rPr dirty="0"/>
              <a:t>кіріс</a:t>
            </a:r>
            <a:r>
              <a:rPr dirty="0" spc="-135"/>
              <a:t> </a:t>
            </a:r>
            <a:r>
              <a:rPr dirty="0"/>
              <a:t>деректері</a:t>
            </a:r>
            <a:r>
              <a:rPr dirty="0" spc="-135"/>
              <a:t> </a:t>
            </a:r>
            <a:r>
              <a:rPr dirty="0"/>
              <a:t>мен</a:t>
            </a:r>
            <a:r>
              <a:rPr dirty="0" spc="-135"/>
              <a:t> </a:t>
            </a:r>
            <a:r>
              <a:rPr dirty="0"/>
              <a:t>оны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dirty="0" spc="5">
                <a:latin typeface="Microsoft Sans Serif"/>
                <a:cs typeface="Microsoft Sans Serif"/>
              </a:rPr>
              <a:t> </a:t>
            </a:r>
            <a:r>
              <a:rPr dirty="0"/>
              <a:t>с</a:t>
            </a: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йкес</a:t>
            </a:r>
            <a:r>
              <a:rPr dirty="0" spc="-140"/>
              <a:t> </a:t>
            </a:r>
            <a:r>
              <a:rPr dirty="0" spc="-10"/>
              <a:t>шы</a:t>
            </a:r>
            <a:r>
              <a:rPr dirty="0" spc="-10">
                <a:latin typeface="Microsoft Sans Serif"/>
                <a:cs typeface="Microsoft Sans Serif"/>
              </a:rPr>
              <a:t>ғ</a:t>
            </a:r>
            <a:r>
              <a:rPr dirty="0" spc="-10"/>
              <a:t>ысын </a:t>
            </a:r>
            <a:r>
              <a:rPr dirty="0"/>
              <a:t>пайдалана</a:t>
            </a:r>
            <a:r>
              <a:rPr dirty="0" spc="-160"/>
              <a:t> </a:t>
            </a:r>
            <a:r>
              <a:rPr dirty="0"/>
              <a:t>отырып</a:t>
            </a:r>
            <a:r>
              <a:rPr dirty="0" spc="-160"/>
              <a:t> </a:t>
            </a:r>
            <a:r>
              <a:rPr dirty="0" spc="-40"/>
              <a:t>о</a:t>
            </a:r>
            <a:r>
              <a:rPr dirty="0" spc="-40">
                <a:latin typeface="Microsoft Sans Serif"/>
                <a:cs typeface="Microsoft Sans Serif"/>
              </a:rPr>
              <a:t>қ</a:t>
            </a:r>
            <a:r>
              <a:rPr dirty="0" spc="-40"/>
              <a:t>ытылады.</a:t>
            </a:r>
            <a:r>
              <a:rPr dirty="0" spc="-155"/>
              <a:t> </a:t>
            </a:r>
            <a:r>
              <a:rPr dirty="0"/>
              <a:t>Содан</a:t>
            </a:r>
            <a:r>
              <a:rPr dirty="0" spc="-155"/>
              <a:t> </a:t>
            </a:r>
            <a:r>
              <a:rPr dirty="0"/>
              <a:t>кейін</a:t>
            </a:r>
            <a:r>
              <a:rPr dirty="0" spc="-150"/>
              <a:t> </a:t>
            </a:r>
            <a:r>
              <a:rPr dirty="0"/>
              <a:t>ол</a:t>
            </a:r>
            <a:r>
              <a:rPr dirty="0" spc="-155"/>
              <a:t> </a:t>
            </a:r>
            <a:r>
              <a:rPr dirty="0" spc="-25"/>
              <a:t>осы </a:t>
            </a:r>
            <a:r>
              <a:rPr dirty="0"/>
              <a:t>деректерді</a:t>
            </a:r>
            <a:r>
              <a:rPr dirty="0" spc="-210"/>
              <a:t> </a:t>
            </a:r>
            <a:r>
              <a:rPr dirty="0" spc="-10"/>
              <a:t>корреляциялауды</a:t>
            </a:r>
            <a:r>
              <a:rPr dirty="0" spc="-215"/>
              <a:t> 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йренеді</a:t>
            </a:r>
            <a:r>
              <a:rPr dirty="0" spc="-204"/>
              <a:t> </a:t>
            </a:r>
            <a:r>
              <a:rPr dirty="0"/>
              <a:t>ж</a:t>
            </a: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не</a:t>
            </a:r>
            <a:r>
              <a:rPr dirty="0" spc="-215"/>
              <a:t> </a:t>
            </a:r>
            <a:r>
              <a:rPr dirty="0" spc="-20"/>
              <a:t>жа</a:t>
            </a:r>
            <a:r>
              <a:rPr dirty="0" spc="-20">
                <a:latin typeface="Microsoft Sans Serif"/>
                <a:cs typeface="Microsoft Sans Serif"/>
              </a:rPr>
              <a:t>ң</a:t>
            </a:r>
            <a:r>
              <a:rPr dirty="0" spc="-20"/>
              <a:t>а </a:t>
            </a:r>
            <a:r>
              <a:rPr dirty="0"/>
              <a:t>кірістер</a:t>
            </a:r>
            <a:r>
              <a:rPr dirty="0" spc="-165"/>
              <a:t> 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шін</a:t>
            </a:r>
            <a:r>
              <a:rPr dirty="0" spc="-155"/>
              <a:t> </a:t>
            </a:r>
            <a:r>
              <a:rPr dirty="0"/>
              <a:t>шы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ысты</a:t>
            </a:r>
            <a:r>
              <a:rPr dirty="0" spc="-165"/>
              <a:t> </a:t>
            </a:r>
            <a:r>
              <a:rPr dirty="0"/>
              <a:t>болжау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</a:t>
            </a:r>
            <a:r>
              <a:rPr dirty="0" spc="-160"/>
              <a:t> </a:t>
            </a:r>
            <a:r>
              <a:rPr dirty="0" spc="-10"/>
              <a:t>кіріседі.</a:t>
            </a:r>
          </a:p>
          <a:p>
            <a:pPr marL="514984" marR="527685" indent="-502920">
              <a:lnSpc>
                <a:spcPts val="4270"/>
              </a:lnSpc>
              <a:spcBef>
                <a:spcPts val="540"/>
              </a:spcBef>
              <a:buSzPct val="122784"/>
              <a:buChar char="•"/>
              <a:tabLst>
                <a:tab pos="514984" algn="l"/>
              </a:tabLst>
            </a:pPr>
            <a:r>
              <a:rPr dirty="0" spc="-40"/>
              <a:t>Ба</a:t>
            </a:r>
            <a:r>
              <a:rPr dirty="0" spc="-40">
                <a:latin typeface="Microsoft Sans Serif"/>
                <a:cs typeface="Microsoft Sans Serif"/>
              </a:rPr>
              <a:t>қ</a:t>
            </a:r>
            <a:r>
              <a:rPr dirty="0" spc="-40"/>
              <a:t>ыланбайтын</a:t>
            </a:r>
            <a:r>
              <a:rPr dirty="0" spc="-130"/>
              <a:t> </a:t>
            </a:r>
            <a:r>
              <a:rPr dirty="0" spc="-55"/>
              <a:t>о</a:t>
            </a:r>
            <a:r>
              <a:rPr dirty="0" spc="-55">
                <a:latin typeface="Microsoft Sans Serif"/>
                <a:cs typeface="Microsoft Sans Serif"/>
              </a:rPr>
              <a:t>қ</a:t>
            </a:r>
            <a:r>
              <a:rPr dirty="0" spc="-55"/>
              <a:t>ыту</a:t>
            </a:r>
            <a:r>
              <a:rPr dirty="0" spc="-125"/>
              <a:t> </a:t>
            </a:r>
            <a:r>
              <a:rPr dirty="0"/>
              <a:t>-</a:t>
            </a:r>
            <a:r>
              <a:rPr dirty="0" spc="-130"/>
              <a:t> </a:t>
            </a:r>
            <a:r>
              <a:rPr dirty="0"/>
              <a:t>б</a:t>
            </a:r>
            <a:r>
              <a:rPr dirty="0">
                <a:latin typeface="Microsoft Sans Serif"/>
                <a:cs typeface="Microsoft Sans Serif"/>
              </a:rPr>
              <a:t>ұ</a:t>
            </a:r>
            <a:r>
              <a:rPr dirty="0"/>
              <a:t>л</a:t>
            </a:r>
            <a:r>
              <a:rPr dirty="0" spc="-125"/>
              <a:t> </a:t>
            </a:r>
            <a:r>
              <a:rPr dirty="0"/>
              <a:t>модель</a:t>
            </a:r>
            <a:r>
              <a:rPr dirty="0" spc="-125"/>
              <a:t> </a:t>
            </a:r>
            <a:r>
              <a:rPr dirty="0"/>
              <a:t>тек</a:t>
            </a:r>
            <a:r>
              <a:rPr dirty="0" spc="-125"/>
              <a:t> </a:t>
            </a:r>
            <a:r>
              <a:rPr dirty="0" spc="-10"/>
              <a:t>кіріс </a:t>
            </a:r>
            <a:r>
              <a:rPr dirty="0"/>
              <a:t>деректерге</a:t>
            </a:r>
            <a:r>
              <a:rPr dirty="0" spc="-200"/>
              <a:t> 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йретіліп,</a:t>
            </a:r>
            <a:r>
              <a:rPr dirty="0" spc="-195"/>
              <a:t> </a:t>
            </a:r>
            <a:r>
              <a:rPr dirty="0"/>
              <a:t>содан</a:t>
            </a:r>
            <a:r>
              <a:rPr dirty="0" spc="-195"/>
              <a:t> </a:t>
            </a:r>
            <a:r>
              <a:rPr dirty="0"/>
              <a:t>кейін</a:t>
            </a:r>
            <a:r>
              <a:rPr dirty="0" spc="-195"/>
              <a:t> </a:t>
            </a:r>
            <a:r>
              <a:rPr dirty="0"/>
              <a:t>оны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dirty="0" spc="-55">
                <a:latin typeface="Microsoft Sans Serif"/>
                <a:cs typeface="Microsoft Sans Serif"/>
              </a:rPr>
              <a:t> </a:t>
            </a:r>
            <a:r>
              <a:rPr dirty="0" spc="-10"/>
              <a:t>ішіндегі </a:t>
            </a:r>
            <a:r>
              <a:rPr dirty="0"/>
              <a:t>жасырын</a:t>
            </a:r>
            <a:r>
              <a:rPr dirty="0" spc="-180"/>
              <a:t> </a:t>
            </a:r>
            <a:r>
              <a:rPr dirty="0" spc="-35">
                <a:latin typeface="Microsoft Sans Serif"/>
                <a:cs typeface="Microsoft Sans Serif"/>
              </a:rPr>
              <a:t>қ</a:t>
            </a:r>
            <a:r>
              <a:rPr dirty="0" spc="-35"/>
              <a:t>атынастарды</a:t>
            </a:r>
            <a:r>
              <a:rPr dirty="0" spc="-180"/>
              <a:t> </a:t>
            </a:r>
            <a:r>
              <a:rPr dirty="0"/>
              <a:t>немесе</a:t>
            </a:r>
            <a:r>
              <a:rPr dirty="0" spc="-185"/>
              <a:t> </a:t>
            </a:r>
            <a:r>
              <a:rPr dirty="0" spc="-10"/>
              <a:t>топтамаларды </a:t>
            </a:r>
            <a:r>
              <a:rPr dirty="0"/>
              <a:t>табу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</a:t>
            </a:r>
            <a:r>
              <a:rPr dirty="0" spc="-170"/>
              <a:t> </a:t>
            </a:r>
            <a:r>
              <a:rPr dirty="0" spc="-10">
                <a:latin typeface="Microsoft Sans Serif"/>
                <a:cs typeface="Microsoft Sans Serif"/>
              </a:rPr>
              <a:t>ү</a:t>
            </a:r>
            <a:r>
              <a:rPr dirty="0" spc="-10"/>
              <a:t>йренеді.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0729" y="3670934"/>
            <a:ext cx="10659110" cy="43916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9550" spc="-10">
                <a:latin typeface="Tahoma"/>
                <a:cs typeface="Tahoma"/>
              </a:rPr>
              <a:t>Назар аударғаныңызға рақмет!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" y="817879"/>
            <a:ext cx="1953641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Деректермен</a:t>
            </a:r>
            <a:r>
              <a:rPr dirty="0" spc="-525"/>
              <a:t> </a:t>
            </a:r>
            <a:r>
              <a:rPr dirty="0" spc="-254"/>
              <a:t>жұмыс</a:t>
            </a:r>
            <a:r>
              <a:rPr dirty="0" spc="-530"/>
              <a:t> </a:t>
            </a:r>
            <a:r>
              <a:rPr dirty="0" spc="-254"/>
              <a:t>істеудің</a:t>
            </a:r>
            <a:r>
              <a:rPr dirty="0" spc="-520"/>
              <a:t> </a:t>
            </a:r>
            <a:r>
              <a:rPr dirty="0" spc="-250"/>
              <a:t>негізгі</a:t>
            </a:r>
            <a:r>
              <a:rPr dirty="0" spc="-530"/>
              <a:t> </a:t>
            </a:r>
            <a:r>
              <a:rPr dirty="0" spc="-280"/>
              <a:t>қадамдары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42466" y="3217976"/>
            <a:ext cx="9456420" cy="564705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746125" marR="1027430" indent="-733425">
              <a:lnSpc>
                <a:spcPts val="4270"/>
              </a:lnSpc>
              <a:spcBef>
                <a:spcPts val="635"/>
              </a:spcBef>
              <a:buAutoNum type="arabicPeriod" startAt="4"/>
              <a:tabLst>
                <a:tab pos="746125" algn="l"/>
              </a:tabLst>
            </a:pPr>
            <a:r>
              <a:rPr dirty="0" sz="3950">
                <a:latin typeface="Trebuchet MS"/>
                <a:cs typeface="Trebuchet MS"/>
              </a:rPr>
              <a:t>Модель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45">
                <a:latin typeface="Microsoft Sans Serif"/>
                <a:cs typeface="Microsoft Sans Serif"/>
              </a:rPr>
              <a:t>құ</a:t>
            </a:r>
            <a:r>
              <a:rPr dirty="0" sz="3950" spc="-45">
                <a:latin typeface="Trebuchet MS"/>
                <a:cs typeface="Trebuchet MS"/>
              </a:rPr>
              <a:t>ру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болжамды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модель </a:t>
            </a:r>
            <a:r>
              <a:rPr dirty="0" sz="3950">
                <a:latin typeface="Trebuchet MS"/>
                <a:cs typeface="Trebuchet MS"/>
              </a:rPr>
              <a:t>жасау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шін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машиналы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1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ыту </a:t>
            </a:r>
            <a:r>
              <a:rPr dirty="0" sz="3950">
                <a:latin typeface="Trebuchet MS"/>
                <a:cs typeface="Trebuchet MS"/>
              </a:rPr>
              <a:t>алгоритмдерін</a:t>
            </a:r>
            <a:r>
              <a:rPr dirty="0" sz="3950" spc="-210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олдану.</a:t>
            </a:r>
            <a:endParaRPr sz="3950">
              <a:latin typeface="Trebuchet MS"/>
              <a:cs typeface="Trebuchet MS"/>
            </a:endParaRPr>
          </a:p>
          <a:p>
            <a:pPr marL="746125" marR="393065" indent="-733425">
              <a:lnSpc>
                <a:spcPts val="4270"/>
              </a:lnSpc>
              <a:spcBef>
                <a:spcPts val="555"/>
              </a:spcBef>
              <a:buAutoNum type="arabicPeriod" startAt="4"/>
              <a:tabLst>
                <a:tab pos="746125" algn="l"/>
              </a:tabLst>
            </a:pPr>
            <a:r>
              <a:rPr dirty="0" sz="3950">
                <a:latin typeface="Trebuchet MS"/>
                <a:cs typeface="Trebuchet MS"/>
              </a:rPr>
              <a:t>Модельді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алау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жетілдіру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50">
                <a:latin typeface="Trebuchet MS"/>
                <a:cs typeface="Trebuchet MS"/>
              </a:rPr>
              <a:t>– </a:t>
            </a:r>
            <a:r>
              <a:rPr dirty="0" sz="3950">
                <a:latin typeface="Trebuchet MS"/>
                <a:cs typeface="Trebuchet MS"/>
              </a:rPr>
              <a:t>д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лдікті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тексеру, </a:t>
            </a:r>
            <a:r>
              <a:rPr dirty="0" sz="3950">
                <a:latin typeface="Trebuchet MS"/>
                <a:cs typeface="Trebuchet MS"/>
              </a:rPr>
              <a:t>гиперпараметрлерді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баптау,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кросс- валидация.</a:t>
            </a:r>
            <a:endParaRPr sz="3950">
              <a:latin typeface="Trebuchet MS"/>
              <a:cs typeface="Trebuchet MS"/>
            </a:endParaRPr>
          </a:p>
          <a:p>
            <a:pPr marL="745490" indent="-732790">
              <a:lnSpc>
                <a:spcPts val="4505"/>
              </a:lnSpc>
              <a:spcBef>
                <a:spcPts val="15"/>
              </a:spcBef>
              <a:buFont typeface="Trebuchet MS"/>
              <a:buAutoNum type="arabicPeriod" startAt="4"/>
              <a:tabLst>
                <a:tab pos="745490" algn="l"/>
              </a:tabLst>
            </a:pPr>
            <a:r>
              <a:rPr dirty="0" sz="3950" spc="-60">
                <a:latin typeface="Microsoft Sans Serif"/>
                <a:cs typeface="Microsoft Sans Serif"/>
              </a:rPr>
              <a:t>Қ</a:t>
            </a:r>
            <a:r>
              <a:rPr dirty="0" sz="3950" spc="-60">
                <a:latin typeface="Trebuchet MS"/>
                <a:cs typeface="Trebuchet MS"/>
              </a:rPr>
              <a:t>олдану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сіндіру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50">
                <a:latin typeface="Trebuchet MS"/>
                <a:cs typeface="Trebuchet MS"/>
              </a:rPr>
              <a:t>–</a:t>
            </a:r>
            <a:endParaRPr sz="3950">
              <a:latin typeface="Trebuchet MS"/>
              <a:cs typeface="Trebuchet MS"/>
            </a:endParaRPr>
          </a:p>
          <a:p>
            <a:pPr marL="746125" marR="5080">
              <a:lnSpc>
                <a:spcPts val="4260"/>
              </a:lnSpc>
              <a:spcBef>
                <a:spcPts val="305"/>
              </a:spcBef>
            </a:pPr>
            <a:r>
              <a:rPr dirty="0" sz="3950">
                <a:latin typeface="Trebuchet MS"/>
                <a:cs typeface="Trebuchet MS"/>
              </a:rPr>
              <a:t>модельді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бизнес-</a:t>
            </a:r>
            <a:r>
              <a:rPr dirty="0" sz="3950">
                <a:latin typeface="Trebuchet MS"/>
                <a:cs typeface="Trebuchet MS"/>
              </a:rPr>
              <a:t>процестерге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енгізу, </a:t>
            </a:r>
            <a:r>
              <a:rPr dirty="0" sz="3950">
                <a:latin typeface="Trebuchet MS"/>
                <a:cs typeface="Trebuchet MS"/>
              </a:rPr>
              <a:t>н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тижелерді</a:t>
            </a:r>
            <a:r>
              <a:rPr dirty="0" sz="3950" spc="-21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сіндіру.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2480" y="3377183"/>
              <a:ext cx="6548628" cy="561593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721" y="818108"/>
            <a:ext cx="1587500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Негізгі</a:t>
            </a:r>
            <a:r>
              <a:rPr dirty="0" spc="-345"/>
              <a:t> </a:t>
            </a:r>
            <a:r>
              <a:rPr dirty="0" spc="-10"/>
              <a:t>құралдар</a:t>
            </a:r>
            <a:r>
              <a:rPr dirty="0" spc="-345"/>
              <a:t> </a:t>
            </a:r>
            <a:r>
              <a:rPr dirty="0"/>
              <a:t>мен</a:t>
            </a:r>
            <a:r>
              <a:rPr dirty="0" spc="-335"/>
              <a:t> </a:t>
            </a:r>
            <a:r>
              <a:rPr dirty="0" spc="-25"/>
              <a:t>технологиялар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619" y="3068877"/>
            <a:ext cx="15581630" cy="3357879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030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Ба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дарламалау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тілдері: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Python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(NumPy,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Pandas,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Scikit-</a:t>
            </a:r>
            <a:r>
              <a:rPr dirty="0" sz="3950">
                <a:latin typeface="Trebuchet MS"/>
                <a:cs typeface="Trebuchet MS"/>
              </a:rPr>
              <a:t>learn),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R.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205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Деректер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базасы:</a:t>
            </a:r>
            <a:r>
              <a:rPr dirty="0" sz="3950" spc="-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SQL,</a:t>
            </a:r>
            <a:r>
              <a:rPr dirty="0" sz="3950" spc="-6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MongoDB.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205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визуализациялау: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Matplotlib,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Seaborn,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BI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құ</a:t>
            </a:r>
            <a:r>
              <a:rPr dirty="0" sz="3950" spc="-10">
                <a:latin typeface="Trebuchet MS"/>
                <a:cs typeface="Trebuchet MS"/>
              </a:rPr>
              <a:t>ралдары.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205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 spc="-20">
                <a:latin typeface="Trebuchet MS"/>
                <a:cs typeface="Trebuchet MS"/>
              </a:rPr>
              <a:t>Машиналы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60">
                <a:latin typeface="Microsoft Sans Serif"/>
                <a:cs typeface="Microsoft Sans Serif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о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ыту:</a:t>
            </a:r>
            <a:r>
              <a:rPr dirty="0" sz="3950" spc="-1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PyTorch,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TensorFlow,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Scikit-learn.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0" y="8427719"/>
              <a:ext cx="4439412" cy="18028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3611" y="6894576"/>
              <a:ext cx="4977384" cy="31805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72844" y="7292340"/>
              <a:ext cx="4418075" cy="23865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1682369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Деректер</a:t>
            </a:r>
            <a:r>
              <a:rPr dirty="0" spc="-315"/>
              <a:t> </a:t>
            </a:r>
            <a:r>
              <a:rPr dirty="0"/>
              <a:t>ғылымының</a:t>
            </a:r>
            <a:r>
              <a:rPr dirty="0" spc="-315"/>
              <a:t> </a:t>
            </a:r>
            <a:r>
              <a:rPr dirty="0" spc="-10"/>
              <a:t>қолданбалары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2805568"/>
            <a:ext cx="9624695" cy="4916170"/>
          </a:xfrm>
          <a:prstGeom prst="rect">
            <a:avLst/>
          </a:prstGeom>
        </p:spPr>
        <p:txBody>
          <a:bodyPr wrap="square" lIns="0" tIns="120014" rIns="0" bIns="0" rtlCol="0" vert="horz">
            <a:spAutoFit/>
          </a:bodyPr>
          <a:lstStyle/>
          <a:p>
            <a:pPr marL="444500" indent="-431800">
              <a:lnSpc>
                <a:spcPct val="100000"/>
              </a:lnSpc>
              <a:spcBef>
                <a:spcPts val="944"/>
              </a:spcBef>
              <a:buSzPct val="122058"/>
              <a:buChar char="•"/>
              <a:tabLst>
                <a:tab pos="444500" algn="l"/>
              </a:tabLst>
            </a:pPr>
            <a:r>
              <a:rPr dirty="0" sz="3400" spc="-20">
                <a:latin typeface="Trebuchet MS"/>
                <a:cs typeface="Trebuchet MS"/>
              </a:rPr>
              <a:t>Бизнес-</a:t>
            </a:r>
            <a:r>
              <a:rPr dirty="0" sz="3400">
                <a:latin typeface="Trebuchet MS"/>
                <a:cs typeface="Trebuchet MS"/>
              </a:rPr>
              <a:t>аналитика</a:t>
            </a:r>
            <a:r>
              <a:rPr dirty="0" sz="3400" spc="-5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</a:t>
            </a:r>
            <a:r>
              <a:rPr dirty="0" sz="3400">
                <a:latin typeface="Microsoft Sans Serif"/>
                <a:cs typeface="Microsoft Sans Serif"/>
              </a:rPr>
              <a:t>ә</a:t>
            </a:r>
            <a:r>
              <a:rPr dirty="0" sz="3400">
                <a:latin typeface="Trebuchet MS"/>
                <a:cs typeface="Trebuchet MS"/>
              </a:rPr>
              <a:t>не</a:t>
            </a:r>
            <a:r>
              <a:rPr dirty="0" sz="3400" spc="-5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сатуды</a:t>
            </a:r>
            <a:r>
              <a:rPr dirty="0" sz="3400" spc="-50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болжау.</a:t>
            </a:r>
            <a:endParaRPr sz="3400">
              <a:latin typeface="Trebuchet MS"/>
              <a:cs typeface="Trebuchet MS"/>
            </a:endParaRPr>
          </a:p>
          <a:p>
            <a:pPr marL="444500" indent="-431800">
              <a:lnSpc>
                <a:spcPct val="100000"/>
              </a:lnSpc>
              <a:spcBef>
                <a:spcPts val="1789"/>
              </a:spcBef>
              <a:buSzPct val="122058"/>
              <a:buFont typeface="Trebuchet MS"/>
              <a:buChar char="•"/>
              <a:tabLst>
                <a:tab pos="444500" algn="l"/>
              </a:tabLst>
            </a:pPr>
            <a:r>
              <a:rPr dirty="0" sz="3400" spc="-80">
                <a:latin typeface="Microsoft Sans Serif"/>
                <a:cs typeface="Microsoft Sans Serif"/>
              </a:rPr>
              <a:t>Қ</a:t>
            </a:r>
            <a:r>
              <a:rPr dirty="0" sz="3400" spc="-80">
                <a:latin typeface="Trebuchet MS"/>
                <a:cs typeface="Trebuchet MS"/>
              </a:rPr>
              <a:t>аржылы</a:t>
            </a:r>
            <a:r>
              <a:rPr dirty="0" sz="3400" spc="-80">
                <a:latin typeface="Microsoft Sans Serif"/>
                <a:cs typeface="Microsoft Sans Serif"/>
              </a:rPr>
              <a:t>қ</a:t>
            </a:r>
            <a:r>
              <a:rPr dirty="0" sz="3400" spc="10">
                <a:latin typeface="Microsoft Sans Serif"/>
                <a:cs typeface="Microsoft Sans Serif"/>
              </a:rPr>
              <a:t> </a:t>
            </a:r>
            <a:r>
              <a:rPr dirty="0" sz="3400">
                <a:latin typeface="Trebuchet MS"/>
                <a:cs typeface="Trebuchet MS"/>
              </a:rPr>
              <a:t>талдау</a:t>
            </a:r>
            <a:r>
              <a:rPr dirty="0" sz="3400" spc="-114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</a:t>
            </a:r>
            <a:r>
              <a:rPr dirty="0" sz="3400">
                <a:latin typeface="Microsoft Sans Serif"/>
                <a:cs typeface="Microsoft Sans Serif"/>
              </a:rPr>
              <a:t>ә</a:t>
            </a:r>
            <a:r>
              <a:rPr dirty="0" sz="3400">
                <a:latin typeface="Trebuchet MS"/>
                <a:cs typeface="Trebuchet MS"/>
              </a:rPr>
              <a:t>не</a:t>
            </a:r>
            <a:r>
              <a:rPr dirty="0" sz="3400" spc="-11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алгоритмдік</a:t>
            </a:r>
            <a:r>
              <a:rPr dirty="0" sz="3400" spc="-114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сауда.</a:t>
            </a:r>
            <a:endParaRPr sz="3400">
              <a:latin typeface="Trebuchet MS"/>
              <a:cs typeface="Trebuchet MS"/>
            </a:endParaRPr>
          </a:p>
          <a:p>
            <a:pPr marL="444500" indent="-431800">
              <a:lnSpc>
                <a:spcPct val="100000"/>
              </a:lnSpc>
              <a:spcBef>
                <a:spcPts val="1789"/>
              </a:spcBef>
              <a:buSzPct val="122058"/>
              <a:buChar char="•"/>
              <a:tabLst>
                <a:tab pos="444500" algn="l"/>
              </a:tabLst>
            </a:pPr>
            <a:r>
              <a:rPr dirty="0" sz="3400" spc="-60">
                <a:latin typeface="Trebuchet MS"/>
                <a:cs typeface="Trebuchet MS"/>
              </a:rPr>
              <a:t>Алая</a:t>
            </a:r>
            <a:r>
              <a:rPr dirty="0" sz="3400" spc="-60">
                <a:latin typeface="Microsoft Sans Serif"/>
                <a:cs typeface="Microsoft Sans Serif"/>
              </a:rPr>
              <a:t>қ</a:t>
            </a:r>
            <a:r>
              <a:rPr dirty="0" sz="3400" spc="-60">
                <a:latin typeface="Trebuchet MS"/>
                <a:cs typeface="Trebuchet MS"/>
              </a:rPr>
              <a:t>ты</a:t>
            </a:r>
            <a:r>
              <a:rPr dirty="0" sz="3400" spc="-60">
                <a:latin typeface="Microsoft Sans Serif"/>
                <a:cs typeface="Microsoft Sans Serif"/>
              </a:rPr>
              <a:t>қ</a:t>
            </a:r>
            <a:r>
              <a:rPr dirty="0" sz="3400" spc="-60">
                <a:latin typeface="Trebuchet MS"/>
                <a:cs typeface="Trebuchet MS"/>
              </a:rPr>
              <a:t>ты</a:t>
            </a:r>
            <a:r>
              <a:rPr dirty="0" sz="3400" spc="-130">
                <a:latin typeface="Trebuchet MS"/>
                <a:cs typeface="Trebuchet MS"/>
              </a:rPr>
              <a:t> </a:t>
            </a:r>
            <a:r>
              <a:rPr dirty="0" sz="3400" spc="-30">
                <a:latin typeface="Trebuchet MS"/>
                <a:cs typeface="Trebuchet MS"/>
              </a:rPr>
              <a:t>аны</a:t>
            </a:r>
            <a:r>
              <a:rPr dirty="0" sz="3400" spc="-30">
                <a:latin typeface="Microsoft Sans Serif"/>
                <a:cs typeface="Microsoft Sans Serif"/>
              </a:rPr>
              <a:t>қ</a:t>
            </a:r>
            <a:r>
              <a:rPr dirty="0" sz="3400" spc="-30">
                <a:latin typeface="Trebuchet MS"/>
                <a:cs typeface="Trebuchet MS"/>
              </a:rPr>
              <a:t>тау</a:t>
            </a:r>
            <a:r>
              <a:rPr dirty="0" sz="3400" spc="-13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</a:t>
            </a:r>
            <a:r>
              <a:rPr dirty="0" sz="3400">
                <a:latin typeface="Microsoft Sans Serif"/>
                <a:cs typeface="Microsoft Sans Serif"/>
              </a:rPr>
              <a:t>ә</a:t>
            </a:r>
            <a:r>
              <a:rPr dirty="0" sz="3400">
                <a:latin typeface="Trebuchet MS"/>
                <a:cs typeface="Trebuchet MS"/>
              </a:rPr>
              <a:t>не</a:t>
            </a:r>
            <a:r>
              <a:rPr dirty="0" sz="3400" spc="-130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кибер</a:t>
            </a:r>
            <a:r>
              <a:rPr dirty="0" sz="3400" spc="-10">
                <a:latin typeface="Microsoft Sans Serif"/>
                <a:cs typeface="Microsoft Sans Serif"/>
              </a:rPr>
              <a:t>қ</a:t>
            </a:r>
            <a:r>
              <a:rPr dirty="0" sz="3400" spc="-10">
                <a:latin typeface="Trebuchet MS"/>
                <a:cs typeface="Trebuchet MS"/>
              </a:rPr>
              <a:t>ауіпсіздік.</a:t>
            </a:r>
            <a:endParaRPr sz="3400">
              <a:latin typeface="Trebuchet MS"/>
              <a:cs typeface="Trebuchet MS"/>
            </a:endParaRPr>
          </a:p>
          <a:p>
            <a:pPr marL="444500" indent="-431800">
              <a:lnSpc>
                <a:spcPct val="100000"/>
              </a:lnSpc>
              <a:spcBef>
                <a:spcPts val="1789"/>
              </a:spcBef>
              <a:buSzPct val="122058"/>
              <a:buChar char="•"/>
              <a:tabLst>
                <a:tab pos="444500" algn="l"/>
              </a:tabLst>
            </a:pPr>
            <a:r>
              <a:rPr dirty="0" sz="3400">
                <a:latin typeface="Trebuchet MS"/>
                <a:cs typeface="Trebuchet MS"/>
              </a:rPr>
              <a:t>Таби</a:t>
            </a:r>
            <a:r>
              <a:rPr dirty="0" sz="3400">
                <a:latin typeface="Microsoft Sans Serif"/>
                <a:cs typeface="Microsoft Sans Serif"/>
              </a:rPr>
              <a:t>ғ</a:t>
            </a:r>
            <a:r>
              <a:rPr dirty="0" sz="3400">
                <a:latin typeface="Trebuchet MS"/>
                <a:cs typeface="Trebuchet MS"/>
              </a:rPr>
              <a:t>и</a:t>
            </a:r>
            <a:r>
              <a:rPr dirty="0" sz="3400" spc="-8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тілді</a:t>
            </a:r>
            <a:r>
              <a:rPr dirty="0" sz="3400" spc="-75">
                <a:latin typeface="Trebuchet MS"/>
                <a:cs typeface="Trebuchet MS"/>
              </a:rPr>
              <a:t> </a:t>
            </a:r>
            <a:r>
              <a:rPr dirty="0" sz="3400">
                <a:latin typeface="Microsoft Sans Serif"/>
                <a:cs typeface="Microsoft Sans Serif"/>
              </a:rPr>
              <a:t>өң</a:t>
            </a:r>
            <a:r>
              <a:rPr dirty="0" sz="3400">
                <a:latin typeface="Trebuchet MS"/>
                <a:cs typeface="Trebuchet MS"/>
              </a:rPr>
              <a:t>деу</a:t>
            </a:r>
            <a:r>
              <a:rPr dirty="0" sz="3400" spc="-7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(NLP)</a:t>
            </a:r>
            <a:r>
              <a:rPr dirty="0" sz="3400" spc="-7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</a:t>
            </a:r>
            <a:r>
              <a:rPr dirty="0" sz="3400">
                <a:latin typeface="Microsoft Sans Serif"/>
                <a:cs typeface="Microsoft Sans Serif"/>
              </a:rPr>
              <a:t>ә</a:t>
            </a:r>
            <a:r>
              <a:rPr dirty="0" sz="3400">
                <a:latin typeface="Trebuchet MS"/>
                <a:cs typeface="Trebuchet MS"/>
              </a:rPr>
              <a:t>не</a:t>
            </a:r>
            <a:r>
              <a:rPr dirty="0" sz="3400" spc="-75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чат-боттар.</a:t>
            </a:r>
            <a:endParaRPr sz="3400">
              <a:latin typeface="Trebuchet MS"/>
              <a:cs typeface="Trebuchet MS"/>
            </a:endParaRPr>
          </a:p>
          <a:p>
            <a:pPr marL="445134" marR="2666365" indent="-432434">
              <a:lnSpc>
                <a:spcPct val="100000"/>
              </a:lnSpc>
              <a:spcBef>
                <a:spcPts val="1789"/>
              </a:spcBef>
              <a:buSzPct val="122058"/>
              <a:buChar char="•"/>
              <a:tabLst>
                <a:tab pos="445134" algn="l"/>
              </a:tabLst>
            </a:pPr>
            <a:r>
              <a:rPr dirty="0" sz="3400" spc="-20">
                <a:latin typeface="Trebuchet MS"/>
                <a:cs typeface="Trebuchet MS"/>
              </a:rPr>
              <a:t>Медициналы</a:t>
            </a:r>
            <a:r>
              <a:rPr dirty="0" sz="3400" spc="-20">
                <a:latin typeface="Microsoft Sans Serif"/>
                <a:cs typeface="Microsoft Sans Serif"/>
              </a:rPr>
              <a:t>қ</a:t>
            </a:r>
            <a:r>
              <a:rPr dirty="0" sz="3400" spc="-80">
                <a:latin typeface="Microsoft Sans Serif"/>
                <a:cs typeface="Microsoft Sans Serif"/>
              </a:rPr>
              <a:t> </a:t>
            </a:r>
            <a:r>
              <a:rPr dirty="0" sz="3400">
                <a:latin typeface="Trebuchet MS"/>
                <a:cs typeface="Trebuchet MS"/>
              </a:rPr>
              <a:t>диагностика</a:t>
            </a:r>
            <a:r>
              <a:rPr dirty="0" sz="3400" spc="-200">
                <a:latin typeface="Trebuchet MS"/>
                <a:cs typeface="Trebuchet MS"/>
              </a:rPr>
              <a:t> </a:t>
            </a:r>
            <a:r>
              <a:rPr dirty="0" sz="3400" spc="-20">
                <a:latin typeface="Trebuchet MS"/>
                <a:cs typeface="Trebuchet MS"/>
              </a:rPr>
              <a:t>ж</a:t>
            </a:r>
            <a:r>
              <a:rPr dirty="0" sz="3400" spc="-20">
                <a:latin typeface="Microsoft Sans Serif"/>
                <a:cs typeface="Microsoft Sans Serif"/>
              </a:rPr>
              <a:t>ә</a:t>
            </a:r>
            <a:r>
              <a:rPr dirty="0" sz="3400" spc="-20">
                <a:latin typeface="Trebuchet MS"/>
                <a:cs typeface="Trebuchet MS"/>
              </a:rPr>
              <a:t>не </a:t>
            </a:r>
            <a:r>
              <a:rPr dirty="0" sz="3400" spc="-10">
                <a:latin typeface="Trebuchet MS"/>
                <a:cs typeface="Trebuchet MS"/>
              </a:rPr>
              <a:t>биоинформатика.</a:t>
            </a:r>
            <a:endParaRPr sz="3400">
              <a:latin typeface="Trebuchet MS"/>
              <a:cs typeface="Trebuchet MS"/>
            </a:endParaRPr>
          </a:p>
          <a:p>
            <a:pPr marL="444500" indent="-431800">
              <a:lnSpc>
                <a:spcPct val="100000"/>
              </a:lnSpc>
              <a:spcBef>
                <a:spcPts val="1789"/>
              </a:spcBef>
              <a:buSzPct val="122058"/>
              <a:buFont typeface="Trebuchet MS"/>
              <a:buChar char="•"/>
              <a:tabLst>
                <a:tab pos="444500" algn="l"/>
              </a:tabLst>
            </a:pPr>
            <a:r>
              <a:rPr dirty="0" sz="3400" spc="-30">
                <a:latin typeface="Microsoft Sans Serif"/>
                <a:cs typeface="Microsoft Sans Serif"/>
              </a:rPr>
              <a:t>Ұ</a:t>
            </a:r>
            <a:r>
              <a:rPr dirty="0" sz="3400" spc="-30">
                <a:latin typeface="Trebuchet MS"/>
                <a:cs typeface="Trebuchet MS"/>
              </a:rPr>
              <a:t>сынатын</a:t>
            </a:r>
            <a:r>
              <a:rPr dirty="0" sz="3400" spc="-130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ж</a:t>
            </a:r>
            <a:r>
              <a:rPr dirty="0" sz="3400">
                <a:latin typeface="Microsoft Sans Serif"/>
                <a:cs typeface="Microsoft Sans Serif"/>
              </a:rPr>
              <a:t>ү</a:t>
            </a:r>
            <a:r>
              <a:rPr dirty="0" sz="3400">
                <a:latin typeface="Trebuchet MS"/>
                <a:cs typeface="Trebuchet MS"/>
              </a:rPr>
              <a:t>йелер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(Netflix,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>
                <a:latin typeface="Trebuchet MS"/>
                <a:cs typeface="Trebuchet MS"/>
              </a:rPr>
              <a:t>Amazon,</a:t>
            </a:r>
            <a:r>
              <a:rPr dirty="0" sz="3400" spc="-125">
                <a:latin typeface="Trebuchet MS"/>
                <a:cs typeface="Trebuchet MS"/>
              </a:rPr>
              <a:t> </a:t>
            </a:r>
            <a:r>
              <a:rPr dirty="0" sz="3400" spc="-10">
                <a:latin typeface="Trebuchet MS"/>
                <a:cs typeface="Trebuchet MS"/>
              </a:rPr>
              <a:t>Spotify).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7180" y="3715511"/>
              <a:ext cx="7754112" cy="387705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8075" rIns="0" bIns="0" rtlCol="0" vert="horz">
            <a:spAutoFit/>
          </a:bodyPr>
          <a:lstStyle/>
          <a:p>
            <a:pPr marL="34480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Деректер</a:t>
            </a:r>
            <a:r>
              <a:rPr dirty="0" spc="-330"/>
              <a:t> </a:t>
            </a:r>
            <a:r>
              <a:rPr dirty="0"/>
              <a:t>ғылымындағы</a:t>
            </a:r>
            <a:r>
              <a:rPr dirty="0" spc="-325"/>
              <a:t> </a:t>
            </a:r>
            <a:r>
              <a:rPr dirty="0" spc="-10"/>
              <a:t>мансап мүмкіндіктері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23594" y="3360484"/>
            <a:ext cx="16038194" cy="331914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96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Data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Scientist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талдау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ніндегі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маман.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Деректер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инженері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деректерді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өң</a:t>
            </a:r>
            <a:r>
              <a:rPr dirty="0" sz="3950">
                <a:latin typeface="Trebuchet MS"/>
                <a:cs typeface="Trebuchet MS"/>
              </a:rPr>
              <a:t>деу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инженері.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>
                <a:latin typeface="Trebuchet MS"/>
                <a:cs typeface="Trebuchet MS"/>
              </a:rPr>
              <a:t>Machine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Learning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Engineer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машиналы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5">
                <a:latin typeface="Microsoft Sans Serif"/>
                <a:cs typeface="Microsoft Sans Serif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о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ыту</a:t>
            </a:r>
            <a:r>
              <a:rPr dirty="0" sz="3950" spc="-14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лгілерін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зірлеуші.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dirty="0" sz="3950" spc="-20">
                <a:latin typeface="Trebuchet MS"/>
                <a:cs typeface="Trebuchet MS"/>
              </a:rPr>
              <a:t>Бизнес-</a:t>
            </a:r>
            <a:r>
              <a:rPr dirty="0" sz="3950">
                <a:latin typeface="Trebuchet MS"/>
                <a:cs typeface="Trebuchet MS"/>
              </a:rPr>
              <a:t>аналитик</a:t>
            </a:r>
            <a:r>
              <a:rPr dirty="0" sz="3950" spc="-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бизнес-</a:t>
            </a:r>
            <a:r>
              <a:rPr dirty="0" sz="3950">
                <a:latin typeface="Trebuchet MS"/>
                <a:cs typeface="Trebuchet MS"/>
              </a:rPr>
              <a:t>процестерді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5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талдаушысы.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2025-10-10T08:18:25Z</dcterms:created>
  <dcterms:modified xsi:type="dcterms:W3CDTF">2025-10-10T08:18:25Z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2025-10-10T00:00:00Z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D:20251010102942+05'00'</vt:lpwstr>
  </property>
</Properties>
</file>