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01" y="4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29789" y="1201419"/>
            <a:ext cx="13920469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9493" y="1725891"/>
            <a:ext cx="6497955" cy="6967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594" y="599046"/>
            <a:ext cx="18056910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809" y="2971761"/>
            <a:ext cx="9218295" cy="774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a.asyl32@gmail.com" TargetMode="External"/><Relationship Id="rId2" Type="http://schemas.openxmlformats.org/officeDocument/2006/relationships/hyperlink" Target="mailto:zhanar.t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kbolat87@gmail.co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1157" y="3237014"/>
            <a:ext cx="1420241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kk-KZ" sz="5400" spc="-10"/>
              <a:t>6</a:t>
            </a:r>
            <a:r>
              <a:rPr sz="5400" spc="-10"/>
              <a:t>-</a:t>
            </a:r>
            <a:r>
              <a:rPr sz="5400" dirty="0" err="1"/>
              <a:t>дәріс</a:t>
            </a:r>
            <a:r>
              <a:rPr sz="5400" dirty="0"/>
              <a:t>:</a:t>
            </a:r>
            <a:r>
              <a:rPr sz="5400" spc="-90" dirty="0"/>
              <a:t> </a:t>
            </a:r>
            <a:r>
              <a:rPr sz="5400" dirty="0"/>
              <a:t>Сұрауға негізделген нәтижелерді </a:t>
            </a:r>
            <a:r>
              <a:rPr sz="5400" dirty="0" err="1"/>
              <a:t>жақсарту</a:t>
            </a:r>
            <a:r>
              <a:rPr sz="5400" dirty="0"/>
              <a:t> </a:t>
            </a:r>
            <a:r>
              <a:rPr sz="5400" dirty="0" err="1"/>
              <a:t>әдістері</a:t>
            </a:r>
            <a:endParaRPr sz="5400" dirty="0"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368490"/>
            <a:ext cx="15731490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30" dirty="0"/>
              <a:t>2-</a:t>
            </a:r>
            <a:r>
              <a:rPr sz="4900" dirty="0"/>
              <a:t>мәселе:</a:t>
            </a:r>
            <a:r>
              <a:rPr sz="4900" spc="-150" dirty="0"/>
              <a:t> </a:t>
            </a:r>
            <a:r>
              <a:rPr sz="4900" dirty="0"/>
              <a:t>Мәтін</a:t>
            </a:r>
            <a:r>
              <a:rPr sz="4900" spc="-145" dirty="0"/>
              <a:t> </a:t>
            </a:r>
            <a:r>
              <a:rPr sz="4900" dirty="0"/>
              <a:t>қате</a:t>
            </a:r>
            <a:r>
              <a:rPr sz="4900" spc="-145" dirty="0"/>
              <a:t> </a:t>
            </a:r>
            <a:r>
              <a:rPr sz="4900" dirty="0"/>
              <a:t>бөлшектерге</a:t>
            </a:r>
            <a:r>
              <a:rPr sz="4900" spc="-145" dirty="0"/>
              <a:t> </a:t>
            </a:r>
            <a:r>
              <a:rPr sz="4900" dirty="0"/>
              <a:t>назар</a:t>
            </a:r>
            <a:r>
              <a:rPr sz="4900" spc="-145" dirty="0"/>
              <a:t> </a:t>
            </a:r>
            <a:r>
              <a:rPr sz="4900" spc="-10" dirty="0"/>
              <a:t>аударады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019327" y="1239228"/>
            <a:ext cx="1525778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dirty="0">
                <a:latin typeface="Arial"/>
                <a:cs typeface="Arial"/>
              </a:rPr>
              <a:t>Оның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мақсатты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аудитория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үшін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маңызды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аспектілерге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назар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аударуын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сұраңыз.</a:t>
            </a:r>
            <a:endParaRPr sz="2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843" y="2048129"/>
            <a:ext cx="9679940" cy="8393430"/>
          </a:xfrm>
          <a:custGeom>
            <a:avLst/>
            <a:gdLst/>
            <a:ahLst/>
            <a:cxnLst/>
            <a:rect l="l" t="t" r="r" b="b"/>
            <a:pathLst>
              <a:path w="9679940" h="8393430">
                <a:moveTo>
                  <a:pt x="9653168" y="8392985"/>
                </a:moveTo>
                <a:lnTo>
                  <a:pt x="26174" y="8392985"/>
                </a:lnTo>
                <a:lnTo>
                  <a:pt x="22453" y="8392718"/>
                </a:lnTo>
                <a:lnTo>
                  <a:pt x="0" y="8366810"/>
                </a:lnTo>
                <a:lnTo>
                  <a:pt x="0" y="26174"/>
                </a:lnTo>
                <a:lnTo>
                  <a:pt x="26174" y="0"/>
                </a:lnTo>
                <a:lnTo>
                  <a:pt x="9653168" y="0"/>
                </a:lnTo>
                <a:lnTo>
                  <a:pt x="9679343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8340636"/>
                </a:lnTo>
                <a:lnTo>
                  <a:pt x="26174" y="8340636"/>
                </a:lnTo>
                <a:lnTo>
                  <a:pt x="52349" y="8366810"/>
                </a:lnTo>
                <a:lnTo>
                  <a:pt x="9679343" y="8366810"/>
                </a:lnTo>
                <a:lnTo>
                  <a:pt x="9679076" y="8370531"/>
                </a:lnTo>
                <a:lnTo>
                  <a:pt x="9656889" y="8392718"/>
                </a:lnTo>
                <a:lnTo>
                  <a:pt x="9653168" y="8392985"/>
                </a:lnTo>
                <a:close/>
              </a:path>
              <a:path w="9679940" h="8393430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9679940" h="8393430">
                <a:moveTo>
                  <a:pt x="9626993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9626993" y="26174"/>
                </a:lnTo>
                <a:lnTo>
                  <a:pt x="9626993" y="52349"/>
                </a:lnTo>
                <a:close/>
              </a:path>
              <a:path w="9679940" h="8393430">
                <a:moveTo>
                  <a:pt x="9626993" y="8366810"/>
                </a:moveTo>
                <a:lnTo>
                  <a:pt x="9626993" y="26174"/>
                </a:lnTo>
                <a:lnTo>
                  <a:pt x="9653168" y="52349"/>
                </a:lnTo>
                <a:lnTo>
                  <a:pt x="9679343" y="52349"/>
                </a:lnTo>
                <a:lnTo>
                  <a:pt x="9679343" y="8340636"/>
                </a:lnTo>
                <a:lnTo>
                  <a:pt x="9653168" y="8340636"/>
                </a:lnTo>
                <a:lnTo>
                  <a:pt x="9626993" y="8366810"/>
                </a:lnTo>
                <a:close/>
              </a:path>
              <a:path w="9679940" h="8393430">
                <a:moveTo>
                  <a:pt x="9679343" y="52349"/>
                </a:moveTo>
                <a:lnTo>
                  <a:pt x="9653168" y="52349"/>
                </a:lnTo>
                <a:lnTo>
                  <a:pt x="9626993" y="26174"/>
                </a:lnTo>
                <a:lnTo>
                  <a:pt x="9679343" y="26174"/>
                </a:lnTo>
                <a:lnTo>
                  <a:pt x="9679343" y="52349"/>
                </a:lnTo>
                <a:close/>
              </a:path>
              <a:path w="9679940" h="8393430">
                <a:moveTo>
                  <a:pt x="52349" y="8366810"/>
                </a:moveTo>
                <a:lnTo>
                  <a:pt x="26174" y="8340636"/>
                </a:lnTo>
                <a:lnTo>
                  <a:pt x="52349" y="8340636"/>
                </a:lnTo>
                <a:lnTo>
                  <a:pt x="52349" y="8366810"/>
                </a:lnTo>
                <a:close/>
              </a:path>
              <a:path w="9679940" h="8393430">
                <a:moveTo>
                  <a:pt x="9626993" y="8366810"/>
                </a:moveTo>
                <a:lnTo>
                  <a:pt x="52349" y="8366810"/>
                </a:lnTo>
                <a:lnTo>
                  <a:pt x="52349" y="8340636"/>
                </a:lnTo>
                <a:lnTo>
                  <a:pt x="9626993" y="8340636"/>
                </a:lnTo>
                <a:lnTo>
                  <a:pt x="9626993" y="8366810"/>
                </a:lnTo>
                <a:close/>
              </a:path>
              <a:path w="9679940" h="8393430">
                <a:moveTo>
                  <a:pt x="9679343" y="8366810"/>
                </a:moveTo>
                <a:lnTo>
                  <a:pt x="9626993" y="8366810"/>
                </a:lnTo>
                <a:lnTo>
                  <a:pt x="9653168" y="8340636"/>
                </a:lnTo>
                <a:lnTo>
                  <a:pt x="9679343" y="8340636"/>
                </a:lnTo>
                <a:lnTo>
                  <a:pt x="9679343" y="836681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1882" y="1961413"/>
            <a:ext cx="8803640" cy="172338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300" spc="-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30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  <a:p>
            <a:pPr marL="128270" marR="5080">
              <a:lnSpc>
                <a:spcPct val="102000"/>
              </a:lnSpc>
              <a:spcBef>
                <a:spcPts val="105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1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маркетинг</a:t>
            </a:r>
            <a:r>
              <a:rPr sz="2300" spc="-114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тобына</a:t>
            </a:r>
            <a:r>
              <a:rPr sz="2300" spc="-11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сипаттамалар</a:t>
            </a:r>
            <a:r>
              <a:rPr sz="2300" spc="-10" dirty="0">
                <a:latin typeface="Microsoft Sans Serif"/>
                <a:cs typeface="Microsoft Sans Serif"/>
              </a:rPr>
              <a:t>ғ</a:t>
            </a:r>
            <a:r>
              <a:rPr sz="2300" spc="-10" dirty="0">
                <a:latin typeface="Trebuchet MS"/>
                <a:cs typeface="Trebuchet MS"/>
              </a:rPr>
              <a:t>а </a:t>
            </a:r>
            <a:r>
              <a:rPr sz="2300" dirty="0">
                <a:latin typeface="Trebuchet MS"/>
                <a:cs typeface="Trebuchet MS"/>
              </a:rPr>
              <a:t>негізделген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лшек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</a:t>
            </a:r>
            <a:r>
              <a:rPr sz="2300" dirty="0">
                <a:latin typeface="Trebuchet MS"/>
                <a:cs typeface="Trebuchet MS"/>
              </a:rPr>
              <a:t>сайт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шін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сипаттамасын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жасау</a:t>
            </a:r>
            <a:r>
              <a:rPr sz="2300" spc="-10" dirty="0">
                <a:latin typeface="Microsoft Sans Serif"/>
                <a:cs typeface="Microsoft Sans Serif"/>
              </a:rPr>
              <a:t>ғ</a:t>
            </a:r>
            <a:r>
              <a:rPr sz="2300" spc="-10" dirty="0">
                <a:latin typeface="Trebuchet MS"/>
                <a:cs typeface="Trebuchet MS"/>
              </a:rPr>
              <a:t>а к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мектесу.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7605" y="4032884"/>
            <a:ext cx="8275955" cy="25323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2000"/>
              </a:lnSpc>
              <a:spcBef>
                <a:spcPts val="50"/>
              </a:spcBef>
            </a:pP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німні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сипаттамасын</a:t>
            </a:r>
            <a:r>
              <a:rPr sz="2300" spc="-12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4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сипаттамаларда</a:t>
            </a:r>
            <a:r>
              <a:rPr sz="2300" spc="-12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берілген </a:t>
            </a:r>
            <a:r>
              <a:rPr sz="2300" spc="-45" dirty="0">
                <a:latin typeface="Trebuchet MS"/>
                <a:cs typeface="Trebuchet MS"/>
              </a:rPr>
              <a:t>а</a:t>
            </a:r>
            <a:r>
              <a:rPr sz="2300" spc="-45" dirty="0">
                <a:latin typeface="Microsoft Sans Serif"/>
                <a:cs typeface="Microsoft Sans Serif"/>
              </a:rPr>
              <a:t>қ</a:t>
            </a:r>
            <a:r>
              <a:rPr sz="2300" spc="-45" dirty="0">
                <a:latin typeface="Trebuchet MS"/>
                <a:cs typeface="Trebuchet MS"/>
              </a:rPr>
              <a:t>парат</a:t>
            </a:r>
            <a:r>
              <a:rPr sz="2300" spc="-45" dirty="0">
                <a:latin typeface="Microsoft Sans Serif"/>
                <a:cs typeface="Microsoft Sans Serif"/>
              </a:rPr>
              <a:t>қ</a:t>
            </a:r>
            <a:r>
              <a:rPr sz="2300" spc="-45" dirty="0">
                <a:latin typeface="Trebuchet MS"/>
                <a:cs typeface="Trebuchet MS"/>
              </a:rPr>
              <a:t>а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негізделе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отырып,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балы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белгілермен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ліп жазы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544830">
              <a:lnSpc>
                <a:spcPct val="102000"/>
              </a:lnSpc>
            </a:pPr>
            <a:r>
              <a:rPr sz="2300" dirty="0">
                <a:latin typeface="Trebuchet MS"/>
                <a:cs typeface="Trebuchet MS"/>
              </a:rPr>
              <a:t>Сипаттама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жи</a:t>
            </a:r>
            <a:r>
              <a:rPr sz="2300" dirty="0">
                <a:latin typeface="Microsoft Sans Serif"/>
                <a:cs typeface="Microsoft Sans Serif"/>
              </a:rPr>
              <a:t>һ</a:t>
            </a:r>
            <a:r>
              <a:rPr sz="2300" dirty="0">
                <a:latin typeface="Trebuchet MS"/>
                <a:cs typeface="Trebuchet MS"/>
              </a:rPr>
              <a:t>аз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сатушыларына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арнал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ан,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сонды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тан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ол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болуы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не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німді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жасау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ү</a:t>
            </a:r>
            <a:r>
              <a:rPr sz="2300" spc="-20" dirty="0">
                <a:latin typeface="Trebuchet MS"/>
                <a:cs typeface="Trebuchet MS"/>
              </a:rPr>
              <a:t>шін </a:t>
            </a:r>
            <a:r>
              <a:rPr sz="2300" dirty="0">
                <a:latin typeface="Trebuchet MS"/>
                <a:cs typeface="Trebuchet MS"/>
              </a:rPr>
              <a:t>пайдаланылатын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материалдар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назар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аударуы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керек.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4608" y="6760464"/>
            <a:ext cx="9491980" cy="814069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94615" rIns="0" bIns="0" rtlCol="0">
            <a:spAutoFit/>
          </a:bodyPr>
          <a:lstStyle/>
          <a:p>
            <a:pPr marR="794385">
              <a:lnSpc>
                <a:spcPct val="100000"/>
              </a:lnSpc>
              <a:spcBef>
                <a:spcPts val="745"/>
              </a:spcBef>
            </a:pPr>
            <a:r>
              <a:rPr sz="2300" dirty="0">
                <a:latin typeface="Trebuchet MS"/>
                <a:cs typeface="Trebuchet MS"/>
              </a:rPr>
              <a:t>Сипаттаманы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со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ында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рбір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7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балы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идентификаторын 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7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осы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2697" y="7776247"/>
            <a:ext cx="4780280" cy="183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50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зден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аспау</a:t>
            </a:r>
            <a:r>
              <a:rPr sz="2300" spc="-2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керек.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2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сипаттамалар: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```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{а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парат_пара</a:t>
            </a:r>
            <a:r>
              <a:rPr sz="2300" spc="-25" dirty="0">
                <a:latin typeface="Microsoft Sans Serif"/>
                <a:cs typeface="Microsoft Sans Serif"/>
              </a:rPr>
              <a:t>ғ</a:t>
            </a:r>
            <a:r>
              <a:rPr sz="2300" spc="-25" dirty="0">
                <a:latin typeface="Trebuchet MS"/>
                <a:cs typeface="Trebuchet MS"/>
              </a:rPr>
              <a:t>ы_орынды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}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```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87683" y="2086355"/>
            <a:ext cx="3496310" cy="73342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4971" y="2955035"/>
              <a:ext cx="9278112" cy="20848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33759" y="3060191"/>
              <a:ext cx="8897112" cy="16672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4971" y="5329427"/>
              <a:ext cx="9278112" cy="26106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33759" y="5433059"/>
              <a:ext cx="8897112" cy="219303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515" y="52705"/>
            <a:ext cx="16511269" cy="103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dirty="0"/>
              <a:t>Сипаттама</a:t>
            </a:r>
            <a:r>
              <a:rPr sz="6650" spc="-185" dirty="0"/>
              <a:t> </a:t>
            </a:r>
            <a:r>
              <a:rPr sz="6650" dirty="0"/>
              <a:t>өлшем</a:t>
            </a:r>
            <a:r>
              <a:rPr sz="6650" spc="-185" dirty="0"/>
              <a:t> </a:t>
            </a:r>
            <a:r>
              <a:rPr sz="6650" dirty="0"/>
              <a:t>кестесін</a:t>
            </a:r>
            <a:r>
              <a:rPr sz="6650" spc="-180" dirty="0"/>
              <a:t> </a:t>
            </a:r>
            <a:r>
              <a:rPr sz="6650" dirty="0"/>
              <a:t>қажет</a:t>
            </a:r>
            <a:r>
              <a:rPr sz="6650" spc="-185" dirty="0"/>
              <a:t> </a:t>
            </a:r>
            <a:r>
              <a:rPr sz="6650" spc="-10" dirty="0"/>
              <a:t>етеді.</a:t>
            </a:r>
            <a:endParaRPr sz="6650"/>
          </a:p>
        </p:txBody>
      </p:sp>
      <p:sp>
        <p:nvSpPr>
          <p:cNvPr id="3" name="object 3"/>
          <p:cNvSpPr/>
          <p:nvPr/>
        </p:nvSpPr>
        <p:spPr>
          <a:xfrm>
            <a:off x="706856" y="1967153"/>
            <a:ext cx="14462760" cy="8783955"/>
          </a:xfrm>
          <a:custGeom>
            <a:avLst/>
            <a:gdLst/>
            <a:ahLst/>
            <a:cxnLst/>
            <a:rect l="l" t="t" r="r" b="b"/>
            <a:pathLst>
              <a:path w="14462760" h="8783955">
                <a:moveTo>
                  <a:pt x="14436255" y="8783764"/>
                </a:moveTo>
                <a:lnTo>
                  <a:pt x="26187" y="8783764"/>
                </a:lnTo>
                <a:lnTo>
                  <a:pt x="22453" y="8783497"/>
                </a:lnTo>
                <a:lnTo>
                  <a:pt x="0" y="8757589"/>
                </a:lnTo>
                <a:lnTo>
                  <a:pt x="0" y="26174"/>
                </a:lnTo>
                <a:lnTo>
                  <a:pt x="26187" y="0"/>
                </a:lnTo>
                <a:lnTo>
                  <a:pt x="14436255" y="0"/>
                </a:lnTo>
                <a:lnTo>
                  <a:pt x="14462429" y="26174"/>
                </a:lnTo>
                <a:lnTo>
                  <a:pt x="52362" y="26174"/>
                </a:lnTo>
                <a:lnTo>
                  <a:pt x="26187" y="52349"/>
                </a:lnTo>
                <a:lnTo>
                  <a:pt x="52362" y="52349"/>
                </a:lnTo>
                <a:lnTo>
                  <a:pt x="52362" y="8731402"/>
                </a:lnTo>
                <a:lnTo>
                  <a:pt x="26187" y="8731402"/>
                </a:lnTo>
                <a:lnTo>
                  <a:pt x="52362" y="8757589"/>
                </a:lnTo>
                <a:lnTo>
                  <a:pt x="14462429" y="8757589"/>
                </a:lnTo>
                <a:lnTo>
                  <a:pt x="14462163" y="8761310"/>
                </a:lnTo>
                <a:lnTo>
                  <a:pt x="14439976" y="8783497"/>
                </a:lnTo>
                <a:lnTo>
                  <a:pt x="14436255" y="8783764"/>
                </a:lnTo>
                <a:close/>
              </a:path>
              <a:path w="14462760" h="8783955">
                <a:moveTo>
                  <a:pt x="52362" y="52349"/>
                </a:moveTo>
                <a:lnTo>
                  <a:pt x="26187" y="52349"/>
                </a:lnTo>
                <a:lnTo>
                  <a:pt x="52362" y="26174"/>
                </a:lnTo>
                <a:lnTo>
                  <a:pt x="52362" y="52349"/>
                </a:lnTo>
                <a:close/>
              </a:path>
              <a:path w="14462760" h="8783955">
                <a:moveTo>
                  <a:pt x="14410080" y="52349"/>
                </a:moveTo>
                <a:lnTo>
                  <a:pt x="52362" y="52349"/>
                </a:lnTo>
                <a:lnTo>
                  <a:pt x="52362" y="26174"/>
                </a:lnTo>
                <a:lnTo>
                  <a:pt x="14410080" y="26174"/>
                </a:lnTo>
                <a:lnTo>
                  <a:pt x="14410080" y="52349"/>
                </a:lnTo>
                <a:close/>
              </a:path>
              <a:path w="14462760" h="8783955">
                <a:moveTo>
                  <a:pt x="14410080" y="8757589"/>
                </a:moveTo>
                <a:lnTo>
                  <a:pt x="14410080" y="26174"/>
                </a:lnTo>
                <a:lnTo>
                  <a:pt x="14436255" y="52349"/>
                </a:lnTo>
                <a:lnTo>
                  <a:pt x="14462429" y="52349"/>
                </a:lnTo>
                <a:lnTo>
                  <a:pt x="14462429" y="8731402"/>
                </a:lnTo>
                <a:lnTo>
                  <a:pt x="14436255" y="8731402"/>
                </a:lnTo>
                <a:lnTo>
                  <a:pt x="14410080" y="8757589"/>
                </a:lnTo>
                <a:close/>
              </a:path>
              <a:path w="14462760" h="8783955">
                <a:moveTo>
                  <a:pt x="14462429" y="52349"/>
                </a:moveTo>
                <a:lnTo>
                  <a:pt x="14436255" y="52349"/>
                </a:lnTo>
                <a:lnTo>
                  <a:pt x="14410080" y="26174"/>
                </a:lnTo>
                <a:lnTo>
                  <a:pt x="14462429" y="26174"/>
                </a:lnTo>
                <a:lnTo>
                  <a:pt x="14462429" y="52349"/>
                </a:lnTo>
                <a:close/>
              </a:path>
              <a:path w="14462760" h="8783955">
                <a:moveTo>
                  <a:pt x="52362" y="8757589"/>
                </a:moveTo>
                <a:lnTo>
                  <a:pt x="26187" y="8731402"/>
                </a:lnTo>
                <a:lnTo>
                  <a:pt x="52362" y="8731402"/>
                </a:lnTo>
                <a:lnTo>
                  <a:pt x="52362" y="8757589"/>
                </a:lnTo>
                <a:close/>
              </a:path>
              <a:path w="14462760" h="8783955">
                <a:moveTo>
                  <a:pt x="14410080" y="8757589"/>
                </a:moveTo>
                <a:lnTo>
                  <a:pt x="52362" y="8757589"/>
                </a:lnTo>
                <a:lnTo>
                  <a:pt x="52362" y="8731402"/>
                </a:lnTo>
                <a:lnTo>
                  <a:pt x="14410080" y="8731402"/>
                </a:lnTo>
                <a:lnTo>
                  <a:pt x="14410080" y="8757589"/>
                </a:lnTo>
                <a:close/>
              </a:path>
              <a:path w="14462760" h="8783955">
                <a:moveTo>
                  <a:pt x="14462429" y="8757589"/>
                </a:moveTo>
                <a:lnTo>
                  <a:pt x="14410080" y="8757589"/>
                </a:lnTo>
                <a:lnTo>
                  <a:pt x="14436255" y="8731402"/>
                </a:lnTo>
                <a:lnTo>
                  <a:pt x="14462429" y="8731402"/>
                </a:lnTo>
                <a:lnTo>
                  <a:pt x="14462429" y="875758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7108" y="1187678"/>
            <a:ext cx="16791305" cy="483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50" b="1" dirty="0">
                <a:latin typeface="Arial"/>
                <a:cs typeface="Arial"/>
              </a:rPr>
              <a:t>Одан</a:t>
            </a:r>
            <a:r>
              <a:rPr sz="4250" b="1" spc="-85" dirty="0">
                <a:latin typeface="Arial"/>
                <a:cs typeface="Arial"/>
              </a:rPr>
              <a:t> </a:t>
            </a:r>
            <a:r>
              <a:rPr sz="4250" b="1" dirty="0">
                <a:latin typeface="Arial"/>
                <a:cs typeface="Arial"/>
              </a:rPr>
              <a:t>ақпаратты</a:t>
            </a:r>
            <a:r>
              <a:rPr sz="4250" b="1" spc="-85" dirty="0">
                <a:latin typeface="Arial"/>
                <a:cs typeface="Arial"/>
              </a:rPr>
              <a:t> </a:t>
            </a:r>
            <a:r>
              <a:rPr sz="4250" b="1" dirty="0">
                <a:latin typeface="Arial"/>
                <a:cs typeface="Arial"/>
              </a:rPr>
              <a:t>шығарып,</a:t>
            </a:r>
            <a:r>
              <a:rPr sz="4250" b="1" spc="-80" dirty="0">
                <a:latin typeface="Arial"/>
                <a:cs typeface="Arial"/>
              </a:rPr>
              <a:t> </a:t>
            </a:r>
            <a:r>
              <a:rPr sz="4250" b="1" dirty="0">
                <a:latin typeface="Arial"/>
                <a:cs typeface="Arial"/>
              </a:rPr>
              <a:t>кестеде</a:t>
            </a:r>
            <a:r>
              <a:rPr sz="4250" b="1" spc="-80" dirty="0">
                <a:latin typeface="Arial"/>
                <a:cs typeface="Arial"/>
              </a:rPr>
              <a:t> </a:t>
            </a:r>
            <a:r>
              <a:rPr sz="4250" b="1" dirty="0">
                <a:latin typeface="Arial"/>
                <a:cs typeface="Arial"/>
              </a:rPr>
              <a:t>ұйымдастыруды</a:t>
            </a:r>
            <a:r>
              <a:rPr sz="4250" b="1" spc="-80" dirty="0">
                <a:latin typeface="Arial"/>
                <a:cs typeface="Arial"/>
              </a:rPr>
              <a:t> </a:t>
            </a:r>
            <a:r>
              <a:rPr sz="4250" b="1" spc="-10" dirty="0">
                <a:latin typeface="Arial"/>
                <a:cs typeface="Arial"/>
              </a:rPr>
              <a:t>сұраңыз.</a:t>
            </a:r>
            <a:endParaRPr sz="425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  <a:spcBef>
                <a:spcPts val="1780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300">
              <a:latin typeface="Trebuchet MS"/>
              <a:cs typeface="Trebuchet MS"/>
            </a:endParaRPr>
          </a:p>
          <a:p>
            <a:pPr marL="126364" marR="4462145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сипаттамалар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негізінде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лшек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сауда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</a:t>
            </a:r>
            <a:r>
              <a:rPr sz="2300" dirty="0">
                <a:latin typeface="Trebuchet MS"/>
                <a:cs typeface="Trebuchet MS"/>
              </a:rPr>
              <a:t>сайты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шін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ө</a:t>
            </a:r>
            <a:r>
              <a:rPr sz="2300" spc="-20" dirty="0">
                <a:latin typeface="Trebuchet MS"/>
                <a:cs typeface="Trebuchet MS"/>
              </a:rPr>
              <a:t>нім </a:t>
            </a:r>
            <a:r>
              <a:rPr sz="2300" dirty="0">
                <a:latin typeface="Trebuchet MS"/>
                <a:cs typeface="Trebuchet MS"/>
              </a:rPr>
              <a:t>сипаттамасын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жасауда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маркетинг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тобына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к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мектесу.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300">
              <a:latin typeface="Trebuchet MS"/>
              <a:cs typeface="Trebuchet MS"/>
            </a:endParaRPr>
          </a:p>
          <a:p>
            <a:pPr marL="126364" marR="2733040">
              <a:lnSpc>
                <a:spcPct val="100000"/>
              </a:lnSpc>
            </a:pP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німні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1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сипаттамасын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 </a:t>
            </a:r>
            <a:r>
              <a:rPr sz="2300" dirty="0">
                <a:latin typeface="Trebuchet MS"/>
                <a:cs typeface="Trebuchet MS"/>
              </a:rPr>
              <a:t>сипаттамаларда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берілген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а</a:t>
            </a:r>
            <a:r>
              <a:rPr sz="2300" spc="-45" dirty="0">
                <a:latin typeface="Microsoft Sans Serif"/>
                <a:cs typeface="Microsoft Sans Serif"/>
              </a:rPr>
              <a:t>қ</a:t>
            </a:r>
            <a:r>
              <a:rPr sz="2300" spc="-45" dirty="0">
                <a:latin typeface="Trebuchet MS"/>
                <a:cs typeface="Trebuchet MS"/>
              </a:rPr>
              <a:t>парат</a:t>
            </a:r>
            <a:r>
              <a:rPr sz="2300" spc="-45" dirty="0">
                <a:latin typeface="Microsoft Sans Serif"/>
                <a:cs typeface="Microsoft Sans Serif"/>
              </a:rPr>
              <a:t>қ</a:t>
            </a:r>
            <a:r>
              <a:rPr sz="2300" spc="-45" dirty="0">
                <a:latin typeface="Trebuchet MS"/>
                <a:cs typeface="Trebuchet MS"/>
              </a:rPr>
              <a:t>а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негізделе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отырып,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балы </a:t>
            </a:r>
            <a:r>
              <a:rPr sz="2300" dirty="0">
                <a:latin typeface="Trebuchet MS"/>
                <a:cs typeface="Trebuchet MS"/>
              </a:rPr>
              <a:t>белгілермен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ліп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жазы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300">
              <a:latin typeface="Trebuchet MS"/>
              <a:cs typeface="Trebuchet MS"/>
            </a:endParaRPr>
          </a:p>
          <a:p>
            <a:pPr marL="126364" marR="3768725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Сипаттама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жи</a:t>
            </a:r>
            <a:r>
              <a:rPr sz="2300" dirty="0">
                <a:latin typeface="Microsoft Sans Serif"/>
                <a:cs typeface="Microsoft Sans Serif"/>
              </a:rPr>
              <a:t>һ</a:t>
            </a:r>
            <a:r>
              <a:rPr sz="2300" dirty="0">
                <a:latin typeface="Trebuchet MS"/>
                <a:cs typeface="Trebuchet MS"/>
              </a:rPr>
              <a:t>аз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сатушыларына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арнал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ан,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сонды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тан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ол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болуы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не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ө</a:t>
            </a:r>
            <a:r>
              <a:rPr sz="2300" spc="-20" dirty="0">
                <a:latin typeface="Trebuchet MS"/>
                <a:cs typeface="Trebuchet MS"/>
              </a:rPr>
              <a:t>нім </a:t>
            </a:r>
            <a:r>
              <a:rPr sz="2300" dirty="0">
                <a:latin typeface="Trebuchet MS"/>
                <a:cs typeface="Trebuchet MS"/>
              </a:rPr>
              <a:t>жасал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материалдар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назар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аударуы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керек.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Сипаттаманы</a:t>
            </a:r>
            <a:r>
              <a:rPr sz="2300" dirty="0">
                <a:latin typeface="Microsoft Sans Serif"/>
                <a:cs typeface="Microsoft Sans Serif"/>
              </a:rPr>
              <a:t>ң </a:t>
            </a:r>
            <a:r>
              <a:rPr sz="2300" dirty="0">
                <a:latin typeface="Trebuchet MS"/>
                <a:cs typeface="Trebuchet MS"/>
              </a:rPr>
              <a:t>со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ында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рбір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7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балы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ө</a:t>
            </a:r>
            <a:r>
              <a:rPr sz="2300" spc="-20" dirty="0">
                <a:latin typeface="Trebuchet MS"/>
                <a:cs typeface="Trebuchet MS"/>
              </a:rPr>
              <a:t>нім </a:t>
            </a:r>
            <a:r>
              <a:rPr sz="2300" dirty="0">
                <a:latin typeface="Trebuchet MS"/>
                <a:cs typeface="Trebuchet MS"/>
              </a:rPr>
              <a:t>идентификаторын</a:t>
            </a:r>
            <a:r>
              <a:rPr sz="2300" spc="-1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7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сипаттамалар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15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осы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1623" y="6323076"/>
            <a:ext cx="14274165" cy="262763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5"/>
              </a:spcBef>
            </a:pPr>
            <a:endParaRPr sz="2300">
              <a:latin typeface="Times New Roman"/>
              <a:cs typeface="Times New Roman"/>
            </a:endParaRPr>
          </a:p>
          <a:p>
            <a:pPr marR="750570">
              <a:lnSpc>
                <a:spcPct val="102000"/>
              </a:lnSpc>
            </a:pPr>
            <a:r>
              <a:rPr sz="2300" dirty="0">
                <a:latin typeface="Trebuchet MS"/>
                <a:cs typeface="Trebuchet MS"/>
              </a:rPr>
              <a:t>Сипаттамадан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кейін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лшемдерін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тізімдейтін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кестені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осы</a:t>
            </a:r>
            <a:r>
              <a:rPr sz="2300" spc="-25" dirty="0">
                <a:latin typeface="Microsoft Sans Serif"/>
                <a:cs typeface="Microsoft Sans Serif"/>
              </a:rPr>
              <a:t>ң</a:t>
            </a:r>
            <a:r>
              <a:rPr sz="2300" spc="-25" dirty="0">
                <a:latin typeface="Trebuchet MS"/>
                <a:cs typeface="Trebuchet MS"/>
              </a:rPr>
              <a:t>ыз.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Кестеде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екі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болуы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керек. </a:t>
            </a:r>
            <a:r>
              <a:rPr sz="2300" dirty="0">
                <a:latin typeface="Trebuchet MS"/>
                <a:cs typeface="Trebuchet MS"/>
              </a:rPr>
              <a:t>Бірінші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лшем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атауын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енгізі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із.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Екінші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ан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тек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дюймдегі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лшемдерді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осы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r>
              <a:rPr sz="2300" dirty="0">
                <a:latin typeface="Trebuchet MS"/>
                <a:cs typeface="Trebuchet MS"/>
              </a:rPr>
              <a:t>Кестені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«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лшемдері»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деп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ата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300">
              <a:latin typeface="Trebuchet MS"/>
              <a:cs typeface="Trebuchet MS"/>
            </a:endParaRPr>
          </a:p>
          <a:p>
            <a:pPr marR="822325">
              <a:lnSpc>
                <a:spcPct val="102000"/>
              </a:lnSpc>
            </a:pPr>
            <a:r>
              <a:rPr sz="2300" dirty="0">
                <a:latin typeface="Trebuchet MS"/>
                <a:cs typeface="Trebuchet MS"/>
              </a:rPr>
              <a:t>Барлы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ын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</a:t>
            </a:r>
            <a:r>
              <a:rPr sz="2300" dirty="0">
                <a:latin typeface="Trebuchet MS"/>
                <a:cs typeface="Trebuchet MS"/>
              </a:rPr>
              <a:t>сайтта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олдану</a:t>
            </a:r>
            <a:r>
              <a:rPr sz="2300" spc="-25" dirty="0">
                <a:latin typeface="Microsoft Sans Serif"/>
                <a:cs typeface="Microsoft Sans Serif"/>
              </a:rPr>
              <a:t>ғ</a:t>
            </a:r>
            <a:r>
              <a:rPr sz="2300" spc="-25" dirty="0">
                <a:latin typeface="Trebuchet MS"/>
                <a:cs typeface="Trebuchet MS"/>
              </a:rPr>
              <a:t>а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жарамды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HTML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ретінде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пішімде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із.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Сипаттаманы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&lt;div&gt;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элементіне орналастыры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984" y="9476499"/>
            <a:ext cx="4780280" cy="1103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latin typeface="Trebuchet MS"/>
                <a:cs typeface="Trebuchet MS"/>
              </a:rPr>
              <a:t>Техникалы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2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сипаттамалар: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rebuchet MS"/>
                <a:cs typeface="Trebuchet MS"/>
              </a:rPr>
              <a:t>```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{а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парат_пара</a:t>
            </a:r>
            <a:r>
              <a:rPr sz="2300" spc="-25" dirty="0">
                <a:latin typeface="Microsoft Sans Serif"/>
                <a:cs typeface="Microsoft Sans Serif"/>
              </a:rPr>
              <a:t>ғ</a:t>
            </a:r>
            <a:r>
              <a:rPr sz="2300" spc="-25" dirty="0">
                <a:latin typeface="Trebuchet MS"/>
                <a:cs typeface="Trebuchet MS"/>
              </a:rPr>
              <a:t>ы_орынды</a:t>
            </a:r>
            <a:r>
              <a:rPr sz="2300" spc="-25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Trebuchet MS"/>
                <a:cs typeface="Trebuchet MS"/>
              </a:rPr>
              <a:t>}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```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065" y="2837103"/>
            <a:ext cx="17181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430" dirty="0">
                <a:latin typeface="Verdana"/>
                <a:cs typeface="Verdana"/>
              </a:rPr>
              <a:t>https://chatgpt.com/c/67a9da60-</a:t>
            </a:r>
            <a:r>
              <a:rPr sz="4800" spc="-409" dirty="0">
                <a:latin typeface="Verdana"/>
                <a:cs typeface="Verdana"/>
              </a:rPr>
              <a:t>dfd0-8009-</a:t>
            </a:r>
            <a:r>
              <a:rPr sz="4800" spc="-430" dirty="0">
                <a:latin typeface="Verdana"/>
                <a:cs typeface="Verdana"/>
              </a:rPr>
              <a:t>a048-</a:t>
            </a:r>
            <a:r>
              <a:rPr sz="4800" spc="-375" dirty="0">
                <a:latin typeface="Verdana"/>
                <a:cs typeface="Verdana"/>
              </a:rPr>
              <a:t>e1bcbd582c29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77790" algn="l"/>
                <a:tab pos="11106150" algn="l"/>
              </a:tabLst>
            </a:pPr>
            <a:r>
              <a:rPr sz="6000" spc="-10" dirty="0">
                <a:latin typeface="Times New Roman"/>
                <a:cs typeface="Times New Roman"/>
              </a:rPr>
              <a:t>Веб-</a:t>
            </a:r>
            <a:r>
              <a:rPr sz="6000" dirty="0">
                <a:latin typeface="Times New Roman"/>
                <a:cs typeface="Times New Roman"/>
              </a:rPr>
              <a:t>бетті</a:t>
            </a:r>
            <a:r>
              <a:rPr sz="6000" spc="-60" dirty="0">
                <a:latin typeface="Times New Roman"/>
                <a:cs typeface="Times New Roman"/>
              </a:rPr>
              <a:t> </a:t>
            </a:r>
            <a:r>
              <a:rPr sz="6000" spc="-20" dirty="0">
                <a:latin typeface="Times New Roman"/>
                <a:cs typeface="Times New Roman"/>
              </a:rPr>
              <a:t>көру</a:t>
            </a:r>
            <a:r>
              <a:rPr sz="6000" dirty="0">
                <a:latin typeface="Times New Roman"/>
                <a:cs typeface="Times New Roman"/>
              </a:rPr>
              <a:t>	үшін</a:t>
            </a:r>
            <a:r>
              <a:rPr sz="6000" spc="-50" dirty="0">
                <a:latin typeface="Times New Roman"/>
                <a:cs typeface="Times New Roman"/>
              </a:rPr>
              <a:t> </a:t>
            </a:r>
            <a:r>
              <a:rPr sz="6000" spc="-10" dirty="0">
                <a:latin typeface="Times New Roman"/>
                <a:cs typeface="Times New Roman"/>
              </a:rPr>
              <a:t>редакторға</a:t>
            </a:r>
            <a:r>
              <a:rPr sz="6000" dirty="0">
                <a:latin typeface="Times New Roman"/>
                <a:cs typeface="Times New Roman"/>
              </a:rPr>
              <a:t>	</a:t>
            </a:r>
            <a:r>
              <a:rPr sz="6000" spc="-10" dirty="0">
                <a:latin typeface="Times New Roman"/>
                <a:cs typeface="Times New Roman"/>
              </a:rPr>
              <a:t>сілтеме: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327" y="274688"/>
            <a:ext cx="136937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HTML</a:t>
            </a:r>
            <a:r>
              <a:rPr sz="4500" spc="-65" dirty="0"/>
              <a:t> </a:t>
            </a:r>
            <a:r>
              <a:rPr sz="4500" dirty="0"/>
              <a:t>бетін</a:t>
            </a:r>
            <a:r>
              <a:rPr sz="4500" spc="-65" dirty="0"/>
              <a:t> </a:t>
            </a:r>
            <a:r>
              <a:rPr sz="4500" dirty="0"/>
              <a:t>қараған</a:t>
            </a:r>
            <a:r>
              <a:rPr sz="4500" spc="-60" dirty="0"/>
              <a:t> </a:t>
            </a:r>
            <a:r>
              <a:rPr sz="4500" dirty="0"/>
              <a:t>кезде</a:t>
            </a:r>
            <a:r>
              <a:rPr sz="4500" spc="-65" dirty="0"/>
              <a:t> </a:t>
            </a:r>
            <a:r>
              <a:rPr sz="4500" dirty="0"/>
              <a:t>ол</a:t>
            </a:r>
            <a:r>
              <a:rPr sz="4500" spc="-60" dirty="0"/>
              <a:t> </a:t>
            </a:r>
            <a:r>
              <a:rPr sz="4500" dirty="0"/>
              <a:t>келесідей</a:t>
            </a:r>
            <a:r>
              <a:rPr sz="4500" spc="-70" dirty="0"/>
              <a:t> </a:t>
            </a:r>
            <a:r>
              <a:rPr sz="4500" spc="-10" dirty="0"/>
              <a:t>болады:</a:t>
            </a:r>
            <a:endParaRPr sz="4500"/>
          </a:p>
        </p:txBody>
      </p:sp>
      <p:grpSp>
        <p:nvGrpSpPr>
          <p:cNvPr id="3" name="object 3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663" y="1380744"/>
              <a:ext cx="19046952" cy="85831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1" y="1414272"/>
              <a:ext cx="18943320" cy="84795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1601" y="1404150"/>
              <a:ext cx="18964275" cy="8500110"/>
            </a:xfrm>
            <a:custGeom>
              <a:avLst/>
              <a:gdLst/>
              <a:ahLst/>
              <a:cxnLst/>
              <a:rect l="l" t="t" r="r" b="b"/>
              <a:pathLst>
                <a:path w="18964275" h="8500110">
                  <a:moveTo>
                    <a:pt x="18953187" y="8499881"/>
                  </a:moveTo>
                  <a:lnTo>
                    <a:pt x="10464" y="8499881"/>
                  </a:lnTo>
                  <a:lnTo>
                    <a:pt x="8140" y="8499614"/>
                  </a:lnTo>
                  <a:lnTo>
                    <a:pt x="0" y="8489403"/>
                  </a:lnTo>
                  <a:lnTo>
                    <a:pt x="0" y="10464"/>
                  </a:lnTo>
                  <a:lnTo>
                    <a:pt x="10464" y="0"/>
                  </a:lnTo>
                  <a:lnTo>
                    <a:pt x="18953187" y="0"/>
                  </a:lnTo>
                  <a:lnTo>
                    <a:pt x="18963652" y="10464"/>
                  </a:lnTo>
                  <a:lnTo>
                    <a:pt x="20942" y="10464"/>
                  </a:lnTo>
                  <a:lnTo>
                    <a:pt x="10464" y="20942"/>
                  </a:lnTo>
                  <a:lnTo>
                    <a:pt x="20942" y="20942"/>
                  </a:lnTo>
                  <a:lnTo>
                    <a:pt x="20942" y="8478939"/>
                  </a:lnTo>
                  <a:lnTo>
                    <a:pt x="10464" y="8478939"/>
                  </a:lnTo>
                  <a:lnTo>
                    <a:pt x="20942" y="8489403"/>
                  </a:lnTo>
                  <a:lnTo>
                    <a:pt x="18963652" y="8489403"/>
                  </a:lnTo>
                  <a:lnTo>
                    <a:pt x="18963385" y="8491740"/>
                  </a:lnTo>
                  <a:lnTo>
                    <a:pt x="18955512" y="8499614"/>
                  </a:lnTo>
                  <a:lnTo>
                    <a:pt x="18953187" y="8499881"/>
                  </a:lnTo>
                  <a:close/>
                </a:path>
                <a:path w="18964275" h="8500110">
                  <a:moveTo>
                    <a:pt x="20942" y="20942"/>
                  </a:moveTo>
                  <a:lnTo>
                    <a:pt x="10464" y="20942"/>
                  </a:lnTo>
                  <a:lnTo>
                    <a:pt x="20942" y="10464"/>
                  </a:lnTo>
                  <a:lnTo>
                    <a:pt x="20942" y="20942"/>
                  </a:lnTo>
                  <a:close/>
                </a:path>
                <a:path w="18964275" h="8500110">
                  <a:moveTo>
                    <a:pt x="18942710" y="20942"/>
                  </a:moveTo>
                  <a:lnTo>
                    <a:pt x="20942" y="20942"/>
                  </a:lnTo>
                  <a:lnTo>
                    <a:pt x="20942" y="10464"/>
                  </a:lnTo>
                  <a:lnTo>
                    <a:pt x="18942710" y="10464"/>
                  </a:lnTo>
                  <a:lnTo>
                    <a:pt x="18942710" y="20942"/>
                  </a:lnTo>
                  <a:close/>
                </a:path>
                <a:path w="18964275" h="8500110">
                  <a:moveTo>
                    <a:pt x="18942710" y="8489403"/>
                  </a:moveTo>
                  <a:lnTo>
                    <a:pt x="18942710" y="10464"/>
                  </a:lnTo>
                  <a:lnTo>
                    <a:pt x="18953187" y="20942"/>
                  </a:lnTo>
                  <a:lnTo>
                    <a:pt x="18963652" y="20942"/>
                  </a:lnTo>
                  <a:lnTo>
                    <a:pt x="18963652" y="8478939"/>
                  </a:lnTo>
                  <a:lnTo>
                    <a:pt x="18953187" y="8478939"/>
                  </a:lnTo>
                  <a:lnTo>
                    <a:pt x="18942710" y="8489403"/>
                  </a:lnTo>
                  <a:close/>
                </a:path>
                <a:path w="18964275" h="8500110">
                  <a:moveTo>
                    <a:pt x="18963652" y="20942"/>
                  </a:moveTo>
                  <a:lnTo>
                    <a:pt x="18953187" y="20942"/>
                  </a:lnTo>
                  <a:lnTo>
                    <a:pt x="18942710" y="10464"/>
                  </a:lnTo>
                  <a:lnTo>
                    <a:pt x="18963652" y="10464"/>
                  </a:lnTo>
                  <a:lnTo>
                    <a:pt x="18963652" y="20942"/>
                  </a:lnTo>
                  <a:close/>
                </a:path>
                <a:path w="18964275" h="8500110">
                  <a:moveTo>
                    <a:pt x="20942" y="8489403"/>
                  </a:moveTo>
                  <a:lnTo>
                    <a:pt x="10464" y="8478939"/>
                  </a:lnTo>
                  <a:lnTo>
                    <a:pt x="20942" y="8478939"/>
                  </a:lnTo>
                  <a:lnTo>
                    <a:pt x="20942" y="8489403"/>
                  </a:lnTo>
                  <a:close/>
                </a:path>
                <a:path w="18964275" h="8500110">
                  <a:moveTo>
                    <a:pt x="18942710" y="8489403"/>
                  </a:moveTo>
                  <a:lnTo>
                    <a:pt x="20942" y="8489403"/>
                  </a:lnTo>
                  <a:lnTo>
                    <a:pt x="20942" y="8478939"/>
                  </a:lnTo>
                  <a:lnTo>
                    <a:pt x="18942710" y="8478939"/>
                  </a:lnTo>
                  <a:lnTo>
                    <a:pt x="18942710" y="8489403"/>
                  </a:lnTo>
                  <a:close/>
                </a:path>
                <a:path w="18964275" h="8500110">
                  <a:moveTo>
                    <a:pt x="18963652" y="8489403"/>
                  </a:moveTo>
                  <a:lnTo>
                    <a:pt x="18942710" y="8489403"/>
                  </a:lnTo>
                  <a:lnTo>
                    <a:pt x="18953187" y="8478939"/>
                  </a:lnTo>
                  <a:lnTo>
                    <a:pt x="18963652" y="8478939"/>
                  </a:lnTo>
                  <a:lnTo>
                    <a:pt x="18963652" y="84894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Итеративті</a:t>
            </a:r>
            <a:r>
              <a:rPr spc="-434" dirty="0"/>
              <a:t> </a:t>
            </a:r>
            <a:r>
              <a:rPr spc="-10" dirty="0"/>
              <a:t>сұрауларды</a:t>
            </a:r>
            <a:r>
              <a:rPr spc="-425" dirty="0"/>
              <a:t> </a:t>
            </a:r>
            <a:r>
              <a:rPr spc="-10" dirty="0"/>
              <a:t>әзірлеу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2116" y="2267191"/>
            <a:ext cx="5035550" cy="1750695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474980" indent="-462280">
              <a:lnSpc>
                <a:spcPct val="100000"/>
              </a:lnSpc>
              <a:spcBef>
                <a:spcPts val="1830"/>
              </a:spcBef>
              <a:buSzPct val="121917"/>
              <a:buFont typeface="Microsoft Sans Serif"/>
              <a:buChar char="•"/>
              <a:tabLst>
                <a:tab pos="474980" algn="l"/>
              </a:tabLst>
            </a:pPr>
            <a:r>
              <a:rPr sz="3650" b="1" dirty="0">
                <a:latin typeface="Arial"/>
                <a:cs typeface="Arial"/>
              </a:rPr>
              <a:t>Итеративті</a:t>
            </a:r>
            <a:r>
              <a:rPr sz="3650" b="1" spc="-75" dirty="0">
                <a:latin typeface="Arial"/>
                <a:cs typeface="Arial"/>
              </a:rPr>
              <a:t> </a:t>
            </a:r>
            <a:r>
              <a:rPr sz="3650" b="1" spc="-10" dirty="0">
                <a:latin typeface="Arial"/>
                <a:cs typeface="Arial"/>
              </a:rPr>
              <a:t>процесс</a:t>
            </a:r>
            <a:endParaRPr sz="3650">
              <a:latin typeface="Arial"/>
              <a:cs typeface="Arial"/>
            </a:endParaRPr>
          </a:p>
          <a:p>
            <a:pPr marL="975994" lvl="1" indent="-461009">
              <a:lnSpc>
                <a:spcPct val="100000"/>
              </a:lnSpc>
              <a:spcBef>
                <a:spcPts val="2930"/>
              </a:spcBef>
              <a:buSzPct val="121917"/>
              <a:buChar char="•"/>
              <a:tabLst>
                <a:tab pos="975994" algn="l"/>
              </a:tabLst>
            </a:pPr>
            <a:r>
              <a:rPr sz="3650" dirty="0">
                <a:latin typeface="Trebuchet MS"/>
                <a:cs typeface="Trebuchet MS"/>
              </a:rPr>
              <a:t>Бірде</a:t>
            </a:r>
            <a:r>
              <a:rPr sz="3650" dirty="0">
                <a:latin typeface="Microsoft Sans Serif"/>
                <a:cs typeface="Microsoft Sans Serif"/>
              </a:rPr>
              <a:t>ң</a:t>
            </a:r>
            <a:r>
              <a:rPr sz="3650" dirty="0">
                <a:latin typeface="Trebuchet MS"/>
                <a:cs typeface="Trebuchet MS"/>
              </a:rPr>
              <a:t>е</a:t>
            </a:r>
            <a:r>
              <a:rPr sz="3650" spc="-22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к</a:t>
            </a:r>
            <a:r>
              <a:rPr sz="3650" spc="-10" dirty="0">
                <a:latin typeface="Microsoft Sans Serif"/>
                <a:cs typeface="Microsoft Sans Serif"/>
              </a:rPr>
              <a:t>ө</a:t>
            </a:r>
            <a:r>
              <a:rPr sz="3650" spc="-10" dirty="0">
                <a:latin typeface="Trebuchet MS"/>
                <a:cs typeface="Trebuchet MS"/>
              </a:rPr>
              <a:t>рі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із.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4667" y="4214786"/>
            <a:ext cx="6229985" cy="496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-461009">
              <a:lnSpc>
                <a:spcPct val="100000"/>
              </a:lnSpc>
              <a:spcBef>
                <a:spcPts val="100"/>
              </a:spcBef>
              <a:buSzPct val="121917"/>
              <a:buChar char="•"/>
              <a:tabLst>
                <a:tab pos="474345" algn="l"/>
              </a:tabLst>
            </a:pPr>
            <a:r>
              <a:rPr sz="3650" dirty="0">
                <a:latin typeface="Trebuchet MS"/>
                <a:cs typeface="Trebuchet MS"/>
              </a:rPr>
              <a:t>Жауапты</a:t>
            </a:r>
            <a:r>
              <a:rPr sz="3650" dirty="0">
                <a:latin typeface="Microsoft Sans Serif"/>
                <a:cs typeface="Microsoft Sans Serif"/>
              </a:rPr>
              <a:t>ң</a:t>
            </a:r>
            <a:r>
              <a:rPr sz="3650" spc="-70" dirty="0">
                <a:latin typeface="Microsoft Sans Serif"/>
                <a:cs typeface="Microsoft Sans Serif"/>
              </a:rPr>
              <a:t> </a:t>
            </a:r>
            <a:r>
              <a:rPr sz="3650" spc="-30" dirty="0">
                <a:latin typeface="Microsoft Sans Serif"/>
                <a:cs typeface="Microsoft Sans Serif"/>
              </a:rPr>
              <a:t>қ</a:t>
            </a:r>
            <a:r>
              <a:rPr sz="3650" spc="-30" dirty="0">
                <a:latin typeface="Trebuchet MS"/>
                <a:cs typeface="Trebuchet MS"/>
              </a:rPr>
              <a:t>ажетті</a:t>
            </a:r>
            <a:r>
              <a:rPr sz="3650" spc="-19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н</a:t>
            </a:r>
            <a:r>
              <a:rPr sz="3650" spc="-10" dirty="0">
                <a:latin typeface="Microsoft Sans Serif"/>
                <a:cs typeface="Microsoft Sans Serif"/>
              </a:rPr>
              <a:t>ә</a:t>
            </a:r>
            <a:r>
              <a:rPr sz="3650" spc="-10" dirty="0">
                <a:latin typeface="Trebuchet MS"/>
                <a:cs typeface="Trebuchet MS"/>
              </a:rPr>
              <a:t>тиже 	</a:t>
            </a:r>
            <a:r>
              <a:rPr sz="3650" dirty="0">
                <a:latin typeface="Trebuchet MS"/>
                <a:cs typeface="Trebuchet MS"/>
              </a:rPr>
              <a:t>бермеген</a:t>
            </a:r>
            <a:r>
              <a:rPr sz="3650" spc="-9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жерін</a:t>
            </a:r>
            <a:r>
              <a:rPr sz="3650" spc="-9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талда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ыз.</a:t>
            </a:r>
            <a:endParaRPr sz="3650">
              <a:latin typeface="Trebuchet MS"/>
              <a:cs typeface="Trebuchet MS"/>
            </a:endParaRPr>
          </a:p>
          <a:p>
            <a:pPr marL="473075" marR="8255" indent="-461009">
              <a:lnSpc>
                <a:spcPct val="100000"/>
              </a:lnSpc>
              <a:spcBef>
                <a:spcPts val="1914"/>
              </a:spcBef>
              <a:buSzPct val="121917"/>
              <a:buChar char="•"/>
              <a:tabLst>
                <a:tab pos="474345" algn="l"/>
                <a:tab pos="3532504" algn="l"/>
              </a:tabLst>
            </a:pPr>
            <a:r>
              <a:rPr sz="3650" spc="-10" dirty="0">
                <a:latin typeface="Trebuchet MS"/>
                <a:cs typeface="Trebuchet MS"/>
              </a:rPr>
              <a:t>С</a:t>
            </a:r>
            <a:r>
              <a:rPr sz="3650" spc="-10" dirty="0">
                <a:latin typeface="Microsoft Sans Serif"/>
                <a:cs typeface="Microsoft Sans Serif"/>
              </a:rPr>
              <a:t>ұ</a:t>
            </a:r>
            <a:r>
              <a:rPr sz="3650" spc="-10" dirty="0">
                <a:latin typeface="Trebuchet MS"/>
                <a:cs typeface="Trebuchet MS"/>
              </a:rPr>
              <a:t>рауы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ызды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50" dirty="0">
                <a:latin typeface="Trebuchet MS"/>
                <a:cs typeface="Trebuchet MS"/>
              </a:rPr>
              <a:t>на</a:t>
            </a:r>
            <a:r>
              <a:rPr sz="3650" spc="-50" dirty="0">
                <a:latin typeface="Microsoft Sans Serif"/>
                <a:cs typeface="Microsoft Sans Serif"/>
              </a:rPr>
              <a:t>қ</a:t>
            </a:r>
            <a:r>
              <a:rPr sz="3650" spc="-50" dirty="0">
                <a:latin typeface="Trebuchet MS"/>
                <a:cs typeface="Trebuchet MS"/>
              </a:rPr>
              <a:t>тыла</a:t>
            </a:r>
            <a:r>
              <a:rPr sz="3650" spc="-50" dirty="0">
                <a:latin typeface="Microsoft Sans Serif"/>
                <a:cs typeface="Microsoft Sans Serif"/>
              </a:rPr>
              <a:t>ң</a:t>
            </a:r>
            <a:r>
              <a:rPr sz="3650" spc="-50" dirty="0">
                <a:latin typeface="Trebuchet MS"/>
                <a:cs typeface="Trebuchet MS"/>
              </a:rPr>
              <a:t>ыз, 	</a:t>
            </a:r>
            <a:r>
              <a:rPr sz="3650" dirty="0">
                <a:latin typeface="Trebuchet MS"/>
                <a:cs typeface="Trebuchet MS"/>
              </a:rPr>
              <a:t>олар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spc="-16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ойлану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spc="-16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к</a:t>
            </a:r>
            <a:r>
              <a:rPr sz="3650" spc="-10" dirty="0">
                <a:latin typeface="Microsoft Sans Serif"/>
                <a:cs typeface="Microsoft Sans Serif"/>
              </a:rPr>
              <a:t>ө</a:t>
            </a:r>
            <a:r>
              <a:rPr sz="3650" spc="-10" dirty="0">
                <a:latin typeface="Trebuchet MS"/>
                <a:cs typeface="Trebuchet MS"/>
              </a:rPr>
              <a:t>бірек 	</a:t>
            </a:r>
            <a:r>
              <a:rPr sz="3650" spc="-40" dirty="0">
                <a:latin typeface="Trebuchet MS"/>
                <a:cs typeface="Trebuchet MS"/>
              </a:rPr>
              <a:t>уа</a:t>
            </a:r>
            <a:r>
              <a:rPr sz="3650" spc="-40" dirty="0">
                <a:latin typeface="Microsoft Sans Serif"/>
                <a:cs typeface="Microsoft Sans Serif"/>
              </a:rPr>
              <a:t>қ</a:t>
            </a:r>
            <a:r>
              <a:rPr sz="3650" spc="-40" dirty="0">
                <a:latin typeface="Trebuchet MS"/>
                <a:cs typeface="Trebuchet MS"/>
              </a:rPr>
              <a:t>ыт</a:t>
            </a:r>
            <a:r>
              <a:rPr sz="3650" spc="-20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бері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із.</a:t>
            </a:r>
            <a:endParaRPr sz="3650">
              <a:latin typeface="Trebuchet MS"/>
              <a:cs typeface="Trebuchet MS"/>
            </a:endParaRPr>
          </a:p>
          <a:p>
            <a:pPr marL="473075" marR="139065" indent="-461009">
              <a:lnSpc>
                <a:spcPct val="100000"/>
              </a:lnSpc>
              <a:spcBef>
                <a:spcPts val="1914"/>
              </a:spcBef>
              <a:buSzPct val="121917"/>
              <a:buChar char="•"/>
              <a:tabLst>
                <a:tab pos="474345" algn="l"/>
              </a:tabLst>
            </a:pPr>
            <a:r>
              <a:rPr sz="3650" dirty="0">
                <a:latin typeface="Trebuchet MS"/>
                <a:cs typeface="Trebuchet MS"/>
              </a:rPr>
              <a:t>Мысалдар</a:t>
            </a:r>
            <a:r>
              <a:rPr sz="3650" spc="-9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жиынын 	</a:t>
            </a:r>
            <a:r>
              <a:rPr sz="3650" dirty="0">
                <a:latin typeface="Trebuchet MS"/>
                <a:cs typeface="Trebuchet MS"/>
              </a:rPr>
              <a:t>пайдаланып</a:t>
            </a:r>
            <a:r>
              <a:rPr sz="3650" spc="-12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с</a:t>
            </a:r>
            <a:r>
              <a:rPr sz="3650" spc="-10" dirty="0">
                <a:latin typeface="Microsoft Sans Serif"/>
                <a:cs typeface="Microsoft Sans Serif"/>
              </a:rPr>
              <a:t>ұ</a:t>
            </a:r>
            <a:r>
              <a:rPr sz="3650" spc="-10" dirty="0">
                <a:latin typeface="Trebuchet MS"/>
                <a:cs typeface="Trebuchet MS"/>
              </a:rPr>
              <a:t>рауы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ызды 	на</a:t>
            </a:r>
            <a:r>
              <a:rPr sz="3650" spc="-10" dirty="0">
                <a:latin typeface="Microsoft Sans Serif"/>
                <a:cs typeface="Microsoft Sans Serif"/>
              </a:rPr>
              <a:t>қ</a:t>
            </a:r>
            <a:r>
              <a:rPr sz="3650" spc="-10" dirty="0">
                <a:latin typeface="Trebuchet MS"/>
                <a:cs typeface="Trebuchet MS"/>
              </a:rPr>
              <a:t>тыла</a:t>
            </a:r>
            <a:r>
              <a:rPr sz="3650" spc="-10" dirty="0">
                <a:latin typeface="Microsoft Sans Serif"/>
                <a:cs typeface="Microsoft Sans Serif"/>
              </a:rPr>
              <a:t>ң</a:t>
            </a:r>
            <a:r>
              <a:rPr sz="3650" spc="-10" dirty="0">
                <a:latin typeface="Trebuchet MS"/>
                <a:cs typeface="Trebuchet MS"/>
              </a:rPr>
              <a:t>ыз.</a:t>
            </a:r>
            <a:endParaRPr sz="3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6431" y="3706367"/>
            <a:ext cx="7601711" cy="37551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49728" y="3611879"/>
            <a:ext cx="803275" cy="388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5"/>
              </a:lnSpc>
            </a:pPr>
            <a:r>
              <a:rPr sz="2450" b="1" spc="-20" dirty="0">
                <a:solidFill>
                  <a:srgbClr val="FF9F37"/>
                </a:solidFill>
                <a:latin typeface="Arial"/>
                <a:cs typeface="Arial"/>
              </a:rPr>
              <a:t>Идея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78428" y="6368796"/>
            <a:ext cx="2356485" cy="1103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18465">
              <a:lnSpc>
                <a:spcPts val="2760"/>
              </a:lnSpc>
            </a:pPr>
            <a:r>
              <a:rPr sz="2450" dirty="0">
                <a:latin typeface="Microsoft Sans Serif"/>
                <a:cs typeface="Microsoft Sans Serif"/>
              </a:rPr>
              <a:t>Іске</a:t>
            </a:r>
            <a:r>
              <a:rPr sz="2450" spc="-140" dirty="0">
                <a:latin typeface="Microsoft Sans Serif"/>
                <a:cs typeface="Microsoft Sans Serif"/>
              </a:rPr>
              <a:t> </a:t>
            </a:r>
            <a:r>
              <a:rPr sz="2450" spc="-10" dirty="0">
                <a:latin typeface="Microsoft Sans Serif"/>
                <a:cs typeface="Microsoft Sans Serif"/>
              </a:rPr>
              <a:t>асыру</a:t>
            </a:r>
            <a:endParaRPr sz="2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Microsoft Sans Serif"/>
              <a:cs typeface="Microsoft Sans Serif"/>
            </a:endParaRPr>
          </a:p>
          <a:p>
            <a:pPr marL="539115">
              <a:lnSpc>
                <a:spcPct val="100000"/>
              </a:lnSpc>
            </a:pPr>
            <a:r>
              <a:rPr sz="2450" spc="-10" dirty="0">
                <a:latin typeface="Microsoft Sans Serif"/>
                <a:cs typeface="Microsoft Sans Serif"/>
              </a:rPr>
              <a:t>Сұраныс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95888" y="4315967"/>
            <a:ext cx="2456815" cy="363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25"/>
              </a:lnSpc>
            </a:pPr>
            <a:r>
              <a:rPr sz="2450" spc="-40" dirty="0">
                <a:latin typeface="Microsoft Sans Serif"/>
                <a:cs typeface="Microsoft Sans Serif"/>
              </a:rPr>
              <a:t>Қатені</a:t>
            </a:r>
            <a:r>
              <a:rPr sz="2450" spc="-110" dirty="0">
                <a:latin typeface="Microsoft Sans Serif"/>
                <a:cs typeface="Microsoft Sans Serif"/>
              </a:rPr>
              <a:t> </a:t>
            </a:r>
            <a:r>
              <a:rPr sz="2450" spc="-10" dirty="0">
                <a:latin typeface="Microsoft Sans Serif"/>
                <a:cs typeface="Microsoft Sans Serif"/>
              </a:rPr>
              <a:t>талдау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76431" y="6492240"/>
            <a:ext cx="2676525" cy="5715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2560"/>
              </a:lnSpc>
            </a:pPr>
            <a:r>
              <a:rPr sz="2400" spc="-10" dirty="0">
                <a:latin typeface="Microsoft Sans Serif"/>
                <a:cs typeface="Microsoft Sans Serif"/>
              </a:rPr>
              <a:t>Эксперименттік</a:t>
            </a:r>
            <a:endParaRPr sz="2400">
              <a:latin typeface="Microsoft Sans Serif"/>
              <a:cs typeface="Microsoft Sans Serif"/>
            </a:endParaRPr>
          </a:p>
          <a:p>
            <a:pPr marL="9525">
              <a:lnSpc>
                <a:spcPts val="1939"/>
              </a:lnSpc>
            </a:pPr>
            <a:r>
              <a:rPr sz="2400" spc="-10" dirty="0">
                <a:latin typeface="Microsoft Sans Serif"/>
                <a:cs typeface="Microsoft Sans Serif"/>
              </a:rPr>
              <a:t>нәтиже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251447"/>
            <a:ext cx="1114742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Қорытындылау/Қайталау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327" y="1438364"/>
            <a:ext cx="1040193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93840" algn="l"/>
              </a:tabLst>
            </a:pPr>
            <a:r>
              <a:rPr sz="3850" b="1" dirty="0">
                <a:latin typeface="Arial"/>
                <a:cs typeface="Arial"/>
              </a:rPr>
              <a:t>Сөз/сөйлем/таңба</a:t>
            </a:r>
            <a:r>
              <a:rPr sz="3850" b="1" spc="-150" dirty="0">
                <a:latin typeface="Arial"/>
                <a:cs typeface="Arial"/>
              </a:rPr>
              <a:t> </a:t>
            </a:r>
            <a:r>
              <a:rPr sz="3850" b="1" spc="-10" dirty="0">
                <a:latin typeface="Arial"/>
                <a:cs typeface="Arial"/>
              </a:rPr>
              <a:t>шегімен</a:t>
            </a:r>
            <a:r>
              <a:rPr sz="3850" b="1" dirty="0">
                <a:latin typeface="Arial"/>
                <a:cs typeface="Arial"/>
              </a:rPr>
              <a:t>	</a:t>
            </a:r>
            <a:r>
              <a:rPr sz="3850" b="1" spc="-10" dirty="0">
                <a:latin typeface="Arial"/>
                <a:cs typeface="Arial"/>
              </a:rPr>
              <a:t>қорытындылау</a:t>
            </a:r>
            <a:endParaRPr sz="38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7306" y="2384780"/>
            <a:ext cx="9238615" cy="7962265"/>
          </a:xfrm>
          <a:custGeom>
            <a:avLst/>
            <a:gdLst/>
            <a:ahLst/>
            <a:cxnLst/>
            <a:rect l="l" t="t" r="r" b="b"/>
            <a:pathLst>
              <a:path w="9238615" h="7962265">
                <a:moveTo>
                  <a:pt x="9211983" y="7962214"/>
                </a:moveTo>
                <a:lnTo>
                  <a:pt x="26174" y="7962214"/>
                </a:lnTo>
                <a:lnTo>
                  <a:pt x="22453" y="7961947"/>
                </a:lnTo>
                <a:lnTo>
                  <a:pt x="0" y="7936039"/>
                </a:lnTo>
                <a:lnTo>
                  <a:pt x="0" y="26174"/>
                </a:lnTo>
                <a:lnTo>
                  <a:pt x="26174" y="0"/>
                </a:lnTo>
                <a:lnTo>
                  <a:pt x="9211983" y="0"/>
                </a:lnTo>
                <a:lnTo>
                  <a:pt x="9238157" y="26174"/>
                </a:lnTo>
                <a:lnTo>
                  <a:pt x="52362" y="26174"/>
                </a:lnTo>
                <a:lnTo>
                  <a:pt x="26174" y="52349"/>
                </a:lnTo>
                <a:lnTo>
                  <a:pt x="52362" y="52349"/>
                </a:lnTo>
                <a:lnTo>
                  <a:pt x="52362" y="7909864"/>
                </a:lnTo>
                <a:lnTo>
                  <a:pt x="26174" y="7909864"/>
                </a:lnTo>
                <a:lnTo>
                  <a:pt x="52362" y="7936039"/>
                </a:lnTo>
                <a:lnTo>
                  <a:pt x="9238157" y="7936039"/>
                </a:lnTo>
                <a:lnTo>
                  <a:pt x="9237891" y="7939773"/>
                </a:lnTo>
                <a:lnTo>
                  <a:pt x="9215704" y="7961947"/>
                </a:lnTo>
                <a:lnTo>
                  <a:pt x="9211983" y="7962214"/>
                </a:lnTo>
                <a:close/>
              </a:path>
              <a:path w="9238615" h="7962265">
                <a:moveTo>
                  <a:pt x="52362" y="52349"/>
                </a:moveTo>
                <a:lnTo>
                  <a:pt x="26174" y="52349"/>
                </a:lnTo>
                <a:lnTo>
                  <a:pt x="52362" y="26174"/>
                </a:lnTo>
                <a:lnTo>
                  <a:pt x="52362" y="52349"/>
                </a:lnTo>
                <a:close/>
              </a:path>
              <a:path w="9238615" h="7962265">
                <a:moveTo>
                  <a:pt x="9185808" y="52349"/>
                </a:moveTo>
                <a:lnTo>
                  <a:pt x="52362" y="52349"/>
                </a:lnTo>
                <a:lnTo>
                  <a:pt x="52362" y="26174"/>
                </a:lnTo>
                <a:lnTo>
                  <a:pt x="9185808" y="26174"/>
                </a:lnTo>
                <a:lnTo>
                  <a:pt x="9185808" y="52349"/>
                </a:lnTo>
                <a:close/>
              </a:path>
              <a:path w="9238615" h="7962265">
                <a:moveTo>
                  <a:pt x="9185808" y="7936039"/>
                </a:moveTo>
                <a:lnTo>
                  <a:pt x="9185808" y="26174"/>
                </a:lnTo>
                <a:lnTo>
                  <a:pt x="9211983" y="52349"/>
                </a:lnTo>
                <a:lnTo>
                  <a:pt x="9238157" y="52349"/>
                </a:lnTo>
                <a:lnTo>
                  <a:pt x="9238157" y="7909864"/>
                </a:lnTo>
                <a:lnTo>
                  <a:pt x="9211983" y="7909864"/>
                </a:lnTo>
                <a:lnTo>
                  <a:pt x="9185808" y="7936039"/>
                </a:lnTo>
                <a:close/>
              </a:path>
              <a:path w="9238615" h="7962265">
                <a:moveTo>
                  <a:pt x="9238157" y="52349"/>
                </a:moveTo>
                <a:lnTo>
                  <a:pt x="9211983" y="52349"/>
                </a:lnTo>
                <a:lnTo>
                  <a:pt x="9185808" y="26174"/>
                </a:lnTo>
                <a:lnTo>
                  <a:pt x="9238157" y="26174"/>
                </a:lnTo>
                <a:lnTo>
                  <a:pt x="9238157" y="52349"/>
                </a:lnTo>
                <a:close/>
              </a:path>
              <a:path w="9238615" h="7962265">
                <a:moveTo>
                  <a:pt x="52362" y="7936039"/>
                </a:moveTo>
                <a:lnTo>
                  <a:pt x="26174" y="7909864"/>
                </a:lnTo>
                <a:lnTo>
                  <a:pt x="52362" y="7909864"/>
                </a:lnTo>
                <a:lnTo>
                  <a:pt x="52362" y="7936039"/>
                </a:lnTo>
                <a:close/>
              </a:path>
              <a:path w="9238615" h="7962265">
                <a:moveTo>
                  <a:pt x="9185808" y="7936039"/>
                </a:moveTo>
                <a:lnTo>
                  <a:pt x="52362" y="7936039"/>
                </a:lnTo>
                <a:lnTo>
                  <a:pt x="52362" y="7909864"/>
                </a:lnTo>
                <a:lnTo>
                  <a:pt x="9185808" y="7909864"/>
                </a:lnTo>
                <a:lnTo>
                  <a:pt x="9185808" y="7936039"/>
                </a:lnTo>
                <a:close/>
              </a:path>
              <a:path w="9238615" h="7962265">
                <a:moveTo>
                  <a:pt x="9238157" y="7936039"/>
                </a:moveTo>
                <a:lnTo>
                  <a:pt x="9185808" y="7936039"/>
                </a:lnTo>
                <a:lnTo>
                  <a:pt x="9211983" y="7909864"/>
                </a:lnTo>
                <a:lnTo>
                  <a:pt x="9238157" y="7909864"/>
                </a:lnTo>
                <a:lnTo>
                  <a:pt x="9238157" y="79360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3704" y="2407856"/>
            <a:ext cx="8771890" cy="7292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spc="-70" dirty="0">
                <a:latin typeface="Microsoft Sans Serif"/>
                <a:cs typeface="Microsoft Sans Serif"/>
              </a:rPr>
              <a:t>Қ</a:t>
            </a:r>
            <a:r>
              <a:rPr sz="3650" spc="-70" dirty="0">
                <a:latin typeface="Trebuchet MS"/>
                <a:cs typeface="Trebuchet MS"/>
              </a:rPr>
              <a:t>арау</a:t>
            </a:r>
            <a:r>
              <a:rPr sz="3650" spc="-9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=</a:t>
            </a:r>
            <a:r>
              <a:rPr sz="3650" spc="-9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"""</a:t>
            </a:r>
            <a:endParaRPr sz="3650">
              <a:latin typeface="Trebuchet MS"/>
              <a:cs typeface="Trebuchet MS"/>
            </a:endParaRPr>
          </a:p>
          <a:p>
            <a:pPr marL="12700" marR="307975">
              <a:lnSpc>
                <a:spcPct val="100000"/>
              </a:lnSpc>
              <a:spcBef>
                <a:spcPts val="95"/>
              </a:spcBef>
              <a:tabLst>
                <a:tab pos="1482090" algn="l"/>
                <a:tab pos="5246370" algn="l"/>
              </a:tabLst>
            </a:pPr>
            <a:r>
              <a:rPr sz="3650" dirty="0">
                <a:latin typeface="Trebuchet MS"/>
                <a:cs typeface="Trebuchet MS"/>
              </a:rPr>
              <a:t>Мен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Microsoft Sans Serif"/>
                <a:cs typeface="Microsoft Sans Serif"/>
              </a:rPr>
              <a:t>қ</a:t>
            </a:r>
            <a:r>
              <a:rPr sz="3650" spc="-25" dirty="0">
                <a:latin typeface="Trebuchet MS"/>
                <a:cs typeface="Trebuchet MS"/>
              </a:rPr>
              <a:t>ызымны</a:t>
            </a:r>
            <a:r>
              <a:rPr sz="3650" spc="-25" dirty="0">
                <a:latin typeface="Microsoft Sans Serif"/>
                <a:cs typeface="Microsoft Sans Serif"/>
              </a:rPr>
              <a:t>ң</a:t>
            </a:r>
            <a:r>
              <a:rPr sz="3650" spc="20" dirty="0">
                <a:latin typeface="Microsoft Sans Serif"/>
                <a:cs typeface="Microsoft Sans Serif"/>
              </a:rPr>
              <a:t> </a:t>
            </a:r>
            <a:r>
              <a:rPr sz="3650" dirty="0">
                <a:latin typeface="Trebuchet MS"/>
                <a:cs typeface="Trebuchet MS"/>
              </a:rPr>
              <a:t>ту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ан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ніне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мына</a:t>
            </a:r>
            <a:r>
              <a:rPr sz="3650" spc="-105" dirty="0">
                <a:latin typeface="Trebuchet MS"/>
                <a:cs typeface="Trebuchet MS"/>
              </a:rPr>
              <a:t> </a:t>
            </a:r>
            <a:r>
              <a:rPr sz="3650" spc="-20" dirty="0">
                <a:latin typeface="Trebuchet MS"/>
                <a:cs typeface="Trebuchet MS"/>
              </a:rPr>
              <a:t>плюс </a:t>
            </a:r>
            <a:r>
              <a:rPr sz="3650" dirty="0">
                <a:latin typeface="Trebuchet MS"/>
                <a:cs typeface="Trebuchet MS"/>
              </a:rPr>
              <a:t>панда</a:t>
            </a:r>
            <a:r>
              <a:rPr sz="3650" spc="-8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ойыншы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ын</a:t>
            </a:r>
            <a:r>
              <a:rPr sz="3650" spc="-8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сыйладым.</a:t>
            </a:r>
            <a:r>
              <a:rPr sz="3650" spc="-8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Ол</a:t>
            </a:r>
            <a:r>
              <a:rPr sz="3650" spc="-8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оны </a:t>
            </a:r>
            <a:r>
              <a:rPr sz="3650" spc="-10" dirty="0">
                <a:latin typeface="Trebuchet MS"/>
                <a:cs typeface="Trebuchet MS"/>
              </a:rPr>
              <a:t>жа</a:t>
            </a:r>
            <a:r>
              <a:rPr sz="3650" spc="-10" dirty="0">
                <a:latin typeface="Microsoft Sans Serif"/>
                <a:cs typeface="Microsoft Sans Serif"/>
              </a:rPr>
              <a:t>қ</a:t>
            </a:r>
            <a:r>
              <a:rPr sz="3650" spc="-10" dirty="0">
                <a:latin typeface="Trebuchet MS"/>
                <a:cs typeface="Trebuchet MS"/>
              </a:rPr>
              <a:t>сы</a:t>
            </a:r>
            <a:r>
              <a:rPr sz="3650" dirty="0">
                <a:latin typeface="Trebuchet MS"/>
                <a:cs typeface="Trebuchet MS"/>
              </a:rPr>
              <a:t>	к</a:t>
            </a:r>
            <a:r>
              <a:rPr sz="3650" dirty="0">
                <a:latin typeface="Microsoft Sans Serif"/>
                <a:cs typeface="Microsoft Sans Serif"/>
              </a:rPr>
              <a:t>ө</a:t>
            </a:r>
            <a:r>
              <a:rPr sz="3650" dirty="0">
                <a:latin typeface="Trebuchet MS"/>
                <a:cs typeface="Trebuchet MS"/>
              </a:rPr>
              <a:t>реді</a:t>
            </a:r>
            <a:r>
              <a:rPr sz="3650" spc="-6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ж</a:t>
            </a:r>
            <a:r>
              <a:rPr sz="3650" dirty="0">
                <a:latin typeface="Microsoft Sans Serif"/>
                <a:cs typeface="Microsoft Sans Serif"/>
              </a:rPr>
              <a:t>ә</a:t>
            </a:r>
            <a:r>
              <a:rPr sz="3650" dirty="0">
                <a:latin typeface="Trebuchet MS"/>
                <a:cs typeface="Trebuchet MS"/>
              </a:rPr>
              <a:t>не</a:t>
            </a:r>
            <a:r>
              <a:rPr sz="3650" spc="-65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оны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20" dirty="0">
                <a:latin typeface="Trebuchet MS"/>
                <a:cs typeface="Trebuchet MS"/>
              </a:rPr>
              <a:t>барлы</a:t>
            </a:r>
            <a:r>
              <a:rPr sz="3650" spc="-20" dirty="0">
                <a:latin typeface="Microsoft Sans Serif"/>
                <a:cs typeface="Microsoft Sans Serif"/>
              </a:rPr>
              <a:t>қ</a:t>
            </a:r>
            <a:r>
              <a:rPr sz="3650" spc="-195" dirty="0">
                <a:latin typeface="Microsoft Sans Serif"/>
                <a:cs typeface="Microsoft Sans Serif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жерде </a:t>
            </a:r>
            <a:r>
              <a:rPr sz="3650" dirty="0">
                <a:latin typeface="Microsoft Sans Serif"/>
                <a:cs typeface="Microsoft Sans Serif"/>
              </a:rPr>
              <a:t>ө</a:t>
            </a:r>
            <a:r>
              <a:rPr sz="3650" dirty="0">
                <a:latin typeface="Trebuchet MS"/>
                <a:cs typeface="Trebuchet MS"/>
              </a:rPr>
              <a:t>зімен</a:t>
            </a:r>
            <a:r>
              <a:rPr sz="3650" spc="-5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бірге</a:t>
            </a:r>
            <a:r>
              <a:rPr sz="3650" spc="-5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алып</a:t>
            </a:r>
            <a:r>
              <a:rPr sz="3650" spc="-4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ж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реді.</a:t>
            </a:r>
            <a:r>
              <a:rPr sz="3650" spc="-5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</a:t>
            </a:r>
            <a:r>
              <a:rPr sz="3650" dirty="0">
                <a:latin typeface="Microsoft Sans Serif"/>
                <a:cs typeface="Microsoft Sans Serif"/>
              </a:rPr>
              <a:t>ұ</a:t>
            </a:r>
            <a:r>
              <a:rPr sz="3650" dirty="0">
                <a:latin typeface="Trebuchet MS"/>
                <a:cs typeface="Trebuchet MS"/>
              </a:rPr>
              <a:t>л</a:t>
            </a:r>
            <a:r>
              <a:rPr sz="3650" spc="-4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ж</a:t>
            </a:r>
            <a:r>
              <a:rPr sz="3650" spc="-10" dirty="0">
                <a:latin typeface="Microsoft Sans Serif"/>
                <a:cs typeface="Microsoft Sans Serif"/>
              </a:rPr>
              <a:t>ұ</a:t>
            </a:r>
            <a:r>
              <a:rPr sz="3650" spc="-10" dirty="0">
                <a:latin typeface="Trebuchet MS"/>
                <a:cs typeface="Trebuchet MS"/>
              </a:rPr>
              <a:t>мса</a:t>
            </a:r>
            <a:r>
              <a:rPr sz="3650" spc="-10" dirty="0">
                <a:latin typeface="Microsoft Sans Serif"/>
                <a:cs typeface="Microsoft Sans Serif"/>
              </a:rPr>
              <a:t>қ </a:t>
            </a:r>
            <a:r>
              <a:rPr sz="3650" dirty="0">
                <a:latin typeface="Trebuchet MS"/>
                <a:cs typeface="Trebuchet MS"/>
              </a:rPr>
              <a:t>ж</a:t>
            </a:r>
            <a:r>
              <a:rPr sz="3650" dirty="0">
                <a:latin typeface="Microsoft Sans Serif"/>
                <a:cs typeface="Microsoft Sans Serif"/>
              </a:rPr>
              <a:t>ә</a:t>
            </a:r>
            <a:r>
              <a:rPr sz="3650" dirty="0">
                <a:latin typeface="Trebuchet MS"/>
                <a:cs typeface="Trebuchet MS"/>
              </a:rPr>
              <a:t>не</a:t>
            </a:r>
            <a:r>
              <a:rPr sz="3650" spc="-65" dirty="0">
                <a:latin typeface="Trebuchet MS"/>
                <a:cs typeface="Trebuchet MS"/>
              </a:rPr>
              <a:t> </a:t>
            </a:r>
            <a:r>
              <a:rPr sz="3650" dirty="0">
                <a:latin typeface="Microsoft Sans Serif"/>
                <a:cs typeface="Microsoft Sans Serif"/>
              </a:rPr>
              <a:t>ө</a:t>
            </a:r>
            <a:r>
              <a:rPr sz="3650" dirty="0">
                <a:latin typeface="Trebuchet MS"/>
                <a:cs typeface="Trebuchet MS"/>
              </a:rPr>
              <a:t>те</a:t>
            </a:r>
            <a:r>
              <a:rPr sz="3650" spc="-6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с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йкімді</a:t>
            </a:r>
            <a:r>
              <a:rPr sz="3650" spc="-5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ж</a:t>
            </a:r>
            <a:r>
              <a:rPr sz="3650" dirty="0">
                <a:latin typeface="Microsoft Sans Serif"/>
                <a:cs typeface="Microsoft Sans Serif"/>
              </a:rPr>
              <a:t>ә</a:t>
            </a:r>
            <a:r>
              <a:rPr sz="3650" dirty="0">
                <a:latin typeface="Trebuchet MS"/>
                <a:cs typeface="Trebuchet MS"/>
              </a:rPr>
              <a:t>не</a:t>
            </a:r>
            <a:r>
              <a:rPr sz="3650" spc="-6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оны</a:t>
            </a:r>
            <a:r>
              <a:rPr sz="3650" dirty="0">
                <a:latin typeface="Microsoft Sans Serif"/>
                <a:cs typeface="Microsoft Sans Serif"/>
              </a:rPr>
              <a:t>ң</a:t>
            </a:r>
            <a:r>
              <a:rPr sz="3650" spc="70" dirty="0">
                <a:latin typeface="Microsoft Sans Serif"/>
                <a:cs typeface="Microsoft Sans Serif"/>
              </a:rPr>
              <a:t> </a:t>
            </a:r>
            <a:r>
              <a:rPr sz="3650" dirty="0">
                <a:latin typeface="Trebuchet MS"/>
                <a:cs typeface="Trebuchet MS"/>
              </a:rPr>
              <a:t>беті</a:t>
            </a:r>
            <a:r>
              <a:rPr sz="3650" spc="-6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Microsoft Sans Serif"/>
                <a:cs typeface="Microsoft Sans Serif"/>
              </a:rPr>
              <a:t>ө</a:t>
            </a:r>
            <a:r>
              <a:rPr sz="3650" spc="-25" dirty="0">
                <a:latin typeface="Trebuchet MS"/>
                <a:cs typeface="Trebuchet MS"/>
              </a:rPr>
              <a:t>те </a:t>
            </a:r>
            <a:r>
              <a:rPr sz="3650" dirty="0">
                <a:latin typeface="Trebuchet MS"/>
                <a:cs typeface="Trebuchet MS"/>
              </a:rPr>
              <a:t>мейірімді</a:t>
            </a:r>
            <a:r>
              <a:rPr sz="3650" spc="-11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к</a:t>
            </a:r>
            <a:r>
              <a:rPr sz="3650" spc="-10" dirty="0">
                <a:latin typeface="Microsoft Sans Serif"/>
                <a:cs typeface="Microsoft Sans Serif"/>
              </a:rPr>
              <a:t>ө</a:t>
            </a:r>
            <a:r>
              <a:rPr sz="3650" spc="-10" dirty="0">
                <a:latin typeface="Trebuchet MS"/>
                <a:cs typeface="Trebuchet MS"/>
              </a:rPr>
              <a:t>рінеді.</a:t>
            </a:r>
            <a:endParaRPr sz="36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627120" algn="l"/>
              </a:tabLst>
            </a:pPr>
            <a:r>
              <a:rPr sz="3650" dirty="0">
                <a:latin typeface="Trebuchet MS"/>
                <a:cs typeface="Trebuchet MS"/>
              </a:rPr>
              <a:t>Мен</a:t>
            </a:r>
            <a:r>
              <a:rPr sz="3650" spc="-5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т</a:t>
            </a:r>
            <a:r>
              <a:rPr sz="3650" dirty="0">
                <a:latin typeface="Microsoft Sans Serif"/>
                <a:cs typeface="Microsoft Sans Serif"/>
              </a:rPr>
              <a:t>ө</a:t>
            </a:r>
            <a:r>
              <a:rPr sz="3650" dirty="0">
                <a:latin typeface="Trebuchet MS"/>
                <a:cs typeface="Trebuchet MS"/>
              </a:rPr>
              <a:t>леген</a:t>
            </a:r>
            <a:r>
              <a:rPr sz="3650" spc="-5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ба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spc="-50" dirty="0">
                <a:latin typeface="Trebuchet MS"/>
                <a:cs typeface="Trebuchet MS"/>
              </a:rPr>
              <a:t> 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шін</a:t>
            </a:r>
            <a:r>
              <a:rPr sz="3650" spc="-5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</a:t>
            </a:r>
            <a:r>
              <a:rPr sz="3650" dirty="0">
                <a:latin typeface="Microsoft Sans Serif"/>
                <a:cs typeface="Microsoft Sans Serif"/>
              </a:rPr>
              <a:t>ұ</a:t>
            </a:r>
            <a:r>
              <a:rPr sz="3650" dirty="0">
                <a:latin typeface="Trebuchet MS"/>
                <a:cs typeface="Trebuchet MS"/>
              </a:rPr>
              <a:t>л</a:t>
            </a:r>
            <a:r>
              <a:rPr sz="3650" spc="-4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аз.</a:t>
            </a:r>
            <a:r>
              <a:rPr sz="3650" spc="-5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Мені</a:t>
            </a:r>
            <a:r>
              <a:rPr sz="3650" spc="-10" dirty="0">
                <a:latin typeface="Microsoft Sans Serif"/>
                <a:cs typeface="Microsoft Sans Serif"/>
              </a:rPr>
              <a:t>ң </a:t>
            </a:r>
            <a:r>
              <a:rPr sz="3650" dirty="0">
                <a:latin typeface="Trebuchet MS"/>
                <a:cs typeface="Trebuchet MS"/>
              </a:rPr>
              <a:t>ойымша,</a:t>
            </a:r>
            <a:r>
              <a:rPr sz="3650" spc="-16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бірдей</a:t>
            </a:r>
            <a:r>
              <a:rPr sz="3650" spc="-16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ба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dirty="0">
                <a:latin typeface="Microsoft Sans Serif"/>
                <a:cs typeface="Microsoft Sans Serif"/>
              </a:rPr>
              <a:t>ғ</a:t>
            </a:r>
            <a:r>
              <a:rPr sz="3650" dirty="0">
                <a:latin typeface="Trebuchet MS"/>
                <a:cs typeface="Trebuchet MS"/>
              </a:rPr>
              <a:t>а</a:t>
            </a:r>
            <a:r>
              <a:rPr sz="3650" spc="-155" dirty="0">
                <a:latin typeface="Trebuchet MS"/>
                <a:cs typeface="Trebuchet MS"/>
              </a:rPr>
              <a:t> </a:t>
            </a:r>
            <a:r>
              <a:rPr sz="3650" spc="-50" dirty="0">
                <a:latin typeface="Trebuchet MS"/>
                <a:cs typeface="Trebuchet MS"/>
              </a:rPr>
              <a:t>бас</a:t>
            </a:r>
            <a:r>
              <a:rPr sz="3650" spc="-50" dirty="0">
                <a:latin typeface="Microsoft Sans Serif"/>
                <a:cs typeface="Microsoft Sans Serif"/>
              </a:rPr>
              <a:t>қ</a:t>
            </a:r>
            <a:r>
              <a:rPr sz="3650" spc="-50" dirty="0">
                <a:latin typeface="Trebuchet MS"/>
                <a:cs typeface="Trebuchet MS"/>
              </a:rPr>
              <a:t>а</a:t>
            </a:r>
            <a:r>
              <a:rPr sz="3650" spc="-15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Microsoft Sans Serif"/>
                <a:cs typeface="Microsoft Sans Serif"/>
              </a:rPr>
              <a:t>ү</a:t>
            </a:r>
            <a:r>
              <a:rPr sz="3650" spc="-10" dirty="0">
                <a:latin typeface="Trebuchet MS"/>
                <a:cs typeface="Trebuchet MS"/>
              </a:rPr>
              <a:t>лкен </a:t>
            </a:r>
            <a:r>
              <a:rPr sz="3650" dirty="0">
                <a:latin typeface="Trebuchet MS"/>
                <a:cs typeface="Trebuchet MS"/>
              </a:rPr>
              <a:t>опциялар</a:t>
            </a:r>
            <a:r>
              <a:rPr sz="3650" spc="-14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болуы</a:t>
            </a:r>
            <a:r>
              <a:rPr sz="3650" dirty="0">
                <a:latin typeface="Trebuchet MS"/>
                <a:cs typeface="Trebuchet MS"/>
              </a:rPr>
              <a:t>	м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мкін.</a:t>
            </a:r>
            <a:r>
              <a:rPr sz="3650" spc="-3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Ол</a:t>
            </a:r>
            <a:r>
              <a:rPr sz="3650" spc="-2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к</a:t>
            </a:r>
            <a:r>
              <a:rPr sz="3650" spc="-10" dirty="0">
                <a:latin typeface="Microsoft Sans Serif"/>
                <a:cs typeface="Microsoft Sans Serif"/>
              </a:rPr>
              <a:t>ү</a:t>
            </a:r>
            <a:r>
              <a:rPr sz="3650" spc="-10" dirty="0">
                <a:latin typeface="Trebuchet MS"/>
                <a:cs typeface="Trebuchet MS"/>
              </a:rPr>
              <a:t>ткеннен </a:t>
            </a:r>
            <a:r>
              <a:rPr sz="3650" dirty="0">
                <a:latin typeface="Trebuchet MS"/>
                <a:cs typeface="Trebuchet MS"/>
              </a:rPr>
              <a:t>бір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</a:t>
            </a:r>
            <a:r>
              <a:rPr sz="3650" dirty="0">
                <a:latin typeface="Microsoft Sans Serif"/>
                <a:cs typeface="Microsoft Sans Serif"/>
              </a:rPr>
              <a:t>ү</a:t>
            </a:r>
            <a:r>
              <a:rPr sz="3650" dirty="0">
                <a:latin typeface="Trebuchet MS"/>
                <a:cs typeface="Trebuchet MS"/>
              </a:rPr>
              <a:t>н</a:t>
            </a:r>
            <a:r>
              <a:rPr sz="3650" spc="-7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</a:t>
            </a:r>
            <a:r>
              <a:rPr sz="3650" dirty="0">
                <a:latin typeface="Microsoft Sans Serif"/>
                <a:cs typeface="Microsoft Sans Serif"/>
              </a:rPr>
              <a:t>ұ</a:t>
            </a:r>
            <a:r>
              <a:rPr sz="3650" dirty="0">
                <a:latin typeface="Trebuchet MS"/>
                <a:cs typeface="Trebuchet MS"/>
              </a:rPr>
              <a:t>рын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келді,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spc="-30" dirty="0">
                <a:latin typeface="Trebuchet MS"/>
                <a:cs typeface="Trebuchet MS"/>
              </a:rPr>
              <a:t>сонды</a:t>
            </a:r>
            <a:r>
              <a:rPr sz="3650" spc="-30" dirty="0">
                <a:latin typeface="Microsoft Sans Serif"/>
                <a:cs typeface="Microsoft Sans Serif"/>
              </a:rPr>
              <a:t>қ</a:t>
            </a:r>
            <a:r>
              <a:rPr sz="3650" spc="-30" dirty="0">
                <a:latin typeface="Trebuchet MS"/>
                <a:cs typeface="Trebuchet MS"/>
              </a:rPr>
              <a:t>тан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мен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оны </a:t>
            </a:r>
            <a:r>
              <a:rPr sz="3650" dirty="0">
                <a:latin typeface="Trebuchet MS"/>
                <a:cs typeface="Trebuchet MS"/>
              </a:rPr>
              <a:t>бермес</a:t>
            </a:r>
            <a:r>
              <a:rPr sz="3650" spc="-7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б</a:t>
            </a:r>
            <a:r>
              <a:rPr sz="3650" dirty="0">
                <a:latin typeface="Microsoft Sans Serif"/>
                <a:cs typeface="Microsoft Sans Serif"/>
              </a:rPr>
              <a:t>ұ</a:t>
            </a:r>
            <a:r>
              <a:rPr sz="3650" dirty="0">
                <a:latin typeface="Trebuchet MS"/>
                <a:cs typeface="Trebuchet MS"/>
              </a:rPr>
              <a:t>рын</a:t>
            </a:r>
            <a:r>
              <a:rPr sz="3650" spc="-75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онымен</a:t>
            </a:r>
            <a:r>
              <a:rPr sz="3650" spc="-75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ойнадым.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50" spc="-25" dirty="0">
                <a:latin typeface="Trebuchet MS"/>
                <a:cs typeface="Trebuchet MS"/>
              </a:rPr>
              <a:t>"""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68698" y="2479497"/>
            <a:ext cx="7547609" cy="3663315"/>
          </a:xfrm>
          <a:custGeom>
            <a:avLst/>
            <a:gdLst/>
            <a:ahLst/>
            <a:cxnLst/>
            <a:rect l="l" t="t" r="r" b="b"/>
            <a:pathLst>
              <a:path w="7547609" h="3663315">
                <a:moveTo>
                  <a:pt x="7521079" y="3662972"/>
                </a:moveTo>
                <a:lnTo>
                  <a:pt x="26174" y="3662972"/>
                </a:lnTo>
                <a:lnTo>
                  <a:pt x="22453" y="3662705"/>
                </a:lnTo>
                <a:lnTo>
                  <a:pt x="0" y="363678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610610"/>
                </a:lnTo>
                <a:lnTo>
                  <a:pt x="26174" y="3610610"/>
                </a:lnTo>
                <a:lnTo>
                  <a:pt x="52349" y="3636784"/>
                </a:lnTo>
                <a:lnTo>
                  <a:pt x="7547254" y="3636784"/>
                </a:lnTo>
                <a:lnTo>
                  <a:pt x="7546987" y="3640518"/>
                </a:lnTo>
                <a:lnTo>
                  <a:pt x="7524800" y="3662705"/>
                </a:lnTo>
                <a:lnTo>
                  <a:pt x="7521079" y="3662972"/>
                </a:lnTo>
                <a:close/>
              </a:path>
              <a:path w="7547609" h="366331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366331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3663315">
                <a:moveTo>
                  <a:pt x="7494905" y="363678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3610610"/>
                </a:lnTo>
                <a:lnTo>
                  <a:pt x="7521079" y="3610610"/>
                </a:lnTo>
                <a:lnTo>
                  <a:pt x="7494905" y="3636784"/>
                </a:lnTo>
                <a:close/>
              </a:path>
              <a:path w="7547609" h="366331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3663315">
                <a:moveTo>
                  <a:pt x="52349" y="3636784"/>
                </a:moveTo>
                <a:lnTo>
                  <a:pt x="26174" y="3610610"/>
                </a:lnTo>
                <a:lnTo>
                  <a:pt x="52349" y="3610610"/>
                </a:lnTo>
                <a:lnTo>
                  <a:pt x="52349" y="3636784"/>
                </a:lnTo>
                <a:close/>
              </a:path>
              <a:path w="7547609" h="3663315">
                <a:moveTo>
                  <a:pt x="7494905" y="3636784"/>
                </a:moveTo>
                <a:lnTo>
                  <a:pt x="52349" y="3636784"/>
                </a:lnTo>
                <a:lnTo>
                  <a:pt x="52349" y="3610610"/>
                </a:lnTo>
                <a:lnTo>
                  <a:pt x="7494905" y="3610610"/>
                </a:lnTo>
                <a:lnTo>
                  <a:pt x="7494905" y="3636784"/>
                </a:lnTo>
                <a:close/>
              </a:path>
              <a:path w="7547609" h="3663315">
                <a:moveTo>
                  <a:pt x="7547254" y="3636784"/>
                </a:moveTo>
                <a:lnTo>
                  <a:pt x="7494905" y="3636784"/>
                </a:lnTo>
                <a:lnTo>
                  <a:pt x="7521079" y="3610610"/>
                </a:lnTo>
                <a:lnTo>
                  <a:pt x="7547254" y="3610610"/>
                </a:lnTo>
                <a:lnTo>
                  <a:pt x="7547254" y="363678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50753" y="2533611"/>
            <a:ext cx="1043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50753" y="3340062"/>
            <a:ext cx="7297420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10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-10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электронды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коммерция</a:t>
            </a:r>
            <a:r>
              <a:rPr sz="2300" spc="-11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 </a:t>
            </a:r>
            <a:r>
              <a:rPr sz="2300" dirty="0">
                <a:latin typeface="Trebuchet MS"/>
                <a:cs typeface="Trebuchet MS"/>
              </a:rPr>
              <a:t>сайтында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ы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ыс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аша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мазм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нын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жазу.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50753" y="4445087"/>
            <a:ext cx="6472555" cy="831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300" dirty="0">
                <a:latin typeface="Trebuchet MS"/>
                <a:cs typeface="Trebuchet MS"/>
              </a:rPr>
              <a:t>Т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менде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рсетілген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шолуды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орытындыла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 </a:t>
            </a:r>
            <a:r>
              <a:rPr sz="2300" dirty="0">
                <a:latin typeface="Trebuchet MS"/>
                <a:cs typeface="Trebuchet MS"/>
              </a:rPr>
              <a:t>30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зден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аспайтын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3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рет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кері</a:t>
            </a:r>
            <a:r>
              <a:rPr sz="2300" spc="-2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балар.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50753" y="5706707"/>
            <a:ext cx="282067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35" dirty="0">
                <a:latin typeface="Microsoft Sans Serif"/>
                <a:cs typeface="Microsoft Sans Serif"/>
              </a:rPr>
              <a:t>Қ</a:t>
            </a:r>
            <a:r>
              <a:rPr sz="2300" spc="-35" dirty="0">
                <a:latin typeface="Trebuchet MS"/>
                <a:cs typeface="Trebuchet MS"/>
              </a:rPr>
              <a:t>арау: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```{шолу}```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45495" y="7188707"/>
            <a:ext cx="3587750" cy="65278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2116" y="7857743"/>
              <a:ext cx="10030968" cy="13944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0904" y="7961376"/>
              <a:ext cx="9648444" cy="9753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984" y="1105890"/>
            <a:ext cx="16228060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dirty="0">
                <a:latin typeface="Arial"/>
                <a:cs typeface="Arial"/>
              </a:rPr>
              <a:t>Жеткізу</a:t>
            </a:r>
            <a:r>
              <a:rPr sz="3700" b="1" spc="-114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мен</a:t>
            </a:r>
            <a:r>
              <a:rPr sz="3700" b="1" spc="-11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қызмет</a:t>
            </a:r>
            <a:r>
              <a:rPr sz="3700" b="1" spc="-12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көрсетуге</a:t>
            </a:r>
            <a:r>
              <a:rPr sz="3700" b="1" spc="-11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назар</a:t>
            </a:r>
            <a:r>
              <a:rPr sz="3700" b="1" spc="-114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аудара</a:t>
            </a:r>
            <a:r>
              <a:rPr sz="3700" b="1" spc="-110" dirty="0">
                <a:latin typeface="Arial"/>
                <a:cs typeface="Arial"/>
              </a:rPr>
              <a:t> </a:t>
            </a:r>
            <a:r>
              <a:rPr sz="3700" b="1" dirty="0">
                <a:latin typeface="Arial"/>
                <a:cs typeface="Arial"/>
              </a:rPr>
              <a:t>отырып,</a:t>
            </a:r>
            <a:r>
              <a:rPr sz="3700" b="1" spc="-114" dirty="0">
                <a:latin typeface="Arial"/>
                <a:cs typeface="Arial"/>
              </a:rPr>
              <a:t> </a:t>
            </a:r>
            <a:r>
              <a:rPr sz="3700" b="1" spc="-10" dirty="0">
                <a:latin typeface="Arial"/>
                <a:cs typeface="Arial"/>
              </a:rPr>
              <a:t>қорытындылау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6109" y="226300"/>
            <a:ext cx="17244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Нақты</a:t>
            </a:r>
            <a:r>
              <a:rPr sz="4500" spc="-55" dirty="0"/>
              <a:t> </a:t>
            </a:r>
            <a:r>
              <a:rPr sz="4500" dirty="0"/>
              <a:t>тақырыптарға</a:t>
            </a:r>
            <a:r>
              <a:rPr sz="4500" spc="-55" dirty="0"/>
              <a:t> </a:t>
            </a:r>
            <a:r>
              <a:rPr sz="4500" dirty="0"/>
              <a:t>тоқталып,</a:t>
            </a:r>
            <a:r>
              <a:rPr sz="4500" spc="-60" dirty="0"/>
              <a:t> </a:t>
            </a:r>
            <a:r>
              <a:rPr sz="4500" dirty="0"/>
              <a:t>мәтінді</a:t>
            </a:r>
            <a:r>
              <a:rPr sz="4500" spc="-60" dirty="0"/>
              <a:t> </a:t>
            </a:r>
            <a:r>
              <a:rPr sz="4500" spc="-10" dirty="0"/>
              <a:t>қорытындылаймыз.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687336" y="2399360"/>
            <a:ext cx="7547609" cy="5132070"/>
          </a:xfrm>
          <a:custGeom>
            <a:avLst/>
            <a:gdLst/>
            <a:ahLst/>
            <a:cxnLst/>
            <a:rect l="l" t="t" r="r" b="b"/>
            <a:pathLst>
              <a:path w="7547609" h="5132070">
                <a:moveTo>
                  <a:pt x="7521079" y="5131727"/>
                </a:moveTo>
                <a:lnTo>
                  <a:pt x="26174" y="5131727"/>
                </a:lnTo>
                <a:lnTo>
                  <a:pt x="22453" y="5131460"/>
                </a:lnTo>
                <a:lnTo>
                  <a:pt x="0" y="5105539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5079365"/>
                </a:lnTo>
                <a:lnTo>
                  <a:pt x="26174" y="5079365"/>
                </a:lnTo>
                <a:lnTo>
                  <a:pt x="52349" y="5105539"/>
                </a:lnTo>
                <a:lnTo>
                  <a:pt x="7547254" y="5105539"/>
                </a:lnTo>
                <a:lnTo>
                  <a:pt x="7546987" y="5109273"/>
                </a:lnTo>
                <a:lnTo>
                  <a:pt x="7524800" y="5131460"/>
                </a:lnTo>
                <a:lnTo>
                  <a:pt x="7521079" y="5131727"/>
                </a:lnTo>
                <a:close/>
              </a:path>
              <a:path w="7547609" h="513207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5132070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5132070">
                <a:moveTo>
                  <a:pt x="7494905" y="5105539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5079365"/>
                </a:lnTo>
                <a:lnTo>
                  <a:pt x="7521079" y="5079365"/>
                </a:lnTo>
                <a:lnTo>
                  <a:pt x="7494905" y="5105539"/>
                </a:lnTo>
                <a:close/>
              </a:path>
              <a:path w="7547609" h="5132070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5132070">
                <a:moveTo>
                  <a:pt x="52349" y="5105539"/>
                </a:moveTo>
                <a:lnTo>
                  <a:pt x="26174" y="5079365"/>
                </a:lnTo>
                <a:lnTo>
                  <a:pt x="52349" y="5079365"/>
                </a:lnTo>
                <a:lnTo>
                  <a:pt x="52349" y="5105539"/>
                </a:lnTo>
                <a:close/>
              </a:path>
              <a:path w="7547609" h="5132070">
                <a:moveTo>
                  <a:pt x="7494905" y="5105539"/>
                </a:moveTo>
                <a:lnTo>
                  <a:pt x="52349" y="5105539"/>
                </a:lnTo>
                <a:lnTo>
                  <a:pt x="52349" y="5079365"/>
                </a:lnTo>
                <a:lnTo>
                  <a:pt x="7494905" y="5079365"/>
                </a:lnTo>
                <a:lnTo>
                  <a:pt x="7494905" y="5105539"/>
                </a:lnTo>
                <a:close/>
              </a:path>
              <a:path w="7547609" h="5132070">
                <a:moveTo>
                  <a:pt x="7547254" y="5105539"/>
                </a:moveTo>
                <a:lnTo>
                  <a:pt x="7494905" y="5105539"/>
                </a:lnTo>
                <a:lnTo>
                  <a:pt x="7521079" y="5079365"/>
                </a:lnTo>
                <a:lnTo>
                  <a:pt x="7547254" y="5079365"/>
                </a:lnTo>
                <a:lnTo>
                  <a:pt x="7547254" y="510553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9391" y="2453474"/>
            <a:ext cx="1043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391" y="3259925"/>
            <a:ext cx="6911340" cy="4198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7940" algn="just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нелту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ліміне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кері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байланыс </a:t>
            </a:r>
            <a:r>
              <a:rPr sz="2300" dirty="0">
                <a:latin typeface="Trebuchet MS"/>
                <a:cs typeface="Trebuchet MS"/>
              </a:rPr>
              <a:t>жасау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шін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электронды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коммерция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</a:t>
            </a:r>
            <a:r>
              <a:rPr sz="2300" spc="-10" dirty="0">
                <a:latin typeface="Trebuchet MS"/>
                <a:cs typeface="Trebuchet MS"/>
              </a:rPr>
              <a:t>сайтынан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10" dirty="0">
                <a:latin typeface="Microsoft Sans Serif"/>
                <a:cs typeface="Microsoft Sans Serif"/>
              </a:rPr>
              <a:t> 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ыс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аша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мазм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нын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жазу.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rebuchet MS"/>
                <a:cs typeface="Trebuchet MS"/>
              </a:rPr>
              <a:t>Т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мендегі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шолуды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орытындыла</a:t>
            </a:r>
            <a:r>
              <a:rPr sz="2300" spc="-20" dirty="0">
                <a:latin typeface="Microsoft Sans Serif"/>
                <a:cs typeface="Microsoft Sans Serif"/>
              </a:rPr>
              <a:t>ң</a:t>
            </a:r>
            <a:r>
              <a:rPr sz="2300" spc="-20" dirty="0">
                <a:latin typeface="Trebuchet MS"/>
                <a:cs typeface="Trebuchet MS"/>
              </a:rPr>
              <a:t>ыз,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та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бамен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лінген,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30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зден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аспайды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не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кез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келген </a:t>
            </a:r>
            <a:r>
              <a:rPr sz="2300" dirty="0">
                <a:latin typeface="Trebuchet MS"/>
                <a:cs typeface="Trebuchet MS"/>
              </a:rPr>
              <a:t>аспектіге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назар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аудары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300" dirty="0">
                <a:latin typeface="Trebuchet MS"/>
                <a:cs typeface="Trebuchet MS"/>
              </a:rPr>
              <a:t>онда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тасымалдау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не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өң</a:t>
            </a:r>
            <a:r>
              <a:rPr sz="2300" dirty="0">
                <a:latin typeface="Trebuchet MS"/>
                <a:cs typeface="Trebuchet MS"/>
              </a:rPr>
              <a:t>деу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туралы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айтылады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німні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35" dirty="0">
                <a:latin typeface="Microsoft Sans Serif"/>
                <a:cs typeface="Microsoft Sans Serif"/>
              </a:rPr>
              <a:t>Қ</a:t>
            </a:r>
            <a:r>
              <a:rPr sz="2300" spc="-35" dirty="0">
                <a:latin typeface="Trebuchet MS"/>
                <a:cs typeface="Trebuchet MS"/>
              </a:rPr>
              <a:t>арау: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```{шолу}```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23704" y="3407664"/>
            <a:ext cx="8564880" cy="4701540"/>
            <a:chOff x="9823704" y="3407664"/>
            <a:chExt cx="8564880" cy="4701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3704" y="3407664"/>
              <a:ext cx="8564880" cy="4701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492" y="3512820"/>
              <a:ext cx="8145780" cy="42824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055352" y="2400300"/>
            <a:ext cx="3248025" cy="64770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32078"/>
            <a:ext cx="14250035" cy="1535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950" dirty="0"/>
              <a:t>Баға</a:t>
            </a:r>
            <a:r>
              <a:rPr sz="4950" spc="-35" dirty="0"/>
              <a:t> </a:t>
            </a:r>
            <a:r>
              <a:rPr sz="4950" dirty="0"/>
              <a:t>мен</a:t>
            </a:r>
            <a:r>
              <a:rPr sz="4950" spc="-35" dirty="0"/>
              <a:t> </a:t>
            </a:r>
            <a:r>
              <a:rPr sz="4950" dirty="0"/>
              <a:t>құнға</a:t>
            </a:r>
            <a:r>
              <a:rPr sz="4950" spc="-35" dirty="0"/>
              <a:t> </a:t>
            </a:r>
            <a:r>
              <a:rPr sz="4950" dirty="0"/>
              <a:t>назар</a:t>
            </a:r>
            <a:r>
              <a:rPr sz="4950" spc="-35" dirty="0"/>
              <a:t> </a:t>
            </a:r>
            <a:r>
              <a:rPr sz="4950" dirty="0"/>
              <a:t>аудара</a:t>
            </a:r>
            <a:r>
              <a:rPr sz="4950" spc="-35" dirty="0"/>
              <a:t> </a:t>
            </a:r>
            <a:r>
              <a:rPr sz="4950" dirty="0"/>
              <a:t>отырып,</a:t>
            </a:r>
            <a:r>
              <a:rPr sz="4950" spc="-35" dirty="0"/>
              <a:t> </a:t>
            </a:r>
            <a:r>
              <a:rPr sz="4950" spc="-10" dirty="0"/>
              <a:t>мәтінді қорытындылаңыз</a:t>
            </a:r>
            <a:endParaRPr sz="4950"/>
          </a:p>
        </p:txBody>
      </p:sp>
      <p:sp>
        <p:nvSpPr>
          <p:cNvPr id="3" name="object 3"/>
          <p:cNvSpPr/>
          <p:nvPr/>
        </p:nvSpPr>
        <p:spPr>
          <a:xfrm>
            <a:off x="1058557" y="2584399"/>
            <a:ext cx="7547609" cy="5079365"/>
          </a:xfrm>
          <a:custGeom>
            <a:avLst/>
            <a:gdLst/>
            <a:ahLst/>
            <a:cxnLst/>
            <a:rect l="l" t="t" r="r" b="b"/>
            <a:pathLst>
              <a:path w="7547609" h="5079365">
                <a:moveTo>
                  <a:pt x="7521079" y="5079022"/>
                </a:moveTo>
                <a:lnTo>
                  <a:pt x="26174" y="5079022"/>
                </a:lnTo>
                <a:lnTo>
                  <a:pt x="22453" y="5078755"/>
                </a:lnTo>
                <a:lnTo>
                  <a:pt x="0" y="505283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5026660"/>
                </a:lnTo>
                <a:lnTo>
                  <a:pt x="26174" y="5026660"/>
                </a:lnTo>
                <a:lnTo>
                  <a:pt x="52349" y="5052834"/>
                </a:lnTo>
                <a:lnTo>
                  <a:pt x="7547254" y="5052834"/>
                </a:lnTo>
                <a:lnTo>
                  <a:pt x="7546987" y="5056568"/>
                </a:lnTo>
                <a:lnTo>
                  <a:pt x="7524800" y="5078755"/>
                </a:lnTo>
                <a:lnTo>
                  <a:pt x="7521079" y="5079022"/>
                </a:lnTo>
                <a:close/>
              </a:path>
              <a:path w="7547609" h="507936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507936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5079365">
                <a:moveTo>
                  <a:pt x="7494905" y="505283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5026660"/>
                </a:lnTo>
                <a:lnTo>
                  <a:pt x="7521079" y="5026660"/>
                </a:lnTo>
                <a:lnTo>
                  <a:pt x="7494905" y="5052834"/>
                </a:lnTo>
                <a:close/>
              </a:path>
              <a:path w="7547609" h="507936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5079365">
                <a:moveTo>
                  <a:pt x="52349" y="5052834"/>
                </a:moveTo>
                <a:lnTo>
                  <a:pt x="26174" y="5026660"/>
                </a:lnTo>
                <a:lnTo>
                  <a:pt x="52349" y="5026660"/>
                </a:lnTo>
                <a:lnTo>
                  <a:pt x="52349" y="5052834"/>
                </a:lnTo>
                <a:close/>
              </a:path>
              <a:path w="7547609" h="5079365">
                <a:moveTo>
                  <a:pt x="7494905" y="5052834"/>
                </a:moveTo>
                <a:lnTo>
                  <a:pt x="52349" y="5052834"/>
                </a:lnTo>
                <a:lnTo>
                  <a:pt x="52349" y="5026660"/>
                </a:lnTo>
                <a:lnTo>
                  <a:pt x="7494905" y="5026660"/>
                </a:lnTo>
                <a:lnTo>
                  <a:pt x="7494905" y="5052834"/>
                </a:lnTo>
                <a:close/>
              </a:path>
              <a:path w="7547609" h="5079365">
                <a:moveTo>
                  <a:pt x="7547254" y="5052834"/>
                </a:moveTo>
                <a:lnTo>
                  <a:pt x="7494905" y="5052834"/>
                </a:lnTo>
                <a:lnTo>
                  <a:pt x="7521079" y="5026660"/>
                </a:lnTo>
                <a:lnTo>
                  <a:pt x="7547254" y="5026660"/>
                </a:lnTo>
                <a:lnTo>
                  <a:pt x="7547254" y="505283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0612" y="2638513"/>
            <a:ext cx="1043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0612" y="3444964"/>
            <a:ext cx="7335520" cy="414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87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німні</a:t>
            </a:r>
            <a:r>
              <a:rPr sz="2300" dirty="0">
                <a:latin typeface="Microsoft Sans Serif"/>
                <a:cs typeface="Microsoft Sans Serif"/>
              </a:rPr>
              <a:t>ң </a:t>
            </a: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асын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орнату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жауапты </a:t>
            </a: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тобына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кері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байланыс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беру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шін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электронды</a:t>
            </a:r>
            <a:r>
              <a:rPr sz="2300" spc="-10" dirty="0">
                <a:latin typeface="Microsoft Sans Serif"/>
                <a:cs typeface="Microsoft Sans Serif"/>
              </a:rPr>
              <a:t>қ </a:t>
            </a:r>
            <a:r>
              <a:rPr sz="2300" dirty="0">
                <a:latin typeface="Trebuchet MS"/>
                <a:cs typeface="Trebuchet MS"/>
              </a:rPr>
              <a:t>коммерция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</a:t>
            </a:r>
            <a:r>
              <a:rPr sz="2300" dirty="0">
                <a:latin typeface="Trebuchet MS"/>
                <a:cs typeface="Trebuchet MS"/>
              </a:rPr>
              <a:t>сайтынан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25" dirty="0">
                <a:latin typeface="Microsoft Sans Serif"/>
                <a:cs typeface="Microsoft Sans Serif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ыс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аша </a:t>
            </a:r>
            <a:r>
              <a:rPr sz="2300" dirty="0">
                <a:latin typeface="Trebuchet MS"/>
                <a:cs typeface="Trebuchet MS"/>
              </a:rPr>
              <a:t>мазм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нын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жазу.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rebuchet MS"/>
                <a:cs typeface="Trebuchet MS"/>
              </a:rPr>
              <a:t>Т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мендегі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шолуды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кез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келген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аспектіге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назар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аудара </a:t>
            </a:r>
            <a:r>
              <a:rPr sz="2300" dirty="0">
                <a:latin typeface="Trebuchet MS"/>
                <a:cs typeface="Trebuchet MS"/>
              </a:rPr>
              <a:t>отырып,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30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зден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аспайтын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бамен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лінген </a:t>
            </a:r>
            <a:r>
              <a:rPr sz="2300" dirty="0">
                <a:latin typeface="Trebuchet MS"/>
                <a:cs typeface="Trebuchet MS"/>
              </a:rPr>
              <a:t>шолуды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орытындыла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ыз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2300" dirty="0">
                <a:latin typeface="Trebuchet MS"/>
                <a:cs typeface="Trebuchet MS"/>
              </a:rPr>
              <a:t>ба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а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не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абылдан</a:t>
            </a:r>
            <a:r>
              <a:rPr sz="2300" spc="-20" dirty="0">
                <a:latin typeface="Microsoft Sans Serif"/>
                <a:cs typeface="Microsoft Sans Serif"/>
              </a:rPr>
              <a:t>ғ</a:t>
            </a:r>
            <a:r>
              <a:rPr sz="2300" spc="-20" dirty="0">
                <a:latin typeface="Trebuchet MS"/>
                <a:cs typeface="Trebuchet MS"/>
              </a:rPr>
              <a:t>ан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30" dirty="0">
                <a:latin typeface="Microsoft Sans Serif"/>
                <a:cs typeface="Microsoft Sans Serif"/>
              </a:rPr>
              <a:t>құ</a:t>
            </a:r>
            <a:r>
              <a:rPr sz="2300" spc="-30" dirty="0">
                <a:latin typeface="Trebuchet MS"/>
                <a:cs typeface="Trebuchet MS"/>
              </a:rPr>
              <a:t>н</a:t>
            </a:r>
            <a:r>
              <a:rPr sz="2300" spc="-30" dirty="0">
                <a:latin typeface="Microsoft Sans Serif"/>
                <a:cs typeface="Microsoft Sans Serif"/>
              </a:rPr>
              <a:t>ғ</a:t>
            </a:r>
            <a:r>
              <a:rPr sz="2300" spc="-30" dirty="0">
                <a:latin typeface="Trebuchet MS"/>
                <a:cs typeface="Trebuchet MS"/>
              </a:rPr>
              <a:t>а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атысты.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35" dirty="0">
                <a:latin typeface="Microsoft Sans Serif"/>
                <a:cs typeface="Microsoft Sans Serif"/>
              </a:rPr>
              <a:t>Қ</a:t>
            </a:r>
            <a:r>
              <a:rPr sz="2300" spc="-35" dirty="0">
                <a:latin typeface="Trebuchet MS"/>
                <a:cs typeface="Trebuchet MS"/>
              </a:rPr>
              <a:t>арау: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```{шолу}```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0888" y="2694432"/>
            <a:ext cx="3429000" cy="64516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80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1431" y="3479291"/>
              <a:ext cx="9825228" cy="5385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1743" y="3584447"/>
              <a:ext cx="9406128" cy="49667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772" y="837615"/>
            <a:ext cx="17458055" cy="1393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«Қорытындылау»</a:t>
            </a:r>
            <a:r>
              <a:rPr sz="4800" spc="-235" dirty="0"/>
              <a:t> </a:t>
            </a:r>
            <a:r>
              <a:rPr sz="4800" dirty="0"/>
              <a:t>орнына</a:t>
            </a:r>
            <a:r>
              <a:rPr sz="4800" spc="-229" dirty="0"/>
              <a:t> </a:t>
            </a:r>
            <a:r>
              <a:rPr sz="4800" dirty="0"/>
              <a:t>«үзіндіні»</a:t>
            </a:r>
            <a:r>
              <a:rPr sz="4800" spc="-235" dirty="0"/>
              <a:t> </a:t>
            </a:r>
            <a:r>
              <a:rPr sz="4800" dirty="0"/>
              <a:t>қолданып</a:t>
            </a:r>
            <a:r>
              <a:rPr sz="4800" spc="-229" dirty="0"/>
              <a:t> </a:t>
            </a:r>
            <a:r>
              <a:rPr sz="4800" spc="-10" dirty="0"/>
              <a:t>көріңіз.</a:t>
            </a:r>
            <a:endParaRPr sz="4800"/>
          </a:p>
          <a:p>
            <a:pPr marL="12700">
              <a:lnSpc>
                <a:spcPct val="100000"/>
              </a:lnSpc>
              <a:spcBef>
                <a:spcPts val="35"/>
              </a:spcBef>
              <a:tabLst>
                <a:tab pos="10824845" algn="l"/>
              </a:tabLst>
            </a:pPr>
            <a:r>
              <a:rPr sz="4150" dirty="0"/>
              <a:t>*Конспект</a:t>
            </a:r>
            <a:r>
              <a:rPr sz="4150" spc="-155" dirty="0"/>
              <a:t> </a:t>
            </a:r>
            <a:r>
              <a:rPr sz="4150" dirty="0"/>
              <a:t>негізгі</a:t>
            </a:r>
            <a:r>
              <a:rPr sz="4150" spc="-150" dirty="0"/>
              <a:t> </a:t>
            </a:r>
            <a:r>
              <a:rPr sz="4150" dirty="0"/>
              <a:t>тақырыпқа</a:t>
            </a:r>
            <a:r>
              <a:rPr sz="4150" spc="-145" dirty="0"/>
              <a:t> </a:t>
            </a:r>
            <a:r>
              <a:rPr sz="4150" dirty="0"/>
              <a:t>қатысы</a:t>
            </a:r>
            <a:r>
              <a:rPr sz="4150" spc="-150" dirty="0"/>
              <a:t> </a:t>
            </a:r>
            <a:r>
              <a:rPr sz="4150" spc="-25" dirty="0"/>
              <a:t>жоқ</a:t>
            </a:r>
            <a:r>
              <a:rPr sz="4150" dirty="0"/>
              <a:t>	</a:t>
            </a:r>
            <a:r>
              <a:rPr sz="4150" spc="-10" dirty="0"/>
              <a:t>тақырыптарды</a:t>
            </a:r>
            <a:r>
              <a:rPr sz="4150" spc="-200" dirty="0"/>
              <a:t> </a:t>
            </a:r>
            <a:r>
              <a:rPr sz="4150" spc="-10" dirty="0"/>
              <a:t>қамтиды.</a:t>
            </a:r>
            <a:endParaRPr sz="4150"/>
          </a:p>
        </p:txBody>
      </p:sp>
      <p:sp>
        <p:nvSpPr>
          <p:cNvPr id="3" name="object 3"/>
          <p:cNvSpPr/>
          <p:nvPr/>
        </p:nvSpPr>
        <p:spPr>
          <a:xfrm>
            <a:off x="1078090" y="3508324"/>
            <a:ext cx="7705725" cy="4371340"/>
          </a:xfrm>
          <a:custGeom>
            <a:avLst/>
            <a:gdLst/>
            <a:ahLst/>
            <a:cxnLst/>
            <a:rect l="l" t="t" r="r" b="b"/>
            <a:pathLst>
              <a:path w="7705725" h="4371340">
                <a:moveTo>
                  <a:pt x="7679194" y="4370997"/>
                </a:moveTo>
                <a:lnTo>
                  <a:pt x="26174" y="4370997"/>
                </a:lnTo>
                <a:lnTo>
                  <a:pt x="22453" y="4370730"/>
                </a:lnTo>
                <a:lnTo>
                  <a:pt x="0" y="4344809"/>
                </a:lnTo>
                <a:lnTo>
                  <a:pt x="0" y="26174"/>
                </a:lnTo>
                <a:lnTo>
                  <a:pt x="26174" y="0"/>
                </a:lnTo>
                <a:lnTo>
                  <a:pt x="7679194" y="0"/>
                </a:lnTo>
                <a:lnTo>
                  <a:pt x="770536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4318635"/>
                </a:lnTo>
                <a:lnTo>
                  <a:pt x="26174" y="4318635"/>
                </a:lnTo>
                <a:lnTo>
                  <a:pt x="52349" y="4344809"/>
                </a:lnTo>
                <a:lnTo>
                  <a:pt x="7705369" y="4344809"/>
                </a:lnTo>
                <a:lnTo>
                  <a:pt x="7705102" y="4348543"/>
                </a:lnTo>
                <a:lnTo>
                  <a:pt x="7682915" y="4370730"/>
                </a:lnTo>
                <a:lnTo>
                  <a:pt x="7679194" y="4370997"/>
                </a:lnTo>
                <a:close/>
              </a:path>
              <a:path w="7705725" h="437134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705725" h="4371340">
                <a:moveTo>
                  <a:pt x="765302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653020" y="26174"/>
                </a:lnTo>
                <a:lnTo>
                  <a:pt x="7653020" y="52362"/>
                </a:lnTo>
                <a:close/>
              </a:path>
              <a:path w="7705725" h="4371340">
                <a:moveTo>
                  <a:pt x="7653020" y="4344809"/>
                </a:moveTo>
                <a:lnTo>
                  <a:pt x="7653020" y="26174"/>
                </a:lnTo>
                <a:lnTo>
                  <a:pt x="7679194" y="52362"/>
                </a:lnTo>
                <a:lnTo>
                  <a:pt x="7705369" y="52362"/>
                </a:lnTo>
                <a:lnTo>
                  <a:pt x="7705369" y="4318635"/>
                </a:lnTo>
                <a:lnTo>
                  <a:pt x="7679194" y="4318635"/>
                </a:lnTo>
                <a:lnTo>
                  <a:pt x="7653020" y="4344809"/>
                </a:lnTo>
                <a:close/>
              </a:path>
              <a:path w="7705725" h="4371340">
                <a:moveTo>
                  <a:pt x="7705369" y="52362"/>
                </a:moveTo>
                <a:lnTo>
                  <a:pt x="7679194" y="52362"/>
                </a:lnTo>
                <a:lnTo>
                  <a:pt x="7653020" y="26174"/>
                </a:lnTo>
                <a:lnTo>
                  <a:pt x="7705369" y="26174"/>
                </a:lnTo>
                <a:lnTo>
                  <a:pt x="7705369" y="52362"/>
                </a:lnTo>
                <a:close/>
              </a:path>
              <a:path w="7705725" h="4371340">
                <a:moveTo>
                  <a:pt x="52349" y="4344809"/>
                </a:moveTo>
                <a:lnTo>
                  <a:pt x="26174" y="4318635"/>
                </a:lnTo>
                <a:lnTo>
                  <a:pt x="52349" y="4318635"/>
                </a:lnTo>
                <a:lnTo>
                  <a:pt x="52349" y="4344809"/>
                </a:lnTo>
                <a:close/>
              </a:path>
              <a:path w="7705725" h="4371340">
                <a:moveTo>
                  <a:pt x="7653020" y="4344809"/>
                </a:moveTo>
                <a:lnTo>
                  <a:pt x="52349" y="4344809"/>
                </a:lnTo>
                <a:lnTo>
                  <a:pt x="52349" y="4318635"/>
                </a:lnTo>
                <a:lnTo>
                  <a:pt x="7653020" y="4318635"/>
                </a:lnTo>
                <a:lnTo>
                  <a:pt x="7653020" y="4344809"/>
                </a:lnTo>
                <a:close/>
              </a:path>
              <a:path w="7705725" h="4371340">
                <a:moveTo>
                  <a:pt x="7705369" y="4344809"/>
                </a:moveTo>
                <a:lnTo>
                  <a:pt x="7653020" y="4344809"/>
                </a:lnTo>
                <a:lnTo>
                  <a:pt x="7679194" y="4318635"/>
                </a:lnTo>
                <a:lnTo>
                  <a:pt x="7705369" y="4318635"/>
                </a:lnTo>
                <a:lnTo>
                  <a:pt x="7705369" y="434480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9510" y="3562439"/>
            <a:ext cx="1043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9510" y="4368889"/>
            <a:ext cx="7334884" cy="3444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нелту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ліміне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кері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байланысты 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амтамасыз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ету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шін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электронды</a:t>
            </a:r>
            <a:r>
              <a:rPr sz="2300" spc="-10" dirty="0">
                <a:latin typeface="Microsoft Sans Serif"/>
                <a:cs typeface="Microsoft Sans Serif"/>
              </a:rPr>
              <a:t>қ </a:t>
            </a:r>
            <a:r>
              <a:rPr sz="2300" dirty="0">
                <a:latin typeface="Trebuchet MS"/>
                <a:cs typeface="Trebuchet MS"/>
              </a:rPr>
              <a:t>коммерция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 </a:t>
            </a:r>
            <a:r>
              <a:rPr sz="2300" dirty="0">
                <a:latin typeface="Trebuchet MS"/>
                <a:cs typeface="Trebuchet MS"/>
              </a:rPr>
              <a:t>сайтында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ы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німді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шолудан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тиісті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а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паратты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алу.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727710">
              <a:lnSpc>
                <a:spcPct val="107500"/>
              </a:lnSpc>
            </a:pPr>
            <a:r>
              <a:rPr sz="2300" dirty="0">
                <a:latin typeface="Trebuchet MS"/>
                <a:cs typeface="Trebuchet MS"/>
              </a:rPr>
              <a:t>Т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мендегі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шолудан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тырна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шамен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лінген, </a:t>
            </a:r>
            <a:r>
              <a:rPr sz="2300" dirty="0">
                <a:latin typeface="Trebuchet MS"/>
                <a:cs typeface="Trebuchet MS"/>
              </a:rPr>
              <a:t>ж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нелтуге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атысты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а</a:t>
            </a:r>
            <a:r>
              <a:rPr sz="2300" spc="-20" dirty="0">
                <a:latin typeface="Microsoft Sans Serif"/>
                <a:cs typeface="Microsoft Sans Serif"/>
              </a:rPr>
              <a:t>қ</a:t>
            </a:r>
            <a:r>
              <a:rPr sz="2300" spc="-20" dirty="0">
                <a:latin typeface="Trebuchet MS"/>
                <a:cs typeface="Trebuchet MS"/>
              </a:rPr>
              <a:t>паратты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алы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ыз.</a:t>
            </a:r>
            <a:r>
              <a:rPr sz="2300" spc="-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30</a:t>
            </a:r>
            <a:r>
              <a:rPr sz="2300" spc="-9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с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здік шектеу.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35" dirty="0">
                <a:latin typeface="Microsoft Sans Serif"/>
                <a:cs typeface="Microsoft Sans Serif"/>
              </a:rPr>
              <a:t>Қ</a:t>
            </a:r>
            <a:r>
              <a:rPr sz="2300" spc="-35" dirty="0">
                <a:latin typeface="Trebuchet MS"/>
                <a:cs typeface="Trebuchet MS"/>
              </a:rPr>
              <a:t>арау:</a:t>
            </a:r>
            <a:r>
              <a:rPr sz="2300" spc="-13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```{шолу}```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450323" y="4256532"/>
            <a:ext cx="9525000" cy="4646930"/>
            <a:chOff x="9450323" y="4256532"/>
            <a:chExt cx="9525000" cy="4646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50323" y="4256532"/>
              <a:ext cx="9524999" cy="46466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0635" y="4360164"/>
              <a:ext cx="9107424" cy="42291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23119" y="3380232"/>
            <a:ext cx="3240405" cy="67373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80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89534"/>
            <a:ext cx="123932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/>
              <a:t>Бірнеше</a:t>
            </a:r>
            <a:r>
              <a:rPr sz="4450" spc="-125" dirty="0"/>
              <a:t> </a:t>
            </a:r>
            <a:r>
              <a:rPr sz="4450" dirty="0"/>
              <a:t>өнімге</a:t>
            </a:r>
            <a:r>
              <a:rPr sz="4450" spc="-120" dirty="0"/>
              <a:t> </a:t>
            </a:r>
            <a:r>
              <a:rPr sz="4450" dirty="0"/>
              <a:t>шолуларды</a:t>
            </a:r>
            <a:r>
              <a:rPr sz="4450" spc="-105" dirty="0"/>
              <a:t> </a:t>
            </a:r>
            <a:r>
              <a:rPr sz="4450" spc="-10" dirty="0"/>
              <a:t>қорытындылау</a:t>
            </a:r>
            <a:endParaRPr sz="4450"/>
          </a:p>
        </p:txBody>
      </p:sp>
      <p:sp>
        <p:nvSpPr>
          <p:cNvPr id="3" name="object 3"/>
          <p:cNvSpPr/>
          <p:nvPr/>
        </p:nvSpPr>
        <p:spPr>
          <a:xfrm>
            <a:off x="337045" y="2120595"/>
            <a:ext cx="5958840" cy="4956175"/>
          </a:xfrm>
          <a:custGeom>
            <a:avLst/>
            <a:gdLst/>
            <a:ahLst/>
            <a:cxnLst/>
            <a:rect l="l" t="t" r="r" b="b"/>
            <a:pathLst>
              <a:path w="5958840" h="4956175">
                <a:moveTo>
                  <a:pt x="5932309" y="4955832"/>
                </a:moveTo>
                <a:lnTo>
                  <a:pt x="26174" y="4955832"/>
                </a:lnTo>
                <a:lnTo>
                  <a:pt x="22453" y="4955565"/>
                </a:lnTo>
                <a:lnTo>
                  <a:pt x="0" y="4929644"/>
                </a:lnTo>
                <a:lnTo>
                  <a:pt x="0" y="26174"/>
                </a:lnTo>
                <a:lnTo>
                  <a:pt x="26174" y="0"/>
                </a:lnTo>
                <a:lnTo>
                  <a:pt x="5932309" y="0"/>
                </a:lnTo>
                <a:lnTo>
                  <a:pt x="595848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4903470"/>
                </a:lnTo>
                <a:lnTo>
                  <a:pt x="26174" y="4903470"/>
                </a:lnTo>
                <a:lnTo>
                  <a:pt x="52349" y="4929644"/>
                </a:lnTo>
                <a:lnTo>
                  <a:pt x="5958484" y="4929644"/>
                </a:lnTo>
                <a:lnTo>
                  <a:pt x="5958217" y="4933378"/>
                </a:lnTo>
                <a:lnTo>
                  <a:pt x="5936030" y="4955565"/>
                </a:lnTo>
                <a:lnTo>
                  <a:pt x="5932309" y="4955832"/>
                </a:lnTo>
                <a:close/>
              </a:path>
              <a:path w="5958840" h="49561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5958840" h="4956175">
                <a:moveTo>
                  <a:pt x="590613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5906135" y="26174"/>
                </a:lnTo>
                <a:lnTo>
                  <a:pt x="5906135" y="52362"/>
                </a:lnTo>
                <a:close/>
              </a:path>
              <a:path w="5958840" h="4956175">
                <a:moveTo>
                  <a:pt x="5906135" y="4929644"/>
                </a:moveTo>
                <a:lnTo>
                  <a:pt x="5906135" y="26174"/>
                </a:lnTo>
                <a:lnTo>
                  <a:pt x="5932309" y="52362"/>
                </a:lnTo>
                <a:lnTo>
                  <a:pt x="5958484" y="52362"/>
                </a:lnTo>
                <a:lnTo>
                  <a:pt x="5958484" y="4903470"/>
                </a:lnTo>
                <a:lnTo>
                  <a:pt x="5932309" y="4903470"/>
                </a:lnTo>
                <a:lnTo>
                  <a:pt x="5906135" y="4929644"/>
                </a:lnTo>
                <a:close/>
              </a:path>
              <a:path w="5958840" h="4956175">
                <a:moveTo>
                  <a:pt x="5958484" y="52362"/>
                </a:moveTo>
                <a:lnTo>
                  <a:pt x="5932309" y="52362"/>
                </a:lnTo>
                <a:lnTo>
                  <a:pt x="5906135" y="26174"/>
                </a:lnTo>
                <a:lnTo>
                  <a:pt x="5958484" y="26174"/>
                </a:lnTo>
                <a:lnTo>
                  <a:pt x="5958484" y="52362"/>
                </a:lnTo>
                <a:close/>
              </a:path>
              <a:path w="5958840" h="4956175">
                <a:moveTo>
                  <a:pt x="52349" y="4929644"/>
                </a:moveTo>
                <a:lnTo>
                  <a:pt x="26174" y="4903470"/>
                </a:lnTo>
                <a:lnTo>
                  <a:pt x="52349" y="4903470"/>
                </a:lnTo>
                <a:lnTo>
                  <a:pt x="52349" y="4929644"/>
                </a:lnTo>
                <a:close/>
              </a:path>
              <a:path w="5958840" h="4956175">
                <a:moveTo>
                  <a:pt x="5906135" y="4929644"/>
                </a:moveTo>
                <a:lnTo>
                  <a:pt x="52349" y="4929644"/>
                </a:lnTo>
                <a:lnTo>
                  <a:pt x="52349" y="4903470"/>
                </a:lnTo>
                <a:lnTo>
                  <a:pt x="5906135" y="4903470"/>
                </a:lnTo>
                <a:lnTo>
                  <a:pt x="5906135" y="4929644"/>
                </a:lnTo>
                <a:close/>
              </a:path>
              <a:path w="5958840" h="4956175">
                <a:moveTo>
                  <a:pt x="5958484" y="4929644"/>
                </a:moveTo>
                <a:lnTo>
                  <a:pt x="5906135" y="4929644"/>
                </a:lnTo>
                <a:lnTo>
                  <a:pt x="5932309" y="4903470"/>
                </a:lnTo>
                <a:lnTo>
                  <a:pt x="5958484" y="4903470"/>
                </a:lnTo>
                <a:lnTo>
                  <a:pt x="5958484" y="49296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44" y="2122639"/>
            <a:ext cx="5661025" cy="488188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350" spc="-10" dirty="0">
                <a:latin typeface="Trebuchet MS"/>
                <a:cs typeface="Trebuchet MS"/>
              </a:rPr>
              <a:t>1-</a:t>
            </a:r>
            <a:r>
              <a:rPr sz="2350" dirty="0">
                <a:latin typeface="Trebuchet MS"/>
                <a:cs typeface="Trebuchet MS"/>
              </a:rPr>
              <a:t>пікір</a:t>
            </a:r>
            <a:r>
              <a:rPr sz="2350" spc="-2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=</a:t>
            </a:r>
            <a:r>
              <a:rPr sz="2350" spc="-25" dirty="0">
                <a:latin typeface="Trebuchet MS"/>
                <a:cs typeface="Trebuchet MS"/>
              </a:rPr>
              <a:t> """</a:t>
            </a:r>
            <a:endParaRPr sz="2350">
              <a:latin typeface="Trebuchet MS"/>
              <a:cs typeface="Trebuchet MS"/>
            </a:endParaRPr>
          </a:p>
          <a:p>
            <a:pPr marL="12700" marR="201295">
              <a:lnSpc>
                <a:spcPct val="100000"/>
              </a:lnSpc>
              <a:spcBef>
                <a:spcPts val="395"/>
              </a:spcBef>
            </a:pPr>
            <a:r>
              <a:rPr sz="2350" dirty="0">
                <a:latin typeface="Trebuchet MS"/>
                <a:cs typeface="Trebuchet MS"/>
              </a:rPr>
              <a:t>Мен</a:t>
            </a:r>
            <a:r>
              <a:rPr sz="2350" spc="-65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Microsoft Sans Serif"/>
                <a:cs typeface="Microsoft Sans Serif"/>
              </a:rPr>
              <a:t>қ</a:t>
            </a:r>
            <a:r>
              <a:rPr sz="2350" spc="-20" dirty="0">
                <a:latin typeface="Trebuchet MS"/>
                <a:cs typeface="Trebuchet MS"/>
              </a:rPr>
              <a:t>ызымны</a:t>
            </a:r>
            <a:r>
              <a:rPr sz="2350" spc="-20" dirty="0">
                <a:latin typeface="Microsoft Sans Serif"/>
                <a:cs typeface="Microsoft Sans Serif"/>
              </a:rPr>
              <a:t>ң</a:t>
            </a:r>
            <a:r>
              <a:rPr sz="2350" spc="25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Trebuchet MS"/>
                <a:cs typeface="Trebuchet MS"/>
              </a:rPr>
              <a:t>ту</a:t>
            </a:r>
            <a:r>
              <a:rPr sz="2350" dirty="0">
                <a:latin typeface="Microsoft Sans Serif"/>
                <a:cs typeface="Microsoft Sans Serif"/>
              </a:rPr>
              <a:t>ғ</a:t>
            </a:r>
            <a:r>
              <a:rPr sz="2350" dirty="0">
                <a:latin typeface="Trebuchet MS"/>
                <a:cs typeface="Trebuchet MS"/>
              </a:rPr>
              <a:t>ан</a:t>
            </a:r>
            <a:r>
              <a:rPr sz="2350" spc="-6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ніне</a:t>
            </a:r>
            <a:r>
              <a:rPr sz="2350" spc="-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мына</a:t>
            </a:r>
            <a:r>
              <a:rPr sz="2350" spc="-65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плюс </a:t>
            </a:r>
            <a:r>
              <a:rPr sz="2350" dirty="0">
                <a:latin typeface="Trebuchet MS"/>
                <a:cs typeface="Trebuchet MS"/>
              </a:rPr>
              <a:t>панда</a:t>
            </a:r>
            <a:r>
              <a:rPr sz="2350" spc="-6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ойыншы</a:t>
            </a:r>
            <a:r>
              <a:rPr sz="2350" dirty="0">
                <a:latin typeface="Microsoft Sans Serif"/>
                <a:cs typeface="Microsoft Sans Serif"/>
              </a:rPr>
              <a:t>ғ</a:t>
            </a:r>
            <a:r>
              <a:rPr sz="2350" dirty="0">
                <a:latin typeface="Trebuchet MS"/>
                <a:cs typeface="Trebuchet MS"/>
              </a:rPr>
              <a:t>ын</a:t>
            </a:r>
            <a:r>
              <a:rPr sz="2350" spc="-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сыйладым.</a:t>
            </a:r>
            <a:r>
              <a:rPr sz="2350" spc="-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Ол</a:t>
            </a:r>
            <a:r>
              <a:rPr sz="2350" spc="-65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оны </a:t>
            </a:r>
            <a:r>
              <a:rPr sz="2350" spc="-30" dirty="0">
                <a:latin typeface="Trebuchet MS"/>
                <a:cs typeface="Trebuchet MS"/>
              </a:rPr>
              <a:t>жа</a:t>
            </a:r>
            <a:r>
              <a:rPr sz="2350" spc="-30" dirty="0">
                <a:latin typeface="Microsoft Sans Serif"/>
                <a:cs typeface="Microsoft Sans Serif"/>
              </a:rPr>
              <a:t>қ</a:t>
            </a:r>
            <a:r>
              <a:rPr sz="2350" spc="-30" dirty="0">
                <a:latin typeface="Trebuchet MS"/>
                <a:cs typeface="Trebuchet MS"/>
              </a:rPr>
              <a:t>сы</a:t>
            </a:r>
            <a:r>
              <a:rPr sz="2350" spc="-9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</a:t>
            </a:r>
            <a:r>
              <a:rPr sz="2350" dirty="0">
                <a:latin typeface="Microsoft Sans Serif"/>
                <a:cs typeface="Microsoft Sans Serif"/>
              </a:rPr>
              <a:t>ө</a:t>
            </a:r>
            <a:r>
              <a:rPr sz="2350" dirty="0">
                <a:latin typeface="Trebuchet MS"/>
                <a:cs typeface="Trebuchet MS"/>
              </a:rPr>
              <a:t>реді</a:t>
            </a:r>
            <a:r>
              <a:rPr sz="2350" spc="-9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ж</a:t>
            </a:r>
            <a:r>
              <a:rPr sz="2350" dirty="0">
                <a:latin typeface="Microsoft Sans Serif"/>
                <a:cs typeface="Microsoft Sans Serif"/>
              </a:rPr>
              <a:t>ә</a:t>
            </a:r>
            <a:r>
              <a:rPr sz="2350" dirty="0">
                <a:latin typeface="Trebuchet MS"/>
                <a:cs typeface="Trebuchet MS"/>
              </a:rPr>
              <a:t>не</a:t>
            </a:r>
            <a:r>
              <a:rPr sz="2350" spc="-9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оны</a:t>
            </a:r>
            <a:r>
              <a:rPr sz="2350" spc="-95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барлы</a:t>
            </a:r>
            <a:r>
              <a:rPr sz="2350" spc="-20" dirty="0">
                <a:latin typeface="Microsoft Sans Serif"/>
                <a:cs typeface="Microsoft Sans Serif"/>
              </a:rPr>
              <a:t>қ</a:t>
            </a:r>
            <a:r>
              <a:rPr sz="2350" spc="-5" dirty="0">
                <a:latin typeface="Microsoft Sans Serif"/>
                <a:cs typeface="Microsoft Sans Serif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жерде </a:t>
            </a:r>
            <a:r>
              <a:rPr sz="2350" dirty="0">
                <a:latin typeface="Microsoft Sans Serif"/>
                <a:cs typeface="Microsoft Sans Serif"/>
              </a:rPr>
              <a:t>ө</a:t>
            </a:r>
            <a:r>
              <a:rPr sz="2350" dirty="0">
                <a:latin typeface="Trebuchet MS"/>
                <a:cs typeface="Trebuchet MS"/>
              </a:rPr>
              <a:t>зімен</a:t>
            </a:r>
            <a:r>
              <a:rPr sz="2350" spc="-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бірге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алып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ж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реді.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</a:t>
            </a:r>
            <a:r>
              <a:rPr sz="2350" dirty="0">
                <a:latin typeface="Microsoft Sans Serif"/>
                <a:cs typeface="Microsoft Sans Serif"/>
              </a:rPr>
              <a:t>ұ</a:t>
            </a:r>
            <a:r>
              <a:rPr sz="2350" dirty="0">
                <a:latin typeface="Trebuchet MS"/>
                <a:cs typeface="Trebuchet MS"/>
              </a:rPr>
              <a:t>л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ж</a:t>
            </a:r>
            <a:r>
              <a:rPr sz="2350" spc="-10" dirty="0">
                <a:latin typeface="Microsoft Sans Serif"/>
                <a:cs typeface="Microsoft Sans Serif"/>
              </a:rPr>
              <a:t>ұ</a:t>
            </a:r>
            <a:r>
              <a:rPr sz="2350" spc="-10" dirty="0">
                <a:latin typeface="Trebuchet MS"/>
                <a:cs typeface="Trebuchet MS"/>
              </a:rPr>
              <a:t>мса</a:t>
            </a:r>
            <a:r>
              <a:rPr sz="2350" spc="-10" dirty="0">
                <a:latin typeface="Microsoft Sans Serif"/>
                <a:cs typeface="Microsoft Sans Serif"/>
              </a:rPr>
              <a:t>қ </a:t>
            </a:r>
            <a:r>
              <a:rPr sz="2350" dirty="0">
                <a:latin typeface="Trebuchet MS"/>
                <a:cs typeface="Trebuchet MS"/>
              </a:rPr>
              <a:t>ж</a:t>
            </a:r>
            <a:r>
              <a:rPr sz="2350" dirty="0">
                <a:latin typeface="Microsoft Sans Serif"/>
                <a:cs typeface="Microsoft Sans Serif"/>
              </a:rPr>
              <a:t>ә</a:t>
            </a:r>
            <a:r>
              <a:rPr sz="2350" dirty="0">
                <a:latin typeface="Trebuchet MS"/>
                <a:cs typeface="Trebuchet MS"/>
              </a:rPr>
              <a:t>не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ө</a:t>
            </a:r>
            <a:r>
              <a:rPr sz="2350" dirty="0">
                <a:latin typeface="Trebuchet MS"/>
                <a:cs typeface="Trebuchet MS"/>
              </a:rPr>
              <a:t>те</a:t>
            </a:r>
            <a:r>
              <a:rPr sz="2350" spc="-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с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йкімді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ж</a:t>
            </a:r>
            <a:r>
              <a:rPr sz="2350" dirty="0">
                <a:latin typeface="Microsoft Sans Serif"/>
                <a:cs typeface="Microsoft Sans Serif"/>
              </a:rPr>
              <a:t>ә</a:t>
            </a:r>
            <a:r>
              <a:rPr sz="2350" dirty="0">
                <a:latin typeface="Trebuchet MS"/>
                <a:cs typeface="Trebuchet MS"/>
              </a:rPr>
              <a:t>не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оны</a:t>
            </a:r>
            <a:r>
              <a:rPr sz="2350" dirty="0">
                <a:latin typeface="Microsoft Sans Serif"/>
                <a:cs typeface="Microsoft Sans Serif"/>
              </a:rPr>
              <a:t>ң</a:t>
            </a:r>
            <a:r>
              <a:rPr sz="2350" spc="45" dirty="0">
                <a:latin typeface="Microsoft Sans Serif"/>
                <a:cs typeface="Microsoft Sans Serif"/>
              </a:rPr>
              <a:t> </a:t>
            </a:r>
            <a:r>
              <a:rPr sz="2350" dirty="0">
                <a:latin typeface="Trebuchet MS"/>
                <a:cs typeface="Trebuchet MS"/>
              </a:rPr>
              <a:t>беті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Microsoft Sans Serif"/>
                <a:cs typeface="Microsoft Sans Serif"/>
              </a:rPr>
              <a:t>ө</a:t>
            </a:r>
            <a:r>
              <a:rPr sz="2350" spc="-25" dirty="0">
                <a:latin typeface="Trebuchet MS"/>
                <a:cs typeface="Trebuchet MS"/>
              </a:rPr>
              <a:t>те </a:t>
            </a:r>
            <a:r>
              <a:rPr sz="2350" dirty="0">
                <a:latin typeface="Trebuchet MS"/>
                <a:cs typeface="Trebuchet MS"/>
              </a:rPr>
              <a:t>мейірімді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к</a:t>
            </a:r>
            <a:r>
              <a:rPr sz="2350" spc="-10" dirty="0">
                <a:latin typeface="Microsoft Sans Serif"/>
                <a:cs typeface="Microsoft Sans Serif"/>
              </a:rPr>
              <a:t>ө</a:t>
            </a:r>
            <a:r>
              <a:rPr sz="2350" spc="-10" dirty="0">
                <a:latin typeface="Trebuchet MS"/>
                <a:cs typeface="Trebuchet MS"/>
              </a:rPr>
              <a:t>рінеді.</a:t>
            </a:r>
            <a:endParaRPr sz="23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95"/>
              </a:spcBef>
            </a:pPr>
            <a:r>
              <a:rPr sz="2350" dirty="0">
                <a:latin typeface="Trebuchet MS"/>
                <a:cs typeface="Trebuchet MS"/>
              </a:rPr>
              <a:t>Мен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т</a:t>
            </a:r>
            <a:r>
              <a:rPr sz="2350" dirty="0">
                <a:latin typeface="Microsoft Sans Serif"/>
                <a:cs typeface="Microsoft Sans Serif"/>
              </a:rPr>
              <a:t>ө</a:t>
            </a:r>
            <a:r>
              <a:rPr sz="2350" dirty="0">
                <a:latin typeface="Trebuchet MS"/>
                <a:cs typeface="Trebuchet MS"/>
              </a:rPr>
              <a:t>леген</a:t>
            </a:r>
            <a:r>
              <a:rPr sz="2350" spc="-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ба</a:t>
            </a:r>
            <a:r>
              <a:rPr sz="2350" dirty="0">
                <a:latin typeface="Microsoft Sans Serif"/>
                <a:cs typeface="Microsoft Sans Serif"/>
              </a:rPr>
              <a:t>ғ</a:t>
            </a:r>
            <a:r>
              <a:rPr sz="2350" dirty="0">
                <a:latin typeface="Trebuchet MS"/>
                <a:cs typeface="Trebuchet MS"/>
              </a:rPr>
              <a:t>а</a:t>
            </a:r>
            <a:r>
              <a:rPr sz="2350" spc="-35" dirty="0">
                <a:latin typeface="Trebuchet MS"/>
                <a:cs typeface="Trebuchet MS"/>
              </a:rPr>
              <a:t> 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шін</a:t>
            </a:r>
            <a:r>
              <a:rPr sz="2350" spc="-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</a:t>
            </a:r>
            <a:r>
              <a:rPr sz="2350" dirty="0">
                <a:latin typeface="Microsoft Sans Serif"/>
                <a:cs typeface="Microsoft Sans Serif"/>
              </a:rPr>
              <a:t>ұ</a:t>
            </a:r>
            <a:r>
              <a:rPr sz="2350" dirty="0">
                <a:latin typeface="Trebuchet MS"/>
                <a:cs typeface="Trebuchet MS"/>
              </a:rPr>
              <a:t>л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аз.</a:t>
            </a:r>
            <a:r>
              <a:rPr sz="2350" spc="-3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Мені</a:t>
            </a:r>
            <a:r>
              <a:rPr sz="2350" spc="-10" dirty="0">
                <a:latin typeface="Microsoft Sans Serif"/>
                <a:cs typeface="Microsoft Sans Serif"/>
              </a:rPr>
              <a:t>ң </a:t>
            </a:r>
            <a:r>
              <a:rPr sz="2350" dirty="0">
                <a:latin typeface="Trebuchet MS"/>
                <a:cs typeface="Trebuchet MS"/>
              </a:rPr>
              <a:t>ойымша,</a:t>
            </a:r>
            <a:r>
              <a:rPr sz="2350" spc="-9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бірдей</a:t>
            </a:r>
            <a:r>
              <a:rPr sz="2350" spc="-9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ба</a:t>
            </a:r>
            <a:r>
              <a:rPr sz="2350" dirty="0">
                <a:latin typeface="Microsoft Sans Serif"/>
                <a:cs typeface="Microsoft Sans Serif"/>
              </a:rPr>
              <a:t>ғ</a:t>
            </a:r>
            <a:r>
              <a:rPr sz="2350" dirty="0">
                <a:latin typeface="Trebuchet MS"/>
                <a:cs typeface="Trebuchet MS"/>
              </a:rPr>
              <a:t>а</a:t>
            </a:r>
            <a:r>
              <a:rPr sz="2350" dirty="0">
                <a:latin typeface="Microsoft Sans Serif"/>
                <a:cs typeface="Microsoft Sans Serif"/>
              </a:rPr>
              <a:t>ғ</a:t>
            </a:r>
            <a:r>
              <a:rPr sz="2350" dirty="0">
                <a:latin typeface="Trebuchet MS"/>
                <a:cs typeface="Trebuchet MS"/>
              </a:rPr>
              <a:t>а</a:t>
            </a:r>
            <a:r>
              <a:rPr sz="2350" spc="-90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бас</a:t>
            </a:r>
            <a:r>
              <a:rPr sz="2350" spc="-25" dirty="0">
                <a:latin typeface="Microsoft Sans Serif"/>
                <a:cs typeface="Microsoft Sans Serif"/>
              </a:rPr>
              <a:t>қ</a:t>
            </a:r>
            <a:r>
              <a:rPr sz="2350" spc="-25" dirty="0">
                <a:latin typeface="Trebuchet MS"/>
                <a:cs typeface="Trebuchet MS"/>
              </a:rPr>
              <a:t>а</a:t>
            </a:r>
            <a:r>
              <a:rPr sz="2350" spc="-9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Microsoft Sans Serif"/>
                <a:cs typeface="Microsoft Sans Serif"/>
              </a:rPr>
              <a:t>ү</a:t>
            </a:r>
            <a:r>
              <a:rPr sz="2350" spc="-10" dirty="0">
                <a:latin typeface="Trebuchet MS"/>
                <a:cs typeface="Trebuchet MS"/>
              </a:rPr>
              <a:t>лкен </a:t>
            </a:r>
            <a:r>
              <a:rPr sz="2350" dirty="0">
                <a:latin typeface="Trebuchet MS"/>
                <a:cs typeface="Trebuchet MS"/>
              </a:rPr>
              <a:t>опциялар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болуы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м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мкін.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Ол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к</a:t>
            </a:r>
            <a:r>
              <a:rPr sz="2350" spc="-10" dirty="0">
                <a:latin typeface="Microsoft Sans Serif"/>
                <a:cs typeface="Microsoft Sans Serif"/>
              </a:rPr>
              <a:t>ү</a:t>
            </a:r>
            <a:r>
              <a:rPr sz="2350" spc="-10" dirty="0">
                <a:latin typeface="Trebuchet MS"/>
                <a:cs typeface="Trebuchet MS"/>
              </a:rPr>
              <a:t>ткеннен </a:t>
            </a:r>
            <a:r>
              <a:rPr sz="2350" dirty="0">
                <a:latin typeface="Trebuchet MS"/>
                <a:cs typeface="Trebuchet MS"/>
              </a:rPr>
              <a:t>бір</a:t>
            </a:r>
            <a:r>
              <a:rPr sz="2350" spc="-4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</a:t>
            </a:r>
            <a:r>
              <a:rPr sz="2350" dirty="0">
                <a:latin typeface="Microsoft Sans Serif"/>
                <a:cs typeface="Microsoft Sans Serif"/>
              </a:rPr>
              <a:t>ү</a:t>
            </a:r>
            <a:r>
              <a:rPr sz="2350" dirty="0">
                <a:latin typeface="Trebuchet MS"/>
                <a:cs typeface="Trebuchet MS"/>
              </a:rPr>
              <a:t>н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</a:t>
            </a:r>
            <a:r>
              <a:rPr sz="2350" dirty="0">
                <a:latin typeface="Microsoft Sans Serif"/>
                <a:cs typeface="Microsoft Sans Serif"/>
              </a:rPr>
              <a:t>ұ</a:t>
            </a:r>
            <a:r>
              <a:rPr sz="2350" dirty="0">
                <a:latin typeface="Trebuchet MS"/>
                <a:cs typeface="Trebuchet MS"/>
              </a:rPr>
              <a:t>рын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келді,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spc="-20" dirty="0">
                <a:latin typeface="Trebuchet MS"/>
                <a:cs typeface="Trebuchet MS"/>
              </a:rPr>
              <a:t>сонды</a:t>
            </a:r>
            <a:r>
              <a:rPr sz="2350" spc="-20" dirty="0">
                <a:latin typeface="Microsoft Sans Serif"/>
                <a:cs typeface="Microsoft Sans Serif"/>
              </a:rPr>
              <a:t>қ</a:t>
            </a:r>
            <a:r>
              <a:rPr sz="2350" spc="-20" dirty="0">
                <a:latin typeface="Trebuchet MS"/>
                <a:cs typeface="Trebuchet MS"/>
              </a:rPr>
              <a:t>тан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мен</a:t>
            </a:r>
            <a:r>
              <a:rPr sz="2350" spc="-40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оны </a:t>
            </a:r>
            <a:r>
              <a:rPr sz="2350" dirty="0">
                <a:latin typeface="Trebuchet MS"/>
                <a:cs typeface="Trebuchet MS"/>
              </a:rPr>
              <a:t>бермес</a:t>
            </a:r>
            <a:r>
              <a:rPr sz="2350" spc="-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</a:t>
            </a:r>
            <a:r>
              <a:rPr sz="2350" dirty="0">
                <a:latin typeface="Microsoft Sans Serif"/>
                <a:cs typeface="Microsoft Sans Serif"/>
              </a:rPr>
              <a:t>ұ</a:t>
            </a:r>
            <a:r>
              <a:rPr sz="2350" dirty="0">
                <a:latin typeface="Trebuchet MS"/>
                <a:cs typeface="Trebuchet MS"/>
              </a:rPr>
              <a:t>рын</a:t>
            </a:r>
            <a:r>
              <a:rPr sz="2350" spc="-5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онымен</a:t>
            </a:r>
            <a:r>
              <a:rPr sz="2350" spc="-5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ойнадым.</a:t>
            </a:r>
            <a:endParaRPr sz="2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350" spc="-25" dirty="0">
                <a:latin typeface="Trebuchet MS"/>
                <a:cs typeface="Trebuchet MS"/>
              </a:rPr>
              <a:t>"""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57555" y="2023274"/>
            <a:ext cx="12579350" cy="8763000"/>
          </a:xfrm>
          <a:custGeom>
            <a:avLst/>
            <a:gdLst/>
            <a:ahLst/>
            <a:cxnLst/>
            <a:rect l="l" t="t" r="r" b="b"/>
            <a:pathLst>
              <a:path w="12579350" h="8763000">
                <a:moveTo>
                  <a:pt x="5958484" y="299262"/>
                </a:moveTo>
                <a:lnTo>
                  <a:pt x="5932309" y="273088"/>
                </a:lnTo>
                <a:lnTo>
                  <a:pt x="5906135" y="273088"/>
                </a:lnTo>
                <a:lnTo>
                  <a:pt x="5906135" y="325450"/>
                </a:lnTo>
                <a:lnTo>
                  <a:pt x="5906135" y="5633123"/>
                </a:lnTo>
                <a:lnTo>
                  <a:pt x="52349" y="5633123"/>
                </a:lnTo>
                <a:lnTo>
                  <a:pt x="52349" y="325450"/>
                </a:lnTo>
                <a:lnTo>
                  <a:pt x="5906135" y="325450"/>
                </a:lnTo>
                <a:lnTo>
                  <a:pt x="5906135" y="273088"/>
                </a:lnTo>
                <a:lnTo>
                  <a:pt x="26174" y="273088"/>
                </a:lnTo>
                <a:lnTo>
                  <a:pt x="22453" y="273354"/>
                </a:lnTo>
                <a:lnTo>
                  <a:pt x="0" y="299262"/>
                </a:lnTo>
                <a:lnTo>
                  <a:pt x="0" y="5659298"/>
                </a:lnTo>
                <a:lnTo>
                  <a:pt x="26174" y="5685485"/>
                </a:lnTo>
                <a:lnTo>
                  <a:pt x="5932309" y="5685485"/>
                </a:lnTo>
                <a:lnTo>
                  <a:pt x="5958484" y="5659298"/>
                </a:lnTo>
                <a:lnTo>
                  <a:pt x="5958484" y="5633123"/>
                </a:lnTo>
                <a:lnTo>
                  <a:pt x="5958484" y="325450"/>
                </a:lnTo>
                <a:lnTo>
                  <a:pt x="5958484" y="299262"/>
                </a:lnTo>
                <a:close/>
              </a:path>
              <a:path w="12579350" h="8763000">
                <a:moveTo>
                  <a:pt x="12578867" y="26174"/>
                </a:moveTo>
                <a:lnTo>
                  <a:pt x="12552693" y="0"/>
                </a:lnTo>
                <a:lnTo>
                  <a:pt x="12526518" y="0"/>
                </a:lnTo>
                <a:lnTo>
                  <a:pt x="12526518" y="52362"/>
                </a:lnTo>
                <a:lnTo>
                  <a:pt x="12526518" y="8710295"/>
                </a:lnTo>
                <a:lnTo>
                  <a:pt x="6672732" y="8710295"/>
                </a:lnTo>
                <a:lnTo>
                  <a:pt x="6672732" y="52362"/>
                </a:lnTo>
                <a:lnTo>
                  <a:pt x="12526518" y="52362"/>
                </a:lnTo>
                <a:lnTo>
                  <a:pt x="12526518" y="0"/>
                </a:lnTo>
                <a:lnTo>
                  <a:pt x="6646558" y="0"/>
                </a:lnTo>
                <a:lnTo>
                  <a:pt x="6642836" y="266"/>
                </a:lnTo>
                <a:lnTo>
                  <a:pt x="6620383" y="26174"/>
                </a:lnTo>
                <a:lnTo>
                  <a:pt x="6620383" y="8736470"/>
                </a:lnTo>
                <a:lnTo>
                  <a:pt x="6646558" y="8762657"/>
                </a:lnTo>
                <a:lnTo>
                  <a:pt x="12552693" y="8762657"/>
                </a:lnTo>
                <a:lnTo>
                  <a:pt x="12578867" y="8736470"/>
                </a:lnTo>
                <a:lnTo>
                  <a:pt x="12578867" y="8710295"/>
                </a:lnTo>
                <a:lnTo>
                  <a:pt x="12578867" y="52362"/>
                </a:lnTo>
                <a:lnTo>
                  <a:pt x="12578867" y="2617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65072" y="2027352"/>
            <a:ext cx="5810250" cy="86518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25"/>
              </a:spcBef>
            </a:pPr>
            <a:r>
              <a:rPr sz="2000" spc="-10" dirty="0">
                <a:latin typeface="Trebuchet MS"/>
                <a:cs typeface="Trebuchet MS"/>
              </a:rPr>
              <a:t>3-</a:t>
            </a:r>
            <a:r>
              <a:rPr sz="2000" dirty="0">
                <a:latin typeface="Trebuchet MS"/>
                <a:cs typeface="Trebuchet MS"/>
              </a:rPr>
              <a:t>пікір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=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"""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Мені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гигиенистім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электрлік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щеткасын</a:t>
            </a:r>
            <a:endParaRPr sz="2000">
              <a:latin typeface="Trebuchet MS"/>
              <a:cs typeface="Trebuchet MS"/>
            </a:endParaRPr>
          </a:p>
          <a:p>
            <a:pPr marL="12700" marR="745490" algn="just">
              <a:lnSpc>
                <a:spcPct val="100000"/>
              </a:lnSpc>
            </a:pP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сынды,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сонды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тан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сатып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алдым. </a:t>
            </a:r>
            <a:r>
              <a:rPr sz="2000" dirty="0">
                <a:latin typeface="Trebuchet MS"/>
                <a:cs typeface="Trebuchet MS"/>
              </a:rPr>
              <a:t>Батареяны</a:t>
            </a:r>
            <a:r>
              <a:rPr sz="2000" dirty="0">
                <a:latin typeface="Microsoft Sans Serif"/>
                <a:cs typeface="Microsoft Sans Serif"/>
              </a:rPr>
              <a:t>ң 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ызмет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ету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мерзімі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те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ә</a:t>
            </a:r>
            <a:r>
              <a:rPr sz="2000" spc="-10" dirty="0">
                <a:latin typeface="Trebuchet MS"/>
                <a:cs typeface="Trebuchet MS"/>
              </a:rPr>
              <a:t>серлі </a:t>
            </a:r>
            <a:r>
              <a:rPr sz="2000" spc="-25" dirty="0">
                <a:latin typeface="Trebuchet MS"/>
                <a:cs typeface="Trebuchet MS"/>
              </a:rPr>
              <a:t>сия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ты.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Бастап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ыдан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кейін</a:t>
            </a:r>
            <a:endParaRPr sz="2000">
              <a:latin typeface="Trebuchet MS"/>
              <a:cs typeface="Trebuchet MS"/>
            </a:endParaRPr>
          </a:p>
          <a:p>
            <a:pPr marL="12700" marR="137795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зарядтауды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батареяны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йге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келтіру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ү</a:t>
            </a:r>
            <a:r>
              <a:rPr sz="2000" spc="-20" dirty="0">
                <a:latin typeface="Trebuchet MS"/>
                <a:cs typeface="Trebuchet MS"/>
              </a:rPr>
              <a:t>шін </a:t>
            </a:r>
            <a:r>
              <a:rPr sz="2000" spc="-10" dirty="0">
                <a:latin typeface="Trebuchet MS"/>
                <a:cs typeface="Trebuchet MS"/>
              </a:rPr>
              <a:t>зарядта</a:t>
            </a:r>
            <a:r>
              <a:rPr sz="2000" spc="-10" dirty="0">
                <a:latin typeface="Microsoft Sans Serif"/>
                <a:cs typeface="Microsoft Sans Serif"/>
              </a:rPr>
              <a:t>ғ</a:t>
            </a:r>
            <a:r>
              <a:rPr sz="2000" spc="-10" dirty="0">
                <a:latin typeface="Trebuchet MS"/>
                <a:cs typeface="Trebuchet MS"/>
              </a:rPr>
              <a:t>ышты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бірінші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аптада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розетка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осулы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алдырдым,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зарядта</a:t>
            </a:r>
            <a:r>
              <a:rPr sz="2000" spc="-10" dirty="0">
                <a:latin typeface="Microsoft Sans Serif"/>
                <a:cs typeface="Microsoft Sans Serif"/>
              </a:rPr>
              <a:t>ғ</a:t>
            </a:r>
            <a:r>
              <a:rPr sz="2000" spc="-10" dirty="0">
                <a:latin typeface="Trebuchet MS"/>
                <a:cs typeface="Trebuchet MS"/>
              </a:rPr>
              <a:t>ышты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розеткадан </a:t>
            </a:r>
            <a:r>
              <a:rPr sz="2000" dirty="0">
                <a:latin typeface="Trebuchet MS"/>
                <a:cs typeface="Trebuchet MS"/>
              </a:rPr>
              <a:t>ажыраттым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ніне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екі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рет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тісімді </a:t>
            </a:r>
            <a:r>
              <a:rPr sz="2000" dirty="0">
                <a:latin typeface="Trebuchet MS"/>
                <a:cs typeface="Trebuchet MS"/>
              </a:rPr>
              <a:t>тазалау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шін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олдандым.</a:t>
            </a:r>
            <a:endParaRPr sz="2000">
              <a:latin typeface="Trebuchet MS"/>
              <a:cs typeface="Trebuchet MS"/>
            </a:endParaRPr>
          </a:p>
          <a:p>
            <a:pPr marL="12700" marR="101600">
              <a:lnSpc>
                <a:spcPct val="100000"/>
              </a:lnSpc>
              <a:spcBef>
                <a:spcPts val="420"/>
              </a:spcBef>
            </a:pPr>
            <a:r>
              <a:rPr sz="2000" dirty="0">
                <a:latin typeface="Trebuchet MS"/>
                <a:cs typeface="Trebuchet MS"/>
              </a:rPr>
              <a:t>бір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зарядта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ш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апта.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Дегенмен,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щеткасыны</a:t>
            </a:r>
            <a:r>
              <a:rPr sz="2000" spc="-10" dirty="0">
                <a:latin typeface="Microsoft Sans Serif"/>
                <a:cs typeface="Microsoft Sans Serif"/>
              </a:rPr>
              <a:t>ң </a:t>
            </a:r>
            <a:r>
              <a:rPr sz="2000" dirty="0">
                <a:latin typeface="Trebuchet MS"/>
                <a:cs typeface="Trebuchet MS"/>
              </a:rPr>
              <a:t>басы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тым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кішкентай.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Менде</a:t>
            </a:r>
            <a:endParaRPr sz="2000">
              <a:latin typeface="Trebuchet MS"/>
              <a:cs typeface="Trebuchet MS"/>
            </a:endParaRPr>
          </a:p>
          <a:p>
            <a:pPr marL="12700" marR="74803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осыдан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лкенірек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балалар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щеткаларын к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рдім.</a:t>
            </a:r>
            <a:endParaRPr sz="2000">
              <a:latin typeface="Trebuchet MS"/>
              <a:cs typeface="Trebuchet MS"/>
            </a:endParaRPr>
          </a:p>
          <a:p>
            <a:pPr marL="12700" marR="694690">
              <a:lnSpc>
                <a:spcPct val="117700"/>
              </a:lnSpc>
              <a:spcBef>
                <a:spcPts val="5"/>
              </a:spcBef>
            </a:pP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басы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лкенірек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анын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алаймын</a:t>
            </a:r>
            <a:r>
              <a:rPr sz="2000" spc="50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р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рлі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ұ</a:t>
            </a:r>
            <a:r>
              <a:rPr sz="2000" spc="-25" dirty="0">
                <a:latin typeface="Trebuchet MS"/>
                <a:cs typeface="Trebuchet MS"/>
              </a:rPr>
              <a:t>зынды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та</a:t>
            </a:r>
            <a:r>
              <a:rPr sz="2000" spc="-25" dirty="0">
                <a:latin typeface="Microsoft Sans Serif"/>
                <a:cs typeface="Microsoft Sans Serif"/>
              </a:rPr>
              <a:t>ғ</a:t>
            </a:r>
            <a:r>
              <a:rPr sz="2000" spc="-25" dirty="0">
                <a:latin typeface="Trebuchet MS"/>
                <a:cs typeface="Trebuchet MS"/>
              </a:rPr>
              <a:t>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қ</a:t>
            </a:r>
            <a:r>
              <a:rPr sz="2000" spc="-45" dirty="0">
                <a:latin typeface="Trebuchet MS"/>
                <a:cs typeface="Trebuchet MS"/>
              </a:rPr>
              <a:t>ылшы</a:t>
            </a:r>
            <a:r>
              <a:rPr sz="2000" spc="-45" dirty="0">
                <a:latin typeface="Microsoft Sans Serif"/>
                <a:cs typeface="Microsoft Sans Serif"/>
              </a:rPr>
              <a:t>қ</a:t>
            </a:r>
            <a:r>
              <a:rPr sz="2000" spc="-45" dirty="0">
                <a:latin typeface="Trebuchet MS"/>
                <a:cs typeface="Trebuchet MS"/>
              </a:rPr>
              <a:t>тар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35" dirty="0">
                <a:latin typeface="Trebuchet MS"/>
                <a:cs typeface="Trebuchet MS"/>
              </a:rPr>
              <a:t>жа</a:t>
            </a:r>
            <a:r>
              <a:rPr sz="2000" spc="-35" dirty="0">
                <a:latin typeface="Microsoft Sans Serif"/>
                <a:cs typeface="Microsoft Sans Serif"/>
              </a:rPr>
              <a:t>қ</a:t>
            </a:r>
            <a:r>
              <a:rPr sz="2000" spc="-35" dirty="0">
                <a:latin typeface="Trebuchet MS"/>
                <a:cs typeface="Trebuchet MS"/>
              </a:rPr>
              <a:t>сыра</a:t>
            </a:r>
            <a:r>
              <a:rPr sz="2000" spc="-35" dirty="0">
                <a:latin typeface="Microsoft Sans Serif"/>
                <a:cs typeface="Microsoft Sans Serif"/>
              </a:rPr>
              <a:t>қ</a:t>
            </a:r>
            <a:endParaRPr sz="2000">
              <a:latin typeface="Microsoft Sans Serif"/>
              <a:cs typeface="Microsoft Sans Serif"/>
            </a:endParaRPr>
          </a:p>
          <a:p>
            <a:pPr marL="12700" marR="234950">
              <a:lnSpc>
                <a:spcPct val="108900"/>
              </a:lnSpc>
              <a:spcBef>
                <a:spcPts val="210"/>
              </a:spcBef>
            </a:pPr>
            <a:r>
              <a:rPr sz="2000" dirty="0">
                <a:latin typeface="Trebuchet MS"/>
                <a:cs typeface="Trebuchet MS"/>
              </a:rPr>
              <a:t>тістерді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арасына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жеті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із,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йткені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емес. </a:t>
            </a:r>
            <a:r>
              <a:rPr sz="2000" dirty="0">
                <a:latin typeface="Trebuchet MS"/>
                <a:cs typeface="Trebuchet MS"/>
              </a:rPr>
              <a:t>Жалпы,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егер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сіз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50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доллар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ала </a:t>
            </a:r>
            <a:r>
              <a:rPr sz="2000" dirty="0">
                <a:latin typeface="Trebuchet MS"/>
                <a:cs typeface="Trebuchet MS"/>
              </a:rPr>
              <a:t>алса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ыз,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жа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сы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міле.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Ауыстыру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ндірушіні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бастары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те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ымбат,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біра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сіз 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арапайымды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сатып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ала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аласыз,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оларды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ба</a:t>
            </a:r>
            <a:r>
              <a:rPr sz="2000" spc="-10" dirty="0">
                <a:latin typeface="Microsoft Sans Serif"/>
                <a:cs typeface="Microsoft Sans Serif"/>
              </a:rPr>
              <a:t>ғ</a:t>
            </a:r>
            <a:r>
              <a:rPr sz="2000" spc="-10" dirty="0">
                <a:latin typeface="Trebuchet MS"/>
                <a:cs typeface="Trebuchet MS"/>
              </a:rPr>
              <a:t>асы 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dirty="0">
                <a:latin typeface="Microsoft Sans Serif"/>
                <a:cs typeface="Microsoft Sans Serif"/>
              </a:rPr>
              <a:t>ғұ</a:t>
            </a:r>
            <a:r>
              <a:rPr sz="2000" dirty="0">
                <a:latin typeface="Trebuchet MS"/>
                <a:cs typeface="Trebuchet MS"/>
              </a:rPr>
              <a:t>рлым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олайлы.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щеткасы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жасайды</a:t>
            </a:r>
            <a:endParaRPr sz="2000">
              <a:latin typeface="Trebuchet MS"/>
              <a:cs typeface="Trebuchet MS"/>
            </a:endParaRPr>
          </a:p>
          <a:p>
            <a:pPr marL="12700" marR="339090">
              <a:lnSpc>
                <a:spcPct val="117700"/>
              </a:lnSpc>
            </a:pP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рігеріне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сайын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бар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андай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сезінемін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ні.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тістерім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ста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анда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таза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сезінеді.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rebuchet MS"/>
                <a:cs typeface="Trebuchet MS"/>
              </a:rPr>
              <a:t>Жар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ыра!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spc="-25" dirty="0">
                <a:latin typeface="Trebuchet MS"/>
                <a:cs typeface="Trebuchet MS"/>
              </a:rPr>
              <a:t>"""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96430" y="1427480"/>
            <a:ext cx="5720715" cy="620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dirty="0">
                <a:latin typeface="Trebuchet MS"/>
                <a:cs typeface="Trebuchet MS"/>
              </a:rPr>
              <a:t>#</a:t>
            </a:r>
            <a:r>
              <a:rPr sz="3950" spc="-6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еден</a:t>
            </a:r>
            <a:r>
              <a:rPr sz="3950" spc="-6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шамына</a:t>
            </a:r>
            <a:r>
              <a:rPr sz="3950" spc="-65" dirty="0">
                <a:latin typeface="Trebuchet MS"/>
                <a:cs typeface="Trebuchet MS"/>
              </a:rPr>
              <a:t> </a:t>
            </a:r>
            <a:r>
              <a:rPr sz="3950" spc="-20" dirty="0">
                <a:latin typeface="Trebuchet MS"/>
                <a:cs typeface="Trebuchet MS"/>
              </a:rPr>
              <a:t>шолу</a:t>
            </a:r>
            <a:endParaRPr sz="3950">
              <a:latin typeface="Trebuchet MS"/>
              <a:cs typeface="Trebuchet MS"/>
            </a:endParaRPr>
          </a:p>
          <a:p>
            <a:pPr marL="60325">
              <a:lnSpc>
                <a:spcPct val="100000"/>
              </a:lnSpc>
              <a:spcBef>
                <a:spcPts val="2555"/>
              </a:spcBef>
            </a:pPr>
            <a:r>
              <a:rPr sz="2000" spc="-10" dirty="0">
                <a:latin typeface="Trebuchet MS"/>
                <a:cs typeface="Trebuchet MS"/>
              </a:rPr>
              <a:t>2-</a:t>
            </a:r>
            <a:r>
              <a:rPr sz="2000" dirty="0">
                <a:latin typeface="Trebuchet MS"/>
                <a:cs typeface="Trebuchet MS"/>
              </a:rPr>
              <a:t>пікір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=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"""</a:t>
            </a:r>
            <a:endParaRPr sz="2000">
              <a:latin typeface="Trebuchet MS"/>
              <a:cs typeface="Trebuchet MS"/>
            </a:endParaRPr>
          </a:p>
          <a:p>
            <a:pPr marL="60325" marR="508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Ма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жа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сы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жатын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лме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керек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еді,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б</a:t>
            </a:r>
            <a:r>
              <a:rPr sz="2000" spc="-25" dirty="0">
                <a:latin typeface="Microsoft Sans Serif"/>
                <a:cs typeface="Microsoft Sans Serif"/>
              </a:rPr>
              <a:t>ұ</a:t>
            </a:r>
            <a:r>
              <a:rPr sz="2000" spc="-25" dirty="0">
                <a:latin typeface="Trebuchet MS"/>
                <a:cs typeface="Trebuchet MS"/>
              </a:rPr>
              <a:t>л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осымша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са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тауды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сынады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тым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ымбат </a:t>
            </a:r>
            <a:r>
              <a:rPr sz="2000" dirty="0">
                <a:latin typeface="Trebuchet MS"/>
                <a:cs typeface="Trebuchet MS"/>
              </a:rPr>
              <a:t>емес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еді.</a:t>
            </a:r>
            <a:endParaRPr sz="2000">
              <a:latin typeface="Trebuchet MS"/>
              <a:cs typeface="Trebuchet MS"/>
            </a:endParaRPr>
          </a:p>
          <a:p>
            <a:pPr marL="60325" marR="151765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тез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абылдадым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-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ол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екі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нде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келді. </a:t>
            </a:r>
            <a:r>
              <a:rPr sz="2000" spc="-25" dirty="0">
                <a:latin typeface="Trebuchet MS"/>
                <a:cs typeface="Trebuchet MS"/>
              </a:rPr>
              <a:t>Сым</a:t>
            </a:r>
            <a:endParaRPr sz="2000">
              <a:latin typeface="Trebuchet MS"/>
              <a:cs typeface="Trebuchet MS"/>
            </a:endParaRPr>
          </a:p>
          <a:p>
            <a:pPr marL="60325" marR="593725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нелту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кезінде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сынды,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ал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компания </a:t>
            </a:r>
            <a:r>
              <a:rPr sz="2000" dirty="0">
                <a:latin typeface="Trebuchet MS"/>
                <a:cs typeface="Trebuchet MS"/>
              </a:rPr>
              <a:t>жа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асын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жіберуге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уанышты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болды.</a:t>
            </a:r>
            <a:endParaRPr sz="2000">
              <a:latin typeface="Trebuchet MS"/>
              <a:cs typeface="Trebuchet MS"/>
            </a:endParaRPr>
          </a:p>
          <a:p>
            <a:pPr marL="60325" marR="6985">
              <a:lnSpc>
                <a:spcPct val="108900"/>
              </a:lnSpc>
              <a:spcBef>
                <a:spcPts val="215"/>
              </a:spcBef>
            </a:pPr>
            <a:r>
              <a:rPr sz="2000" dirty="0">
                <a:latin typeface="Trebuchet MS"/>
                <a:cs typeface="Trebuchet MS"/>
              </a:rPr>
              <a:t>Ол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бірнеше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нні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ішінде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келді.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Ол </a:t>
            </a:r>
            <a:r>
              <a:rPr sz="2000" spc="-25" dirty="0">
                <a:latin typeface="Microsoft Sans Serif"/>
                <a:cs typeface="Microsoft Sans Serif"/>
              </a:rPr>
              <a:t>құ</a:t>
            </a:r>
            <a:r>
              <a:rPr sz="2000" spc="-25" dirty="0">
                <a:latin typeface="Trebuchet MS"/>
                <a:cs typeface="Trebuchet MS"/>
              </a:rPr>
              <a:t>растыру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ай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болды.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Содан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кейін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менде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бір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лік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жетіспеді,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сонды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тан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т</a:t>
            </a:r>
            <a:r>
              <a:rPr sz="2000" spc="-10" dirty="0">
                <a:latin typeface="Microsoft Sans Serif"/>
                <a:cs typeface="Microsoft Sans Serif"/>
              </a:rPr>
              <a:t>ұ</a:t>
            </a:r>
            <a:r>
              <a:rPr sz="2000" spc="-10" dirty="0">
                <a:latin typeface="Trebuchet MS"/>
                <a:cs typeface="Trebuchet MS"/>
              </a:rPr>
              <a:t>тынушылар</a:t>
            </a:r>
            <a:r>
              <a:rPr sz="2000" spc="-10" dirty="0">
                <a:latin typeface="Microsoft Sans Serif"/>
                <a:cs typeface="Microsoft Sans Serif"/>
              </a:rPr>
              <a:t>ғ</a:t>
            </a:r>
            <a:r>
              <a:rPr sz="2000" spc="-10" dirty="0">
                <a:latin typeface="Trebuchet MS"/>
                <a:cs typeface="Trebuchet MS"/>
              </a:rPr>
              <a:t>а</a:t>
            </a:r>
            <a:endParaRPr sz="2000">
              <a:latin typeface="Trebuchet MS"/>
              <a:cs typeface="Trebuchet MS"/>
            </a:endParaRPr>
          </a:p>
          <a:p>
            <a:pPr marL="60325" marR="40005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ызмет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рсету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орталы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ына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хабарластым,</a:t>
            </a:r>
            <a:r>
              <a:rPr sz="2000" spc="-10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олар </a:t>
            </a:r>
            <a:r>
              <a:rPr sz="2000" dirty="0">
                <a:latin typeface="Trebuchet MS"/>
                <a:cs typeface="Trebuchet MS"/>
              </a:rPr>
              <a:t>ма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тез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тапты!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ойымша,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о</a:t>
            </a:r>
            <a:r>
              <a:rPr sz="2000" spc="-20" dirty="0">
                <a:latin typeface="Microsoft Sans Serif"/>
                <a:cs typeface="Microsoft Sans Serif"/>
              </a:rPr>
              <a:t>ғ</a:t>
            </a:r>
            <a:r>
              <a:rPr sz="2000" spc="-20" dirty="0">
                <a:latin typeface="Trebuchet MS"/>
                <a:cs typeface="Trebuchet MS"/>
              </a:rPr>
              <a:t>ан </a:t>
            </a:r>
            <a:r>
              <a:rPr sz="2000" spc="-60" dirty="0">
                <a:latin typeface="Microsoft Sans Serif"/>
                <a:cs typeface="Microsoft Sans Serif"/>
              </a:rPr>
              <a:t>қ</a:t>
            </a:r>
            <a:r>
              <a:rPr sz="2000" spc="-60" dirty="0">
                <a:latin typeface="Trebuchet MS"/>
                <a:cs typeface="Trebuchet MS"/>
              </a:rPr>
              <a:t>ам</a:t>
            </a:r>
            <a:r>
              <a:rPr sz="2000" spc="-60" dirty="0">
                <a:latin typeface="Microsoft Sans Serif"/>
                <a:cs typeface="Microsoft Sans Serif"/>
              </a:rPr>
              <a:t>қ</a:t>
            </a:r>
            <a:r>
              <a:rPr sz="2000" spc="-60" dirty="0">
                <a:latin typeface="Trebuchet MS"/>
                <a:cs typeface="Trebuchet MS"/>
              </a:rPr>
              <a:t>орлы</a:t>
            </a:r>
            <a:r>
              <a:rPr sz="2000" spc="-60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жасайтын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керемет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компания</a:t>
            </a:r>
            <a:endParaRPr sz="2000">
              <a:latin typeface="Trebuchet MS"/>
              <a:cs typeface="Trebuchet MS"/>
            </a:endParaRPr>
          </a:p>
          <a:p>
            <a:pPr marL="60325" marR="2414270">
              <a:lnSpc>
                <a:spcPct val="117700"/>
              </a:lnSpc>
            </a:pP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тынушылар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німдер. </a:t>
            </a:r>
            <a:r>
              <a:rPr sz="2000" spc="-25" dirty="0">
                <a:latin typeface="Trebuchet MS"/>
                <a:cs typeface="Trebuchet MS"/>
              </a:rPr>
              <a:t>"""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66127" y="906246"/>
            <a:ext cx="2670175" cy="8051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2900"/>
              </a:lnSpc>
              <a:spcBef>
                <a:spcPts val="480"/>
              </a:spcBef>
            </a:pPr>
            <a:r>
              <a:rPr sz="2700" dirty="0">
                <a:solidFill>
                  <a:srgbClr val="FF2400"/>
                </a:solidFill>
                <a:latin typeface="Trebuchet MS"/>
                <a:cs typeface="Trebuchet MS"/>
              </a:rPr>
              <a:t># </a:t>
            </a:r>
            <a:r>
              <a:rPr sz="2700" dirty="0">
                <a:latin typeface="Trebuchet MS"/>
                <a:cs typeface="Trebuchet MS"/>
              </a:rPr>
              <a:t>электрлік</a:t>
            </a:r>
            <a:r>
              <a:rPr sz="2700" spc="-40" dirty="0">
                <a:latin typeface="Trebuchet MS"/>
                <a:cs typeface="Trebuchet MS"/>
              </a:rPr>
              <a:t> </a:t>
            </a:r>
            <a:r>
              <a:rPr sz="2700" spc="-25" dirty="0">
                <a:latin typeface="Trebuchet MS"/>
                <a:cs typeface="Trebuchet MS"/>
              </a:rPr>
              <a:t>тіс </a:t>
            </a:r>
            <a:r>
              <a:rPr sz="2700" dirty="0">
                <a:latin typeface="Trebuchet MS"/>
                <a:cs typeface="Trebuchet MS"/>
              </a:rPr>
              <a:t>щеткасына</a:t>
            </a:r>
            <a:r>
              <a:rPr sz="2700" spc="-110" dirty="0">
                <a:latin typeface="Trebuchet MS"/>
                <a:cs typeface="Trebuchet MS"/>
              </a:rPr>
              <a:t> </a:t>
            </a:r>
            <a:r>
              <a:rPr sz="2700" spc="-20" dirty="0">
                <a:latin typeface="Trebuchet MS"/>
                <a:cs typeface="Trebuchet MS"/>
              </a:rPr>
              <a:t>шолу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Негізгі</a:t>
            </a:r>
            <a:r>
              <a:rPr spc="-420" dirty="0"/>
              <a:t> </a:t>
            </a:r>
            <a:r>
              <a:rPr spc="-80" dirty="0"/>
              <a:t>сұрақтар: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594" y="2247608"/>
            <a:ext cx="8890635" cy="3204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53745" indent="-741045">
              <a:lnSpc>
                <a:spcPts val="6330"/>
              </a:lnSpc>
              <a:spcBef>
                <a:spcPts val="110"/>
              </a:spcBef>
              <a:buSzPct val="122727"/>
              <a:buAutoNum type="arabicPeriod"/>
              <a:tabLst>
                <a:tab pos="753745" algn="l"/>
              </a:tabLst>
            </a:pPr>
            <a:r>
              <a:rPr sz="4400" dirty="0">
                <a:latin typeface="Trebuchet MS"/>
                <a:cs typeface="Trebuchet MS"/>
              </a:rPr>
              <a:t>Итеративті</a:t>
            </a:r>
            <a:r>
              <a:rPr sz="4400" spc="-165" dirty="0">
                <a:latin typeface="Trebuchet MS"/>
                <a:cs typeface="Trebuchet MS"/>
              </a:rPr>
              <a:t> </a:t>
            </a:r>
            <a:r>
              <a:rPr sz="4400" dirty="0">
                <a:latin typeface="Trebuchet MS"/>
                <a:cs typeface="Trebuchet MS"/>
              </a:rPr>
              <a:t>с</a:t>
            </a:r>
            <a:r>
              <a:rPr sz="4400" dirty="0">
                <a:latin typeface="Microsoft Sans Serif"/>
                <a:cs typeface="Microsoft Sans Serif"/>
              </a:rPr>
              <a:t>ұ</a:t>
            </a:r>
            <a:r>
              <a:rPr sz="4400" dirty="0">
                <a:latin typeface="Trebuchet MS"/>
                <a:cs typeface="Trebuchet MS"/>
              </a:rPr>
              <a:t>рауларды</a:t>
            </a:r>
            <a:r>
              <a:rPr sz="4400" spc="-165" dirty="0">
                <a:latin typeface="Trebuchet MS"/>
                <a:cs typeface="Trebuchet MS"/>
              </a:rPr>
              <a:t> </a:t>
            </a:r>
            <a:r>
              <a:rPr sz="4400" spc="-10" dirty="0">
                <a:latin typeface="Microsoft Sans Serif"/>
                <a:cs typeface="Microsoft Sans Serif"/>
              </a:rPr>
              <a:t>ә</a:t>
            </a:r>
            <a:r>
              <a:rPr sz="4400" spc="-10" dirty="0">
                <a:latin typeface="Trebuchet MS"/>
                <a:cs typeface="Trebuchet MS"/>
              </a:rPr>
              <a:t>зірлеу</a:t>
            </a:r>
            <a:endParaRPr sz="4400">
              <a:latin typeface="Trebuchet MS"/>
              <a:cs typeface="Trebuchet MS"/>
            </a:endParaRPr>
          </a:p>
          <a:p>
            <a:pPr marL="753745" indent="-741045">
              <a:lnSpc>
                <a:spcPts val="6180"/>
              </a:lnSpc>
              <a:buSzPct val="122727"/>
              <a:buFont typeface="Trebuchet MS"/>
              <a:buAutoNum type="arabicPeriod"/>
              <a:tabLst>
                <a:tab pos="753745" algn="l"/>
              </a:tabLst>
            </a:pPr>
            <a:r>
              <a:rPr sz="4400" spc="-20" dirty="0">
                <a:latin typeface="Microsoft Sans Serif"/>
                <a:cs typeface="Microsoft Sans Serif"/>
              </a:rPr>
              <a:t>Қ</a:t>
            </a:r>
            <a:r>
              <a:rPr sz="4400" spc="-20" dirty="0">
                <a:latin typeface="Trebuchet MS"/>
                <a:cs typeface="Trebuchet MS"/>
              </a:rPr>
              <a:t>орытындылау/</a:t>
            </a:r>
            <a:r>
              <a:rPr sz="4400" spc="-20" dirty="0">
                <a:latin typeface="Microsoft Sans Serif"/>
                <a:cs typeface="Microsoft Sans Serif"/>
              </a:rPr>
              <a:t>Қ</a:t>
            </a:r>
            <a:r>
              <a:rPr sz="4400" spc="-20" dirty="0">
                <a:latin typeface="Trebuchet MS"/>
                <a:cs typeface="Trebuchet MS"/>
              </a:rPr>
              <a:t>айталау</a:t>
            </a:r>
            <a:endParaRPr sz="4400">
              <a:latin typeface="Trebuchet MS"/>
              <a:cs typeface="Trebuchet MS"/>
            </a:endParaRPr>
          </a:p>
          <a:p>
            <a:pPr marL="753745" indent="-741045">
              <a:lnSpc>
                <a:spcPts val="6180"/>
              </a:lnSpc>
              <a:buSzPct val="122727"/>
              <a:buAutoNum type="arabicPeriod"/>
              <a:tabLst>
                <a:tab pos="753745" algn="l"/>
              </a:tabLst>
            </a:pPr>
            <a:r>
              <a:rPr sz="4400" dirty="0">
                <a:latin typeface="Trebuchet MS"/>
                <a:cs typeface="Trebuchet MS"/>
              </a:rPr>
              <a:t>Сезім</a:t>
            </a:r>
            <a:r>
              <a:rPr sz="4400" spc="-55" dirty="0">
                <a:latin typeface="Trebuchet MS"/>
                <a:cs typeface="Trebuchet MS"/>
              </a:rPr>
              <a:t> </a:t>
            </a:r>
            <a:r>
              <a:rPr sz="4400" spc="-10" dirty="0">
                <a:latin typeface="Trebuchet MS"/>
                <a:cs typeface="Trebuchet MS"/>
              </a:rPr>
              <a:t>параметрі</a:t>
            </a:r>
            <a:endParaRPr sz="4400">
              <a:latin typeface="Trebuchet MS"/>
              <a:cs typeface="Trebuchet MS"/>
            </a:endParaRPr>
          </a:p>
          <a:p>
            <a:pPr marL="753745" indent="-741045">
              <a:lnSpc>
                <a:spcPts val="6330"/>
              </a:lnSpc>
              <a:buSzPct val="122727"/>
              <a:buAutoNum type="arabicPeriod"/>
              <a:tabLst>
                <a:tab pos="753745" algn="l"/>
              </a:tabLst>
            </a:pPr>
            <a:r>
              <a:rPr sz="4400" spc="-10" dirty="0">
                <a:latin typeface="Trebuchet MS"/>
                <a:cs typeface="Trebuchet MS"/>
              </a:rPr>
              <a:t>Трансформация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8" y="8031480"/>
              <a:ext cx="2200655" cy="22006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61704" y="7953755"/>
              <a:ext cx="2010155" cy="2313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7175" y="7440168"/>
              <a:ext cx="2953511" cy="29535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573" y="2401366"/>
            <a:ext cx="18867120" cy="5664835"/>
          </a:xfrm>
          <a:custGeom>
            <a:avLst/>
            <a:gdLst/>
            <a:ahLst/>
            <a:cxnLst/>
            <a:rect l="l" t="t" r="r" b="b"/>
            <a:pathLst>
              <a:path w="18867120" h="5664834">
                <a:moveTo>
                  <a:pt x="18840881" y="5664720"/>
                </a:moveTo>
                <a:lnTo>
                  <a:pt x="26174" y="5664720"/>
                </a:lnTo>
                <a:lnTo>
                  <a:pt x="22453" y="5664454"/>
                </a:lnTo>
                <a:lnTo>
                  <a:pt x="0" y="5638545"/>
                </a:lnTo>
                <a:lnTo>
                  <a:pt x="0" y="26174"/>
                </a:lnTo>
                <a:lnTo>
                  <a:pt x="26174" y="0"/>
                </a:lnTo>
                <a:lnTo>
                  <a:pt x="18840881" y="0"/>
                </a:lnTo>
                <a:lnTo>
                  <a:pt x="18867056" y="26174"/>
                </a:lnTo>
                <a:lnTo>
                  <a:pt x="52362" y="26174"/>
                </a:lnTo>
                <a:lnTo>
                  <a:pt x="26174" y="52349"/>
                </a:lnTo>
                <a:lnTo>
                  <a:pt x="52362" y="52349"/>
                </a:lnTo>
                <a:lnTo>
                  <a:pt x="52362" y="5612371"/>
                </a:lnTo>
                <a:lnTo>
                  <a:pt x="26174" y="5612371"/>
                </a:lnTo>
                <a:lnTo>
                  <a:pt x="52362" y="5638545"/>
                </a:lnTo>
                <a:lnTo>
                  <a:pt x="18867056" y="5638545"/>
                </a:lnTo>
                <a:lnTo>
                  <a:pt x="18866789" y="5642267"/>
                </a:lnTo>
                <a:lnTo>
                  <a:pt x="18844602" y="5664454"/>
                </a:lnTo>
                <a:lnTo>
                  <a:pt x="18840881" y="5664720"/>
                </a:lnTo>
                <a:close/>
              </a:path>
              <a:path w="18867120" h="5664834">
                <a:moveTo>
                  <a:pt x="52362" y="52349"/>
                </a:moveTo>
                <a:lnTo>
                  <a:pt x="26174" y="52349"/>
                </a:lnTo>
                <a:lnTo>
                  <a:pt x="52362" y="26174"/>
                </a:lnTo>
                <a:lnTo>
                  <a:pt x="52362" y="52349"/>
                </a:lnTo>
                <a:close/>
              </a:path>
              <a:path w="18867120" h="5664834">
                <a:moveTo>
                  <a:pt x="18814707" y="52349"/>
                </a:moveTo>
                <a:lnTo>
                  <a:pt x="52362" y="52349"/>
                </a:lnTo>
                <a:lnTo>
                  <a:pt x="52362" y="26174"/>
                </a:lnTo>
                <a:lnTo>
                  <a:pt x="18814707" y="26174"/>
                </a:lnTo>
                <a:lnTo>
                  <a:pt x="18814707" y="52349"/>
                </a:lnTo>
                <a:close/>
              </a:path>
              <a:path w="18867120" h="5664834">
                <a:moveTo>
                  <a:pt x="18814707" y="5638545"/>
                </a:moveTo>
                <a:lnTo>
                  <a:pt x="18814707" y="26174"/>
                </a:lnTo>
                <a:lnTo>
                  <a:pt x="18840881" y="52349"/>
                </a:lnTo>
                <a:lnTo>
                  <a:pt x="18867056" y="52349"/>
                </a:lnTo>
                <a:lnTo>
                  <a:pt x="18867056" y="5612371"/>
                </a:lnTo>
                <a:lnTo>
                  <a:pt x="18840881" y="5612371"/>
                </a:lnTo>
                <a:lnTo>
                  <a:pt x="18814707" y="5638545"/>
                </a:lnTo>
                <a:close/>
              </a:path>
              <a:path w="18867120" h="5664834">
                <a:moveTo>
                  <a:pt x="18867056" y="52349"/>
                </a:moveTo>
                <a:lnTo>
                  <a:pt x="18840881" y="52349"/>
                </a:lnTo>
                <a:lnTo>
                  <a:pt x="18814707" y="26174"/>
                </a:lnTo>
                <a:lnTo>
                  <a:pt x="18867056" y="26174"/>
                </a:lnTo>
                <a:lnTo>
                  <a:pt x="18867056" y="52349"/>
                </a:lnTo>
                <a:close/>
              </a:path>
              <a:path w="18867120" h="5664834">
                <a:moveTo>
                  <a:pt x="52362" y="5638545"/>
                </a:moveTo>
                <a:lnTo>
                  <a:pt x="26174" y="5612371"/>
                </a:lnTo>
                <a:lnTo>
                  <a:pt x="52362" y="5612371"/>
                </a:lnTo>
                <a:lnTo>
                  <a:pt x="52362" y="5638545"/>
                </a:lnTo>
                <a:close/>
              </a:path>
              <a:path w="18867120" h="5664834">
                <a:moveTo>
                  <a:pt x="18814707" y="5638545"/>
                </a:moveTo>
                <a:lnTo>
                  <a:pt x="52362" y="5638545"/>
                </a:lnTo>
                <a:lnTo>
                  <a:pt x="52362" y="5612371"/>
                </a:lnTo>
                <a:lnTo>
                  <a:pt x="18814707" y="5612371"/>
                </a:lnTo>
                <a:lnTo>
                  <a:pt x="18814707" y="5638545"/>
                </a:lnTo>
                <a:close/>
              </a:path>
              <a:path w="18867120" h="5664834">
                <a:moveTo>
                  <a:pt x="18867056" y="5638545"/>
                </a:moveTo>
                <a:lnTo>
                  <a:pt x="18814707" y="5638545"/>
                </a:lnTo>
                <a:lnTo>
                  <a:pt x="18840881" y="5612371"/>
                </a:lnTo>
                <a:lnTo>
                  <a:pt x="18867056" y="5612371"/>
                </a:lnTo>
                <a:lnTo>
                  <a:pt x="18867056" y="5638545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7410" y="441325"/>
            <a:ext cx="1239329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dirty="0"/>
              <a:t>Бірнеше</a:t>
            </a:r>
            <a:r>
              <a:rPr sz="4450" spc="-125" dirty="0"/>
              <a:t> </a:t>
            </a:r>
            <a:r>
              <a:rPr sz="4450" dirty="0"/>
              <a:t>өнімге</a:t>
            </a:r>
            <a:r>
              <a:rPr sz="4450" spc="-120" dirty="0"/>
              <a:t> </a:t>
            </a:r>
            <a:r>
              <a:rPr sz="4450" dirty="0"/>
              <a:t>шолуларды</a:t>
            </a:r>
            <a:r>
              <a:rPr sz="4450" spc="-105" dirty="0"/>
              <a:t> </a:t>
            </a:r>
            <a:r>
              <a:rPr sz="4450" spc="-10" dirty="0"/>
              <a:t>қорытындылау</a:t>
            </a:r>
            <a:endParaRPr sz="4450"/>
          </a:p>
        </p:txBody>
      </p:sp>
      <p:sp>
        <p:nvSpPr>
          <p:cNvPr id="4" name="object 4"/>
          <p:cNvSpPr txBox="1"/>
          <p:nvPr/>
        </p:nvSpPr>
        <p:spPr>
          <a:xfrm>
            <a:off x="763600" y="1485734"/>
            <a:ext cx="18679160" cy="629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50" dirty="0">
                <a:latin typeface="Trebuchet MS"/>
                <a:cs typeface="Trebuchet MS"/>
              </a:rPr>
              <a:t>#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блендер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шолуы</a:t>
            </a:r>
            <a:endParaRPr sz="395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2920"/>
              </a:spcBef>
            </a:pPr>
            <a:r>
              <a:rPr sz="2000" spc="-10" dirty="0">
                <a:latin typeface="Trebuchet MS"/>
                <a:cs typeface="Trebuchet MS"/>
              </a:rPr>
              <a:t>4-</a:t>
            </a:r>
            <a:r>
              <a:rPr sz="2000" dirty="0">
                <a:latin typeface="Trebuchet MS"/>
                <a:cs typeface="Trebuchet MS"/>
              </a:rPr>
              <a:t>пікір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=</a:t>
            </a:r>
            <a:r>
              <a:rPr sz="2000" spc="-1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"""</a:t>
            </a:r>
            <a:endParaRPr sz="2000">
              <a:latin typeface="Trebuchet MS"/>
              <a:cs typeface="Trebuchet MS"/>
            </a:endParaRPr>
          </a:p>
          <a:p>
            <a:pPr marL="109855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Осылайша,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олар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лі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17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ліктен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ратын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йені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араша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айында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49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доллар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а,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50%</a:t>
            </a:r>
            <a:r>
              <a:rPr sz="2000" spc="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же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ілдікпен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сату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шы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арды,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1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андай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да</a:t>
            </a:r>
            <a:r>
              <a:rPr sz="2000" spc="5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бір </a:t>
            </a:r>
            <a:r>
              <a:rPr sz="2000" dirty="0">
                <a:latin typeface="Trebuchet MS"/>
                <a:cs typeface="Trebuchet MS"/>
              </a:rPr>
              <a:t>себептермен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(оны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аны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теру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деп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атаймыз),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желто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санны</a:t>
            </a:r>
            <a:r>
              <a:rPr sz="2000" spc="-20" dirty="0">
                <a:latin typeface="Microsoft Sans Serif"/>
                <a:cs typeface="Microsoft Sans Serif"/>
              </a:rPr>
              <a:t>ң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екінші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аптасында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бірдей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йе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шін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$70-</a:t>
            </a:r>
            <a:r>
              <a:rPr sz="2000" dirty="0">
                <a:latin typeface="Trebuchet MS"/>
                <a:cs typeface="Trebuchet MS"/>
              </a:rPr>
              <a:t>89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дейін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терілді.</a:t>
            </a:r>
            <a:endParaRPr sz="20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Ал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11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ліктен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ратын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йе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алды</a:t>
            </a:r>
            <a:r>
              <a:rPr sz="2000" spc="-10" dirty="0">
                <a:latin typeface="Microsoft Sans Serif"/>
                <a:cs typeface="Microsoft Sans Serif"/>
              </a:rPr>
              <a:t>ңғ</a:t>
            </a:r>
            <a:r>
              <a:rPr sz="2000" spc="-10" dirty="0">
                <a:latin typeface="Trebuchet MS"/>
                <a:cs typeface="Trebuchet MS"/>
              </a:rPr>
              <a:t>ы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сатылым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асы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29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доллардан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10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доллар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ымбаттады.</a:t>
            </a:r>
            <a:endParaRPr sz="20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Демек,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жа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сы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рінеді,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біра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негізге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араса</a:t>
            </a:r>
            <a:r>
              <a:rPr sz="2000" spc="-25" dirty="0">
                <a:latin typeface="Microsoft Sans Serif"/>
                <a:cs typeface="Microsoft Sans Serif"/>
              </a:rPr>
              <a:t>ң</a:t>
            </a:r>
            <a:r>
              <a:rPr sz="2000" spc="-25" dirty="0">
                <a:latin typeface="Trebuchet MS"/>
                <a:cs typeface="Trebuchet MS"/>
              </a:rPr>
              <a:t>ыз,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пыша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ты</a:t>
            </a:r>
            <a:r>
              <a:rPr sz="2000" spc="-20" dirty="0">
                <a:latin typeface="Microsoft Sans Serif"/>
                <a:cs typeface="Microsoft Sans Serif"/>
              </a:rPr>
              <a:t>ң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орнына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бекітілген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лігі</a:t>
            </a:r>
            <a:r>
              <a:rPr sz="2000" spc="-9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рын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ыдай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Trebuchet MS"/>
                <a:cs typeface="Trebuchet MS"/>
              </a:rPr>
              <a:t>жа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сы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рінбейді.</a:t>
            </a:r>
            <a:endParaRPr sz="2000">
              <a:latin typeface="Trebuchet MS"/>
              <a:cs typeface="Trebuchet MS"/>
            </a:endParaRPr>
          </a:p>
          <a:p>
            <a:pPr marL="109855" marR="5080">
              <a:lnSpc>
                <a:spcPct val="100800"/>
              </a:lnSpc>
              <a:spcBef>
                <a:spcPts val="80"/>
              </a:spcBef>
            </a:pPr>
            <a:r>
              <a:rPr sz="2000" dirty="0">
                <a:latin typeface="Trebuchet MS"/>
                <a:cs typeface="Trebuchet MS"/>
              </a:rPr>
              <a:t>алды</a:t>
            </a:r>
            <a:r>
              <a:rPr sz="2000" dirty="0">
                <a:latin typeface="Microsoft Sans Serif"/>
                <a:cs typeface="Microsoft Sans Serif"/>
              </a:rPr>
              <a:t>ңғ</a:t>
            </a:r>
            <a:r>
              <a:rPr sz="2000" dirty="0">
                <a:latin typeface="Trebuchet MS"/>
                <a:cs typeface="Trebuchet MS"/>
              </a:rPr>
              <a:t>ы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шы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арылымдары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бірнеше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жыл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рын,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онымен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те</a:t>
            </a:r>
            <a:r>
              <a:rPr sz="2000" spc="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1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болуды</a:t>
            </a:r>
            <a:r>
              <a:rPr sz="2000" spc="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жоспарлап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отырмын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(мысалы,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рша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,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з,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ріш</a:t>
            </a:r>
            <a:r>
              <a:rPr sz="2000" spc="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т.б.</a:t>
            </a:r>
            <a:r>
              <a:rPr sz="2000" spc="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сия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ты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те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атты</a:t>
            </a:r>
            <a:r>
              <a:rPr sz="2000" spc="18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та</a:t>
            </a:r>
            <a:r>
              <a:rPr sz="2000" spc="50" dirty="0">
                <a:latin typeface="Microsoft Sans Serif"/>
                <a:cs typeface="Microsoft Sans Serif"/>
              </a:rPr>
              <a:t>ғ</a:t>
            </a:r>
            <a:r>
              <a:rPr sz="2000" spc="50" dirty="0">
                <a:latin typeface="Trebuchet MS"/>
                <a:cs typeface="Trebuchet MS"/>
              </a:rPr>
              <a:t>амдарды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алдымен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блендермен</a:t>
            </a:r>
            <a:r>
              <a:rPr sz="2000" spc="195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пюрелеймін,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содан</a:t>
            </a:r>
            <a:r>
              <a:rPr sz="2000" spc="19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кейін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оларды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ажетті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б</a:t>
            </a:r>
            <a:r>
              <a:rPr sz="2000" spc="50" dirty="0">
                <a:latin typeface="Microsoft Sans Serif"/>
                <a:cs typeface="Microsoft Sans Serif"/>
              </a:rPr>
              <a:t>ө</a:t>
            </a:r>
            <a:r>
              <a:rPr sz="2000" spc="50" dirty="0">
                <a:latin typeface="Trebuchet MS"/>
                <a:cs typeface="Trebuchet MS"/>
              </a:rPr>
              <a:t>лік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Microsoft Sans Serif"/>
                <a:cs typeface="Microsoft Sans Serif"/>
              </a:rPr>
              <a:t>ө</a:t>
            </a:r>
            <a:r>
              <a:rPr sz="2000" spc="55" dirty="0">
                <a:latin typeface="Trebuchet MS"/>
                <a:cs typeface="Trebuchet MS"/>
              </a:rPr>
              <a:t>лшеміне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5" dirty="0">
                <a:latin typeface="Trebuchet MS"/>
                <a:cs typeface="Trebuchet MS"/>
              </a:rPr>
              <a:t>келтіремін,</a:t>
            </a:r>
            <a:r>
              <a:rPr sz="2000" spc="19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содан</a:t>
            </a:r>
            <a:r>
              <a:rPr sz="2000" spc="190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кейін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spc="60" dirty="0">
                <a:latin typeface="Trebuchet MS"/>
                <a:cs typeface="Trebuchet MS"/>
              </a:rPr>
              <a:t>к</a:t>
            </a:r>
            <a:r>
              <a:rPr sz="2000" spc="60" dirty="0">
                <a:latin typeface="Microsoft Sans Serif"/>
                <a:cs typeface="Microsoft Sans Serif"/>
              </a:rPr>
              <a:t>ө</a:t>
            </a:r>
            <a:r>
              <a:rPr sz="2000" spc="60" dirty="0">
                <a:latin typeface="Trebuchet MS"/>
                <a:cs typeface="Trebuchet MS"/>
              </a:rPr>
              <a:t>пірткіш</a:t>
            </a:r>
            <a:r>
              <a:rPr sz="2000" spc="19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пыша</a:t>
            </a:r>
            <a:r>
              <a:rPr sz="2000" spc="-10" dirty="0">
                <a:latin typeface="Microsoft Sans Serif"/>
                <a:cs typeface="Microsoft Sans Serif"/>
              </a:rPr>
              <a:t>ққ</a:t>
            </a:r>
            <a:r>
              <a:rPr sz="2000" spc="-10" dirty="0">
                <a:latin typeface="Trebuchet MS"/>
                <a:cs typeface="Trebuchet MS"/>
              </a:rPr>
              <a:t>а </a:t>
            </a:r>
            <a:r>
              <a:rPr sz="2000" dirty="0">
                <a:latin typeface="Trebuchet MS"/>
                <a:cs typeface="Trebuchet MS"/>
              </a:rPr>
              <a:t>ауыстырамын,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йткені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майдара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Microsoft Sans Serif"/>
                <a:cs typeface="Microsoft Sans Serif"/>
              </a:rPr>
              <a:t> ұ</a:t>
            </a:r>
            <a:r>
              <a:rPr sz="2000" dirty="0">
                <a:latin typeface="Trebuchet MS"/>
                <a:cs typeface="Trebuchet MS"/>
              </a:rPr>
              <a:t>н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олданамын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смузи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жаса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анда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алдымен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ай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ас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зді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пайдаланамын,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содан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кейін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тегіс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зді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пайдаланамын. </a:t>
            </a:r>
            <a:r>
              <a:rPr sz="2000" dirty="0">
                <a:latin typeface="Trebuchet MS"/>
                <a:cs typeface="Trebuchet MS"/>
              </a:rPr>
              <a:t>оларды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2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ұқ</a:t>
            </a:r>
            <a:r>
              <a:rPr sz="2000" dirty="0">
                <a:latin typeface="Trebuchet MS"/>
                <a:cs typeface="Trebuchet MS"/>
              </a:rPr>
              <a:t>а/азыра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2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нта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2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болуын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алайды).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Смузи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дайындау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арнал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арнайы</a:t>
            </a:r>
            <a:r>
              <a:rPr sz="2000" spc="1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ес: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пайдалануды</a:t>
            </a:r>
            <a:r>
              <a:rPr sz="2000" spc="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жоспарлап</a:t>
            </a:r>
            <a:r>
              <a:rPr sz="2000" spc="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отыр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</a:t>
            </a:r>
            <a:r>
              <a:rPr sz="2000" spc="20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жемістер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204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к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к</a:t>
            </a:r>
            <a:r>
              <a:rPr sz="2000" spc="-10" dirty="0">
                <a:latin typeface="Microsoft Sans Serif"/>
                <a:cs typeface="Microsoft Sans Serif"/>
              </a:rPr>
              <a:t>ө</a:t>
            </a:r>
            <a:r>
              <a:rPr sz="2000" spc="-10" dirty="0">
                <a:latin typeface="Trebuchet MS"/>
                <a:cs typeface="Trebuchet MS"/>
              </a:rPr>
              <a:t>ністерді </a:t>
            </a:r>
            <a:r>
              <a:rPr sz="2000" spc="-20" dirty="0">
                <a:latin typeface="Microsoft Sans Serif"/>
                <a:cs typeface="Microsoft Sans Serif"/>
              </a:rPr>
              <a:t>ұ</a:t>
            </a:r>
            <a:r>
              <a:rPr sz="2000" spc="-20" dirty="0">
                <a:latin typeface="Trebuchet MS"/>
                <a:cs typeface="Trebuchet MS"/>
              </a:rPr>
              <a:t>са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тап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турап,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здаты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ыз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(егер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шпинатты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20" dirty="0">
                <a:latin typeface="Trebuchet MS"/>
                <a:cs typeface="Trebuchet MS"/>
              </a:rPr>
              <a:t>олданса</a:t>
            </a:r>
            <a:r>
              <a:rPr sz="2000" spc="-20" dirty="0">
                <a:latin typeface="Microsoft Sans Serif"/>
                <a:cs typeface="Microsoft Sans Serif"/>
              </a:rPr>
              <a:t>ң</a:t>
            </a:r>
            <a:r>
              <a:rPr sz="2000" spc="-20" dirty="0">
                <a:latin typeface="Trebuchet MS"/>
                <a:cs typeface="Trebuchet MS"/>
              </a:rPr>
              <a:t>ыз,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аздап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</a:t>
            </a:r>
            <a:r>
              <a:rPr sz="2000" spc="-25" dirty="0">
                <a:latin typeface="Trebuchet MS"/>
                <a:cs typeface="Trebuchet MS"/>
              </a:rPr>
              <a:t>уыры</a:t>
            </a:r>
            <a:r>
              <a:rPr sz="2000" spc="-25" dirty="0">
                <a:latin typeface="Microsoft Sans Serif"/>
                <a:cs typeface="Microsoft Sans Serif"/>
              </a:rPr>
              <a:t>ң</a:t>
            </a:r>
            <a:r>
              <a:rPr sz="2000" spc="-25" dirty="0">
                <a:latin typeface="Trebuchet MS"/>
                <a:cs typeface="Trebuchet MS"/>
              </a:rPr>
              <a:t>ыз,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шпинатты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мсарты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ыз,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содан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кейін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пайдалану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дайын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анша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м</a:t>
            </a:r>
            <a:r>
              <a:rPr sz="2000" spc="-10" dirty="0">
                <a:latin typeface="Microsoft Sans Serif"/>
                <a:cs typeface="Microsoft Sans Serif"/>
              </a:rPr>
              <a:t>ұ</a:t>
            </a:r>
            <a:r>
              <a:rPr sz="2000" spc="-10" dirty="0">
                <a:latin typeface="Trebuchet MS"/>
                <a:cs typeface="Trebuchet MS"/>
              </a:rPr>
              <a:t>здаты</a:t>
            </a:r>
            <a:r>
              <a:rPr sz="2000" spc="-10" dirty="0">
                <a:latin typeface="Microsoft Sans Serif"/>
                <a:cs typeface="Microsoft Sans Serif"/>
              </a:rPr>
              <a:t>ң</a:t>
            </a:r>
            <a:r>
              <a:rPr sz="2000" spc="-10" dirty="0">
                <a:latin typeface="Trebuchet MS"/>
                <a:cs typeface="Trebuchet MS"/>
              </a:rPr>
              <a:t>ыз. </a:t>
            </a:r>
            <a:r>
              <a:rPr sz="2000" dirty="0">
                <a:latin typeface="Trebuchet MS"/>
                <a:cs typeface="Trebuchet MS"/>
              </a:rPr>
              <a:t>Егер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шербет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дайындаса</a:t>
            </a:r>
            <a:r>
              <a:rPr sz="2000" spc="-10" dirty="0">
                <a:latin typeface="Microsoft Sans Serif"/>
                <a:cs typeface="Microsoft Sans Serif"/>
              </a:rPr>
              <a:t>ң</a:t>
            </a:r>
            <a:r>
              <a:rPr sz="2000" spc="-10" dirty="0">
                <a:latin typeface="Trebuchet MS"/>
                <a:cs typeface="Trebuchet MS"/>
              </a:rPr>
              <a:t>ыз,</a:t>
            </a:r>
            <a:endParaRPr sz="20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ша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ын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немесе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орташа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та</a:t>
            </a:r>
            <a:r>
              <a:rPr sz="2000" spc="-20" dirty="0">
                <a:latin typeface="Microsoft Sans Serif"/>
                <a:cs typeface="Microsoft Sans Serif"/>
              </a:rPr>
              <a:t>ғ</a:t>
            </a:r>
            <a:r>
              <a:rPr sz="2000" spc="-20" dirty="0">
                <a:latin typeface="Trebuchet MS"/>
                <a:cs typeface="Trebuchet MS"/>
              </a:rPr>
              <a:t>амды</a:t>
            </a:r>
            <a:r>
              <a:rPr sz="2000" spc="-20" dirty="0">
                <a:latin typeface="Microsoft Sans Serif"/>
                <a:cs typeface="Microsoft Sans Serif"/>
              </a:rPr>
              <a:t>қ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процессорды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пайдаланы</a:t>
            </a:r>
            <a:r>
              <a:rPr sz="2000" spc="-10" dirty="0">
                <a:latin typeface="Microsoft Sans Serif"/>
                <a:cs typeface="Microsoft Sans Serif"/>
              </a:rPr>
              <a:t>ң</a:t>
            </a:r>
            <a:r>
              <a:rPr sz="2000" spc="-10" dirty="0">
                <a:latin typeface="Trebuchet MS"/>
                <a:cs typeface="Trebuchet MS"/>
              </a:rPr>
              <a:t>ыз).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Осылайша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сіз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аула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бола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аласыз</a:t>
            </a:r>
            <a:endParaRPr sz="20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Smoothies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жаса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анда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п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з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қ</a:t>
            </a:r>
            <a:r>
              <a:rPr sz="2000" spc="-30" dirty="0">
                <a:latin typeface="Trebuchet MS"/>
                <a:cs typeface="Trebuchet MS"/>
              </a:rPr>
              <a:t>осы</a:t>
            </a:r>
            <a:r>
              <a:rPr sz="2000" spc="-30" dirty="0">
                <a:latin typeface="Microsoft Sans Serif"/>
                <a:cs typeface="Microsoft Sans Serif"/>
              </a:rPr>
              <a:t>ң</a:t>
            </a:r>
            <a:r>
              <a:rPr sz="2000" spc="-30" dirty="0">
                <a:latin typeface="Trebuchet MS"/>
                <a:cs typeface="Trebuchet MS"/>
              </a:rPr>
              <a:t>ыз,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егер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бар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болса.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жылдан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кейін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мотор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бірт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рлі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дыбыс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шы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ара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бастады.</a:t>
            </a:r>
            <a:endParaRPr sz="2000">
              <a:latin typeface="Trebuchet MS"/>
              <a:cs typeface="Trebuchet MS"/>
            </a:endParaRPr>
          </a:p>
          <a:p>
            <a:pPr marL="109855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rebuchet MS"/>
                <a:cs typeface="Trebuchet MS"/>
              </a:rPr>
              <a:t>Мен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т</a:t>
            </a:r>
            <a:r>
              <a:rPr sz="2000" spc="50" dirty="0">
                <a:latin typeface="Microsoft Sans Serif"/>
                <a:cs typeface="Microsoft Sans Serif"/>
              </a:rPr>
              <a:t>ұ</a:t>
            </a:r>
            <a:r>
              <a:rPr sz="2000" spc="50" dirty="0">
                <a:latin typeface="Trebuchet MS"/>
                <a:cs typeface="Trebuchet MS"/>
              </a:rPr>
              <a:t>тынушылар</a:t>
            </a:r>
            <a:r>
              <a:rPr sz="2000" spc="50" dirty="0">
                <a:latin typeface="Microsoft Sans Serif"/>
                <a:cs typeface="Microsoft Sans Serif"/>
              </a:rPr>
              <a:t>ғ</a:t>
            </a:r>
            <a:r>
              <a:rPr sz="2000" spc="50" dirty="0">
                <a:latin typeface="Trebuchet MS"/>
                <a:cs typeface="Trebuchet MS"/>
              </a:rPr>
              <a:t>а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ызмет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к</a:t>
            </a:r>
            <a:r>
              <a:rPr sz="2000" spc="45" dirty="0">
                <a:latin typeface="Microsoft Sans Serif"/>
                <a:cs typeface="Microsoft Sans Serif"/>
              </a:rPr>
              <a:t>ө</a:t>
            </a:r>
            <a:r>
              <a:rPr sz="2000" spc="45" dirty="0">
                <a:latin typeface="Trebuchet MS"/>
                <a:cs typeface="Trebuchet MS"/>
              </a:rPr>
              <a:t>рсету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орталы</a:t>
            </a:r>
            <a:r>
              <a:rPr sz="2000" spc="50" dirty="0">
                <a:latin typeface="Microsoft Sans Serif"/>
                <a:cs typeface="Microsoft Sans Serif"/>
              </a:rPr>
              <a:t>ғ</a:t>
            </a:r>
            <a:r>
              <a:rPr sz="2000" spc="50" dirty="0">
                <a:latin typeface="Trebuchet MS"/>
                <a:cs typeface="Trebuchet MS"/>
              </a:rPr>
              <a:t>ына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dirty="0">
                <a:latin typeface="Trebuchet MS"/>
                <a:cs typeface="Trebuchet MS"/>
              </a:rPr>
              <a:t>ырау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шалдым,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біра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spc="305" dirty="0">
                <a:latin typeface="Microsoft Sans Serif"/>
                <a:cs typeface="Microsoft Sans Serif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кепілдік</a:t>
            </a:r>
            <a:r>
              <a:rPr sz="2000" spc="229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мерзімі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тіп</a:t>
            </a:r>
            <a:r>
              <a:rPr sz="2000" spc="225" dirty="0">
                <a:latin typeface="Trebuchet MS"/>
                <a:cs typeface="Trebuchet MS"/>
              </a:rPr>
              <a:t> </a:t>
            </a:r>
            <a:r>
              <a:rPr sz="2000" spc="45" dirty="0">
                <a:latin typeface="Trebuchet MS"/>
                <a:cs typeface="Trebuchet MS"/>
              </a:rPr>
              <a:t>кеткен,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сонды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тан</a:t>
            </a:r>
            <a:r>
              <a:rPr sz="2000" spc="235" dirty="0">
                <a:latin typeface="Trebuchet MS"/>
                <a:cs typeface="Trebuchet MS"/>
              </a:rPr>
              <a:t> </a:t>
            </a:r>
            <a:r>
              <a:rPr sz="2000" spc="50" dirty="0">
                <a:latin typeface="Trebuchet MS"/>
                <a:cs typeface="Trebuchet MS"/>
              </a:rPr>
              <a:t>жа</a:t>
            </a:r>
            <a:r>
              <a:rPr sz="2000" spc="50" dirty="0">
                <a:latin typeface="Microsoft Sans Serif"/>
                <a:cs typeface="Microsoft Sans Serif"/>
              </a:rPr>
              <a:t>ң</a:t>
            </a:r>
            <a:r>
              <a:rPr sz="2000" spc="50" dirty="0">
                <a:latin typeface="Trebuchet MS"/>
                <a:cs typeface="Trebuchet MS"/>
              </a:rPr>
              <a:t>асын</a:t>
            </a:r>
            <a:r>
              <a:rPr sz="2000" spc="2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сатып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алу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тура</a:t>
            </a:r>
            <a:r>
              <a:rPr sz="2000" spc="240" dirty="0">
                <a:latin typeface="Trebuchet MS"/>
                <a:cs typeface="Trebuchet MS"/>
              </a:rPr>
              <a:t> </a:t>
            </a:r>
            <a:r>
              <a:rPr sz="2000" spc="40" dirty="0">
                <a:latin typeface="Trebuchet MS"/>
                <a:cs typeface="Trebuchet MS"/>
              </a:rPr>
              <a:t>келді. </a:t>
            </a:r>
            <a:r>
              <a:rPr sz="2000" dirty="0">
                <a:latin typeface="Trebuchet MS"/>
                <a:cs typeface="Trebuchet MS"/>
              </a:rPr>
              <a:t>Аны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тама:</a:t>
            </a:r>
            <a:r>
              <a:rPr sz="2000" spc="3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л</a:t>
            </a:r>
            <a:r>
              <a:rPr sz="2000" spc="30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нім</a:t>
            </a:r>
            <a:r>
              <a:rPr sz="2000" spc="3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рлеріні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4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Trebuchet MS"/>
                <a:cs typeface="Trebuchet MS"/>
              </a:rPr>
              <a:t>жалпы</a:t>
            </a:r>
            <a:r>
              <a:rPr sz="2000" spc="31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сапасы</a:t>
            </a:r>
            <a:r>
              <a:rPr sz="2000" spc="3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ө</a:t>
            </a:r>
            <a:r>
              <a:rPr sz="2000" dirty="0">
                <a:latin typeface="Trebuchet MS"/>
                <a:cs typeface="Trebuchet MS"/>
              </a:rPr>
              <a:t>мендеді,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сонды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тан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олар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сатылымды</a:t>
            </a:r>
            <a:r>
              <a:rPr sz="2000" spc="3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са</a:t>
            </a:r>
            <a:r>
              <a:rPr sz="2000" dirty="0">
                <a:latin typeface="Microsoft Sans Serif"/>
                <a:cs typeface="Microsoft Sans Serif"/>
              </a:rPr>
              <a:t>қ</a:t>
            </a:r>
            <a:r>
              <a:rPr sz="2000" dirty="0">
                <a:latin typeface="Trebuchet MS"/>
                <a:cs typeface="Trebuchet MS"/>
              </a:rPr>
              <a:t>тау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шін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брендті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тану</a:t>
            </a:r>
            <a:r>
              <a:rPr sz="2000" dirty="0">
                <a:latin typeface="Microsoft Sans Serif"/>
                <a:cs typeface="Microsoft Sans Serif"/>
              </a:rPr>
              <a:t>ғ</a:t>
            </a:r>
            <a:r>
              <a:rPr sz="2000" dirty="0">
                <a:latin typeface="Trebuchet MS"/>
                <a:cs typeface="Trebuchet MS"/>
              </a:rPr>
              <a:t>а</a:t>
            </a:r>
            <a:r>
              <a:rPr sz="2000" spc="3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ж</a:t>
            </a:r>
            <a:r>
              <a:rPr sz="2000" dirty="0">
                <a:latin typeface="Microsoft Sans Serif"/>
                <a:cs typeface="Microsoft Sans Serif"/>
              </a:rPr>
              <a:t>ә</a:t>
            </a:r>
            <a:r>
              <a:rPr sz="2000" dirty="0">
                <a:latin typeface="Trebuchet MS"/>
                <a:cs typeface="Trebuchet MS"/>
              </a:rPr>
              <a:t>не</a:t>
            </a:r>
            <a:r>
              <a:rPr sz="2000" spc="3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ұ</a:t>
            </a:r>
            <a:r>
              <a:rPr sz="2000" dirty="0">
                <a:latin typeface="Trebuchet MS"/>
                <a:cs typeface="Trebuchet MS"/>
              </a:rPr>
              <a:t>тынушыларды</a:t>
            </a:r>
            <a:r>
              <a:rPr sz="2000" dirty="0">
                <a:latin typeface="Microsoft Sans Serif"/>
                <a:cs typeface="Microsoft Sans Serif"/>
              </a:rPr>
              <a:t>ң</a:t>
            </a:r>
            <a:r>
              <a:rPr sz="2000" spc="3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адалды</a:t>
            </a:r>
            <a:r>
              <a:rPr sz="2000" spc="-10" dirty="0">
                <a:latin typeface="Microsoft Sans Serif"/>
                <a:cs typeface="Microsoft Sans Serif"/>
              </a:rPr>
              <a:t>ғ</a:t>
            </a:r>
            <a:r>
              <a:rPr sz="2000" spc="-10" dirty="0">
                <a:latin typeface="Trebuchet MS"/>
                <a:cs typeface="Trebuchet MS"/>
              </a:rPr>
              <a:t>ына </a:t>
            </a:r>
            <a:r>
              <a:rPr sz="2000" dirty="0">
                <a:latin typeface="Trebuchet MS"/>
                <a:cs typeface="Trebuchet MS"/>
              </a:rPr>
              <a:t>с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йенеді.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Шамамен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екі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к</a:t>
            </a:r>
            <a:r>
              <a:rPr sz="2000" dirty="0">
                <a:latin typeface="Microsoft Sans Serif"/>
                <a:cs typeface="Microsoft Sans Serif"/>
              </a:rPr>
              <a:t>ү</a:t>
            </a:r>
            <a:r>
              <a:rPr sz="2000" dirty="0">
                <a:latin typeface="Trebuchet MS"/>
                <a:cs typeface="Trebuchet MS"/>
              </a:rPr>
              <a:t>нде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</a:t>
            </a:r>
            <a:r>
              <a:rPr sz="2000" spc="-10" dirty="0">
                <a:latin typeface="Trebuchet MS"/>
                <a:cs typeface="Trebuchet MS"/>
              </a:rPr>
              <a:t>абылданды.</a:t>
            </a:r>
            <a:endParaRPr sz="2000">
              <a:latin typeface="Trebuchet MS"/>
              <a:cs typeface="Trebuchet MS"/>
            </a:endParaRPr>
          </a:p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Trebuchet MS"/>
                <a:cs typeface="Trebuchet MS"/>
              </a:rPr>
              <a:t>""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20419"/>
            <a:ext cx="11804650" cy="1045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85235" algn="l"/>
                <a:tab pos="6748145" algn="l"/>
              </a:tabLst>
            </a:pPr>
            <a:r>
              <a:rPr sz="6700" spc="-10" dirty="0"/>
              <a:t>Бірнеше</a:t>
            </a:r>
            <a:r>
              <a:rPr sz="6700" dirty="0"/>
              <a:t>	</a:t>
            </a:r>
            <a:r>
              <a:rPr sz="6700" spc="-10" dirty="0"/>
              <a:t>өнімге</a:t>
            </a:r>
            <a:r>
              <a:rPr sz="6700" dirty="0"/>
              <a:t>	</a:t>
            </a:r>
            <a:r>
              <a:rPr sz="6700" spc="-10" dirty="0"/>
              <a:t>шолуларды</a:t>
            </a:r>
            <a:endParaRPr sz="6700"/>
          </a:p>
        </p:txBody>
      </p:sp>
      <p:sp>
        <p:nvSpPr>
          <p:cNvPr id="3" name="object 3"/>
          <p:cNvSpPr/>
          <p:nvPr/>
        </p:nvSpPr>
        <p:spPr>
          <a:xfrm>
            <a:off x="745959" y="3365195"/>
            <a:ext cx="7547609" cy="3609975"/>
          </a:xfrm>
          <a:custGeom>
            <a:avLst/>
            <a:gdLst/>
            <a:ahLst/>
            <a:cxnLst/>
            <a:rect l="l" t="t" r="r" b="b"/>
            <a:pathLst>
              <a:path w="7547609" h="3609975">
                <a:moveTo>
                  <a:pt x="7521079" y="3609632"/>
                </a:moveTo>
                <a:lnTo>
                  <a:pt x="26174" y="3609632"/>
                </a:lnTo>
                <a:lnTo>
                  <a:pt x="22453" y="3609365"/>
                </a:lnTo>
                <a:lnTo>
                  <a:pt x="0" y="358344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557270"/>
                </a:lnTo>
                <a:lnTo>
                  <a:pt x="26174" y="3557270"/>
                </a:lnTo>
                <a:lnTo>
                  <a:pt x="52349" y="3583444"/>
                </a:lnTo>
                <a:lnTo>
                  <a:pt x="7547254" y="3583444"/>
                </a:lnTo>
                <a:lnTo>
                  <a:pt x="7546987" y="3587178"/>
                </a:lnTo>
                <a:lnTo>
                  <a:pt x="7524800" y="3609365"/>
                </a:lnTo>
                <a:lnTo>
                  <a:pt x="7521079" y="3609632"/>
                </a:lnTo>
                <a:close/>
              </a:path>
              <a:path w="7547609" h="36099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360997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3609975">
                <a:moveTo>
                  <a:pt x="7494905" y="358344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3557270"/>
                </a:lnTo>
                <a:lnTo>
                  <a:pt x="7521079" y="3557270"/>
                </a:lnTo>
                <a:lnTo>
                  <a:pt x="7494905" y="3583444"/>
                </a:lnTo>
                <a:close/>
              </a:path>
              <a:path w="7547609" h="360997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3609975">
                <a:moveTo>
                  <a:pt x="52349" y="3583444"/>
                </a:moveTo>
                <a:lnTo>
                  <a:pt x="26174" y="3557270"/>
                </a:lnTo>
                <a:lnTo>
                  <a:pt x="52349" y="3557270"/>
                </a:lnTo>
                <a:lnTo>
                  <a:pt x="52349" y="3583444"/>
                </a:lnTo>
                <a:close/>
              </a:path>
              <a:path w="7547609" h="3609975">
                <a:moveTo>
                  <a:pt x="7494905" y="3583444"/>
                </a:moveTo>
                <a:lnTo>
                  <a:pt x="52349" y="3583444"/>
                </a:lnTo>
                <a:lnTo>
                  <a:pt x="52349" y="3557270"/>
                </a:lnTo>
                <a:lnTo>
                  <a:pt x="7494905" y="3557270"/>
                </a:lnTo>
                <a:lnTo>
                  <a:pt x="7494905" y="3583444"/>
                </a:lnTo>
                <a:close/>
              </a:path>
              <a:path w="7547609" h="3609975">
                <a:moveTo>
                  <a:pt x="7547254" y="3583444"/>
                </a:moveTo>
                <a:lnTo>
                  <a:pt x="7494905" y="3583444"/>
                </a:lnTo>
                <a:lnTo>
                  <a:pt x="7521079" y="3557270"/>
                </a:lnTo>
                <a:lnTo>
                  <a:pt x="7547254" y="3557270"/>
                </a:lnTo>
                <a:lnTo>
                  <a:pt x="7547254" y="35834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7379" y="1841500"/>
            <a:ext cx="6824345" cy="1954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>
              <a:lnSpc>
                <a:spcPct val="100000"/>
              </a:lnSpc>
              <a:spcBef>
                <a:spcPts val="95"/>
              </a:spcBef>
            </a:pPr>
            <a:r>
              <a:rPr sz="6700" b="1" spc="-10" dirty="0">
                <a:latin typeface="Arial"/>
                <a:cs typeface="Arial"/>
              </a:rPr>
              <a:t>қорытындылау</a:t>
            </a:r>
            <a:endParaRPr sz="6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90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7379" y="4225759"/>
            <a:ext cx="7297420" cy="269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Сізді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-30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міндеті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із</a:t>
            </a:r>
            <a:r>
              <a:rPr sz="2300" spc="-10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-</a:t>
            </a:r>
            <a:r>
              <a:rPr sz="2300" spc="-10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электронды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25" dirty="0">
                <a:latin typeface="Microsoft Sans Serif"/>
                <a:cs typeface="Microsoft Sans Serif"/>
              </a:rPr>
              <a:t> </a:t>
            </a:r>
            <a:r>
              <a:rPr sz="2300" dirty="0">
                <a:latin typeface="Trebuchet MS"/>
                <a:cs typeface="Trebuchet MS"/>
              </a:rPr>
              <a:t>коммерция</a:t>
            </a:r>
            <a:r>
              <a:rPr sz="2300" spc="-11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веб- </a:t>
            </a:r>
            <a:r>
              <a:rPr sz="2300" dirty="0">
                <a:latin typeface="Trebuchet MS"/>
                <a:cs typeface="Trebuchet MS"/>
              </a:rPr>
              <a:t>сайтында</a:t>
            </a:r>
            <a:r>
              <a:rPr sz="2300" dirty="0">
                <a:latin typeface="Microsoft Sans Serif"/>
                <a:cs typeface="Microsoft Sans Serif"/>
              </a:rPr>
              <a:t>ғ</a:t>
            </a:r>
            <a:r>
              <a:rPr sz="2300" dirty="0">
                <a:latin typeface="Trebuchet MS"/>
                <a:cs typeface="Trebuchet MS"/>
              </a:rPr>
              <a:t>ы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15" dirty="0">
                <a:latin typeface="Microsoft Sans Serif"/>
                <a:cs typeface="Microsoft Sans Serif"/>
              </a:rPr>
              <a:t> 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ыс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аша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мазм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нын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жазу.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 marR="218440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latin typeface="Trebuchet MS"/>
                <a:cs typeface="Trebuchet MS"/>
              </a:rPr>
              <a:t>Т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менде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20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зден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аспайтын</a:t>
            </a:r>
            <a:r>
              <a:rPr sz="2300" spc="-5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ү</a:t>
            </a:r>
            <a:r>
              <a:rPr sz="2300" dirty="0">
                <a:latin typeface="Trebuchet MS"/>
                <a:cs typeface="Trebuchet MS"/>
              </a:rPr>
              <a:t>ш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бамен</a:t>
            </a:r>
            <a:r>
              <a:rPr sz="2300" spc="-5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</a:t>
            </a:r>
            <a:r>
              <a:rPr sz="2300" spc="-10" dirty="0">
                <a:latin typeface="Microsoft Sans Serif"/>
                <a:cs typeface="Microsoft Sans Serif"/>
              </a:rPr>
              <a:t>ө</a:t>
            </a:r>
            <a:r>
              <a:rPr sz="2300" spc="-10" dirty="0">
                <a:latin typeface="Trebuchet MS"/>
                <a:cs typeface="Trebuchet MS"/>
              </a:rPr>
              <a:t>лінген </a:t>
            </a:r>
            <a:r>
              <a:rPr sz="2300" dirty="0">
                <a:latin typeface="Trebuchet MS"/>
                <a:cs typeface="Trebuchet MS"/>
              </a:rPr>
              <a:t>шолуды</a:t>
            </a:r>
            <a:r>
              <a:rPr sz="2300" dirty="0">
                <a:latin typeface="Microsoft Sans Serif"/>
                <a:cs typeface="Microsoft Sans Serif"/>
              </a:rPr>
              <a:t>ң 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ыс</a:t>
            </a:r>
            <a:r>
              <a:rPr sz="2300" spc="-60" dirty="0">
                <a:latin typeface="Microsoft Sans Serif"/>
                <a:cs typeface="Microsoft Sans Serif"/>
              </a:rPr>
              <a:t>қ</a:t>
            </a:r>
            <a:r>
              <a:rPr sz="2300" spc="-60" dirty="0">
                <a:latin typeface="Trebuchet MS"/>
                <a:cs typeface="Trebuchet MS"/>
              </a:rPr>
              <a:t>аша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мазм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нын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бері</a:t>
            </a:r>
            <a:r>
              <a:rPr sz="2300" spc="-10" dirty="0">
                <a:latin typeface="Microsoft Sans Serif"/>
                <a:cs typeface="Microsoft Sans Serif"/>
              </a:rPr>
              <a:t>ң</a:t>
            </a:r>
            <a:r>
              <a:rPr sz="2300" spc="-10" dirty="0">
                <a:latin typeface="Trebuchet MS"/>
                <a:cs typeface="Trebuchet MS"/>
              </a:rPr>
              <a:t>із.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35" dirty="0">
                <a:latin typeface="Microsoft Sans Serif"/>
                <a:cs typeface="Microsoft Sans Serif"/>
              </a:rPr>
              <a:t>Қ</a:t>
            </a:r>
            <a:r>
              <a:rPr sz="2300" spc="-35" dirty="0">
                <a:latin typeface="Trebuchet MS"/>
                <a:cs typeface="Trebuchet MS"/>
              </a:rPr>
              <a:t>арау: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```{1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шолу,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2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шолу,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3</a:t>
            </a:r>
            <a:r>
              <a:rPr sz="2300" spc="-4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шолу,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4}```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394192" y="3340608"/>
            <a:ext cx="11535410" cy="4305300"/>
            <a:chOff x="8394192" y="3340608"/>
            <a:chExt cx="11535410" cy="43053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4192" y="3340608"/>
              <a:ext cx="11535156" cy="4305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4504" y="3444240"/>
              <a:ext cx="11116056" cy="38862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09076" y="2697479"/>
            <a:ext cx="3850004" cy="64516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4250" y="730884"/>
            <a:ext cx="1491361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Эмоциялардың</a:t>
            </a:r>
            <a:r>
              <a:rPr spc="-320" dirty="0"/>
              <a:t> </a:t>
            </a:r>
            <a:r>
              <a:rPr dirty="0"/>
              <a:t>түрлерін</a:t>
            </a:r>
            <a:r>
              <a:rPr spc="-315" dirty="0"/>
              <a:t> </a:t>
            </a:r>
            <a:r>
              <a:rPr spc="-10" dirty="0"/>
              <a:t>анықтау</a:t>
            </a:r>
          </a:p>
        </p:txBody>
      </p:sp>
      <p:sp>
        <p:nvSpPr>
          <p:cNvPr id="3" name="object 3"/>
          <p:cNvSpPr/>
          <p:nvPr/>
        </p:nvSpPr>
        <p:spPr>
          <a:xfrm>
            <a:off x="1034669" y="2669590"/>
            <a:ext cx="6661784" cy="7061834"/>
          </a:xfrm>
          <a:custGeom>
            <a:avLst/>
            <a:gdLst/>
            <a:ahLst/>
            <a:cxnLst/>
            <a:rect l="l" t="t" r="r" b="b"/>
            <a:pathLst>
              <a:path w="6661784" h="7061834">
                <a:moveTo>
                  <a:pt x="6635254" y="7061492"/>
                </a:moveTo>
                <a:lnTo>
                  <a:pt x="26174" y="7061492"/>
                </a:lnTo>
                <a:lnTo>
                  <a:pt x="22453" y="7061225"/>
                </a:lnTo>
                <a:lnTo>
                  <a:pt x="0" y="7035304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9130"/>
                </a:lnTo>
                <a:lnTo>
                  <a:pt x="26174" y="7009130"/>
                </a:lnTo>
                <a:lnTo>
                  <a:pt x="52349" y="7035304"/>
                </a:lnTo>
                <a:lnTo>
                  <a:pt x="6661429" y="7035304"/>
                </a:lnTo>
                <a:lnTo>
                  <a:pt x="6661162" y="7039038"/>
                </a:lnTo>
                <a:lnTo>
                  <a:pt x="6638975" y="7061225"/>
                </a:lnTo>
                <a:lnTo>
                  <a:pt x="6635254" y="7061492"/>
                </a:lnTo>
                <a:close/>
              </a:path>
              <a:path w="6661784" h="706183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834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9130"/>
                </a:lnTo>
                <a:lnTo>
                  <a:pt x="6635254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834">
                <a:moveTo>
                  <a:pt x="52349" y="7035304"/>
                </a:moveTo>
                <a:lnTo>
                  <a:pt x="26174" y="7009130"/>
                </a:lnTo>
                <a:lnTo>
                  <a:pt x="52349" y="7009130"/>
                </a:lnTo>
                <a:lnTo>
                  <a:pt x="52349" y="7035304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52349" y="7035304"/>
                </a:lnTo>
                <a:lnTo>
                  <a:pt x="52349" y="7009130"/>
                </a:lnTo>
                <a:lnTo>
                  <a:pt x="6609080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7035304"/>
                </a:moveTo>
                <a:lnTo>
                  <a:pt x="6609080" y="7035304"/>
                </a:lnTo>
                <a:lnTo>
                  <a:pt x="6635254" y="7009130"/>
                </a:lnTo>
                <a:lnTo>
                  <a:pt x="6661429" y="7009130"/>
                </a:lnTo>
                <a:lnTo>
                  <a:pt x="6661429" y="70353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21168" y="2669095"/>
            <a:ext cx="6497955" cy="6967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750" spc="-10" dirty="0">
                <a:latin typeface="Trebuchet MS"/>
                <a:cs typeface="Trebuchet MS"/>
              </a:rPr>
              <a:t>floor_lamp_review</a:t>
            </a:r>
            <a:r>
              <a:rPr sz="2750" spc="-2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=</a:t>
            </a:r>
            <a:r>
              <a:rPr sz="2750" spc="-25" dirty="0">
                <a:latin typeface="Trebuchet MS"/>
                <a:cs typeface="Trebuchet MS"/>
              </a:rPr>
              <a:t> """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жатын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лмеге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жа</a:t>
            </a:r>
            <a:r>
              <a:rPr sz="2750" spc="-40" dirty="0">
                <a:latin typeface="Microsoft Sans Serif"/>
                <a:cs typeface="Microsoft Sans Serif"/>
              </a:rPr>
              <a:t>қ</a:t>
            </a:r>
            <a:r>
              <a:rPr sz="2750" spc="-40" dirty="0">
                <a:latin typeface="Trebuchet MS"/>
                <a:cs typeface="Trebuchet MS"/>
              </a:rPr>
              <a:t>сы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керек </a:t>
            </a:r>
            <a:r>
              <a:rPr sz="2750" dirty="0">
                <a:latin typeface="Trebuchet MS"/>
                <a:cs typeface="Trebuchet MS"/>
              </a:rPr>
              <a:t>болды,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осымша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са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тауды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сынады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ә</a:t>
            </a:r>
            <a:r>
              <a:rPr sz="2750" dirty="0">
                <a:latin typeface="Trebuchet MS"/>
                <a:cs typeface="Trebuchet MS"/>
              </a:rPr>
              <a:t>не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тым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ымбат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емес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еді.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Жеткізу </a:t>
            </a:r>
            <a:r>
              <a:rPr sz="2750" dirty="0">
                <a:latin typeface="Trebuchet MS"/>
                <a:cs typeface="Trebuchet MS"/>
              </a:rPr>
              <a:t>жылдам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нелту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кезінде </a:t>
            </a:r>
            <a:r>
              <a:rPr sz="2750" dirty="0">
                <a:latin typeface="Trebuchet MS"/>
                <a:cs typeface="Trebuchet MS"/>
              </a:rPr>
              <a:t>шамымызды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бауы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зіліп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алды, </a:t>
            </a:r>
            <a:r>
              <a:rPr sz="2750" dirty="0">
                <a:latin typeface="Trebuchet MS"/>
                <a:cs typeface="Trebuchet MS"/>
              </a:rPr>
              <a:t>компания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асын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Microsoft Sans Serif"/>
                <a:cs typeface="Microsoft Sans Serif"/>
              </a:rPr>
              <a:t>қ</a:t>
            </a:r>
            <a:r>
              <a:rPr sz="2750" spc="-35" dirty="0">
                <a:latin typeface="Trebuchet MS"/>
                <a:cs typeface="Trebuchet MS"/>
              </a:rPr>
              <a:t>уана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нелтті.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Жеткізу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де</a:t>
            </a:r>
            <a:r>
              <a:rPr sz="2750" spc="-3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бірнеше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н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ішінде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болды.</a:t>
            </a:r>
            <a:endParaRPr sz="275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465"/>
              </a:spcBef>
            </a:pPr>
            <a:r>
              <a:rPr sz="2750" spc="-35" dirty="0">
                <a:latin typeface="Microsoft Sans Serif"/>
                <a:cs typeface="Microsoft Sans Serif"/>
              </a:rPr>
              <a:t>Құ</a:t>
            </a:r>
            <a:r>
              <a:rPr sz="2750" spc="-35" dirty="0">
                <a:latin typeface="Trebuchet MS"/>
                <a:cs typeface="Trebuchet MS"/>
              </a:rPr>
              <a:t>растыру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ай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лік </a:t>
            </a:r>
            <a:r>
              <a:rPr sz="2750" dirty="0">
                <a:latin typeface="Trebuchet MS"/>
                <a:cs typeface="Trebuchet MS"/>
              </a:rPr>
              <a:t>жетіспеді,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сонды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тан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мен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тынушыларды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олдау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ызметіне </a:t>
            </a:r>
            <a:r>
              <a:rPr sz="2750" dirty="0">
                <a:latin typeface="Trebuchet MS"/>
                <a:cs typeface="Trebuchet MS"/>
              </a:rPr>
              <a:t>хабарластым,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олар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оны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тез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тапты!</a:t>
            </a:r>
            <a:endParaRPr sz="2750">
              <a:latin typeface="Trebuchet MS"/>
              <a:cs typeface="Trebuchet MS"/>
            </a:endParaRPr>
          </a:p>
          <a:p>
            <a:pPr marL="12700" marR="572135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Lumina,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1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ойымша,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ө</a:t>
            </a:r>
            <a:r>
              <a:rPr sz="2750" spc="-25" dirty="0">
                <a:latin typeface="Trebuchet MS"/>
                <a:cs typeface="Trebuchet MS"/>
              </a:rPr>
              <a:t>з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німдері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туралы </a:t>
            </a:r>
            <a:r>
              <a:rPr sz="2750" dirty="0">
                <a:latin typeface="Trebuchet MS"/>
                <a:cs typeface="Trebuchet MS"/>
              </a:rPr>
              <a:t>ойлайтын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керемет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компания!!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750" spc="-25" dirty="0">
                <a:latin typeface="Trebuchet MS"/>
                <a:cs typeface="Trebuchet MS"/>
              </a:rPr>
              <a:t>"""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7813" y="4088333"/>
            <a:ext cx="10560685" cy="3410585"/>
          </a:xfrm>
          <a:custGeom>
            <a:avLst/>
            <a:gdLst/>
            <a:ahLst/>
            <a:cxnLst/>
            <a:rect l="l" t="t" r="r" b="b"/>
            <a:pathLst>
              <a:path w="10560685" h="3410584">
                <a:moveTo>
                  <a:pt x="10534154" y="3410242"/>
                </a:moveTo>
                <a:lnTo>
                  <a:pt x="26174" y="3410242"/>
                </a:lnTo>
                <a:lnTo>
                  <a:pt x="22453" y="3409975"/>
                </a:lnTo>
                <a:lnTo>
                  <a:pt x="0" y="3384054"/>
                </a:lnTo>
                <a:lnTo>
                  <a:pt x="0" y="26174"/>
                </a:lnTo>
                <a:lnTo>
                  <a:pt x="26174" y="0"/>
                </a:lnTo>
                <a:lnTo>
                  <a:pt x="10534154" y="0"/>
                </a:lnTo>
                <a:lnTo>
                  <a:pt x="105603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357880"/>
                </a:lnTo>
                <a:lnTo>
                  <a:pt x="26174" y="3357880"/>
                </a:lnTo>
                <a:lnTo>
                  <a:pt x="52349" y="3384054"/>
                </a:lnTo>
                <a:lnTo>
                  <a:pt x="10560329" y="3384054"/>
                </a:lnTo>
                <a:lnTo>
                  <a:pt x="10560062" y="3387788"/>
                </a:lnTo>
                <a:lnTo>
                  <a:pt x="10537875" y="3409975"/>
                </a:lnTo>
                <a:lnTo>
                  <a:pt x="10534154" y="3410242"/>
                </a:lnTo>
                <a:close/>
              </a:path>
              <a:path w="10560685" h="341058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0560685" h="3410584">
                <a:moveTo>
                  <a:pt x="105079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0507980" y="26174"/>
                </a:lnTo>
                <a:lnTo>
                  <a:pt x="10507980" y="52362"/>
                </a:lnTo>
                <a:close/>
              </a:path>
              <a:path w="10560685" h="3410584">
                <a:moveTo>
                  <a:pt x="10507980" y="3384054"/>
                </a:moveTo>
                <a:lnTo>
                  <a:pt x="10507980" y="26174"/>
                </a:lnTo>
                <a:lnTo>
                  <a:pt x="10534154" y="52362"/>
                </a:lnTo>
                <a:lnTo>
                  <a:pt x="10560329" y="52362"/>
                </a:lnTo>
                <a:lnTo>
                  <a:pt x="10560329" y="3357880"/>
                </a:lnTo>
                <a:lnTo>
                  <a:pt x="10534154" y="3357880"/>
                </a:lnTo>
                <a:lnTo>
                  <a:pt x="10507980" y="3384054"/>
                </a:lnTo>
                <a:close/>
              </a:path>
              <a:path w="10560685" h="3410584">
                <a:moveTo>
                  <a:pt x="10560329" y="52362"/>
                </a:moveTo>
                <a:lnTo>
                  <a:pt x="10534154" y="52362"/>
                </a:lnTo>
                <a:lnTo>
                  <a:pt x="10507980" y="26174"/>
                </a:lnTo>
                <a:lnTo>
                  <a:pt x="10560329" y="26174"/>
                </a:lnTo>
                <a:lnTo>
                  <a:pt x="10560329" y="52362"/>
                </a:lnTo>
                <a:close/>
              </a:path>
              <a:path w="10560685" h="3410584">
                <a:moveTo>
                  <a:pt x="52349" y="3384054"/>
                </a:moveTo>
                <a:lnTo>
                  <a:pt x="26174" y="3357880"/>
                </a:lnTo>
                <a:lnTo>
                  <a:pt x="52349" y="3357880"/>
                </a:lnTo>
                <a:lnTo>
                  <a:pt x="52349" y="3384054"/>
                </a:lnTo>
                <a:close/>
              </a:path>
              <a:path w="10560685" h="3410584">
                <a:moveTo>
                  <a:pt x="10507980" y="3384054"/>
                </a:moveTo>
                <a:lnTo>
                  <a:pt x="52349" y="3384054"/>
                </a:lnTo>
                <a:lnTo>
                  <a:pt x="52349" y="3357880"/>
                </a:lnTo>
                <a:lnTo>
                  <a:pt x="10507980" y="3357880"/>
                </a:lnTo>
                <a:lnTo>
                  <a:pt x="10507980" y="3384054"/>
                </a:lnTo>
                <a:close/>
              </a:path>
              <a:path w="10560685" h="3410584">
                <a:moveTo>
                  <a:pt x="10560329" y="3384054"/>
                </a:moveTo>
                <a:lnTo>
                  <a:pt x="10507980" y="3384054"/>
                </a:lnTo>
                <a:lnTo>
                  <a:pt x="10534154" y="3357880"/>
                </a:lnTo>
                <a:lnTo>
                  <a:pt x="10560329" y="3357880"/>
                </a:lnTo>
                <a:lnTo>
                  <a:pt x="10560329" y="338405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9868" y="4143718"/>
            <a:ext cx="12871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9868" y="5126697"/>
            <a:ext cx="10410825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авторы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білдірген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эмоциялар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тізімін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аны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та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ыз. </a:t>
            </a:r>
            <a:r>
              <a:rPr sz="2850" dirty="0">
                <a:latin typeface="Trebuchet MS"/>
                <a:cs typeface="Trebuchet MS"/>
              </a:rPr>
              <a:t>Бес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элементтен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аспау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керек.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Жауабы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ызды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тірмен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</a:t>
            </a:r>
            <a:r>
              <a:rPr sz="2850" spc="-10" dirty="0">
                <a:latin typeface="Microsoft Sans Serif"/>
                <a:cs typeface="Microsoft Sans Serif"/>
              </a:rPr>
              <a:t>ө</a:t>
            </a:r>
            <a:r>
              <a:rPr sz="2850" spc="-10" dirty="0">
                <a:latin typeface="Trebuchet MS"/>
                <a:cs typeface="Trebuchet MS"/>
              </a:rPr>
              <a:t>лінген </a:t>
            </a:r>
            <a:r>
              <a:rPr sz="2850" dirty="0">
                <a:latin typeface="Trebuchet MS"/>
                <a:cs typeface="Trebuchet MS"/>
              </a:rPr>
              <a:t>кіші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ріптер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ретінде</a:t>
            </a:r>
            <a:r>
              <a:rPr sz="2850" spc="-4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пішімде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із.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latin typeface="Trebuchet MS"/>
                <a:cs typeface="Trebuchet MS"/>
              </a:rPr>
              <a:t>Тексеру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тіні: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'''{floor_lamp_review}'''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175" y="830579"/>
            <a:ext cx="18351500" cy="2349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Қорытынды</a:t>
            </a:r>
          </a:p>
          <a:p>
            <a:pPr marL="12700" marR="5080">
              <a:lnSpc>
                <a:spcPct val="102000"/>
              </a:lnSpc>
              <a:spcBef>
                <a:spcPts val="115"/>
              </a:spcBef>
            </a:pPr>
            <a:r>
              <a:rPr sz="4000" dirty="0"/>
              <a:t>Біз</a:t>
            </a:r>
            <a:r>
              <a:rPr sz="4000" spc="-95" dirty="0"/>
              <a:t> </a:t>
            </a:r>
            <a:r>
              <a:rPr sz="4000" dirty="0"/>
              <a:t>өнім</a:t>
            </a:r>
            <a:r>
              <a:rPr sz="4000" spc="-95" dirty="0"/>
              <a:t> </a:t>
            </a:r>
            <a:r>
              <a:rPr sz="4000" dirty="0"/>
              <a:t>шолулары</a:t>
            </a:r>
            <a:r>
              <a:rPr sz="4000" spc="-95" dirty="0"/>
              <a:t> </a:t>
            </a:r>
            <a:r>
              <a:rPr sz="4000" dirty="0"/>
              <a:t>негізінде</a:t>
            </a:r>
            <a:r>
              <a:rPr sz="4000" spc="-95" dirty="0"/>
              <a:t> </a:t>
            </a:r>
            <a:r>
              <a:rPr sz="4000" spc="-10" dirty="0"/>
              <a:t>көңіл-</a:t>
            </a:r>
            <a:r>
              <a:rPr sz="4000" dirty="0"/>
              <a:t>күй</a:t>
            </a:r>
            <a:r>
              <a:rPr sz="4000" spc="-95" dirty="0"/>
              <a:t> </a:t>
            </a:r>
            <a:r>
              <a:rPr sz="4000" dirty="0"/>
              <a:t>мен</a:t>
            </a:r>
            <a:r>
              <a:rPr sz="4000" spc="-95" dirty="0"/>
              <a:t> </a:t>
            </a:r>
            <a:r>
              <a:rPr sz="4000" dirty="0"/>
              <a:t>тақырыптарды</a:t>
            </a:r>
            <a:r>
              <a:rPr sz="4000" spc="-90" dirty="0"/>
              <a:t> </a:t>
            </a:r>
            <a:r>
              <a:rPr sz="4000" spc="-10" dirty="0"/>
              <a:t>анықтаймыз. </a:t>
            </a:r>
            <a:r>
              <a:rPr sz="4000" dirty="0"/>
              <a:t>Сезім</a:t>
            </a:r>
            <a:r>
              <a:rPr sz="4000" spc="-170" dirty="0"/>
              <a:t> </a:t>
            </a:r>
            <a:r>
              <a:rPr sz="4000" dirty="0"/>
              <a:t>анықтамасы</a:t>
            </a:r>
            <a:r>
              <a:rPr sz="4000" spc="-170" dirty="0"/>
              <a:t> </a:t>
            </a:r>
            <a:r>
              <a:rPr sz="4000" spc="-10" dirty="0"/>
              <a:t>(оң/теріс)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896593" y="4202633"/>
            <a:ext cx="7547609" cy="2441575"/>
          </a:xfrm>
          <a:custGeom>
            <a:avLst/>
            <a:gdLst/>
            <a:ahLst/>
            <a:cxnLst/>
            <a:rect l="l" t="t" r="r" b="b"/>
            <a:pathLst>
              <a:path w="7547609" h="2441575">
                <a:moveTo>
                  <a:pt x="7521079" y="2441232"/>
                </a:moveTo>
                <a:lnTo>
                  <a:pt x="26174" y="2441232"/>
                </a:lnTo>
                <a:lnTo>
                  <a:pt x="22453" y="2440965"/>
                </a:lnTo>
                <a:lnTo>
                  <a:pt x="0" y="241504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388870"/>
                </a:lnTo>
                <a:lnTo>
                  <a:pt x="26174" y="2388870"/>
                </a:lnTo>
                <a:lnTo>
                  <a:pt x="52349" y="2415044"/>
                </a:lnTo>
                <a:lnTo>
                  <a:pt x="7547254" y="2415044"/>
                </a:lnTo>
                <a:lnTo>
                  <a:pt x="7546987" y="2418778"/>
                </a:lnTo>
                <a:lnTo>
                  <a:pt x="7524800" y="2440965"/>
                </a:lnTo>
                <a:lnTo>
                  <a:pt x="7521079" y="2441232"/>
                </a:lnTo>
                <a:close/>
              </a:path>
              <a:path w="7547609" h="24415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244157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2441575">
                <a:moveTo>
                  <a:pt x="7494905" y="241504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2388870"/>
                </a:lnTo>
                <a:lnTo>
                  <a:pt x="7521079" y="2388870"/>
                </a:lnTo>
                <a:lnTo>
                  <a:pt x="7494905" y="2415044"/>
                </a:lnTo>
                <a:close/>
              </a:path>
              <a:path w="7547609" h="244157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2441575">
                <a:moveTo>
                  <a:pt x="52349" y="2415044"/>
                </a:moveTo>
                <a:lnTo>
                  <a:pt x="26174" y="2388870"/>
                </a:lnTo>
                <a:lnTo>
                  <a:pt x="52349" y="2388870"/>
                </a:lnTo>
                <a:lnTo>
                  <a:pt x="52349" y="2415044"/>
                </a:lnTo>
                <a:close/>
              </a:path>
              <a:path w="7547609" h="2441575">
                <a:moveTo>
                  <a:pt x="7494905" y="2415044"/>
                </a:moveTo>
                <a:lnTo>
                  <a:pt x="52349" y="2415044"/>
                </a:lnTo>
                <a:lnTo>
                  <a:pt x="52349" y="2388870"/>
                </a:lnTo>
                <a:lnTo>
                  <a:pt x="7494905" y="2388870"/>
                </a:lnTo>
                <a:lnTo>
                  <a:pt x="7494905" y="2415044"/>
                </a:lnTo>
                <a:close/>
              </a:path>
              <a:path w="7547609" h="2441575">
                <a:moveTo>
                  <a:pt x="7547254" y="2415044"/>
                </a:moveTo>
                <a:lnTo>
                  <a:pt x="7494905" y="2415044"/>
                </a:lnTo>
                <a:lnTo>
                  <a:pt x="7521079" y="2388870"/>
                </a:lnTo>
                <a:lnTo>
                  <a:pt x="7547254" y="2388870"/>
                </a:lnTo>
                <a:lnTo>
                  <a:pt x="7547254" y="24150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978647" y="4256747"/>
            <a:ext cx="104330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78647" y="5063197"/>
            <a:ext cx="6674484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300" spc="-95" dirty="0">
                <a:latin typeface="Microsoft Sans Serif"/>
                <a:cs typeface="Microsoft Sans Serif"/>
              </a:rPr>
              <a:t>Ү</a:t>
            </a:r>
            <a:r>
              <a:rPr sz="2300" spc="-95" dirty="0">
                <a:latin typeface="Trebuchet MS"/>
                <a:cs typeface="Trebuchet MS"/>
              </a:rPr>
              <a:t>ш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бамен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лінген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келесі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Microsoft Sans Serif"/>
                <a:cs typeface="Microsoft Sans Serif"/>
              </a:rPr>
              <a:t>ү</a:t>
            </a:r>
            <a:r>
              <a:rPr sz="2300" spc="-25" dirty="0">
                <a:latin typeface="Trebuchet MS"/>
                <a:cs typeface="Trebuchet MS"/>
              </a:rPr>
              <a:t>ні </a:t>
            </a: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андай?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78647" y="6220168"/>
            <a:ext cx="517842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Тексеру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тіні: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'''{floor_lamp_review}'''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34669" y="4291152"/>
            <a:ext cx="5958840" cy="5072380"/>
          </a:xfrm>
          <a:custGeom>
            <a:avLst/>
            <a:gdLst/>
            <a:ahLst/>
            <a:cxnLst/>
            <a:rect l="l" t="t" r="r" b="b"/>
            <a:pathLst>
              <a:path w="5958840" h="5072380">
                <a:moveTo>
                  <a:pt x="5932309" y="5072037"/>
                </a:moveTo>
                <a:lnTo>
                  <a:pt x="26174" y="5072037"/>
                </a:lnTo>
                <a:lnTo>
                  <a:pt x="22453" y="5071770"/>
                </a:lnTo>
                <a:lnTo>
                  <a:pt x="0" y="5045849"/>
                </a:lnTo>
                <a:lnTo>
                  <a:pt x="0" y="26174"/>
                </a:lnTo>
                <a:lnTo>
                  <a:pt x="26174" y="0"/>
                </a:lnTo>
                <a:lnTo>
                  <a:pt x="5932309" y="0"/>
                </a:lnTo>
                <a:lnTo>
                  <a:pt x="595848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5019675"/>
                </a:lnTo>
                <a:lnTo>
                  <a:pt x="26174" y="5019675"/>
                </a:lnTo>
                <a:lnTo>
                  <a:pt x="52349" y="5045849"/>
                </a:lnTo>
                <a:lnTo>
                  <a:pt x="5958484" y="5045849"/>
                </a:lnTo>
                <a:lnTo>
                  <a:pt x="5958217" y="5049583"/>
                </a:lnTo>
                <a:lnTo>
                  <a:pt x="5936030" y="5071770"/>
                </a:lnTo>
                <a:lnTo>
                  <a:pt x="5932309" y="5072037"/>
                </a:lnTo>
                <a:close/>
              </a:path>
              <a:path w="5958840" h="507238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5958840" h="5072380">
                <a:moveTo>
                  <a:pt x="5906134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5906134" y="26174"/>
                </a:lnTo>
                <a:lnTo>
                  <a:pt x="5906134" y="52362"/>
                </a:lnTo>
                <a:close/>
              </a:path>
              <a:path w="5958840" h="5072380">
                <a:moveTo>
                  <a:pt x="5906134" y="5045849"/>
                </a:moveTo>
                <a:lnTo>
                  <a:pt x="5906134" y="26174"/>
                </a:lnTo>
                <a:lnTo>
                  <a:pt x="5932309" y="52362"/>
                </a:lnTo>
                <a:lnTo>
                  <a:pt x="5958484" y="52362"/>
                </a:lnTo>
                <a:lnTo>
                  <a:pt x="5958484" y="5019675"/>
                </a:lnTo>
                <a:lnTo>
                  <a:pt x="5932309" y="5019675"/>
                </a:lnTo>
                <a:lnTo>
                  <a:pt x="5906134" y="5045849"/>
                </a:lnTo>
                <a:close/>
              </a:path>
              <a:path w="5958840" h="5072380">
                <a:moveTo>
                  <a:pt x="5958484" y="52362"/>
                </a:moveTo>
                <a:lnTo>
                  <a:pt x="5932309" y="52362"/>
                </a:lnTo>
                <a:lnTo>
                  <a:pt x="5906134" y="26174"/>
                </a:lnTo>
                <a:lnTo>
                  <a:pt x="5958484" y="26174"/>
                </a:lnTo>
                <a:lnTo>
                  <a:pt x="5958484" y="52362"/>
                </a:lnTo>
                <a:close/>
              </a:path>
              <a:path w="5958840" h="5072380">
                <a:moveTo>
                  <a:pt x="52349" y="5045849"/>
                </a:moveTo>
                <a:lnTo>
                  <a:pt x="26174" y="5019675"/>
                </a:lnTo>
                <a:lnTo>
                  <a:pt x="52349" y="5019675"/>
                </a:lnTo>
                <a:lnTo>
                  <a:pt x="52349" y="5045849"/>
                </a:lnTo>
                <a:close/>
              </a:path>
              <a:path w="5958840" h="5072380">
                <a:moveTo>
                  <a:pt x="5906134" y="5045849"/>
                </a:moveTo>
                <a:lnTo>
                  <a:pt x="52349" y="5045849"/>
                </a:lnTo>
                <a:lnTo>
                  <a:pt x="52349" y="5019675"/>
                </a:lnTo>
                <a:lnTo>
                  <a:pt x="5906134" y="5019675"/>
                </a:lnTo>
                <a:lnTo>
                  <a:pt x="5906134" y="5045849"/>
                </a:lnTo>
                <a:close/>
              </a:path>
              <a:path w="5958840" h="5072380">
                <a:moveTo>
                  <a:pt x="5958484" y="5045849"/>
                </a:moveTo>
                <a:lnTo>
                  <a:pt x="5906134" y="5045849"/>
                </a:lnTo>
                <a:lnTo>
                  <a:pt x="5932309" y="5019675"/>
                </a:lnTo>
                <a:lnTo>
                  <a:pt x="5958484" y="5019675"/>
                </a:lnTo>
                <a:lnTo>
                  <a:pt x="5958484" y="50458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1168" y="4294466"/>
            <a:ext cx="5784850" cy="4997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50" dirty="0">
                <a:latin typeface="Trebuchet MS"/>
                <a:cs typeface="Trebuchet MS"/>
              </a:rPr>
              <a:t>floor_lamp_review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=</a:t>
            </a:r>
            <a:r>
              <a:rPr sz="2050" spc="-30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"""</a:t>
            </a:r>
            <a:endParaRPr sz="20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</a:pPr>
            <a:r>
              <a:rPr sz="2050" dirty="0">
                <a:latin typeface="Trebuchet MS"/>
                <a:cs typeface="Trebuchet MS"/>
              </a:rPr>
              <a:t>Ма</a:t>
            </a:r>
            <a:r>
              <a:rPr sz="2050" dirty="0">
                <a:latin typeface="Microsoft Sans Serif"/>
                <a:cs typeface="Microsoft Sans Serif"/>
              </a:rPr>
              <a:t>ғ</a:t>
            </a:r>
            <a:r>
              <a:rPr sz="2050" dirty="0">
                <a:latin typeface="Trebuchet MS"/>
                <a:cs typeface="Trebuchet MS"/>
              </a:rPr>
              <a:t>ан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жатын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</a:t>
            </a:r>
            <a:r>
              <a:rPr sz="2050" dirty="0">
                <a:latin typeface="Microsoft Sans Serif"/>
                <a:cs typeface="Microsoft Sans Serif"/>
              </a:rPr>
              <a:t>ө</a:t>
            </a:r>
            <a:r>
              <a:rPr sz="2050" dirty="0">
                <a:latin typeface="Trebuchet MS"/>
                <a:cs typeface="Trebuchet MS"/>
              </a:rPr>
              <a:t>лмеге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жа</a:t>
            </a:r>
            <a:r>
              <a:rPr sz="2050" spc="-25" dirty="0">
                <a:latin typeface="Microsoft Sans Serif"/>
                <a:cs typeface="Microsoft Sans Serif"/>
              </a:rPr>
              <a:t>қ</a:t>
            </a:r>
            <a:r>
              <a:rPr sz="2050" spc="-25" dirty="0">
                <a:latin typeface="Trebuchet MS"/>
                <a:cs typeface="Trebuchet MS"/>
              </a:rPr>
              <a:t>сы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шам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керек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болды, </a:t>
            </a:r>
            <a:r>
              <a:rPr sz="2050" dirty="0">
                <a:latin typeface="Trebuchet MS"/>
                <a:cs typeface="Trebuchet MS"/>
              </a:rPr>
              <a:t>ол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осымша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са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тауды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dirty="0">
                <a:latin typeface="Microsoft Sans Serif"/>
                <a:cs typeface="Microsoft Sans Serif"/>
              </a:rPr>
              <a:t>ұ</a:t>
            </a:r>
            <a:r>
              <a:rPr sz="2050" dirty="0">
                <a:latin typeface="Trebuchet MS"/>
                <a:cs typeface="Trebuchet MS"/>
              </a:rPr>
              <a:t>сынады</a:t>
            </a:r>
            <a:r>
              <a:rPr sz="2050" spc="-6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ж</a:t>
            </a:r>
            <a:r>
              <a:rPr sz="2050" dirty="0">
                <a:latin typeface="Microsoft Sans Serif"/>
                <a:cs typeface="Microsoft Sans Serif"/>
              </a:rPr>
              <a:t>ә</a:t>
            </a:r>
            <a:r>
              <a:rPr sz="2050" dirty="0">
                <a:latin typeface="Trebuchet MS"/>
                <a:cs typeface="Trebuchet MS"/>
              </a:rPr>
              <a:t>не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тым 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ымбат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емес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еді.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50" dirty="0">
                <a:latin typeface="Trebuchet MS"/>
                <a:cs typeface="Trebuchet MS"/>
              </a:rPr>
              <a:t>Жеткізу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жылдам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болды.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кезінде</a:t>
            </a:r>
            <a:endParaRPr sz="2050">
              <a:latin typeface="Trebuchet MS"/>
              <a:cs typeface="Trebuchet MS"/>
            </a:endParaRPr>
          </a:p>
          <a:p>
            <a:pPr marL="12700" marR="106045">
              <a:lnSpc>
                <a:spcPct val="100000"/>
              </a:lnSpc>
              <a:spcBef>
                <a:spcPts val="450"/>
              </a:spcBef>
            </a:pPr>
            <a:r>
              <a:rPr sz="2050" dirty="0">
                <a:latin typeface="Trebuchet MS"/>
                <a:cs typeface="Trebuchet MS"/>
              </a:rPr>
              <a:t>ж</a:t>
            </a:r>
            <a:r>
              <a:rPr sz="2050" dirty="0">
                <a:latin typeface="Microsoft Sans Serif"/>
                <a:cs typeface="Microsoft Sans Serif"/>
              </a:rPr>
              <a:t>ө</a:t>
            </a:r>
            <a:r>
              <a:rPr sz="2050" dirty="0">
                <a:latin typeface="Trebuchet MS"/>
                <a:cs typeface="Trebuchet MS"/>
              </a:rPr>
              <a:t>нелту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кезінде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бізді</a:t>
            </a:r>
            <a:r>
              <a:rPr sz="2050" dirty="0">
                <a:latin typeface="Microsoft Sans Serif"/>
                <a:cs typeface="Microsoft Sans Serif"/>
              </a:rPr>
              <a:t>ң</a:t>
            </a:r>
            <a:r>
              <a:rPr sz="2050" spc="5" dirty="0">
                <a:latin typeface="Microsoft Sans Serif"/>
                <a:cs typeface="Microsoft Sans Serif"/>
              </a:rPr>
              <a:t> </a:t>
            </a:r>
            <a:r>
              <a:rPr sz="2050" dirty="0">
                <a:latin typeface="Trebuchet MS"/>
                <a:cs typeface="Trebuchet MS"/>
              </a:rPr>
              <a:t>шамда</a:t>
            </a:r>
            <a:r>
              <a:rPr sz="2050" dirty="0">
                <a:latin typeface="Microsoft Sans Serif"/>
                <a:cs typeface="Microsoft Sans Serif"/>
              </a:rPr>
              <a:t>ғ</a:t>
            </a:r>
            <a:r>
              <a:rPr sz="2050" dirty="0">
                <a:latin typeface="Trebuchet MS"/>
                <a:cs typeface="Trebuchet MS"/>
              </a:rPr>
              <a:t>ы</a:t>
            </a:r>
            <a:r>
              <a:rPr sz="2050" spc="-7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сым</a:t>
            </a:r>
            <a:r>
              <a:rPr sz="2050" spc="-6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Microsoft Sans Serif"/>
                <a:cs typeface="Microsoft Sans Serif"/>
              </a:rPr>
              <a:t>ү</a:t>
            </a:r>
            <a:r>
              <a:rPr sz="2050" spc="-10" dirty="0">
                <a:latin typeface="Trebuchet MS"/>
                <a:cs typeface="Trebuchet MS"/>
              </a:rPr>
              <a:t>зіліп, </a:t>
            </a:r>
            <a:r>
              <a:rPr sz="2050" dirty="0">
                <a:latin typeface="Trebuchet MS"/>
                <a:cs typeface="Trebuchet MS"/>
              </a:rPr>
              <a:t>компания</a:t>
            </a:r>
            <a:r>
              <a:rPr sz="2050" spc="-9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жа</a:t>
            </a:r>
            <a:r>
              <a:rPr sz="2050" dirty="0">
                <a:latin typeface="Microsoft Sans Serif"/>
                <a:cs typeface="Microsoft Sans Serif"/>
              </a:rPr>
              <a:t>ң</a:t>
            </a:r>
            <a:r>
              <a:rPr sz="2050" dirty="0">
                <a:latin typeface="Trebuchet MS"/>
                <a:cs typeface="Trebuchet MS"/>
              </a:rPr>
              <a:t>асын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жіберуге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уанышты</a:t>
            </a:r>
            <a:r>
              <a:rPr sz="2050" spc="-8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болды. </a:t>
            </a:r>
            <a:r>
              <a:rPr sz="2050" dirty="0">
                <a:latin typeface="Trebuchet MS"/>
                <a:cs typeface="Trebuchet MS"/>
              </a:rPr>
              <a:t>Жеткізу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де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бірнеше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к</a:t>
            </a:r>
            <a:r>
              <a:rPr sz="2050" dirty="0">
                <a:latin typeface="Microsoft Sans Serif"/>
                <a:cs typeface="Microsoft Sans Serif"/>
              </a:rPr>
              <a:t>ү</a:t>
            </a:r>
            <a:r>
              <a:rPr sz="2050" dirty="0">
                <a:latin typeface="Trebuchet MS"/>
                <a:cs typeface="Trebuchet MS"/>
              </a:rPr>
              <a:t>н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ішінде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болды.</a:t>
            </a:r>
            <a:endParaRPr sz="2050">
              <a:latin typeface="Trebuchet MS"/>
              <a:cs typeface="Trebuchet MS"/>
            </a:endParaRPr>
          </a:p>
          <a:p>
            <a:pPr marL="12700" marR="273050">
              <a:lnSpc>
                <a:spcPct val="100000"/>
              </a:lnSpc>
            </a:pPr>
            <a:r>
              <a:rPr sz="2050" spc="-25" dirty="0">
                <a:latin typeface="Microsoft Sans Serif"/>
                <a:cs typeface="Microsoft Sans Serif"/>
              </a:rPr>
              <a:t>Құ</a:t>
            </a:r>
            <a:r>
              <a:rPr sz="2050" spc="-25" dirty="0">
                <a:latin typeface="Trebuchet MS"/>
                <a:cs typeface="Trebuchet MS"/>
              </a:rPr>
              <a:t>растыру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о</a:t>
            </a:r>
            <a:r>
              <a:rPr sz="2050" dirty="0">
                <a:latin typeface="Microsoft Sans Serif"/>
                <a:cs typeface="Microsoft Sans Serif"/>
              </a:rPr>
              <a:t>ң</a:t>
            </a:r>
            <a:r>
              <a:rPr sz="2050" dirty="0">
                <a:latin typeface="Trebuchet MS"/>
                <a:cs typeface="Trebuchet MS"/>
              </a:rPr>
              <a:t>ай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болды.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Ма</a:t>
            </a:r>
            <a:r>
              <a:rPr sz="2050" dirty="0">
                <a:latin typeface="Microsoft Sans Serif"/>
                <a:cs typeface="Microsoft Sans Serif"/>
              </a:rPr>
              <a:t>ғ</a:t>
            </a:r>
            <a:r>
              <a:rPr sz="2050" dirty="0">
                <a:latin typeface="Trebuchet MS"/>
                <a:cs typeface="Trebuchet MS"/>
              </a:rPr>
              <a:t>ан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бір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б</a:t>
            </a:r>
            <a:r>
              <a:rPr sz="2050" spc="-10" dirty="0">
                <a:latin typeface="Microsoft Sans Serif"/>
                <a:cs typeface="Microsoft Sans Serif"/>
              </a:rPr>
              <a:t>ө</a:t>
            </a:r>
            <a:r>
              <a:rPr sz="2050" spc="-10" dirty="0">
                <a:latin typeface="Trebuchet MS"/>
                <a:cs typeface="Trebuchet MS"/>
              </a:rPr>
              <a:t>лік </a:t>
            </a:r>
            <a:r>
              <a:rPr sz="2050" dirty="0">
                <a:latin typeface="Trebuchet MS"/>
                <a:cs typeface="Trebuchet MS"/>
              </a:rPr>
              <a:t>жетіспеді,</a:t>
            </a:r>
            <a:r>
              <a:rPr sz="2050" spc="-80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сонды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тан</a:t>
            </a:r>
            <a:r>
              <a:rPr sz="2050" spc="-7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мен</a:t>
            </a:r>
            <a:r>
              <a:rPr sz="2050" spc="-8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т</a:t>
            </a:r>
            <a:r>
              <a:rPr sz="2050" spc="-10" dirty="0">
                <a:latin typeface="Microsoft Sans Serif"/>
                <a:cs typeface="Microsoft Sans Serif"/>
              </a:rPr>
              <a:t>ұ</a:t>
            </a:r>
            <a:r>
              <a:rPr sz="2050" spc="-10" dirty="0">
                <a:latin typeface="Trebuchet MS"/>
                <a:cs typeface="Trebuchet MS"/>
              </a:rPr>
              <a:t>тынушыларды </a:t>
            </a:r>
            <a:r>
              <a:rPr sz="2050" spc="-25" dirty="0">
                <a:latin typeface="Microsoft Sans Serif"/>
                <a:cs typeface="Microsoft Sans Serif"/>
              </a:rPr>
              <a:t>қ</a:t>
            </a:r>
            <a:r>
              <a:rPr sz="2050" spc="-25" dirty="0">
                <a:latin typeface="Trebuchet MS"/>
                <a:cs typeface="Trebuchet MS"/>
              </a:rPr>
              <a:t>олдау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Microsoft Sans Serif"/>
                <a:cs typeface="Microsoft Sans Serif"/>
              </a:rPr>
              <a:t>қ</a:t>
            </a:r>
            <a:r>
              <a:rPr sz="2050" spc="-20" dirty="0">
                <a:latin typeface="Trebuchet MS"/>
                <a:cs typeface="Trebuchet MS"/>
              </a:rPr>
              <a:t>ызметіне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хабарластым,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олар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оны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Trebuchet MS"/>
                <a:cs typeface="Trebuchet MS"/>
              </a:rPr>
              <a:t>тез </a:t>
            </a:r>
            <a:r>
              <a:rPr sz="2050" dirty="0">
                <a:latin typeface="Trebuchet MS"/>
                <a:cs typeface="Trebuchet MS"/>
              </a:rPr>
              <a:t>тапты!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Lumina,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мені</a:t>
            </a:r>
            <a:r>
              <a:rPr sz="2050" dirty="0">
                <a:latin typeface="Microsoft Sans Serif"/>
                <a:cs typeface="Microsoft Sans Serif"/>
              </a:rPr>
              <a:t>ң</a:t>
            </a:r>
            <a:r>
              <a:rPr sz="2050" spc="20" dirty="0">
                <a:latin typeface="Microsoft Sans Serif"/>
                <a:cs typeface="Microsoft Sans Serif"/>
              </a:rPr>
              <a:t> </a:t>
            </a:r>
            <a:r>
              <a:rPr sz="2050" dirty="0">
                <a:latin typeface="Trebuchet MS"/>
                <a:cs typeface="Trebuchet MS"/>
              </a:rPr>
              <a:t>ойымша,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-25" dirty="0">
                <a:latin typeface="Microsoft Sans Serif"/>
                <a:cs typeface="Microsoft Sans Serif"/>
              </a:rPr>
              <a:t>ө</a:t>
            </a:r>
            <a:r>
              <a:rPr sz="2050" spc="-25" dirty="0">
                <a:latin typeface="Trebuchet MS"/>
                <a:cs typeface="Trebuchet MS"/>
              </a:rPr>
              <a:t>з </a:t>
            </a:r>
            <a:r>
              <a:rPr sz="2050" dirty="0">
                <a:latin typeface="Trebuchet MS"/>
                <a:cs typeface="Trebuchet MS"/>
              </a:rPr>
              <a:t>т</a:t>
            </a:r>
            <a:r>
              <a:rPr sz="2050" dirty="0">
                <a:latin typeface="Microsoft Sans Serif"/>
                <a:cs typeface="Microsoft Sans Serif"/>
              </a:rPr>
              <a:t>ұ</a:t>
            </a:r>
            <a:r>
              <a:rPr sz="2050" dirty="0">
                <a:latin typeface="Trebuchet MS"/>
                <a:cs typeface="Trebuchet MS"/>
              </a:rPr>
              <a:t>тынушылары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мен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Microsoft Sans Serif"/>
                <a:cs typeface="Microsoft Sans Serif"/>
              </a:rPr>
              <a:t>ө</a:t>
            </a:r>
            <a:r>
              <a:rPr sz="2050" dirty="0">
                <a:latin typeface="Trebuchet MS"/>
                <a:cs typeface="Trebuchet MS"/>
              </a:rPr>
              <a:t>німдерін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ойлайтын </a:t>
            </a:r>
            <a:r>
              <a:rPr sz="2050" dirty="0">
                <a:latin typeface="Trebuchet MS"/>
                <a:cs typeface="Trebuchet MS"/>
              </a:rPr>
              <a:t>керемет</a:t>
            </a:r>
            <a:r>
              <a:rPr sz="2050" spc="-80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компания!!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50" spc="-25" dirty="0">
                <a:latin typeface="Trebuchet MS"/>
                <a:cs typeface="Trebuchet MS"/>
              </a:rPr>
              <a:t>"""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33131" y="8258556"/>
            <a:ext cx="10147300" cy="1908175"/>
            <a:chOff x="7533131" y="8258556"/>
            <a:chExt cx="10147300" cy="19081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3131" y="8258556"/>
              <a:ext cx="10146791" cy="19080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19" y="8363712"/>
              <a:ext cx="9727691" cy="149047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72400" y="7493507"/>
            <a:ext cx="3418840" cy="69215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89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Эмоциялардың</a:t>
            </a:r>
            <a:r>
              <a:rPr spc="-320" dirty="0"/>
              <a:t> </a:t>
            </a:r>
            <a:r>
              <a:rPr dirty="0"/>
              <a:t>түрлерін</a:t>
            </a:r>
            <a:r>
              <a:rPr spc="-315" dirty="0"/>
              <a:t> </a:t>
            </a:r>
            <a:r>
              <a:rPr spc="-10" dirty="0"/>
              <a:t>анықтау</a:t>
            </a:r>
          </a:p>
        </p:txBody>
      </p:sp>
      <p:sp>
        <p:nvSpPr>
          <p:cNvPr id="3" name="object 3"/>
          <p:cNvSpPr/>
          <p:nvPr/>
        </p:nvSpPr>
        <p:spPr>
          <a:xfrm>
            <a:off x="995591" y="2630512"/>
            <a:ext cx="6661784" cy="7061200"/>
          </a:xfrm>
          <a:custGeom>
            <a:avLst/>
            <a:gdLst/>
            <a:ahLst/>
            <a:cxnLst/>
            <a:rect l="l" t="t" r="r" b="b"/>
            <a:pathLst>
              <a:path w="6661784" h="7061200">
                <a:moveTo>
                  <a:pt x="6635254" y="7060844"/>
                </a:moveTo>
                <a:lnTo>
                  <a:pt x="26174" y="7060844"/>
                </a:lnTo>
                <a:lnTo>
                  <a:pt x="22453" y="7060590"/>
                </a:lnTo>
                <a:lnTo>
                  <a:pt x="0" y="7034669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8495"/>
                </a:lnTo>
                <a:lnTo>
                  <a:pt x="26174" y="7008495"/>
                </a:lnTo>
                <a:lnTo>
                  <a:pt x="52349" y="7034669"/>
                </a:lnTo>
                <a:lnTo>
                  <a:pt x="6661429" y="7034669"/>
                </a:lnTo>
                <a:lnTo>
                  <a:pt x="6661162" y="7038403"/>
                </a:lnTo>
                <a:lnTo>
                  <a:pt x="6638975" y="7060590"/>
                </a:lnTo>
                <a:lnTo>
                  <a:pt x="6635254" y="7060844"/>
                </a:lnTo>
                <a:close/>
              </a:path>
              <a:path w="6661784" h="706120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200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200">
                <a:moveTo>
                  <a:pt x="6609080" y="7034669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8495"/>
                </a:lnTo>
                <a:lnTo>
                  <a:pt x="6635254" y="7008495"/>
                </a:lnTo>
                <a:lnTo>
                  <a:pt x="6609080" y="7034669"/>
                </a:lnTo>
                <a:close/>
              </a:path>
              <a:path w="6661784" h="7061200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200">
                <a:moveTo>
                  <a:pt x="52349" y="7034669"/>
                </a:moveTo>
                <a:lnTo>
                  <a:pt x="26174" y="7008495"/>
                </a:lnTo>
                <a:lnTo>
                  <a:pt x="52349" y="7008495"/>
                </a:lnTo>
                <a:lnTo>
                  <a:pt x="52349" y="7034669"/>
                </a:lnTo>
                <a:close/>
              </a:path>
              <a:path w="6661784" h="7061200">
                <a:moveTo>
                  <a:pt x="6609080" y="7034669"/>
                </a:moveTo>
                <a:lnTo>
                  <a:pt x="52349" y="7034669"/>
                </a:lnTo>
                <a:lnTo>
                  <a:pt x="52349" y="7008495"/>
                </a:lnTo>
                <a:lnTo>
                  <a:pt x="6609080" y="7008495"/>
                </a:lnTo>
                <a:lnTo>
                  <a:pt x="6609080" y="7034669"/>
                </a:lnTo>
                <a:close/>
              </a:path>
              <a:path w="6661784" h="7061200">
                <a:moveTo>
                  <a:pt x="6661429" y="7034669"/>
                </a:moveTo>
                <a:lnTo>
                  <a:pt x="6609080" y="7034669"/>
                </a:lnTo>
                <a:lnTo>
                  <a:pt x="6635254" y="7008495"/>
                </a:lnTo>
                <a:lnTo>
                  <a:pt x="6661429" y="7008495"/>
                </a:lnTo>
                <a:lnTo>
                  <a:pt x="6661429" y="703466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090" y="2629382"/>
            <a:ext cx="6497955" cy="6967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750" spc="-10" dirty="0">
                <a:latin typeface="Trebuchet MS"/>
                <a:cs typeface="Trebuchet MS"/>
              </a:rPr>
              <a:t>floor_lamp_review</a:t>
            </a:r>
            <a:r>
              <a:rPr sz="2750" spc="-2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=</a:t>
            </a:r>
            <a:r>
              <a:rPr sz="2750" spc="-25" dirty="0">
                <a:latin typeface="Trebuchet MS"/>
                <a:cs typeface="Trebuchet MS"/>
              </a:rPr>
              <a:t> """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жатын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лмеге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жа</a:t>
            </a:r>
            <a:r>
              <a:rPr sz="2750" spc="-40" dirty="0">
                <a:latin typeface="Microsoft Sans Serif"/>
                <a:cs typeface="Microsoft Sans Serif"/>
              </a:rPr>
              <a:t>қ</a:t>
            </a:r>
            <a:r>
              <a:rPr sz="2750" spc="-40" dirty="0">
                <a:latin typeface="Trebuchet MS"/>
                <a:cs typeface="Trebuchet MS"/>
              </a:rPr>
              <a:t>сы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керек </a:t>
            </a:r>
            <a:r>
              <a:rPr sz="2750" dirty="0">
                <a:latin typeface="Trebuchet MS"/>
                <a:cs typeface="Trebuchet MS"/>
              </a:rPr>
              <a:t>болды,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осымша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са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тауды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сынады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ә</a:t>
            </a:r>
            <a:r>
              <a:rPr sz="2750" dirty="0">
                <a:latin typeface="Trebuchet MS"/>
                <a:cs typeface="Trebuchet MS"/>
              </a:rPr>
              <a:t>не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тым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ымбат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емес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еді.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Жеткізу </a:t>
            </a:r>
            <a:r>
              <a:rPr sz="2750" dirty="0">
                <a:latin typeface="Trebuchet MS"/>
                <a:cs typeface="Trebuchet MS"/>
              </a:rPr>
              <a:t>жылдам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нелту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кезінде </a:t>
            </a:r>
            <a:r>
              <a:rPr sz="2750" dirty="0">
                <a:latin typeface="Trebuchet MS"/>
                <a:cs typeface="Trebuchet MS"/>
              </a:rPr>
              <a:t>шамымызды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бауы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зіліп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алды, </a:t>
            </a:r>
            <a:r>
              <a:rPr sz="2750" dirty="0">
                <a:latin typeface="Trebuchet MS"/>
                <a:cs typeface="Trebuchet MS"/>
              </a:rPr>
              <a:t>компания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асын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Microsoft Sans Serif"/>
                <a:cs typeface="Microsoft Sans Serif"/>
              </a:rPr>
              <a:t>қ</a:t>
            </a:r>
            <a:r>
              <a:rPr sz="2750" spc="-35" dirty="0">
                <a:latin typeface="Trebuchet MS"/>
                <a:cs typeface="Trebuchet MS"/>
              </a:rPr>
              <a:t>уана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нелтті.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Жеткізу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де</a:t>
            </a:r>
            <a:r>
              <a:rPr sz="2750" spc="-3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бірнеше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н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ішінде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болды.</a:t>
            </a:r>
            <a:endParaRPr sz="275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465"/>
              </a:spcBef>
            </a:pPr>
            <a:r>
              <a:rPr sz="2750" spc="-35" dirty="0">
                <a:latin typeface="Microsoft Sans Serif"/>
                <a:cs typeface="Microsoft Sans Serif"/>
              </a:rPr>
              <a:t>Құ</a:t>
            </a:r>
            <a:r>
              <a:rPr sz="2750" spc="-35" dirty="0">
                <a:latin typeface="Trebuchet MS"/>
                <a:cs typeface="Trebuchet MS"/>
              </a:rPr>
              <a:t>растыру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ай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лік </a:t>
            </a:r>
            <a:r>
              <a:rPr sz="2750" dirty="0">
                <a:latin typeface="Trebuchet MS"/>
                <a:cs typeface="Trebuchet MS"/>
              </a:rPr>
              <a:t>жетіспеді,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сонды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тан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мен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тынушыларды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олдау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ызметіне </a:t>
            </a:r>
            <a:r>
              <a:rPr sz="2750" dirty="0">
                <a:latin typeface="Trebuchet MS"/>
                <a:cs typeface="Trebuchet MS"/>
              </a:rPr>
              <a:t>хабарластым,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олар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оны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тез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тапты!</a:t>
            </a:r>
            <a:endParaRPr sz="2750">
              <a:latin typeface="Trebuchet MS"/>
              <a:cs typeface="Trebuchet MS"/>
            </a:endParaRPr>
          </a:p>
          <a:p>
            <a:pPr marL="12700" marR="572135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Lumina,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1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ойымша,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ө</a:t>
            </a:r>
            <a:r>
              <a:rPr sz="2750" spc="-25" dirty="0">
                <a:latin typeface="Trebuchet MS"/>
                <a:cs typeface="Trebuchet MS"/>
              </a:rPr>
              <a:t>з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німдері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туралы </a:t>
            </a:r>
            <a:r>
              <a:rPr sz="2750" dirty="0">
                <a:latin typeface="Trebuchet MS"/>
                <a:cs typeface="Trebuchet MS"/>
              </a:rPr>
              <a:t>ойлайтын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керемет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компания!!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750" spc="-25" dirty="0">
                <a:latin typeface="Trebuchet MS"/>
                <a:cs typeface="Trebuchet MS"/>
              </a:rPr>
              <a:t>"""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8698" y="2626182"/>
            <a:ext cx="10560685" cy="3407410"/>
          </a:xfrm>
          <a:custGeom>
            <a:avLst/>
            <a:gdLst/>
            <a:ahLst/>
            <a:cxnLst/>
            <a:rect l="l" t="t" r="r" b="b"/>
            <a:pathLst>
              <a:path w="10560685" h="3407410">
                <a:moveTo>
                  <a:pt x="10534154" y="3407067"/>
                </a:moveTo>
                <a:lnTo>
                  <a:pt x="26174" y="3407067"/>
                </a:lnTo>
                <a:lnTo>
                  <a:pt x="22453" y="3406800"/>
                </a:lnTo>
                <a:lnTo>
                  <a:pt x="0" y="3380879"/>
                </a:lnTo>
                <a:lnTo>
                  <a:pt x="0" y="26174"/>
                </a:lnTo>
                <a:lnTo>
                  <a:pt x="26174" y="0"/>
                </a:lnTo>
                <a:lnTo>
                  <a:pt x="10534154" y="0"/>
                </a:lnTo>
                <a:lnTo>
                  <a:pt x="105603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354704"/>
                </a:lnTo>
                <a:lnTo>
                  <a:pt x="26174" y="3354704"/>
                </a:lnTo>
                <a:lnTo>
                  <a:pt x="52349" y="3380879"/>
                </a:lnTo>
                <a:lnTo>
                  <a:pt x="10560329" y="3380879"/>
                </a:lnTo>
                <a:lnTo>
                  <a:pt x="10560062" y="3384613"/>
                </a:lnTo>
                <a:lnTo>
                  <a:pt x="10537875" y="3406800"/>
                </a:lnTo>
                <a:lnTo>
                  <a:pt x="10534154" y="3407067"/>
                </a:lnTo>
                <a:close/>
              </a:path>
              <a:path w="10560685" h="340741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0560685" h="3407410">
                <a:moveTo>
                  <a:pt x="105079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0507980" y="26174"/>
                </a:lnTo>
                <a:lnTo>
                  <a:pt x="10507980" y="52362"/>
                </a:lnTo>
                <a:close/>
              </a:path>
              <a:path w="10560685" h="3407410">
                <a:moveTo>
                  <a:pt x="10507980" y="3380879"/>
                </a:moveTo>
                <a:lnTo>
                  <a:pt x="10507980" y="26174"/>
                </a:lnTo>
                <a:lnTo>
                  <a:pt x="10534154" y="52362"/>
                </a:lnTo>
                <a:lnTo>
                  <a:pt x="10560329" y="52362"/>
                </a:lnTo>
                <a:lnTo>
                  <a:pt x="10560329" y="3354704"/>
                </a:lnTo>
                <a:lnTo>
                  <a:pt x="10534154" y="3354704"/>
                </a:lnTo>
                <a:lnTo>
                  <a:pt x="10507980" y="3380879"/>
                </a:lnTo>
                <a:close/>
              </a:path>
              <a:path w="10560685" h="3407410">
                <a:moveTo>
                  <a:pt x="10560329" y="52362"/>
                </a:moveTo>
                <a:lnTo>
                  <a:pt x="10534154" y="52362"/>
                </a:lnTo>
                <a:lnTo>
                  <a:pt x="10507980" y="26174"/>
                </a:lnTo>
                <a:lnTo>
                  <a:pt x="10560329" y="26174"/>
                </a:lnTo>
                <a:lnTo>
                  <a:pt x="10560329" y="52362"/>
                </a:lnTo>
                <a:close/>
              </a:path>
              <a:path w="10560685" h="3407410">
                <a:moveTo>
                  <a:pt x="52349" y="3380879"/>
                </a:moveTo>
                <a:lnTo>
                  <a:pt x="26174" y="3354704"/>
                </a:lnTo>
                <a:lnTo>
                  <a:pt x="52349" y="3354704"/>
                </a:lnTo>
                <a:lnTo>
                  <a:pt x="52349" y="3380879"/>
                </a:lnTo>
                <a:close/>
              </a:path>
              <a:path w="10560685" h="3407410">
                <a:moveTo>
                  <a:pt x="10507980" y="3380879"/>
                </a:moveTo>
                <a:lnTo>
                  <a:pt x="52349" y="3380879"/>
                </a:lnTo>
                <a:lnTo>
                  <a:pt x="52349" y="3354704"/>
                </a:lnTo>
                <a:lnTo>
                  <a:pt x="10507980" y="3354704"/>
                </a:lnTo>
                <a:lnTo>
                  <a:pt x="10507980" y="3380879"/>
                </a:lnTo>
                <a:close/>
              </a:path>
              <a:path w="10560685" h="3407410">
                <a:moveTo>
                  <a:pt x="10560329" y="3380879"/>
                </a:moveTo>
                <a:lnTo>
                  <a:pt x="10507980" y="3380879"/>
                </a:lnTo>
                <a:lnTo>
                  <a:pt x="10534154" y="3354704"/>
                </a:lnTo>
                <a:lnTo>
                  <a:pt x="10560329" y="3354704"/>
                </a:lnTo>
                <a:lnTo>
                  <a:pt x="10560329" y="33808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10753" y="2680931"/>
            <a:ext cx="12871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10753" y="3662642"/>
            <a:ext cx="10410825" cy="132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авторы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білдірген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эмоциялар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тізімін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аны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та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ыз. </a:t>
            </a:r>
            <a:r>
              <a:rPr sz="2850" dirty="0">
                <a:latin typeface="Trebuchet MS"/>
                <a:cs typeface="Trebuchet MS"/>
              </a:rPr>
              <a:t>Бес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элементтен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аспау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керек.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Жауабы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ызды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тірмен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</a:t>
            </a:r>
            <a:r>
              <a:rPr sz="2850" spc="-10" dirty="0">
                <a:latin typeface="Microsoft Sans Serif"/>
                <a:cs typeface="Microsoft Sans Serif"/>
              </a:rPr>
              <a:t>ө</a:t>
            </a:r>
            <a:r>
              <a:rPr sz="2850" spc="-10" dirty="0">
                <a:latin typeface="Trebuchet MS"/>
                <a:cs typeface="Trebuchet MS"/>
              </a:rPr>
              <a:t>лінген </a:t>
            </a:r>
            <a:r>
              <a:rPr sz="2850" dirty="0">
                <a:latin typeface="Trebuchet MS"/>
                <a:cs typeface="Trebuchet MS"/>
              </a:rPr>
              <a:t>кіші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ріптер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ретінде</a:t>
            </a:r>
            <a:r>
              <a:rPr sz="2850" spc="-4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пішімде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із.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0753" y="5513032"/>
            <a:ext cx="641159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Тексеру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тіні: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'''{floor_lamp_review}'''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1792" y="7354823"/>
            <a:ext cx="4832985" cy="79883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349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85"/>
              </a:spcBef>
            </a:pPr>
            <a:r>
              <a:rPr sz="3850" dirty="0">
                <a:latin typeface="Verdana"/>
                <a:cs typeface="Verdana"/>
              </a:rPr>
              <a:t>Модельдік</a:t>
            </a:r>
            <a:r>
              <a:rPr sz="3850" spc="-200" dirty="0">
                <a:latin typeface="Verdana"/>
                <a:cs typeface="Verdana"/>
              </a:rPr>
              <a:t>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3004" y="8360664"/>
              <a:ext cx="11655552" cy="13898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8464295"/>
              <a:ext cx="11236452" cy="9707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Ашу</a:t>
            </a:r>
            <a:r>
              <a:rPr spc="-135" dirty="0"/>
              <a:t> </a:t>
            </a:r>
            <a:r>
              <a:rPr dirty="0"/>
              <a:t>сезімін</a:t>
            </a:r>
            <a:r>
              <a:rPr spc="-125" dirty="0"/>
              <a:t> </a:t>
            </a:r>
            <a:r>
              <a:rPr spc="-10" dirty="0"/>
              <a:t>анықтау</a:t>
            </a:r>
          </a:p>
        </p:txBody>
      </p:sp>
      <p:sp>
        <p:nvSpPr>
          <p:cNvPr id="3" name="object 3"/>
          <p:cNvSpPr/>
          <p:nvPr/>
        </p:nvSpPr>
        <p:spPr>
          <a:xfrm>
            <a:off x="1132357" y="2685364"/>
            <a:ext cx="6661784" cy="7061200"/>
          </a:xfrm>
          <a:custGeom>
            <a:avLst/>
            <a:gdLst/>
            <a:ahLst/>
            <a:cxnLst/>
            <a:rect l="l" t="t" r="r" b="b"/>
            <a:pathLst>
              <a:path w="6661784" h="7061200">
                <a:moveTo>
                  <a:pt x="6635254" y="7060857"/>
                </a:moveTo>
                <a:lnTo>
                  <a:pt x="26174" y="7060857"/>
                </a:lnTo>
                <a:lnTo>
                  <a:pt x="22453" y="7060590"/>
                </a:lnTo>
                <a:lnTo>
                  <a:pt x="0" y="7034669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8495"/>
                </a:lnTo>
                <a:lnTo>
                  <a:pt x="26174" y="7008495"/>
                </a:lnTo>
                <a:lnTo>
                  <a:pt x="52349" y="7034669"/>
                </a:lnTo>
                <a:lnTo>
                  <a:pt x="6661429" y="7034669"/>
                </a:lnTo>
                <a:lnTo>
                  <a:pt x="6661162" y="7038403"/>
                </a:lnTo>
                <a:lnTo>
                  <a:pt x="6638975" y="7060590"/>
                </a:lnTo>
                <a:lnTo>
                  <a:pt x="6635254" y="7060857"/>
                </a:lnTo>
                <a:close/>
              </a:path>
              <a:path w="6661784" h="706120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200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200">
                <a:moveTo>
                  <a:pt x="6609080" y="7034669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8495"/>
                </a:lnTo>
                <a:lnTo>
                  <a:pt x="6635254" y="7008495"/>
                </a:lnTo>
                <a:lnTo>
                  <a:pt x="6609080" y="7034669"/>
                </a:lnTo>
                <a:close/>
              </a:path>
              <a:path w="6661784" h="7061200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200">
                <a:moveTo>
                  <a:pt x="52349" y="7034669"/>
                </a:moveTo>
                <a:lnTo>
                  <a:pt x="26174" y="7008495"/>
                </a:lnTo>
                <a:lnTo>
                  <a:pt x="52349" y="7008495"/>
                </a:lnTo>
                <a:lnTo>
                  <a:pt x="52349" y="7034669"/>
                </a:lnTo>
                <a:close/>
              </a:path>
              <a:path w="6661784" h="7061200">
                <a:moveTo>
                  <a:pt x="6609080" y="7034669"/>
                </a:moveTo>
                <a:lnTo>
                  <a:pt x="52349" y="7034669"/>
                </a:lnTo>
                <a:lnTo>
                  <a:pt x="52349" y="7008495"/>
                </a:lnTo>
                <a:lnTo>
                  <a:pt x="6609080" y="7008495"/>
                </a:lnTo>
                <a:lnTo>
                  <a:pt x="6609080" y="7034669"/>
                </a:lnTo>
                <a:close/>
              </a:path>
              <a:path w="6661784" h="7061200">
                <a:moveTo>
                  <a:pt x="6661429" y="7034669"/>
                </a:moveTo>
                <a:lnTo>
                  <a:pt x="6609080" y="7034669"/>
                </a:lnTo>
                <a:lnTo>
                  <a:pt x="6635254" y="7008495"/>
                </a:lnTo>
                <a:lnTo>
                  <a:pt x="6661429" y="7008495"/>
                </a:lnTo>
                <a:lnTo>
                  <a:pt x="6661429" y="703466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8857" y="2684234"/>
            <a:ext cx="6497955" cy="6967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750" spc="-10" dirty="0">
                <a:latin typeface="Trebuchet MS"/>
                <a:cs typeface="Trebuchet MS"/>
              </a:rPr>
              <a:t>floor_lamp_review</a:t>
            </a:r>
            <a:r>
              <a:rPr sz="2750" spc="-2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=</a:t>
            </a:r>
            <a:r>
              <a:rPr sz="2750" spc="-25" dirty="0">
                <a:latin typeface="Trebuchet MS"/>
                <a:cs typeface="Trebuchet MS"/>
              </a:rPr>
              <a:t> """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4"/>
              </a:spcBef>
            </a:pP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жатын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лмеге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жа</a:t>
            </a:r>
            <a:r>
              <a:rPr sz="2750" spc="-40" dirty="0">
                <a:latin typeface="Microsoft Sans Serif"/>
                <a:cs typeface="Microsoft Sans Serif"/>
              </a:rPr>
              <a:t>қ</a:t>
            </a:r>
            <a:r>
              <a:rPr sz="2750" spc="-40" dirty="0">
                <a:latin typeface="Trebuchet MS"/>
                <a:cs typeface="Trebuchet MS"/>
              </a:rPr>
              <a:t>сы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керек </a:t>
            </a:r>
            <a:r>
              <a:rPr sz="2750" dirty="0">
                <a:latin typeface="Trebuchet MS"/>
                <a:cs typeface="Trebuchet MS"/>
              </a:rPr>
              <a:t>болды,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осымша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са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тауды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сынады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ә</a:t>
            </a:r>
            <a:r>
              <a:rPr sz="2750" dirty="0">
                <a:latin typeface="Trebuchet MS"/>
                <a:cs typeface="Trebuchet MS"/>
              </a:rPr>
              <a:t>не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тым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ымбат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емес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еді.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Жеткізу </a:t>
            </a:r>
            <a:r>
              <a:rPr sz="2750" dirty="0">
                <a:latin typeface="Trebuchet MS"/>
                <a:cs typeface="Trebuchet MS"/>
              </a:rPr>
              <a:t>жылдам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нелту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кезінде </a:t>
            </a:r>
            <a:r>
              <a:rPr sz="2750" dirty="0">
                <a:latin typeface="Trebuchet MS"/>
                <a:cs typeface="Trebuchet MS"/>
              </a:rPr>
              <a:t>шамымызды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бауы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зіліп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алды, </a:t>
            </a:r>
            <a:r>
              <a:rPr sz="2750" dirty="0">
                <a:latin typeface="Trebuchet MS"/>
                <a:cs typeface="Trebuchet MS"/>
              </a:rPr>
              <a:t>компания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асын</a:t>
            </a:r>
            <a:r>
              <a:rPr sz="2750" spc="-15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Microsoft Sans Serif"/>
                <a:cs typeface="Microsoft Sans Serif"/>
              </a:rPr>
              <a:t>қ</a:t>
            </a:r>
            <a:r>
              <a:rPr sz="2750" spc="-35" dirty="0">
                <a:latin typeface="Trebuchet MS"/>
                <a:cs typeface="Trebuchet MS"/>
              </a:rPr>
              <a:t>уана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нелтті.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Жеткізу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де</a:t>
            </a:r>
            <a:r>
              <a:rPr sz="2750" spc="-3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бірнеше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н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ішінде</a:t>
            </a:r>
            <a:r>
              <a:rPr sz="2750" spc="-4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болды.</a:t>
            </a:r>
            <a:endParaRPr sz="275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464"/>
              </a:spcBef>
            </a:pPr>
            <a:r>
              <a:rPr sz="2750" spc="-35" dirty="0">
                <a:latin typeface="Microsoft Sans Serif"/>
                <a:cs typeface="Microsoft Sans Serif"/>
              </a:rPr>
              <a:t>Құ</a:t>
            </a:r>
            <a:r>
              <a:rPr sz="2750" spc="-35" dirty="0">
                <a:latin typeface="Trebuchet MS"/>
                <a:cs typeface="Trebuchet MS"/>
              </a:rPr>
              <a:t>растыру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ай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лік </a:t>
            </a:r>
            <a:r>
              <a:rPr sz="2750" dirty="0">
                <a:latin typeface="Trebuchet MS"/>
                <a:cs typeface="Trebuchet MS"/>
              </a:rPr>
              <a:t>жетіспеді,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сонды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тан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мен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тынушыларды</a:t>
            </a:r>
            <a:r>
              <a:rPr sz="2750" spc="-1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олдау</a:t>
            </a:r>
            <a:r>
              <a:rPr sz="2750" spc="-18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қ</a:t>
            </a:r>
            <a:r>
              <a:rPr sz="2750" spc="-10" dirty="0">
                <a:latin typeface="Trebuchet MS"/>
                <a:cs typeface="Trebuchet MS"/>
              </a:rPr>
              <a:t>ызметіне </a:t>
            </a:r>
            <a:r>
              <a:rPr sz="2750" dirty="0">
                <a:latin typeface="Trebuchet MS"/>
                <a:cs typeface="Trebuchet MS"/>
              </a:rPr>
              <a:t>хабарластым,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олар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оны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тез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тапты!</a:t>
            </a:r>
            <a:endParaRPr sz="2750">
              <a:latin typeface="Trebuchet MS"/>
              <a:cs typeface="Trebuchet MS"/>
            </a:endParaRPr>
          </a:p>
          <a:p>
            <a:pPr marL="12700" marR="572135">
              <a:lnSpc>
                <a:spcPct val="100000"/>
              </a:lnSpc>
            </a:pPr>
            <a:r>
              <a:rPr sz="2750" dirty="0">
                <a:latin typeface="Trebuchet MS"/>
                <a:cs typeface="Trebuchet MS"/>
              </a:rPr>
              <a:t>Lumina,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1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ойымша,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ө</a:t>
            </a:r>
            <a:r>
              <a:rPr sz="2750" spc="-25" dirty="0">
                <a:latin typeface="Trebuchet MS"/>
                <a:cs typeface="Trebuchet MS"/>
              </a:rPr>
              <a:t>з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німдері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туралы </a:t>
            </a:r>
            <a:r>
              <a:rPr sz="2750" dirty="0">
                <a:latin typeface="Trebuchet MS"/>
                <a:cs typeface="Trebuchet MS"/>
              </a:rPr>
              <a:t>ойлайтын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керемет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компания!!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2750" spc="-25" dirty="0">
                <a:latin typeface="Trebuchet MS"/>
                <a:cs typeface="Trebuchet MS"/>
              </a:rPr>
              <a:t>"""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7813" y="2683332"/>
            <a:ext cx="10560685" cy="3959860"/>
          </a:xfrm>
          <a:custGeom>
            <a:avLst/>
            <a:gdLst/>
            <a:ahLst/>
            <a:cxnLst/>
            <a:rect l="l" t="t" r="r" b="b"/>
            <a:pathLst>
              <a:path w="10560685" h="3959859">
                <a:moveTo>
                  <a:pt x="10534154" y="3959517"/>
                </a:moveTo>
                <a:lnTo>
                  <a:pt x="26174" y="3959517"/>
                </a:lnTo>
                <a:lnTo>
                  <a:pt x="22453" y="3959250"/>
                </a:lnTo>
                <a:lnTo>
                  <a:pt x="0" y="3933329"/>
                </a:lnTo>
                <a:lnTo>
                  <a:pt x="0" y="26174"/>
                </a:lnTo>
                <a:lnTo>
                  <a:pt x="26174" y="0"/>
                </a:lnTo>
                <a:lnTo>
                  <a:pt x="10534154" y="0"/>
                </a:lnTo>
                <a:lnTo>
                  <a:pt x="105603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907154"/>
                </a:lnTo>
                <a:lnTo>
                  <a:pt x="26174" y="3907154"/>
                </a:lnTo>
                <a:lnTo>
                  <a:pt x="52349" y="3933329"/>
                </a:lnTo>
                <a:lnTo>
                  <a:pt x="10560329" y="3933329"/>
                </a:lnTo>
                <a:lnTo>
                  <a:pt x="10560062" y="3937063"/>
                </a:lnTo>
                <a:lnTo>
                  <a:pt x="10537875" y="3959250"/>
                </a:lnTo>
                <a:lnTo>
                  <a:pt x="10534154" y="3959517"/>
                </a:lnTo>
                <a:close/>
              </a:path>
              <a:path w="10560685" h="3959859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0560685" h="3959859">
                <a:moveTo>
                  <a:pt x="105079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0507980" y="26174"/>
                </a:lnTo>
                <a:lnTo>
                  <a:pt x="10507980" y="52362"/>
                </a:lnTo>
                <a:close/>
              </a:path>
              <a:path w="10560685" h="3959859">
                <a:moveTo>
                  <a:pt x="10507980" y="3933329"/>
                </a:moveTo>
                <a:lnTo>
                  <a:pt x="10507980" y="26174"/>
                </a:lnTo>
                <a:lnTo>
                  <a:pt x="10534154" y="52362"/>
                </a:lnTo>
                <a:lnTo>
                  <a:pt x="10560329" y="52362"/>
                </a:lnTo>
                <a:lnTo>
                  <a:pt x="10560329" y="3907154"/>
                </a:lnTo>
                <a:lnTo>
                  <a:pt x="10534154" y="3907154"/>
                </a:lnTo>
                <a:lnTo>
                  <a:pt x="10507980" y="3933329"/>
                </a:lnTo>
                <a:close/>
              </a:path>
              <a:path w="10560685" h="3959859">
                <a:moveTo>
                  <a:pt x="10560329" y="52362"/>
                </a:moveTo>
                <a:lnTo>
                  <a:pt x="10534154" y="52362"/>
                </a:lnTo>
                <a:lnTo>
                  <a:pt x="10507980" y="26174"/>
                </a:lnTo>
                <a:lnTo>
                  <a:pt x="10560329" y="26174"/>
                </a:lnTo>
                <a:lnTo>
                  <a:pt x="10560329" y="52362"/>
                </a:lnTo>
                <a:close/>
              </a:path>
              <a:path w="10560685" h="3959859">
                <a:moveTo>
                  <a:pt x="52349" y="3933329"/>
                </a:moveTo>
                <a:lnTo>
                  <a:pt x="26174" y="3907154"/>
                </a:lnTo>
                <a:lnTo>
                  <a:pt x="52349" y="3907154"/>
                </a:lnTo>
                <a:lnTo>
                  <a:pt x="52349" y="3933329"/>
                </a:lnTo>
                <a:close/>
              </a:path>
              <a:path w="10560685" h="3959859">
                <a:moveTo>
                  <a:pt x="10507980" y="3933329"/>
                </a:moveTo>
                <a:lnTo>
                  <a:pt x="52349" y="3933329"/>
                </a:lnTo>
                <a:lnTo>
                  <a:pt x="52349" y="3907154"/>
                </a:lnTo>
                <a:lnTo>
                  <a:pt x="10507980" y="3907154"/>
                </a:lnTo>
                <a:lnTo>
                  <a:pt x="10507980" y="3933329"/>
                </a:lnTo>
                <a:close/>
              </a:path>
              <a:path w="10560685" h="3959859">
                <a:moveTo>
                  <a:pt x="10560329" y="3933329"/>
                </a:moveTo>
                <a:lnTo>
                  <a:pt x="10507980" y="3933329"/>
                </a:lnTo>
                <a:lnTo>
                  <a:pt x="10534154" y="3907154"/>
                </a:lnTo>
                <a:lnTo>
                  <a:pt x="10560329" y="3907154"/>
                </a:lnTo>
                <a:lnTo>
                  <a:pt x="10560329" y="393332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9868" y="2739351"/>
            <a:ext cx="128651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3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9868" y="3721062"/>
            <a:ext cx="9631045" cy="285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шолуды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spc="50" dirty="0">
                <a:latin typeface="Microsoft Sans Serif"/>
                <a:cs typeface="Microsoft Sans Serif"/>
              </a:rPr>
              <a:t> </a:t>
            </a:r>
            <a:r>
              <a:rPr sz="2850" dirty="0">
                <a:latin typeface="Trebuchet MS"/>
                <a:cs typeface="Trebuchet MS"/>
              </a:rPr>
              <a:t>авторы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ашуды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білдіре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ме?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ш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кері </a:t>
            </a:r>
            <a:r>
              <a:rPr sz="2850" dirty="0">
                <a:latin typeface="Trebuchet MS"/>
                <a:cs typeface="Trebuchet MS"/>
              </a:rPr>
              <a:t>та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бамен</a:t>
            </a:r>
            <a:r>
              <a:rPr sz="2850" spc="-1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</a:t>
            </a:r>
            <a:r>
              <a:rPr sz="2850" spc="-10" dirty="0">
                <a:latin typeface="Microsoft Sans Serif"/>
                <a:cs typeface="Microsoft Sans Serif"/>
              </a:rPr>
              <a:t>ө</a:t>
            </a:r>
            <a:r>
              <a:rPr sz="2850" spc="-10" dirty="0">
                <a:latin typeface="Trebuchet MS"/>
                <a:cs typeface="Trebuchet MS"/>
              </a:rPr>
              <a:t>лінген.</a:t>
            </a:r>
            <a:endParaRPr sz="2850">
              <a:latin typeface="Trebuchet MS"/>
              <a:cs typeface="Trebuchet MS"/>
            </a:endParaRPr>
          </a:p>
          <a:p>
            <a:pPr marL="12700" marR="3038475">
              <a:lnSpc>
                <a:spcPct val="225999"/>
              </a:lnSpc>
            </a:pPr>
            <a:r>
              <a:rPr sz="2850" dirty="0">
                <a:latin typeface="Trebuchet MS"/>
                <a:cs typeface="Trebuchet MS"/>
              </a:rPr>
              <a:t>«И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»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немесе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Trebuchet MS"/>
                <a:cs typeface="Trebuchet MS"/>
              </a:rPr>
              <a:t>«Жо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»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деп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жауап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бері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із. </a:t>
            </a:r>
            <a:r>
              <a:rPr sz="2850" dirty="0">
                <a:latin typeface="Trebuchet MS"/>
                <a:cs typeface="Trebuchet MS"/>
              </a:rPr>
              <a:t>Тексеру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тіні: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'''{floor_lamp_review}'''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15" dirty="0"/>
              <a:t>Қорытынды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83665" y="2219020"/>
            <a:ext cx="6395720" cy="535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50" spc="-70" dirty="0">
                <a:latin typeface="Microsoft Sans Serif"/>
                <a:cs typeface="Microsoft Sans Serif"/>
              </a:rPr>
              <a:t>Көңіл-</a:t>
            </a:r>
            <a:r>
              <a:rPr sz="3350" dirty="0">
                <a:latin typeface="Microsoft Sans Serif"/>
                <a:cs typeface="Microsoft Sans Serif"/>
              </a:rPr>
              <a:t>күй</a:t>
            </a:r>
            <a:r>
              <a:rPr sz="3350" spc="-145" dirty="0">
                <a:latin typeface="Microsoft Sans Serif"/>
                <a:cs typeface="Microsoft Sans Serif"/>
              </a:rPr>
              <a:t> </a:t>
            </a:r>
            <a:r>
              <a:rPr sz="3350" spc="-30" dirty="0">
                <a:latin typeface="Microsoft Sans Serif"/>
                <a:cs typeface="Microsoft Sans Serif"/>
              </a:rPr>
              <a:t>анықтамасы</a:t>
            </a:r>
            <a:r>
              <a:rPr sz="3350" spc="-140" dirty="0">
                <a:latin typeface="Microsoft Sans Serif"/>
                <a:cs typeface="Microsoft Sans Serif"/>
              </a:rPr>
              <a:t> </a:t>
            </a:r>
            <a:r>
              <a:rPr sz="3350" spc="-10" dirty="0">
                <a:latin typeface="Microsoft Sans Serif"/>
                <a:cs typeface="Microsoft Sans Serif"/>
              </a:rPr>
              <a:t>(оң/теріс)</a:t>
            </a:r>
            <a:endParaRPr sz="33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1699" y="4500448"/>
            <a:ext cx="7547609" cy="3609975"/>
          </a:xfrm>
          <a:custGeom>
            <a:avLst/>
            <a:gdLst/>
            <a:ahLst/>
            <a:cxnLst/>
            <a:rect l="l" t="t" r="r" b="b"/>
            <a:pathLst>
              <a:path w="7547609" h="3609975">
                <a:moveTo>
                  <a:pt x="7521079" y="3609632"/>
                </a:moveTo>
                <a:lnTo>
                  <a:pt x="26174" y="3609632"/>
                </a:lnTo>
                <a:lnTo>
                  <a:pt x="22453" y="3609365"/>
                </a:lnTo>
                <a:lnTo>
                  <a:pt x="0" y="358344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557270"/>
                </a:lnTo>
                <a:lnTo>
                  <a:pt x="26174" y="3557270"/>
                </a:lnTo>
                <a:lnTo>
                  <a:pt x="52349" y="3583444"/>
                </a:lnTo>
                <a:lnTo>
                  <a:pt x="7547254" y="3583444"/>
                </a:lnTo>
                <a:lnTo>
                  <a:pt x="7546987" y="3587178"/>
                </a:lnTo>
                <a:lnTo>
                  <a:pt x="7524800" y="3609365"/>
                </a:lnTo>
                <a:lnTo>
                  <a:pt x="7521079" y="3609632"/>
                </a:lnTo>
                <a:close/>
              </a:path>
              <a:path w="7547609" h="36099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360997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3609975">
                <a:moveTo>
                  <a:pt x="7494905" y="358344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3557270"/>
                </a:lnTo>
                <a:lnTo>
                  <a:pt x="7521079" y="3557270"/>
                </a:lnTo>
                <a:lnTo>
                  <a:pt x="7494905" y="3583444"/>
                </a:lnTo>
                <a:close/>
              </a:path>
              <a:path w="7547609" h="360997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3609975">
                <a:moveTo>
                  <a:pt x="52349" y="3583444"/>
                </a:moveTo>
                <a:lnTo>
                  <a:pt x="26174" y="3557270"/>
                </a:lnTo>
                <a:lnTo>
                  <a:pt x="52349" y="3557270"/>
                </a:lnTo>
                <a:lnTo>
                  <a:pt x="52349" y="3583444"/>
                </a:lnTo>
                <a:close/>
              </a:path>
              <a:path w="7547609" h="3609975">
                <a:moveTo>
                  <a:pt x="7494905" y="3583444"/>
                </a:moveTo>
                <a:lnTo>
                  <a:pt x="52349" y="3583444"/>
                </a:lnTo>
                <a:lnTo>
                  <a:pt x="52349" y="3557270"/>
                </a:lnTo>
                <a:lnTo>
                  <a:pt x="7494905" y="3557270"/>
                </a:lnTo>
                <a:lnTo>
                  <a:pt x="7494905" y="3583444"/>
                </a:lnTo>
                <a:close/>
              </a:path>
              <a:path w="7547609" h="3609975">
                <a:moveTo>
                  <a:pt x="7547254" y="3583444"/>
                </a:moveTo>
                <a:lnTo>
                  <a:pt x="7494905" y="3583444"/>
                </a:lnTo>
                <a:lnTo>
                  <a:pt x="7521079" y="3557270"/>
                </a:lnTo>
                <a:lnTo>
                  <a:pt x="7547254" y="3557270"/>
                </a:lnTo>
                <a:lnTo>
                  <a:pt x="7547254" y="35834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33753" y="4554563"/>
            <a:ext cx="6806565" cy="34975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ұ</a:t>
            </a:r>
            <a:r>
              <a:rPr sz="2300" dirty="0">
                <a:latin typeface="Trebuchet MS"/>
                <a:cs typeface="Trebuchet MS"/>
              </a:rPr>
              <a:t>рау</a:t>
            </a:r>
            <a:r>
              <a:rPr sz="2300" spc="-35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=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spc="-95" dirty="0">
                <a:latin typeface="Microsoft Sans Serif"/>
                <a:cs typeface="Microsoft Sans Serif"/>
              </a:rPr>
              <a:t>Ү</a:t>
            </a:r>
            <a:r>
              <a:rPr sz="2300" spc="-95" dirty="0">
                <a:latin typeface="Trebuchet MS"/>
                <a:cs typeface="Trebuchet MS"/>
              </a:rPr>
              <a:t>ш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та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бамен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лінген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келесі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нім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шолуыны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spc="5" dirty="0">
                <a:latin typeface="Microsoft Sans Serif"/>
                <a:cs typeface="Microsoft Sans Serif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ойы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latin typeface="Microsoft Sans Serif"/>
                <a:cs typeface="Microsoft Sans Serif"/>
              </a:rPr>
              <a:t>қ</a:t>
            </a:r>
            <a:r>
              <a:rPr sz="2300" spc="-10" dirty="0">
                <a:latin typeface="Trebuchet MS"/>
                <a:cs typeface="Trebuchet MS"/>
              </a:rPr>
              <a:t>андай?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Жауабы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ызды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бір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с</a:t>
            </a:r>
            <a:r>
              <a:rPr sz="2300" dirty="0">
                <a:latin typeface="Microsoft Sans Serif"/>
                <a:cs typeface="Microsoft Sans Serif"/>
              </a:rPr>
              <a:t>ө</a:t>
            </a:r>
            <a:r>
              <a:rPr sz="2300" dirty="0">
                <a:latin typeface="Trebuchet MS"/>
                <a:cs typeface="Trebuchet MS"/>
              </a:rPr>
              <a:t>збен</a:t>
            </a:r>
            <a:r>
              <a:rPr sz="2300" spc="-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айты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ыз,</a:t>
            </a:r>
            <a:r>
              <a:rPr sz="2300" spc="-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«о</a:t>
            </a:r>
            <a:r>
              <a:rPr sz="2300" dirty="0">
                <a:latin typeface="Microsoft Sans Serif"/>
                <a:cs typeface="Microsoft Sans Serif"/>
              </a:rPr>
              <a:t>ң</a:t>
            </a:r>
            <a:r>
              <a:rPr sz="2300" dirty="0">
                <a:latin typeface="Trebuchet MS"/>
                <a:cs typeface="Trebuchet MS"/>
              </a:rPr>
              <a:t>»</a:t>
            </a:r>
            <a:r>
              <a:rPr sz="2300" spc="-7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немесе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spc="-10" dirty="0">
                <a:latin typeface="Trebuchet MS"/>
                <a:cs typeface="Trebuchet MS"/>
              </a:rPr>
              <a:t>«теріс».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300" dirty="0">
                <a:latin typeface="Trebuchet MS"/>
                <a:cs typeface="Trebuchet MS"/>
              </a:rPr>
              <a:t>Тексеру</a:t>
            </a:r>
            <a:r>
              <a:rPr sz="2300" spc="-6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м</a:t>
            </a:r>
            <a:r>
              <a:rPr sz="2300" dirty="0">
                <a:latin typeface="Microsoft Sans Serif"/>
                <a:cs typeface="Microsoft Sans Serif"/>
              </a:rPr>
              <a:t>ә</a:t>
            </a:r>
            <a:r>
              <a:rPr sz="2300" dirty="0">
                <a:latin typeface="Trebuchet MS"/>
                <a:cs typeface="Trebuchet MS"/>
              </a:rPr>
              <a:t>тіні:</a:t>
            </a:r>
            <a:r>
              <a:rPr sz="2300" spc="-6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'''{floor_lamp_review}'''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12807" y="4256532"/>
            <a:ext cx="8871585" cy="4785360"/>
            <a:chOff x="9512807" y="4256532"/>
            <a:chExt cx="8871585" cy="47853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2807" y="4256532"/>
              <a:ext cx="8871204" cy="47853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1595" y="4360164"/>
              <a:ext cx="8452104" cy="43662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829800" y="3351276"/>
            <a:ext cx="2496820" cy="83566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7625" marR="684530">
              <a:lnSpc>
                <a:spcPct val="100000"/>
              </a:lnSpc>
              <a:spcBef>
                <a:spcPts val="280"/>
              </a:spcBef>
            </a:pPr>
            <a:r>
              <a:rPr sz="2600" spc="-20" dirty="0">
                <a:latin typeface="Verdana"/>
                <a:cs typeface="Verdana"/>
              </a:rPr>
              <a:t>Модельдік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Ашу</a:t>
            </a:r>
            <a:r>
              <a:rPr spc="-135" dirty="0"/>
              <a:t> </a:t>
            </a:r>
            <a:r>
              <a:rPr dirty="0"/>
              <a:t>сезімін</a:t>
            </a:r>
            <a:r>
              <a:rPr spc="-125" dirty="0"/>
              <a:t> </a:t>
            </a:r>
            <a:r>
              <a:rPr spc="-10" dirty="0"/>
              <a:t>анықтаңыз</a:t>
            </a:r>
          </a:p>
        </p:txBody>
      </p:sp>
      <p:sp>
        <p:nvSpPr>
          <p:cNvPr id="3" name="object 3"/>
          <p:cNvSpPr/>
          <p:nvPr/>
        </p:nvSpPr>
        <p:spPr>
          <a:xfrm>
            <a:off x="1132357" y="2626753"/>
            <a:ext cx="6661784" cy="7061834"/>
          </a:xfrm>
          <a:custGeom>
            <a:avLst/>
            <a:gdLst/>
            <a:ahLst/>
            <a:cxnLst/>
            <a:rect l="l" t="t" r="r" b="b"/>
            <a:pathLst>
              <a:path w="6661784" h="7061834">
                <a:moveTo>
                  <a:pt x="6635254" y="7061492"/>
                </a:moveTo>
                <a:lnTo>
                  <a:pt x="26174" y="7061492"/>
                </a:lnTo>
                <a:lnTo>
                  <a:pt x="22453" y="7061225"/>
                </a:lnTo>
                <a:lnTo>
                  <a:pt x="0" y="7035304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9129"/>
                </a:lnTo>
                <a:lnTo>
                  <a:pt x="26174" y="7009129"/>
                </a:lnTo>
                <a:lnTo>
                  <a:pt x="52349" y="7035304"/>
                </a:lnTo>
                <a:lnTo>
                  <a:pt x="6661429" y="7035304"/>
                </a:lnTo>
                <a:lnTo>
                  <a:pt x="6661162" y="7039038"/>
                </a:lnTo>
                <a:lnTo>
                  <a:pt x="6638975" y="7061225"/>
                </a:lnTo>
                <a:lnTo>
                  <a:pt x="6635254" y="7061492"/>
                </a:lnTo>
                <a:close/>
              </a:path>
              <a:path w="6661784" h="706183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834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9129"/>
                </a:lnTo>
                <a:lnTo>
                  <a:pt x="6635254" y="7009129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834">
                <a:moveTo>
                  <a:pt x="52349" y="7035304"/>
                </a:moveTo>
                <a:lnTo>
                  <a:pt x="26174" y="7009129"/>
                </a:lnTo>
                <a:lnTo>
                  <a:pt x="52349" y="7009129"/>
                </a:lnTo>
                <a:lnTo>
                  <a:pt x="52349" y="7035304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52349" y="7035304"/>
                </a:lnTo>
                <a:lnTo>
                  <a:pt x="52349" y="7009129"/>
                </a:lnTo>
                <a:lnTo>
                  <a:pt x="6609080" y="7009129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7035304"/>
                </a:moveTo>
                <a:lnTo>
                  <a:pt x="6609080" y="7035304"/>
                </a:lnTo>
                <a:lnTo>
                  <a:pt x="6635254" y="7009129"/>
                </a:lnTo>
                <a:lnTo>
                  <a:pt x="6661429" y="7009129"/>
                </a:lnTo>
                <a:lnTo>
                  <a:pt x="6661429" y="70353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8857" y="2626259"/>
            <a:ext cx="6497955" cy="6967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750" spc="-10" dirty="0">
                <a:latin typeface="Trebuchet MS"/>
                <a:cs typeface="Trebuchet MS"/>
              </a:rPr>
              <a:t>floor_lamp_review</a:t>
            </a:r>
            <a:r>
              <a:rPr sz="2750" spc="-2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=</a:t>
            </a:r>
            <a:r>
              <a:rPr sz="2750" spc="-25" dirty="0">
                <a:latin typeface="Trebuchet MS"/>
                <a:cs typeface="Trebuchet MS"/>
              </a:rPr>
              <a:t> """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4"/>
              </a:spcBef>
            </a:pP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жатын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лмеге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жа</a:t>
            </a:r>
            <a:r>
              <a:rPr sz="2750" spc="-40" dirty="0">
                <a:latin typeface="Microsoft Sans Serif"/>
                <a:cs typeface="Microsoft Sans Serif"/>
              </a:rPr>
              <a:t>қ</a:t>
            </a:r>
            <a:r>
              <a:rPr sz="2750" spc="-40" dirty="0">
                <a:latin typeface="Trebuchet MS"/>
                <a:cs typeface="Trebuchet MS"/>
              </a:rPr>
              <a:t>сы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керек </a:t>
            </a:r>
            <a:r>
              <a:rPr sz="2750" dirty="0">
                <a:latin typeface="Trebuchet MS"/>
                <a:cs typeface="Trebuchet MS"/>
              </a:rPr>
              <a:t>болды,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осымша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са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тауды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сынады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ә</a:t>
            </a:r>
            <a:r>
              <a:rPr sz="2750" dirty="0">
                <a:latin typeface="Trebuchet MS"/>
                <a:cs typeface="Trebuchet MS"/>
              </a:rPr>
              <a:t>не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тым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ымбат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емес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еді.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Жеткізу </a:t>
            </a:r>
            <a:r>
              <a:rPr sz="2750" dirty="0">
                <a:latin typeface="Trebuchet MS"/>
                <a:cs typeface="Trebuchet MS"/>
              </a:rPr>
              <a:t>жылдам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Бізді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1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шамны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spc="-20" dirty="0">
                <a:latin typeface="Trebuchet MS"/>
                <a:cs typeface="Trebuchet MS"/>
              </a:rPr>
              <a:t>сымы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нелту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кезінде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зіліп,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 </a:t>
            </a:r>
            <a:r>
              <a:rPr sz="2750" dirty="0">
                <a:latin typeface="Trebuchet MS"/>
                <a:cs typeface="Trebuchet MS"/>
              </a:rPr>
              <a:t>жа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асын</a:t>
            </a:r>
            <a:r>
              <a:rPr sz="2750" spc="-12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Microsoft Sans Serif"/>
                <a:cs typeface="Microsoft Sans Serif"/>
              </a:rPr>
              <a:t>қ</a:t>
            </a:r>
            <a:r>
              <a:rPr sz="2750" spc="-35" dirty="0">
                <a:latin typeface="Trebuchet MS"/>
                <a:cs typeface="Trebuchet MS"/>
              </a:rPr>
              <a:t>уана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жіберді.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Жеткізу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де </a:t>
            </a:r>
            <a:r>
              <a:rPr sz="2750" dirty="0">
                <a:latin typeface="Trebuchet MS"/>
                <a:cs typeface="Trebuchet MS"/>
              </a:rPr>
              <a:t>бірнеше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н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ішінде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болды.</a:t>
            </a:r>
            <a:endParaRPr sz="275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464"/>
              </a:spcBef>
            </a:pPr>
            <a:r>
              <a:rPr sz="2750" spc="-35" dirty="0">
                <a:latin typeface="Microsoft Sans Serif"/>
                <a:cs typeface="Microsoft Sans Serif"/>
              </a:rPr>
              <a:t>Құ</a:t>
            </a:r>
            <a:r>
              <a:rPr sz="2750" spc="-35" dirty="0">
                <a:latin typeface="Trebuchet MS"/>
                <a:cs typeface="Trebuchet MS"/>
              </a:rPr>
              <a:t>растыру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ай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лік </a:t>
            </a:r>
            <a:r>
              <a:rPr sz="2750" dirty="0">
                <a:latin typeface="Trebuchet MS"/>
                <a:cs typeface="Trebuchet MS"/>
              </a:rPr>
              <a:t>жетіспеді,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сонды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тан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мен </a:t>
            </a:r>
            <a:r>
              <a:rPr sz="2750" spc="-10" dirty="0">
                <a:latin typeface="Trebuchet MS"/>
                <a:cs typeface="Trebuchet MS"/>
              </a:rPr>
              <a:t>т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тынушылар</a:t>
            </a:r>
            <a:r>
              <a:rPr sz="2750" spc="-10" dirty="0">
                <a:latin typeface="Microsoft Sans Serif"/>
                <a:cs typeface="Microsoft Sans Serif"/>
              </a:rPr>
              <a:t>ғ</a:t>
            </a:r>
            <a:r>
              <a:rPr sz="2750" spc="-10" dirty="0">
                <a:latin typeface="Trebuchet MS"/>
                <a:cs typeface="Trebuchet MS"/>
              </a:rPr>
              <a:t>а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олдау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рсету </a:t>
            </a:r>
            <a:r>
              <a:rPr sz="2750" dirty="0">
                <a:latin typeface="Trebuchet MS"/>
                <a:cs typeface="Trebuchet MS"/>
              </a:rPr>
              <a:t>орталы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ына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хабарластым,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олар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ма</a:t>
            </a:r>
            <a:r>
              <a:rPr sz="2750" spc="-10" dirty="0">
                <a:latin typeface="Microsoft Sans Serif"/>
                <a:cs typeface="Microsoft Sans Serif"/>
              </a:rPr>
              <a:t>ғ</a:t>
            </a:r>
            <a:r>
              <a:rPr sz="2750" spc="-10" dirty="0">
                <a:latin typeface="Trebuchet MS"/>
                <a:cs typeface="Trebuchet MS"/>
              </a:rPr>
              <a:t>ан </a:t>
            </a:r>
            <a:r>
              <a:rPr sz="2750" dirty="0">
                <a:latin typeface="Trebuchet MS"/>
                <a:cs typeface="Trebuchet MS"/>
              </a:rPr>
              <a:t>оны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тез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тапты!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Lumina,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40" dirty="0">
                <a:latin typeface="Microsoft Sans Serif"/>
                <a:cs typeface="Microsoft Sans Serif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ойымша,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з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тынушылары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німдері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туралы </a:t>
            </a:r>
            <a:r>
              <a:rPr sz="2750" dirty="0">
                <a:latin typeface="Trebuchet MS"/>
                <a:cs typeface="Trebuchet MS"/>
              </a:rPr>
              <a:t>ойлайтын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керемет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компания!!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2750" spc="-25" dirty="0">
                <a:latin typeface="Trebuchet MS"/>
                <a:cs typeface="Trebuchet MS"/>
              </a:rPr>
              <a:t>"""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67813" y="2683332"/>
            <a:ext cx="10560685" cy="3959860"/>
          </a:xfrm>
          <a:custGeom>
            <a:avLst/>
            <a:gdLst/>
            <a:ahLst/>
            <a:cxnLst/>
            <a:rect l="l" t="t" r="r" b="b"/>
            <a:pathLst>
              <a:path w="10560685" h="3959859">
                <a:moveTo>
                  <a:pt x="10534154" y="3959517"/>
                </a:moveTo>
                <a:lnTo>
                  <a:pt x="26174" y="3959517"/>
                </a:lnTo>
                <a:lnTo>
                  <a:pt x="22453" y="3959250"/>
                </a:lnTo>
                <a:lnTo>
                  <a:pt x="0" y="3933329"/>
                </a:lnTo>
                <a:lnTo>
                  <a:pt x="0" y="26174"/>
                </a:lnTo>
                <a:lnTo>
                  <a:pt x="26174" y="0"/>
                </a:lnTo>
                <a:lnTo>
                  <a:pt x="10534154" y="0"/>
                </a:lnTo>
                <a:lnTo>
                  <a:pt x="105603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907154"/>
                </a:lnTo>
                <a:lnTo>
                  <a:pt x="26174" y="3907154"/>
                </a:lnTo>
                <a:lnTo>
                  <a:pt x="52349" y="3933329"/>
                </a:lnTo>
                <a:lnTo>
                  <a:pt x="10560329" y="3933329"/>
                </a:lnTo>
                <a:lnTo>
                  <a:pt x="10560062" y="3937063"/>
                </a:lnTo>
                <a:lnTo>
                  <a:pt x="10537875" y="3959250"/>
                </a:lnTo>
                <a:lnTo>
                  <a:pt x="10534154" y="3959517"/>
                </a:lnTo>
                <a:close/>
              </a:path>
              <a:path w="10560685" h="3959859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0560685" h="3959859">
                <a:moveTo>
                  <a:pt x="105079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0507980" y="26174"/>
                </a:lnTo>
                <a:lnTo>
                  <a:pt x="10507980" y="52362"/>
                </a:lnTo>
                <a:close/>
              </a:path>
              <a:path w="10560685" h="3959859">
                <a:moveTo>
                  <a:pt x="10507980" y="3933329"/>
                </a:moveTo>
                <a:lnTo>
                  <a:pt x="10507980" y="26174"/>
                </a:lnTo>
                <a:lnTo>
                  <a:pt x="10534154" y="52362"/>
                </a:lnTo>
                <a:lnTo>
                  <a:pt x="10560329" y="52362"/>
                </a:lnTo>
                <a:lnTo>
                  <a:pt x="10560329" y="3907154"/>
                </a:lnTo>
                <a:lnTo>
                  <a:pt x="10534154" y="3907154"/>
                </a:lnTo>
                <a:lnTo>
                  <a:pt x="10507980" y="3933329"/>
                </a:lnTo>
                <a:close/>
              </a:path>
              <a:path w="10560685" h="3959859">
                <a:moveTo>
                  <a:pt x="10560329" y="52362"/>
                </a:moveTo>
                <a:lnTo>
                  <a:pt x="10534154" y="52362"/>
                </a:lnTo>
                <a:lnTo>
                  <a:pt x="10507980" y="26174"/>
                </a:lnTo>
                <a:lnTo>
                  <a:pt x="10560329" y="26174"/>
                </a:lnTo>
                <a:lnTo>
                  <a:pt x="10560329" y="52362"/>
                </a:lnTo>
                <a:close/>
              </a:path>
              <a:path w="10560685" h="3959859">
                <a:moveTo>
                  <a:pt x="52349" y="3933329"/>
                </a:moveTo>
                <a:lnTo>
                  <a:pt x="26174" y="3907154"/>
                </a:lnTo>
                <a:lnTo>
                  <a:pt x="52349" y="3907154"/>
                </a:lnTo>
                <a:lnTo>
                  <a:pt x="52349" y="3933329"/>
                </a:lnTo>
                <a:close/>
              </a:path>
              <a:path w="10560685" h="3959859">
                <a:moveTo>
                  <a:pt x="10507980" y="3933329"/>
                </a:moveTo>
                <a:lnTo>
                  <a:pt x="52349" y="3933329"/>
                </a:lnTo>
                <a:lnTo>
                  <a:pt x="52349" y="3907154"/>
                </a:lnTo>
                <a:lnTo>
                  <a:pt x="10507980" y="3907154"/>
                </a:lnTo>
                <a:lnTo>
                  <a:pt x="10507980" y="3933329"/>
                </a:lnTo>
                <a:close/>
              </a:path>
              <a:path w="10560685" h="3959859">
                <a:moveTo>
                  <a:pt x="10560329" y="3933329"/>
                </a:moveTo>
                <a:lnTo>
                  <a:pt x="10507980" y="3933329"/>
                </a:lnTo>
                <a:lnTo>
                  <a:pt x="10534154" y="3907154"/>
                </a:lnTo>
                <a:lnTo>
                  <a:pt x="10560329" y="3907154"/>
                </a:lnTo>
                <a:lnTo>
                  <a:pt x="10560329" y="393332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349868" y="2739351"/>
            <a:ext cx="128651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3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9868" y="3721062"/>
            <a:ext cx="9631045" cy="285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шолуды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spc="50" dirty="0">
                <a:latin typeface="Microsoft Sans Serif"/>
                <a:cs typeface="Microsoft Sans Serif"/>
              </a:rPr>
              <a:t> </a:t>
            </a:r>
            <a:r>
              <a:rPr sz="2850" dirty="0">
                <a:latin typeface="Trebuchet MS"/>
                <a:cs typeface="Trebuchet MS"/>
              </a:rPr>
              <a:t>авторы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ашуды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білдіре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ме?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Шолу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ш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кері </a:t>
            </a:r>
            <a:r>
              <a:rPr sz="2850" dirty="0">
                <a:latin typeface="Trebuchet MS"/>
                <a:cs typeface="Trebuchet MS"/>
              </a:rPr>
              <a:t>та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бамен</a:t>
            </a:r>
            <a:r>
              <a:rPr sz="2850" spc="-15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</a:t>
            </a:r>
            <a:r>
              <a:rPr sz="2850" spc="-10" dirty="0">
                <a:latin typeface="Microsoft Sans Serif"/>
                <a:cs typeface="Microsoft Sans Serif"/>
              </a:rPr>
              <a:t>ө</a:t>
            </a:r>
            <a:r>
              <a:rPr sz="2850" spc="-10" dirty="0">
                <a:latin typeface="Trebuchet MS"/>
                <a:cs typeface="Trebuchet MS"/>
              </a:rPr>
              <a:t>лінген.</a:t>
            </a:r>
            <a:endParaRPr sz="2850">
              <a:latin typeface="Trebuchet MS"/>
              <a:cs typeface="Trebuchet MS"/>
            </a:endParaRPr>
          </a:p>
          <a:p>
            <a:pPr marL="12700" marR="3038475">
              <a:lnSpc>
                <a:spcPct val="225999"/>
              </a:lnSpc>
            </a:pPr>
            <a:r>
              <a:rPr sz="2850" dirty="0">
                <a:latin typeface="Trebuchet MS"/>
                <a:cs typeface="Trebuchet MS"/>
              </a:rPr>
              <a:t>«И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»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немесе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Trebuchet MS"/>
                <a:cs typeface="Trebuchet MS"/>
              </a:rPr>
              <a:t>«Жо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»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деп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жауап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бері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із. </a:t>
            </a:r>
            <a:r>
              <a:rPr sz="2850" dirty="0">
                <a:latin typeface="Trebuchet MS"/>
                <a:cs typeface="Trebuchet MS"/>
              </a:rPr>
              <a:t>Тексеру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тіні: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'''{floor_lamp_review}'''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93835" y="7354823"/>
            <a:ext cx="4906010" cy="82169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349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85"/>
              </a:spcBef>
            </a:pPr>
            <a:r>
              <a:rPr sz="3850" dirty="0">
                <a:latin typeface="Verdana"/>
                <a:cs typeface="Verdana"/>
              </a:rPr>
              <a:t>Модельдік</a:t>
            </a:r>
            <a:r>
              <a:rPr sz="3850" spc="-100" dirty="0">
                <a:latin typeface="Verdana"/>
                <a:cs typeface="Verdana"/>
              </a:rPr>
              <a:t>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5235" y="8397240"/>
              <a:ext cx="3724655" cy="1636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4023" y="8502395"/>
              <a:ext cx="3305555" cy="12176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024" y="137388"/>
            <a:ext cx="1660398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750" dirty="0"/>
              <a:t>Тұтынушының</a:t>
            </a:r>
            <a:r>
              <a:rPr sz="4750" spc="-130" dirty="0"/>
              <a:t> </a:t>
            </a:r>
            <a:r>
              <a:rPr sz="4750" dirty="0"/>
              <a:t>пікірлерінен</a:t>
            </a:r>
            <a:r>
              <a:rPr sz="4750" spc="-130" dirty="0"/>
              <a:t> </a:t>
            </a:r>
            <a:r>
              <a:rPr sz="4750" dirty="0"/>
              <a:t>өнім</a:t>
            </a:r>
            <a:r>
              <a:rPr sz="4750" spc="-130" dirty="0"/>
              <a:t> </a:t>
            </a:r>
            <a:r>
              <a:rPr sz="4750" dirty="0"/>
              <a:t>мен</a:t>
            </a:r>
            <a:r>
              <a:rPr sz="4750" spc="-130" dirty="0"/>
              <a:t> </a:t>
            </a:r>
            <a:r>
              <a:rPr sz="4750" dirty="0"/>
              <a:t>компания</a:t>
            </a:r>
            <a:r>
              <a:rPr sz="4750" spc="-135" dirty="0"/>
              <a:t> </a:t>
            </a:r>
            <a:r>
              <a:rPr sz="4750" spc="-10" dirty="0"/>
              <a:t>атауын алыңыз</a:t>
            </a:r>
            <a:endParaRPr sz="4750"/>
          </a:p>
        </p:txBody>
      </p:sp>
      <p:sp>
        <p:nvSpPr>
          <p:cNvPr id="3" name="object 3"/>
          <p:cNvSpPr/>
          <p:nvPr/>
        </p:nvSpPr>
        <p:spPr>
          <a:xfrm>
            <a:off x="1073734" y="2275077"/>
            <a:ext cx="6661784" cy="7061834"/>
          </a:xfrm>
          <a:custGeom>
            <a:avLst/>
            <a:gdLst/>
            <a:ahLst/>
            <a:cxnLst/>
            <a:rect l="l" t="t" r="r" b="b"/>
            <a:pathLst>
              <a:path w="6661784" h="7061834">
                <a:moveTo>
                  <a:pt x="6635254" y="7061492"/>
                </a:moveTo>
                <a:lnTo>
                  <a:pt x="26174" y="7061492"/>
                </a:lnTo>
                <a:lnTo>
                  <a:pt x="22453" y="7061225"/>
                </a:lnTo>
                <a:lnTo>
                  <a:pt x="0" y="7035304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9130"/>
                </a:lnTo>
                <a:lnTo>
                  <a:pt x="26174" y="7009130"/>
                </a:lnTo>
                <a:lnTo>
                  <a:pt x="52349" y="7035304"/>
                </a:lnTo>
                <a:lnTo>
                  <a:pt x="6661429" y="7035304"/>
                </a:lnTo>
                <a:lnTo>
                  <a:pt x="6661162" y="7039038"/>
                </a:lnTo>
                <a:lnTo>
                  <a:pt x="6638975" y="7061225"/>
                </a:lnTo>
                <a:lnTo>
                  <a:pt x="6635254" y="7061492"/>
                </a:lnTo>
                <a:close/>
              </a:path>
              <a:path w="6661784" h="706183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834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9130"/>
                </a:lnTo>
                <a:lnTo>
                  <a:pt x="6635254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834">
                <a:moveTo>
                  <a:pt x="52349" y="7035304"/>
                </a:moveTo>
                <a:lnTo>
                  <a:pt x="26174" y="7009130"/>
                </a:lnTo>
                <a:lnTo>
                  <a:pt x="52349" y="7009130"/>
                </a:lnTo>
                <a:lnTo>
                  <a:pt x="52349" y="7035304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52349" y="7035304"/>
                </a:lnTo>
                <a:lnTo>
                  <a:pt x="52349" y="7009130"/>
                </a:lnTo>
                <a:lnTo>
                  <a:pt x="6609080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7035304"/>
                </a:moveTo>
                <a:lnTo>
                  <a:pt x="6609080" y="7035304"/>
                </a:lnTo>
                <a:lnTo>
                  <a:pt x="6635254" y="7009130"/>
                </a:lnTo>
                <a:lnTo>
                  <a:pt x="6661429" y="7009130"/>
                </a:lnTo>
                <a:lnTo>
                  <a:pt x="6661429" y="70353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60233" y="2274582"/>
            <a:ext cx="6497955" cy="69672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750" spc="-10" dirty="0">
                <a:latin typeface="Trebuchet MS"/>
                <a:cs typeface="Trebuchet MS"/>
              </a:rPr>
              <a:t>floor_lamp_review</a:t>
            </a:r>
            <a:r>
              <a:rPr sz="2750" spc="-2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=</a:t>
            </a:r>
            <a:r>
              <a:rPr sz="2750" spc="-25" dirty="0">
                <a:latin typeface="Trebuchet MS"/>
                <a:cs typeface="Trebuchet MS"/>
              </a:rPr>
              <a:t> """</a:t>
            </a:r>
            <a:endParaRPr sz="27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жатын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лмеге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40" dirty="0">
                <a:latin typeface="Trebuchet MS"/>
                <a:cs typeface="Trebuchet MS"/>
              </a:rPr>
              <a:t>жа</a:t>
            </a:r>
            <a:r>
              <a:rPr sz="2750" spc="-40" dirty="0">
                <a:latin typeface="Microsoft Sans Serif"/>
                <a:cs typeface="Microsoft Sans Serif"/>
              </a:rPr>
              <a:t>қ</a:t>
            </a:r>
            <a:r>
              <a:rPr sz="2750" spc="-40" dirty="0">
                <a:latin typeface="Trebuchet MS"/>
                <a:cs typeface="Trebuchet MS"/>
              </a:rPr>
              <a:t>сы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</a:t>
            </a:r>
            <a:r>
              <a:rPr sz="2750" spc="-7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керек </a:t>
            </a:r>
            <a:r>
              <a:rPr sz="2750" dirty="0">
                <a:latin typeface="Trebuchet MS"/>
                <a:cs typeface="Trebuchet MS"/>
              </a:rPr>
              <a:t>болды,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осымша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са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тауды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сынады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ә</a:t>
            </a:r>
            <a:r>
              <a:rPr sz="2750" dirty="0">
                <a:latin typeface="Trebuchet MS"/>
                <a:cs typeface="Trebuchet MS"/>
              </a:rPr>
              <a:t>не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тым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ымбат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емес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еді.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Жеткізу </a:t>
            </a:r>
            <a:r>
              <a:rPr sz="2750" dirty="0">
                <a:latin typeface="Trebuchet MS"/>
                <a:cs typeface="Trebuchet MS"/>
              </a:rPr>
              <a:t>жылдам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Бізді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10" dirty="0">
                <a:latin typeface="Microsoft Sans Serif"/>
                <a:cs typeface="Microsoft Sans Serif"/>
              </a:rPr>
              <a:t> </a:t>
            </a:r>
            <a:r>
              <a:rPr sz="2750" dirty="0">
                <a:latin typeface="Trebuchet MS"/>
                <a:cs typeface="Trebuchet MS"/>
              </a:rPr>
              <a:t>шамны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5" dirty="0">
                <a:latin typeface="Microsoft Sans Serif"/>
                <a:cs typeface="Microsoft Sans Serif"/>
              </a:rPr>
              <a:t> </a:t>
            </a:r>
            <a:r>
              <a:rPr sz="2750" spc="-20" dirty="0">
                <a:latin typeface="Trebuchet MS"/>
                <a:cs typeface="Trebuchet MS"/>
              </a:rPr>
              <a:t>сымы </a:t>
            </a:r>
            <a:r>
              <a:rPr sz="2750" dirty="0">
                <a:latin typeface="Trebuchet MS"/>
                <a:cs typeface="Trebuchet MS"/>
              </a:rPr>
              <a:t>ж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нелту</a:t>
            </a:r>
            <a:r>
              <a:rPr sz="2750" spc="-6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кезінде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зіліп,</a:t>
            </a:r>
            <a:r>
              <a:rPr sz="2750" spc="-5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 </a:t>
            </a:r>
            <a:r>
              <a:rPr sz="2750" dirty="0">
                <a:latin typeface="Trebuchet MS"/>
                <a:cs typeface="Trebuchet MS"/>
              </a:rPr>
              <a:t>жа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асын</a:t>
            </a:r>
            <a:r>
              <a:rPr sz="2750" spc="-120" dirty="0">
                <a:latin typeface="Trebuchet MS"/>
                <a:cs typeface="Trebuchet MS"/>
              </a:rPr>
              <a:t> </a:t>
            </a:r>
            <a:r>
              <a:rPr sz="2750" spc="-35" dirty="0">
                <a:latin typeface="Microsoft Sans Serif"/>
                <a:cs typeface="Microsoft Sans Serif"/>
              </a:rPr>
              <a:t>қ</a:t>
            </a:r>
            <a:r>
              <a:rPr sz="2750" spc="-35" dirty="0">
                <a:latin typeface="Trebuchet MS"/>
                <a:cs typeface="Trebuchet MS"/>
              </a:rPr>
              <a:t>уана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жіберді.</a:t>
            </a:r>
            <a:r>
              <a:rPr sz="2750" spc="-10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Жеткізу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де </a:t>
            </a:r>
            <a:r>
              <a:rPr sz="2750" dirty="0">
                <a:latin typeface="Trebuchet MS"/>
                <a:cs typeface="Trebuchet MS"/>
              </a:rPr>
              <a:t>бірнеше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</a:t>
            </a:r>
            <a:r>
              <a:rPr sz="2750" dirty="0">
                <a:latin typeface="Microsoft Sans Serif"/>
                <a:cs typeface="Microsoft Sans Serif"/>
              </a:rPr>
              <a:t>ү</a:t>
            </a:r>
            <a:r>
              <a:rPr sz="2750" dirty="0">
                <a:latin typeface="Trebuchet MS"/>
                <a:cs typeface="Trebuchet MS"/>
              </a:rPr>
              <a:t>н</a:t>
            </a:r>
            <a:r>
              <a:rPr sz="2750" spc="-5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ішінде</a:t>
            </a:r>
            <a:r>
              <a:rPr sz="2750" spc="-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болды.</a:t>
            </a:r>
            <a:endParaRPr sz="2750">
              <a:latin typeface="Trebuchet MS"/>
              <a:cs typeface="Trebuchet MS"/>
            </a:endParaRPr>
          </a:p>
          <a:p>
            <a:pPr marL="12700" marR="68580">
              <a:lnSpc>
                <a:spcPct val="100000"/>
              </a:lnSpc>
              <a:spcBef>
                <a:spcPts val="465"/>
              </a:spcBef>
            </a:pPr>
            <a:r>
              <a:rPr sz="2750" spc="-35" dirty="0">
                <a:latin typeface="Microsoft Sans Serif"/>
                <a:cs typeface="Microsoft Sans Serif"/>
              </a:rPr>
              <a:t>Құ</a:t>
            </a:r>
            <a:r>
              <a:rPr sz="2750" spc="-35" dirty="0">
                <a:latin typeface="Trebuchet MS"/>
                <a:cs typeface="Trebuchet MS"/>
              </a:rPr>
              <a:t>растыру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dirty="0">
                <a:latin typeface="Trebuchet MS"/>
                <a:cs typeface="Trebuchet MS"/>
              </a:rPr>
              <a:t>ай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болды.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Ма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ан</a:t>
            </a:r>
            <a:r>
              <a:rPr sz="2750" spc="-10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бір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б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лік </a:t>
            </a:r>
            <a:r>
              <a:rPr sz="2750" dirty="0">
                <a:latin typeface="Trebuchet MS"/>
                <a:cs typeface="Trebuchet MS"/>
              </a:rPr>
              <a:t>жетіспеді,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spc="-30" dirty="0">
                <a:latin typeface="Trebuchet MS"/>
                <a:cs typeface="Trebuchet MS"/>
              </a:rPr>
              <a:t>сонды</a:t>
            </a:r>
            <a:r>
              <a:rPr sz="2750" spc="-30" dirty="0">
                <a:latin typeface="Microsoft Sans Serif"/>
                <a:cs typeface="Microsoft Sans Serif"/>
              </a:rPr>
              <a:t>қ</a:t>
            </a:r>
            <a:r>
              <a:rPr sz="2750" spc="-30" dirty="0">
                <a:latin typeface="Trebuchet MS"/>
                <a:cs typeface="Trebuchet MS"/>
              </a:rPr>
              <a:t>тан</a:t>
            </a:r>
            <a:r>
              <a:rPr sz="2750" spc="-9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Trebuchet MS"/>
                <a:cs typeface="Trebuchet MS"/>
              </a:rPr>
              <a:t>мен </a:t>
            </a:r>
            <a:r>
              <a:rPr sz="2750" spc="-10" dirty="0">
                <a:latin typeface="Trebuchet MS"/>
                <a:cs typeface="Trebuchet MS"/>
              </a:rPr>
              <a:t>т</a:t>
            </a:r>
            <a:r>
              <a:rPr sz="2750" spc="-10" dirty="0">
                <a:latin typeface="Microsoft Sans Serif"/>
                <a:cs typeface="Microsoft Sans Serif"/>
              </a:rPr>
              <a:t>ұ</a:t>
            </a:r>
            <a:r>
              <a:rPr sz="2750" spc="-10" dirty="0">
                <a:latin typeface="Trebuchet MS"/>
                <a:cs typeface="Trebuchet MS"/>
              </a:rPr>
              <a:t>тынушылар</a:t>
            </a:r>
            <a:r>
              <a:rPr sz="2750" spc="-10" dirty="0">
                <a:latin typeface="Microsoft Sans Serif"/>
                <a:cs typeface="Microsoft Sans Serif"/>
              </a:rPr>
              <a:t>ғ</a:t>
            </a:r>
            <a:r>
              <a:rPr sz="2750" spc="-10" dirty="0">
                <a:latin typeface="Trebuchet MS"/>
                <a:cs typeface="Trebuchet MS"/>
              </a:rPr>
              <a:t>а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25" dirty="0">
                <a:latin typeface="Microsoft Sans Serif"/>
                <a:cs typeface="Microsoft Sans Serif"/>
              </a:rPr>
              <a:t>қ</a:t>
            </a:r>
            <a:r>
              <a:rPr sz="2750" spc="-25" dirty="0">
                <a:latin typeface="Trebuchet MS"/>
                <a:cs typeface="Trebuchet MS"/>
              </a:rPr>
              <a:t>олдау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</a:t>
            </a:r>
            <a:r>
              <a:rPr sz="2750" spc="-10" dirty="0">
                <a:latin typeface="Microsoft Sans Serif"/>
                <a:cs typeface="Microsoft Sans Serif"/>
              </a:rPr>
              <a:t>ө</a:t>
            </a:r>
            <a:r>
              <a:rPr sz="2750" spc="-10" dirty="0">
                <a:latin typeface="Trebuchet MS"/>
                <a:cs typeface="Trebuchet MS"/>
              </a:rPr>
              <a:t>рсету </a:t>
            </a:r>
            <a:r>
              <a:rPr sz="2750" dirty="0">
                <a:latin typeface="Trebuchet MS"/>
                <a:cs typeface="Trebuchet MS"/>
              </a:rPr>
              <a:t>орталы</a:t>
            </a:r>
            <a:r>
              <a:rPr sz="2750" dirty="0">
                <a:latin typeface="Microsoft Sans Serif"/>
                <a:cs typeface="Microsoft Sans Serif"/>
              </a:rPr>
              <a:t>ғ</a:t>
            </a:r>
            <a:r>
              <a:rPr sz="2750" dirty="0">
                <a:latin typeface="Trebuchet MS"/>
                <a:cs typeface="Trebuchet MS"/>
              </a:rPr>
              <a:t>ына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хабарластым,</a:t>
            </a:r>
            <a:r>
              <a:rPr sz="2750" spc="-14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олар</a:t>
            </a:r>
            <a:r>
              <a:rPr sz="2750" spc="-14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ма</a:t>
            </a:r>
            <a:r>
              <a:rPr sz="2750" spc="-10" dirty="0">
                <a:latin typeface="Microsoft Sans Serif"/>
                <a:cs typeface="Microsoft Sans Serif"/>
              </a:rPr>
              <a:t>ғ</a:t>
            </a:r>
            <a:r>
              <a:rPr sz="2750" spc="-10" dirty="0">
                <a:latin typeface="Trebuchet MS"/>
                <a:cs typeface="Trebuchet MS"/>
              </a:rPr>
              <a:t>ан </a:t>
            </a:r>
            <a:r>
              <a:rPr sz="2750" dirty="0">
                <a:latin typeface="Trebuchet MS"/>
                <a:cs typeface="Trebuchet MS"/>
              </a:rPr>
              <a:t>оны</a:t>
            </a:r>
            <a:r>
              <a:rPr sz="2750" spc="-8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тез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тапты!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Lumina,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мені</a:t>
            </a:r>
            <a:r>
              <a:rPr sz="2750" dirty="0">
                <a:latin typeface="Microsoft Sans Serif"/>
                <a:cs typeface="Microsoft Sans Serif"/>
              </a:rPr>
              <a:t>ң</a:t>
            </a:r>
            <a:r>
              <a:rPr sz="2750" spc="40" dirty="0">
                <a:latin typeface="Microsoft Sans Serif"/>
                <a:cs typeface="Microsoft Sans Serif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ойымша,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з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т</a:t>
            </a:r>
            <a:r>
              <a:rPr sz="2750" dirty="0">
                <a:latin typeface="Microsoft Sans Serif"/>
                <a:cs typeface="Microsoft Sans Serif"/>
              </a:rPr>
              <a:t>ұ</a:t>
            </a:r>
            <a:r>
              <a:rPr sz="2750" dirty="0">
                <a:latin typeface="Trebuchet MS"/>
                <a:cs typeface="Trebuchet MS"/>
              </a:rPr>
              <a:t>тынушылары</a:t>
            </a:r>
            <a:r>
              <a:rPr sz="2750" spc="-7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мен</a:t>
            </a:r>
            <a:r>
              <a:rPr sz="2750" spc="-85" dirty="0">
                <a:latin typeface="Trebuchet MS"/>
                <a:cs typeface="Trebuchet MS"/>
              </a:rPr>
              <a:t> </a:t>
            </a:r>
            <a:r>
              <a:rPr sz="2750" dirty="0">
                <a:latin typeface="Microsoft Sans Serif"/>
                <a:cs typeface="Microsoft Sans Serif"/>
              </a:rPr>
              <a:t>ө</a:t>
            </a:r>
            <a:r>
              <a:rPr sz="2750" dirty="0">
                <a:latin typeface="Trebuchet MS"/>
                <a:cs typeface="Trebuchet MS"/>
              </a:rPr>
              <a:t>німдері</a:t>
            </a:r>
            <a:r>
              <a:rPr sz="2750" spc="-65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туралы </a:t>
            </a:r>
            <a:r>
              <a:rPr sz="2750" dirty="0">
                <a:latin typeface="Trebuchet MS"/>
                <a:cs typeface="Trebuchet MS"/>
              </a:rPr>
              <a:t>ойлайтын</a:t>
            </a:r>
            <a:r>
              <a:rPr sz="2750" spc="-110" dirty="0">
                <a:latin typeface="Trebuchet MS"/>
                <a:cs typeface="Trebuchet MS"/>
              </a:rPr>
              <a:t> </a:t>
            </a:r>
            <a:r>
              <a:rPr sz="2750" dirty="0">
                <a:latin typeface="Trebuchet MS"/>
                <a:cs typeface="Trebuchet MS"/>
              </a:rPr>
              <a:t>керемет</a:t>
            </a:r>
            <a:r>
              <a:rPr sz="2750" spc="-90" dirty="0">
                <a:latin typeface="Trebuchet MS"/>
                <a:cs typeface="Trebuchet MS"/>
              </a:rPr>
              <a:t> </a:t>
            </a:r>
            <a:r>
              <a:rPr sz="2750" spc="-10" dirty="0">
                <a:latin typeface="Trebuchet MS"/>
                <a:cs typeface="Trebuchet MS"/>
              </a:rPr>
              <a:t>компания!!</a:t>
            </a:r>
            <a:endParaRPr sz="2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750" spc="-25" dirty="0">
                <a:latin typeface="Trebuchet MS"/>
                <a:cs typeface="Trebuchet MS"/>
              </a:rPr>
              <a:t>"""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111273" y="2230170"/>
            <a:ext cx="10560050" cy="6848475"/>
          </a:xfrm>
          <a:custGeom>
            <a:avLst/>
            <a:gdLst/>
            <a:ahLst/>
            <a:cxnLst/>
            <a:rect l="l" t="t" r="r" b="b"/>
            <a:pathLst>
              <a:path w="10560050" h="6848475">
                <a:moveTo>
                  <a:pt x="10533380" y="6847954"/>
                </a:moveTo>
                <a:lnTo>
                  <a:pt x="26174" y="6847954"/>
                </a:lnTo>
                <a:lnTo>
                  <a:pt x="22453" y="6847687"/>
                </a:lnTo>
                <a:lnTo>
                  <a:pt x="0" y="6821779"/>
                </a:lnTo>
                <a:lnTo>
                  <a:pt x="0" y="26174"/>
                </a:lnTo>
                <a:lnTo>
                  <a:pt x="26174" y="0"/>
                </a:lnTo>
                <a:lnTo>
                  <a:pt x="10533380" y="0"/>
                </a:lnTo>
                <a:lnTo>
                  <a:pt x="105595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795604"/>
                </a:lnTo>
                <a:lnTo>
                  <a:pt x="26174" y="6795604"/>
                </a:lnTo>
                <a:lnTo>
                  <a:pt x="52349" y="6821779"/>
                </a:lnTo>
                <a:lnTo>
                  <a:pt x="10559554" y="6821779"/>
                </a:lnTo>
                <a:lnTo>
                  <a:pt x="10559288" y="6825500"/>
                </a:lnTo>
                <a:lnTo>
                  <a:pt x="10537101" y="6847687"/>
                </a:lnTo>
                <a:lnTo>
                  <a:pt x="10533380" y="6847954"/>
                </a:lnTo>
                <a:close/>
              </a:path>
              <a:path w="10560050" h="68484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0560050" h="6848475">
                <a:moveTo>
                  <a:pt x="105072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0507205" y="26174"/>
                </a:lnTo>
                <a:lnTo>
                  <a:pt x="10507205" y="52362"/>
                </a:lnTo>
                <a:close/>
              </a:path>
              <a:path w="10560050" h="6848475">
                <a:moveTo>
                  <a:pt x="10507205" y="6821779"/>
                </a:moveTo>
                <a:lnTo>
                  <a:pt x="10507205" y="26174"/>
                </a:lnTo>
                <a:lnTo>
                  <a:pt x="10533380" y="52362"/>
                </a:lnTo>
                <a:lnTo>
                  <a:pt x="10559554" y="52362"/>
                </a:lnTo>
                <a:lnTo>
                  <a:pt x="10559554" y="6795604"/>
                </a:lnTo>
                <a:lnTo>
                  <a:pt x="10533380" y="6795604"/>
                </a:lnTo>
                <a:lnTo>
                  <a:pt x="10507205" y="6821779"/>
                </a:lnTo>
                <a:close/>
              </a:path>
              <a:path w="10560050" h="6848475">
                <a:moveTo>
                  <a:pt x="10559554" y="52362"/>
                </a:moveTo>
                <a:lnTo>
                  <a:pt x="10533380" y="52362"/>
                </a:lnTo>
                <a:lnTo>
                  <a:pt x="10507205" y="26174"/>
                </a:lnTo>
                <a:lnTo>
                  <a:pt x="10559554" y="26174"/>
                </a:lnTo>
                <a:lnTo>
                  <a:pt x="10559554" y="52362"/>
                </a:lnTo>
                <a:close/>
              </a:path>
              <a:path w="10560050" h="6848475">
                <a:moveTo>
                  <a:pt x="52349" y="6821779"/>
                </a:moveTo>
                <a:lnTo>
                  <a:pt x="26174" y="6795604"/>
                </a:lnTo>
                <a:lnTo>
                  <a:pt x="52349" y="6795604"/>
                </a:lnTo>
                <a:lnTo>
                  <a:pt x="52349" y="6821779"/>
                </a:lnTo>
                <a:close/>
              </a:path>
              <a:path w="10560050" h="6848475">
                <a:moveTo>
                  <a:pt x="10507205" y="6821779"/>
                </a:moveTo>
                <a:lnTo>
                  <a:pt x="52349" y="6821779"/>
                </a:lnTo>
                <a:lnTo>
                  <a:pt x="52349" y="6795604"/>
                </a:lnTo>
                <a:lnTo>
                  <a:pt x="10507205" y="6795604"/>
                </a:lnTo>
                <a:lnTo>
                  <a:pt x="10507205" y="6821779"/>
                </a:lnTo>
                <a:close/>
              </a:path>
              <a:path w="10560050" h="6848475">
                <a:moveTo>
                  <a:pt x="10559554" y="6821779"/>
                </a:moveTo>
                <a:lnTo>
                  <a:pt x="10507205" y="6821779"/>
                </a:lnTo>
                <a:lnTo>
                  <a:pt x="10533380" y="6795604"/>
                </a:lnTo>
                <a:lnTo>
                  <a:pt x="10559554" y="6795604"/>
                </a:lnTo>
                <a:lnTo>
                  <a:pt x="10559554" y="68217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92947" y="2284793"/>
            <a:ext cx="12871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2947" y="2939808"/>
            <a:ext cx="9907270" cy="5858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635125">
              <a:lnSpc>
                <a:spcPct val="157200"/>
              </a:lnSpc>
              <a:spcBef>
                <a:spcPts val="95"/>
              </a:spcBef>
            </a:pPr>
            <a:r>
              <a:rPr sz="2850" spc="-50" dirty="0">
                <a:latin typeface="Microsoft Sans Serif"/>
                <a:cs typeface="Microsoft Sans Serif"/>
              </a:rPr>
              <a:t>Қ</a:t>
            </a:r>
            <a:r>
              <a:rPr sz="2850" spc="-50" dirty="0">
                <a:latin typeface="Trebuchet MS"/>
                <a:cs typeface="Trebuchet MS"/>
              </a:rPr>
              <a:t>арау</a:t>
            </a:r>
            <a:r>
              <a:rPr sz="2850" spc="-10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тінінен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элементтерді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аны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та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ыз: </a:t>
            </a:r>
            <a:r>
              <a:rPr sz="2850" dirty="0">
                <a:latin typeface="Trebuchet MS"/>
                <a:cs typeface="Trebuchet MS"/>
              </a:rPr>
              <a:t>Рецензент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сатып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ал</a:t>
            </a:r>
            <a:r>
              <a:rPr sz="2850" dirty="0">
                <a:latin typeface="Microsoft Sans Serif"/>
                <a:cs typeface="Microsoft Sans Serif"/>
              </a:rPr>
              <a:t>ғ</a:t>
            </a:r>
            <a:r>
              <a:rPr sz="2850" dirty="0">
                <a:latin typeface="Trebuchet MS"/>
                <a:cs typeface="Trebuchet MS"/>
              </a:rPr>
              <a:t>ан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Microsoft Sans Serif"/>
                <a:cs typeface="Microsoft Sans Serif"/>
              </a:rPr>
              <a:t>ө</a:t>
            </a:r>
            <a:r>
              <a:rPr sz="2850" spc="-20" dirty="0">
                <a:latin typeface="Trebuchet MS"/>
                <a:cs typeface="Trebuchet MS"/>
              </a:rPr>
              <a:t>нім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німді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шы</a:t>
            </a:r>
            <a:r>
              <a:rPr sz="2850" dirty="0">
                <a:latin typeface="Microsoft Sans Serif"/>
                <a:cs typeface="Microsoft Sans Serif"/>
              </a:rPr>
              <a:t>ғ</a:t>
            </a:r>
            <a:r>
              <a:rPr sz="2850" dirty="0">
                <a:latin typeface="Trebuchet MS"/>
                <a:cs typeface="Trebuchet MS"/>
              </a:rPr>
              <a:t>ар</a:t>
            </a:r>
            <a:r>
              <a:rPr sz="2850" dirty="0">
                <a:latin typeface="Microsoft Sans Serif"/>
                <a:cs typeface="Microsoft Sans Serif"/>
              </a:rPr>
              <a:t>ғ</a:t>
            </a:r>
            <a:r>
              <a:rPr sz="2850" dirty="0">
                <a:latin typeface="Trebuchet MS"/>
                <a:cs typeface="Trebuchet MS"/>
              </a:rPr>
              <a:t>ан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компания</a:t>
            </a:r>
            <a:endParaRPr sz="2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955"/>
              </a:spcBef>
            </a:pPr>
            <a:r>
              <a:rPr sz="2850" dirty="0">
                <a:latin typeface="Trebuchet MS"/>
                <a:cs typeface="Trebuchet MS"/>
              </a:rPr>
              <a:t>Шолу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ш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кері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та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бамен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шектелген.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Жауапты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JSON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нысаны </a:t>
            </a:r>
            <a:r>
              <a:rPr sz="2850" dirty="0">
                <a:latin typeface="Trebuchet MS"/>
                <a:cs typeface="Trebuchet MS"/>
              </a:rPr>
              <a:t>ретінде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"</a:t>
            </a: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нім"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не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"Бренд"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кілттері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ретінде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пішімде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із.</a:t>
            </a:r>
            <a:endParaRPr sz="2850">
              <a:latin typeface="Trebuchet MS"/>
              <a:cs typeface="Trebuchet MS"/>
            </a:endParaRPr>
          </a:p>
          <a:p>
            <a:pPr marL="12700" marR="793750">
              <a:lnSpc>
                <a:spcPct val="100000"/>
              </a:lnSpc>
            </a:pPr>
            <a:r>
              <a:rPr sz="2850" spc="-25" dirty="0">
                <a:latin typeface="Trebuchet MS"/>
                <a:cs typeface="Trebuchet MS"/>
              </a:rPr>
              <a:t>А</a:t>
            </a:r>
            <a:r>
              <a:rPr sz="2850" spc="-25" dirty="0">
                <a:latin typeface="Microsoft Sans Serif"/>
                <a:cs typeface="Microsoft Sans Serif"/>
              </a:rPr>
              <a:t>қ</a:t>
            </a:r>
            <a:r>
              <a:rPr sz="2850" spc="-25" dirty="0">
                <a:latin typeface="Trebuchet MS"/>
                <a:cs typeface="Trebuchet MS"/>
              </a:rPr>
              <a:t>парат</a:t>
            </a:r>
            <a:r>
              <a:rPr sz="2850" spc="-114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жо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5" dirty="0">
                <a:latin typeface="Microsoft Sans Serif"/>
                <a:cs typeface="Microsoft Sans Serif"/>
              </a:rPr>
              <a:t> </a:t>
            </a:r>
            <a:r>
              <a:rPr sz="2850" dirty="0">
                <a:latin typeface="Trebuchet MS"/>
                <a:cs typeface="Trebuchet MS"/>
              </a:rPr>
              <a:t>болса,</a:t>
            </a:r>
            <a:r>
              <a:rPr sz="2850" spc="-114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н</a:t>
            </a:r>
            <a:r>
              <a:rPr sz="2850" spc="-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ретінде</a:t>
            </a:r>
            <a:r>
              <a:rPr sz="2850" spc="-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"белгісіз"</a:t>
            </a:r>
            <a:r>
              <a:rPr sz="2850" spc="-114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м</a:t>
            </a:r>
            <a:r>
              <a:rPr sz="2850" spc="-10" dirty="0">
                <a:latin typeface="Microsoft Sans Serif"/>
                <a:cs typeface="Microsoft Sans Serif"/>
              </a:rPr>
              <a:t>ә</a:t>
            </a:r>
            <a:r>
              <a:rPr sz="2850" spc="-10" dirty="0">
                <a:latin typeface="Trebuchet MS"/>
                <a:cs typeface="Trebuchet MS"/>
              </a:rPr>
              <a:t>нін </a:t>
            </a:r>
            <a:r>
              <a:rPr sz="2850" dirty="0">
                <a:latin typeface="Trebuchet MS"/>
                <a:cs typeface="Trebuchet MS"/>
              </a:rPr>
              <a:t>пайдаланы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ыз.</a:t>
            </a:r>
            <a:r>
              <a:rPr sz="2850" spc="-1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Жауабы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ызды</a:t>
            </a:r>
            <a:r>
              <a:rPr sz="2850" spc="-1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мкіндігінше</a:t>
            </a:r>
            <a:r>
              <a:rPr sz="2850" spc="-165" dirty="0">
                <a:latin typeface="Trebuchet MS"/>
                <a:cs typeface="Trebuchet MS"/>
              </a:rPr>
              <a:t> </a:t>
            </a:r>
            <a:r>
              <a:rPr sz="2850" spc="-40" dirty="0">
                <a:latin typeface="Microsoft Sans Serif"/>
                <a:cs typeface="Microsoft Sans Serif"/>
              </a:rPr>
              <a:t>қ</a:t>
            </a:r>
            <a:r>
              <a:rPr sz="2850" spc="-40" dirty="0">
                <a:latin typeface="Trebuchet MS"/>
                <a:cs typeface="Trebuchet MS"/>
              </a:rPr>
              <a:t>ыс</a:t>
            </a:r>
            <a:r>
              <a:rPr sz="2850" spc="-40" dirty="0">
                <a:latin typeface="Microsoft Sans Serif"/>
                <a:cs typeface="Microsoft Sans Serif"/>
              </a:rPr>
              <a:t>қ</a:t>
            </a:r>
            <a:r>
              <a:rPr sz="2850" spc="-40" dirty="0">
                <a:latin typeface="Trebuchet MS"/>
                <a:cs typeface="Trebuchet MS"/>
              </a:rPr>
              <a:t>аша </a:t>
            </a:r>
            <a:r>
              <a:rPr sz="2850" spc="-10" dirty="0">
                <a:latin typeface="Trebuchet MS"/>
                <a:cs typeface="Trebuchet MS"/>
              </a:rPr>
              <a:t>са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та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ыз.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50" dirty="0">
                <a:latin typeface="Trebuchet MS"/>
                <a:cs typeface="Trebuchet MS"/>
              </a:rPr>
              <a:t>Тексеру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тіні: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'''{floor_lamp_review}'''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750" dirty="0"/>
              <a:t>Тұтынушының</a:t>
            </a:r>
            <a:r>
              <a:rPr sz="4750" spc="-130" dirty="0"/>
              <a:t> </a:t>
            </a:r>
            <a:r>
              <a:rPr sz="4750" dirty="0"/>
              <a:t>пікірлерінен</a:t>
            </a:r>
            <a:r>
              <a:rPr sz="4750" spc="-130" dirty="0"/>
              <a:t> </a:t>
            </a:r>
            <a:r>
              <a:rPr sz="4750" dirty="0"/>
              <a:t>өнім</a:t>
            </a:r>
            <a:r>
              <a:rPr sz="4750" spc="-130" dirty="0"/>
              <a:t> </a:t>
            </a:r>
            <a:r>
              <a:rPr sz="4750" dirty="0"/>
              <a:t>мен</a:t>
            </a:r>
            <a:r>
              <a:rPr sz="4750" spc="-130" dirty="0"/>
              <a:t> </a:t>
            </a:r>
            <a:r>
              <a:rPr sz="4750" dirty="0"/>
              <a:t>компания</a:t>
            </a:r>
            <a:r>
              <a:rPr sz="4750" spc="-135" dirty="0"/>
              <a:t> </a:t>
            </a:r>
            <a:r>
              <a:rPr sz="4750" spc="-10" dirty="0"/>
              <a:t>атауын алыңыз</a:t>
            </a:r>
            <a:endParaRPr sz="4750"/>
          </a:p>
        </p:txBody>
      </p:sp>
      <p:sp>
        <p:nvSpPr>
          <p:cNvPr id="3" name="object 3"/>
          <p:cNvSpPr txBox="1"/>
          <p:nvPr/>
        </p:nvSpPr>
        <p:spPr>
          <a:xfrm>
            <a:off x="1853183" y="2235707"/>
            <a:ext cx="4879975" cy="61722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349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85"/>
              </a:spcBef>
            </a:pPr>
            <a:r>
              <a:rPr sz="3850" dirty="0">
                <a:latin typeface="Verdana"/>
                <a:cs typeface="Verdana"/>
              </a:rPr>
              <a:t>Модельдік</a:t>
            </a:r>
            <a:r>
              <a:rPr sz="3850" spc="-200" dirty="0">
                <a:latin typeface="Verdana"/>
                <a:cs typeface="Verdana"/>
              </a:rPr>
              <a:t>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7916" y="3215639"/>
              <a:ext cx="14519148" cy="68732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227" y="3320796"/>
              <a:ext cx="14101572" cy="64556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Итеративті</a:t>
            </a:r>
            <a:r>
              <a:rPr spc="-434" dirty="0"/>
              <a:t> </a:t>
            </a:r>
            <a:r>
              <a:rPr spc="-10" dirty="0"/>
              <a:t>сұрауларды</a:t>
            </a:r>
            <a:r>
              <a:rPr spc="-425" dirty="0"/>
              <a:t> </a:t>
            </a:r>
            <a:r>
              <a:rPr spc="-10" dirty="0"/>
              <a:t>әзірлеу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619" y="2632075"/>
            <a:ext cx="937641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900" b="1" spc="-25" dirty="0">
                <a:latin typeface="Arial"/>
                <a:cs typeface="Arial"/>
              </a:rPr>
              <a:t>Сұрауларды</a:t>
            </a:r>
            <a:r>
              <a:rPr sz="3900" b="1" spc="-210" dirty="0">
                <a:latin typeface="Arial"/>
                <a:cs typeface="Arial"/>
              </a:rPr>
              <a:t> </a:t>
            </a:r>
            <a:r>
              <a:rPr sz="3900" b="1" dirty="0">
                <a:latin typeface="Arial"/>
                <a:cs typeface="Arial"/>
              </a:rPr>
              <a:t>жазуға</a:t>
            </a:r>
            <a:r>
              <a:rPr sz="3900" b="1" spc="-210" dirty="0">
                <a:latin typeface="Arial"/>
                <a:cs typeface="Arial"/>
              </a:rPr>
              <a:t> </a:t>
            </a:r>
            <a:r>
              <a:rPr sz="3900" b="1" spc="-20" dirty="0">
                <a:latin typeface="Arial"/>
                <a:cs typeface="Arial"/>
              </a:rPr>
              <a:t>арналған</a:t>
            </a:r>
            <a:r>
              <a:rPr sz="3900" b="1" spc="-210" dirty="0">
                <a:latin typeface="Arial"/>
                <a:cs typeface="Arial"/>
              </a:rPr>
              <a:t> </a:t>
            </a:r>
            <a:r>
              <a:rPr sz="3900" b="1" spc="-10" dirty="0">
                <a:latin typeface="Arial"/>
                <a:cs typeface="Arial"/>
              </a:rPr>
              <a:t>жылдам нұсқаулық</a:t>
            </a:r>
            <a:endParaRPr sz="3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985" y="4281169"/>
            <a:ext cx="7973695" cy="408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indent="-570865" algn="just">
              <a:lnSpc>
                <a:spcPct val="100000"/>
              </a:lnSpc>
              <a:spcBef>
                <a:spcPts val="100"/>
              </a:spcBef>
              <a:buSzPct val="123076"/>
              <a:buFont typeface="Microsoft Sans Serif"/>
              <a:buChar char="•"/>
              <a:tabLst>
                <a:tab pos="583565" algn="l"/>
              </a:tabLst>
            </a:pPr>
            <a:r>
              <a:rPr sz="3900" spc="-60" dirty="0">
                <a:latin typeface="Trebuchet MS"/>
                <a:cs typeface="Trebuchet MS"/>
              </a:rPr>
              <a:t>На</a:t>
            </a:r>
            <a:r>
              <a:rPr sz="3900" spc="-60" dirty="0">
                <a:latin typeface="Microsoft Sans Serif"/>
                <a:cs typeface="Microsoft Sans Serif"/>
              </a:rPr>
              <a:t>қ</a:t>
            </a:r>
            <a:r>
              <a:rPr sz="3900" spc="-60" dirty="0">
                <a:latin typeface="Trebuchet MS"/>
                <a:cs typeface="Trebuchet MS"/>
              </a:rPr>
              <a:t>ты</a:t>
            </a:r>
            <a:r>
              <a:rPr sz="3900" spc="-18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ж</a:t>
            </a:r>
            <a:r>
              <a:rPr sz="3900" dirty="0">
                <a:latin typeface="Microsoft Sans Serif"/>
                <a:cs typeface="Microsoft Sans Serif"/>
              </a:rPr>
              <a:t>ә</a:t>
            </a:r>
            <a:r>
              <a:rPr sz="3900" dirty="0">
                <a:latin typeface="Trebuchet MS"/>
                <a:cs typeface="Trebuchet MS"/>
              </a:rPr>
              <a:t>не</a:t>
            </a:r>
            <a:r>
              <a:rPr sz="3900" spc="-175" dirty="0">
                <a:latin typeface="Trebuchet MS"/>
                <a:cs typeface="Trebuchet MS"/>
              </a:rPr>
              <a:t> </a:t>
            </a:r>
            <a:r>
              <a:rPr sz="3900" spc="-60" dirty="0">
                <a:latin typeface="Trebuchet MS"/>
                <a:cs typeface="Trebuchet MS"/>
              </a:rPr>
              <a:t>на</a:t>
            </a:r>
            <a:r>
              <a:rPr sz="3900" spc="-60" dirty="0">
                <a:latin typeface="Microsoft Sans Serif"/>
                <a:cs typeface="Microsoft Sans Serif"/>
              </a:rPr>
              <a:t>қ</a:t>
            </a:r>
            <a:r>
              <a:rPr sz="3900" spc="-60" dirty="0">
                <a:latin typeface="Trebuchet MS"/>
                <a:cs typeface="Trebuchet MS"/>
              </a:rPr>
              <a:t>ты</a:t>
            </a:r>
            <a:r>
              <a:rPr sz="3900" spc="-180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болы</a:t>
            </a:r>
            <a:r>
              <a:rPr sz="3900" spc="-10" dirty="0">
                <a:latin typeface="Microsoft Sans Serif"/>
                <a:cs typeface="Microsoft Sans Serif"/>
              </a:rPr>
              <a:t>ң</a:t>
            </a:r>
            <a:r>
              <a:rPr sz="3900" spc="-10" dirty="0">
                <a:latin typeface="Trebuchet MS"/>
                <a:cs typeface="Trebuchet MS"/>
              </a:rPr>
              <a:t>ыз</a:t>
            </a:r>
            <a:endParaRPr sz="3900">
              <a:latin typeface="Trebuchet MS"/>
              <a:cs typeface="Trebuchet MS"/>
            </a:endParaRPr>
          </a:p>
          <a:p>
            <a:pPr marL="584200" marR="5080" indent="-571500" algn="just">
              <a:lnSpc>
                <a:spcPts val="4200"/>
              </a:lnSpc>
              <a:spcBef>
                <a:spcPts val="700"/>
              </a:spcBef>
              <a:buSzPct val="123076"/>
              <a:buFont typeface="Microsoft Sans Serif"/>
              <a:buChar char="•"/>
              <a:tabLst>
                <a:tab pos="584200" algn="l"/>
              </a:tabLst>
            </a:pPr>
            <a:r>
              <a:rPr sz="3900" dirty="0">
                <a:latin typeface="Trebuchet MS"/>
                <a:cs typeface="Trebuchet MS"/>
              </a:rPr>
              <a:t>Б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е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р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і</a:t>
            </a:r>
            <a:r>
              <a:rPr sz="3900" spc="-580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л</a:t>
            </a:r>
            <a:r>
              <a:rPr sz="3900" spc="-58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г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е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н</a:t>
            </a:r>
            <a:r>
              <a:rPr sz="3900" spc="1195" dirty="0">
                <a:latin typeface="Trebuchet MS"/>
                <a:cs typeface="Trebuchet MS"/>
              </a:rPr>
              <a:t> </a:t>
            </a:r>
            <a:r>
              <a:rPr sz="3900" spc="-30" dirty="0">
                <a:latin typeface="Trebuchet MS"/>
                <a:cs typeface="Trebuchet MS"/>
              </a:rPr>
              <a:t>ж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а</a:t>
            </a:r>
            <a:r>
              <a:rPr sz="3900" spc="-58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у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а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п</a:t>
            </a:r>
            <a:r>
              <a:rPr sz="3900" spc="121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н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е</a:t>
            </a:r>
            <a:r>
              <a:rPr sz="3900" spc="-570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л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і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к</a:t>
            </a:r>
            <a:r>
              <a:rPr sz="3900" spc="-5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т</a:t>
            </a:r>
            <a:r>
              <a:rPr sz="3900" spc="-575" dirty="0">
                <a:latin typeface="Trebuchet MS"/>
                <a:cs typeface="Trebuchet MS"/>
              </a:rPr>
              <a:t> </a:t>
            </a:r>
            <a:r>
              <a:rPr sz="3900" spc="-25" dirty="0">
                <a:latin typeface="Trebuchet MS"/>
                <a:cs typeface="Trebuchet MS"/>
              </a:rPr>
              <a:t>е</a:t>
            </a:r>
            <a:r>
              <a:rPr sz="3900" spc="-570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н </a:t>
            </a:r>
            <a:r>
              <a:rPr sz="3900" spc="229" dirty="0">
                <a:latin typeface="Microsoft Sans Serif"/>
                <a:cs typeface="Microsoft Sans Serif"/>
              </a:rPr>
              <a:t>қ</a:t>
            </a:r>
            <a:r>
              <a:rPr sz="3900" spc="229" dirty="0">
                <a:latin typeface="Trebuchet MS"/>
                <a:cs typeface="Trebuchet MS"/>
              </a:rPr>
              <a:t>ажетті</a:t>
            </a:r>
            <a:r>
              <a:rPr sz="3900" spc="705" dirty="0">
                <a:latin typeface="Trebuchet MS"/>
                <a:cs typeface="Trebuchet MS"/>
              </a:rPr>
              <a:t> </a:t>
            </a:r>
            <a:r>
              <a:rPr sz="3900" spc="280" dirty="0">
                <a:latin typeface="Trebuchet MS"/>
                <a:cs typeface="Trebuchet MS"/>
              </a:rPr>
              <a:t>н</a:t>
            </a:r>
            <a:r>
              <a:rPr sz="3900" spc="280" dirty="0">
                <a:latin typeface="Microsoft Sans Serif"/>
                <a:cs typeface="Microsoft Sans Serif"/>
              </a:rPr>
              <a:t>ә</a:t>
            </a:r>
            <a:r>
              <a:rPr sz="3900" spc="280" dirty="0">
                <a:latin typeface="Trebuchet MS"/>
                <a:cs typeface="Trebuchet MS"/>
              </a:rPr>
              <a:t>тиже</a:t>
            </a:r>
            <a:r>
              <a:rPr sz="3900" spc="710" dirty="0">
                <a:latin typeface="Trebuchet MS"/>
                <a:cs typeface="Trebuchet MS"/>
              </a:rPr>
              <a:t> </a:t>
            </a:r>
            <a:r>
              <a:rPr sz="3900" spc="300" dirty="0">
                <a:latin typeface="Trebuchet MS"/>
                <a:cs typeface="Trebuchet MS"/>
              </a:rPr>
              <a:t>бермегенін</a:t>
            </a:r>
            <a:r>
              <a:rPr sz="3900" dirty="0">
                <a:latin typeface="Trebuchet MS"/>
                <a:cs typeface="Trebuchet MS"/>
              </a:rPr>
              <a:t> </a:t>
            </a:r>
            <a:r>
              <a:rPr sz="3900" spc="-35" dirty="0">
                <a:latin typeface="Trebuchet MS"/>
                <a:cs typeface="Trebuchet MS"/>
              </a:rPr>
              <a:t>талда</a:t>
            </a:r>
            <a:r>
              <a:rPr sz="3900" spc="-35" dirty="0">
                <a:latin typeface="Microsoft Sans Serif"/>
                <a:cs typeface="Microsoft Sans Serif"/>
              </a:rPr>
              <a:t>ң</a:t>
            </a:r>
            <a:r>
              <a:rPr sz="3900" spc="-35" dirty="0">
                <a:latin typeface="Trebuchet MS"/>
                <a:cs typeface="Trebuchet MS"/>
              </a:rPr>
              <a:t>ыз</a:t>
            </a:r>
            <a:endParaRPr sz="3900">
              <a:latin typeface="Trebuchet MS"/>
              <a:cs typeface="Trebuchet MS"/>
            </a:endParaRPr>
          </a:p>
          <a:p>
            <a:pPr marL="584200" marR="13970" indent="-571500" algn="just">
              <a:lnSpc>
                <a:spcPts val="4200"/>
              </a:lnSpc>
              <a:spcBef>
                <a:spcPts val="640"/>
              </a:spcBef>
              <a:buSzPct val="123076"/>
              <a:buFont typeface="Microsoft Sans Serif"/>
              <a:buChar char="•"/>
              <a:tabLst>
                <a:tab pos="584200" algn="l"/>
              </a:tabLst>
            </a:pPr>
            <a:r>
              <a:rPr sz="3900" dirty="0">
                <a:latin typeface="Trebuchet MS"/>
                <a:cs typeface="Trebuchet MS"/>
              </a:rPr>
              <a:t>Идеяны</a:t>
            </a:r>
            <a:r>
              <a:rPr sz="3900" spc="-175" dirty="0">
                <a:latin typeface="Trebuchet MS"/>
                <a:cs typeface="Trebuchet MS"/>
              </a:rPr>
              <a:t> </a:t>
            </a:r>
            <a:r>
              <a:rPr sz="3900" spc="-50" dirty="0">
                <a:latin typeface="Trebuchet MS"/>
                <a:cs typeface="Trebuchet MS"/>
              </a:rPr>
              <a:t>на</a:t>
            </a:r>
            <a:r>
              <a:rPr sz="3900" spc="-50" dirty="0">
                <a:latin typeface="Microsoft Sans Serif"/>
                <a:cs typeface="Microsoft Sans Serif"/>
              </a:rPr>
              <a:t>қ</a:t>
            </a:r>
            <a:r>
              <a:rPr sz="3900" spc="-50" dirty="0">
                <a:latin typeface="Trebuchet MS"/>
                <a:cs typeface="Trebuchet MS"/>
              </a:rPr>
              <a:t>тыла</a:t>
            </a:r>
            <a:r>
              <a:rPr sz="3900" spc="-50" dirty="0">
                <a:latin typeface="Microsoft Sans Serif"/>
                <a:cs typeface="Microsoft Sans Serif"/>
              </a:rPr>
              <a:t>ң</a:t>
            </a:r>
            <a:r>
              <a:rPr sz="3900" spc="-50" dirty="0">
                <a:latin typeface="Trebuchet MS"/>
                <a:cs typeface="Trebuchet MS"/>
              </a:rPr>
              <a:t>ыз</a:t>
            </a:r>
            <a:r>
              <a:rPr sz="3900" spc="-175" dirty="0">
                <a:latin typeface="Trebuchet MS"/>
                <a:cs typeface="Trebuchet MS"/>
              </a:rPr>
              <a:t> </a:t>
            </a:r>
            <a:r>
              <a:rPr sz="3900" dirty="0">
                <a:latin typeface="Trebuchet MS"/>
                <a:cs typeface="Trebuchet MS"/>
              </a:rPr>
              <a:t>ж</a:t>
            </a:r>
            <a:r>
              <a:rPr sz="3900" dirty="0">
                <a:latin typeface="Microsoft Sans Serif"/>
                <a:cs typeface="Microsoft Sans Serif"/>
              </a:rPr>
              <a:t>ә</a:t>
            </a:r>
            <a:r>
              <a:rPr sz="3900" dirty="0">
                <a:latin typeface="Trebuchet MS"/>
                <a:cs typeface="Trebuchet MS"/>
              </a:rPr>
              <a:t>не</a:t>
            </a:r>
            <a:r>
              <a:rPr sz="3900" spc="-175" dirty="0">
                <a:latin typeface="Trebuchet MS"/>
                <a:cs typeface="Trebuchet MS"/>
              </a:rPr>
              <a:t> </a:t>
            </a:r>
            <a:r>
              <a:rPr sz="3900" spc="-10" dirty="0">
                <a:latin typeface="Trebuchet MS"/>
                <a:cs typeface="Trebuchet MS"/>
              </a:rPr>
              <a:t>ке</a:t>
            </a:r>
            <a:r>
              <a:rPr sz="3900" spc="-10" dirty="0">
                <a:latin typeface="Microsoft Sans Serif"/>
                <a:cs typeface="Microsoft Sans Serif"/>
              </a:rPr>
              <a:t>ң</a:t>
            </a:r>
            <a:r>
              <a:rPr sz="3900" spc="-10" dirty="0">
                <a:latin typeface="Trebuchet MS"/>
                <a:cs typeface="Trebuchet MS"/>
              </a:rPr>
              <a:t>ес бері</a:t>
            </a:r>
            <a:r>
              <a:rPr sz="3900" spc="-10" dirty="0">
                <a:latin typeface="Microsoft Sans Serif"/>
                <a:cs typeface="Microsoft Sans Serif"/>
              </a:rPr>
              <a:t>ң</a:t>
            </a:r>
            <a:r>
              <a:rPr sz="3900" spc="-10" dirty="0">
                <a:latin typeface="Trebuchet MS"/>
                <a:cs typeface="Trebuchet MS"/>
              </a:rPr>
              <a:t>із</a:t>
            </a:r>
            <a:endParaRPr sz="3900">
              <a:latin typeface="Trebuchet MS"/>
              <a:cs typeface="Trebuchet MS"/>
            </a:endParaRPr>
          </a:p>
          <a:p>
            <a:pPr marL="583565" indent="-570865" algn="just">
              <a:lnSpc>
                <a:spcPct val="100000"/>
              </a:lnSpc>
              <a:spcBef>
                <a:spcPts val="100"/>
              </a:spcBef>
              <a:buSzPct val="123076"/>
              <a:buChar char="•"/>
              <a:tabLst>
                <a:tab pos="583565" algn="l"/>
              </a:tabLst>
            </a:pPr>
            <a:r>
              <a:rPr sz="3900" spc="-10" dirty="0">
                <a:latin typeface="Microsoft Sans Serif"/>
                <a:cs typeface="Microsoft Sans Serif"/>
              </a:rPr>
              <a:t>Қ</a:t>
            </a:r>
            <a:r>
              <a:rPr sz="3900" spc="-10" dirty="0">
                <a:latin typeface="Trebuchet MS"/>
                <a:cs typeface="Trebuchet MS"/>
              </a:rPr>
              <a:t>айталау</a:t>
            </a:r>
            <a:endParaRPr sz="39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6431" y="3706367"/>
            <a:ext cx="7601711" cy="37551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49728" y="3611879"/>
            <a:ext cx="803275" cy="388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5"/>
              </a:lnSpc>
            </a:pPr>
            <a:r>
              <a:rPr sz="2450" b="1" spc="-20" dirty="0">
                <a:solidFill>
                  <a:srgbClr val="FF9F37"/>
                </a:solidFill>
                <a:latin typeface="Arial"/>
                <a:cs typeface="Arial"/>
              </a:rPr>
              <a:t>Идея</a:t>
            </a:r>
            <a:endParaRPr sz="2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24504" y="6265164"/>
            <a:ext cx="2356485" cy="11036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309880">
              <a:lnSpc>
                <a:spcPts val="2805"/>
              </a:lnSpc>
            </a:pPr>
            <a:r>
              <a:rPr sz="2800" dirty="0">
                <a:latin typeface="Microsoft Sans Serif"/>
                <a:cs typeface="Microsoft Sans Serif"/>
              </a:rPr>
              <a:t>Іске</a:t>
            </a:r>
            <a:r>
              <a:rPr sz="2800" spc="-18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асыру</a:t>
            </a:r>
            <a:endParaRPr sz="2800">
              <a:latin typeface="Microsoft Sans Serif"/>
              <a:cs typeface="Microsoft Sans Serif"/>
            </a:endParaRPr>
          </a:p>
          <a:p>
            <a:pPr marL="447675">
              <a:lnSpc>
                <a:spcPct val="100000"/>
              </a:lnSpc>
              <a:spcBef>
                <a:spcPts val="2380"/>
              </a:spcBef>
            </a:pPr>
            <a:r>
              <a:rPr sz="2800" spc="-10" dirty="0">
                <a:latin typeface="Microsoft Sans Serif"/>
                <a:cs typeface="Microsoft Sans Serif"/>
              </a:rPr>
              <a:t>Сұраныс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271504" y="4315967"/>
            <a:ext cx="2428240" cy="363220"/>
          </a:xfrm>
          <a:custGeom>
            <a:avLst/>
            <a:gdLst/>
            <a:ahLst/>
            <a:cxnLst/>
            <a:rect l="l" t="t" r="r" b="b"/>
            <a:pathLst>
              <a:path w="2428240" h="363220">
                <a:moveTo>
                  <a:pt x="2427732" y="362712"/>
                </a:moveTo>
                <a:lnTo>
                  <a:pt x="0" y="362712"/>
                </a:lnTo>
                <a:lnTo>
                  <a:pt x="0" y="0"/>
                </a:lnTo>
                <a:lnTo>
                  <a:pt x="2427732" y="0"/>
                </a:lnTo>
                <a:lnTo>
                  <a:pt x="2427732" y="362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258295" y="4229951"/>
            <a:ext cx="231457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>
                <a:latin typeface="Microsoft Sans Serif"/>
                <a:cs typeface="Microsoft Sans Serif"/>
              </a:rPr>
              <a:t>Қатені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талдау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058143" y="6492240"/>
            <a:ext cx="2694940" cy="967740"/>
          </a:xfrm>
          <a:custGeom>
            <a:avLst/>
            <a:gdLst/>
            <a:ahLst/>
            <a:cxnLst/>
            <a:rect l="l" t="t" r="r" b="b"/>
            <a:pathLst>
              <a:path w="2694940" h="967740">
                <a:moveTo>
                  <a:pt x="2694432" y="967739"/>
                </a:moveTo>
                <a:lnTo>
                  <a:pt x="0" y="967739"/>
                </a:lnTo>
                <a:lnTo>
                  <a:pt x="0" y="0"/>
                </a:lnTo>
                <a:lnTo>
                  <a:pt x="2694432" y="0"/>
                </a:lnTo>
                <a:lnTo>
                  <a:pt x="2694432" y="967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055350" y="6395719"/>
            <a:ext cx="2598420" cy="79756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>
              <a:lnSpc>
                <a:spcPts val="2730"/>
              </a:lnSpc>
              <a:spcBef>
                <a:spcPts val="710"/>
              </a:spcBef>
            </a:pPr>
            <a:r>
              <a:rPr sz="2800" spc="-50" dirty="0">
                <a:latin typeface="Microsoft Sans Serif"/>
                <a:cs typeface="Microsoft Sans Serif"/>
              </a:rPr>
              <a:t>Эксперименттік </a:t>
            </a:r>
            <a:r>
              <a:rPr sz="2800" spc="-10" dirty="0">
                <a:latin typeface="Microsoft Sans Serif"/>
                <a:cs typeface="Microsoft Sans Serif"/>
              </a:rPr>
              <a:t>нәтиже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69977"/>
            <a:ext cx="1746885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50" dirty="0"/>
              <a:t>Бірнеше</a:t>
            </a:r>
            <a:r>
              <a:rPr sz="6350" spc="-204" dirty="0"/>
              <a:t> </a:t>
            </a:r>
            <a:r>
              <a:rPr sz="6350" dirty="0"/>
              <a:t>тапсырманы</a:t>
            </a:r>
            <a:r>
              <a:rPr sz="6350" spc="-200" dirty="0"/>
              <a:t> </a:t>
            </a:r>
            <a:r>
              <a:rPr sz="6350" dirty="0"/>
              <a:t>бір</a:t>
            </a:r>
            <a:r>
              <a:rPr sz="6350" spc="-200" dirty="0"/>
              <a:t> </a:t>
            </a:r>
            <a:r>
              <a:rPr sz="6350" dirty="0"/>
              <a:t>уақытта</a:t>
            </a:r>
            <a:r>
              <a:rPr sz="6350" spc="-204" dirty="0"/>
              <a:t> </a:t>
            </a:r>
            <a:r>
              <a:rPr sz="6350" spc="-10" dirty="0"/>
              <a:t>орындау</a:t>
            </a:r>
            <a:endParaRPr sz="6350"/>
          </a:p>
        </p:txBody>
      </p:sp>
      <p:sp>
        <p:nvSpPr>
          <p:cNvPr id="3" name="object 3"/>
          <p:cNvSpPr/>
          <p:nvPr/>
        </p:nvSpPr>
        <p:spPr>
          <a:xfrm>
            <a:off x="682993" y="1726387"/>
            <a:ext cx="6661784" cy="7061834"/>
          </a:xfrm>
          <a:custGeom>
            <a:avLst/>
            <a:gdLst/>
            <a:ahLst/>
            <a:cxnLst/>
            <a:rect l="l" t="t" r="r" b="b"/>
            <a:pathLst>
              <a:path w="6661784" h="7061834">
                <a:moveTo>
                  <a:pt x="6635254" y="7061492"/>
                </a:moveTo>
                <a:lnTo>
                  <a:pt x="26174" y="7061492"/>
                </a:lnTo>
                <a:lnTo>
                  <a:pt x="22453" y="7061225"/>
                </a:lnTo>
                <a:lnTo>
                  <a:pt x="0" y="7035304"/>
                </a:lnTo>
                <a:lnTo>
                  <a:pt x="0" y="26174"/>
                </a:lnTo>
                <a:lnTo>
                  <a:pt x="26174" y="0"/>
                </a:lnTo>
                <a:lnTo>
                  <a:pt x="6635254" y="0"/>
                </a:lnTo>
                <a:lnTo>
                  <a:pt x="66614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009130"/>
                </a:lnTo>
                <a:lnTo>
                  <a:pt x="26174" y="7009130"/>
                </a:lnTo>
                <a:lnTo>
                  <a:pt x="52349" y="7035304"/>
                </a:lnTo>
                <a:lnTo>
                  <a:pt x="6661429" y="7035304"/>
                </a:lnTo>
                <a:lnTo>
                  <a:pt x="6661162" y="7039038"/>
                </a:lnTo>
                <a:lnTo>
                  <a:pt x="6638975" y="7061225"/>
                </a:lnTo>
                <a:lnTo>
                  <a:pt x="6635254" y="7061492"/>
                </a:lnTo>
                <a:close/>
              </a:path>
              <a:path w="6661784" h="706183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661784" h="7061834">
                <a:moveTo>
                  <a:pt x="66090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09080" y="26174"/>
                </a:lnTo>
                <a:lnTo>
                  <a:pt x="6609080" y="52362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6609080" y="26174"/>
                </a:lnTo>
                <a:lnTo>
                  <a:pt x="6635254" y="52362"/>
                </a:lnTo>
                <a:lnTo>
                  <a:pt x="6661429" y="52362"/>
                </a:lnTo>
                <a:lnTo>
                  <a:pt x="6661429" y="7009130"/>
                </a:lnTo>
                <a:lnTo>
                  <a:pt x="6635254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52362"/>
                </a:moveTo>
                <a:lnTo>
                  <a:pt x="6635254" y="52362"/>
                </a:lnTo>
                <a:lnTo>
                  <a:pt x="6609080" y="26174"/>
                </a:lnTo>
                <a:lnTo>
                  <a:pt x="6661429" y="26174"/>
                </a:lnTo>
                <a:lnTo>
                  <a:pt x="6661429" y="52362"/>
                </a:lnTo>
                <a:close/>
              </a:path>
              <a:path w="6661784" h="7061834">
                <a:moveTo>
                  <a:pt x="52349" y="7035304"/>
                </a:moveTo>
                <a:lnTo>
                  <a:pt x="26174" y="7009130"/>
                </a:lnTo>
                <a:lnTo>
                  <a:pt x="52349" y="7009130"/>
                </a:lnTo>
                <a:lnTo>
                  <a:pt x="52349" y="7035304"/>
                </a:lnTo>
                <a:close/>
              </a:path>
              <a:path w="6661784" h="7061834">
                <a:moveTo>
                  <a:pt x="6609080" y="7035304"/>
                </a:moveTo>
                <a:lnTo>
                  <a:pt x="52349" y="7035304"/>
                </a:lnTo>
                <a:lnTo>
                  <a:pt x="52349" y="7009130"/>
                </a:lnTo>
                <a:lnTo>
                  <a:pt x="6609080" y="7009130"/>
                </a:lnTo>
                <a:lnTo>
                  <a:pt x="6609080" y="7035304"/>
                </a:lnTo>
                <a:close/>
              </a:path>
              <a:path w="6661784" h="7061834">
                <a:moveTo>
                  <a:pt x="6661429" y="7035304"/>
                </a:moveTo>
                <a:lnTo>
                  <a:pt x="6609080" y="7035304"/>
                </a:lnTo>
                <a:lnTo>
                  <a:pt x="6635254" y="7009130"/>
                </a:lnTo>
                <a:lnTo>
                  <a:pt x="6661429" y="7009130"/>
                </a:lnTo>
                <a:lnTo>
                  <a:pt x="6661429" y="703530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pc="-10" dirty="0"/>
              <a:t>floor_lamp_review</a:t>
            </a:r>
            <a:r>
              <a:rPr spc="-20" dirty="0"/>
              <a:t> </a:t>
            </a:r>
            <a:r>
              <a:rPr dirty="0"/>
              <a:t>=</a:t>
            </a:r>
            <a:r>
              <a:rPr spc="-25" dirty="0"/>
              <a:t> """</a:t>
            </a:r>
          </a:p>
          <a:p>
            <a:pPr marL="12700" marR="5080">
              <a:lnSpc>
                <a:spcPct val="100000"/>
              </a:lnSpc>
              <a:spcBef>
                <a:spcPts val="465"/>
              </a:spcBef>
            </a:pPr>
            <a:r>
              <a:rPr dirty="0"/>
              <a:t>Ма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ан</a:t>
            </a:r>
            <a:r>
              <a:rPr spc="-90" dirty="0"/>
              <a:t> </a:t>
            </a:r>
            <a:r>
              <a:rPr dirty="0"/>
              <a:t>жатын</a:t>
            </a:r>
            <a:r>
              <a:rPr spc="-90" dirty="0"/>
              <a:t> </a:t>
            </a:r>
            <a:r>
              <a:rPr dirty="0"/>
              <a:t>б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лмеге</a:t>
            </a:r>
            <a:r>
              <a:rPr spc="-75" dirty="0"/>
              <a:t> </a:t>
            </a:r>
            <a:r>
              <a:rPr spc="-40" dirty="0"/>
              <a:t>жа</a:t>
            </a:r>
            <a:r>
              <a:rPr spc="-40" dirty="0">
                <a:latin typeface="Microsoft Sans Serif"/>
                <a:cs typeface="Microsoft Sans Serif"/>
              </a:rPr>
              <a:t>қ</a:t>
            </a:r>
            <a:r>
              <a:rPr spc="-40" dirty="0"/>
              <a:t>сы</a:t>
            </a:r>
            <a:r>
              <a:rPr spc="-75" dirty="0"/>
              <a:t> </a:t>
            </a:r>
            <a:r>
              <a:rPr dirty="0"/>
              <a:t>шам</a:t>
            </a:r>
            <a:r>
              <a:rPr spc="-75" dirty="0"/>
              <a:t> </a:t>
            </a:r>
            <a:r>
              <a:rPr spc="-10" dirty="0"/>
              <a:t>керек </a:t>
            </a:r>
            <a:r>
              <a:rPr dirty="0"/>
              <a:t>болды,</a:t>
            </a:r>
            <a:r>
              <a:rPr spc="-95" dirty="0"/>
              <a:t> </a:t>
            </a:r>
            <a:r>
              <a:rPr dirty="0"/>
              <a:t>ол</a:t>
            </a:r>
            <a:r>
              <a:rPr spc="-95" dirty="0"/>
              <a:t> </a:t>
            </a:r>
            <a:r>
              <a:rPr spc="-30" dirty="0">
                <a:latin typeface="Microsoft Sans Serif"/>
                <a:cs typeface="Microsoft Sans Serif"/>
              </a:rPr>
              <a:t>қ</a:t>
            </a:r>
            <a:r>
              <a:rPr spc="-30" dirty="0"/>
              <a:t>осымша</a:t>
            </a:r>
            <a:r>
              <a:rPr spc="-95" dirty="0"/>
              <a:t> </a:t>
            </a:r>
            <a:r>
              <a:rPr spc="-25" dirty="0"/>
              <a:t>са</a:t>
            </a:r>
            <a:r>
              <a:rPr spc="-25" dirty="0">
                <a:latin typeface="Microsoft Sans Serif"/>
                <a:cs typeface="Microsoft Sans Serif"/>
              </a:rPr>
              <a:t>қ</a:t>
            </a:r>
            <a:r>
              <a:rPr spc="-25" dirty="0"/>
              <a:t>тауды</a:t>
            </a:r>
            <a:r>
              <a:rPr spc="-90" dirty="0"/>
              <a:t> </a:t>
            </a:r>
            <a:r>
              <a:rPr spc="-10" dirty="0">
                <a:latin typeface="Microsoft Sans Serif"/>
                <a:cs typeface="Microsoft Sans Serif"/>
              </a:rPr>
              <a:t>ұ</a:t>
            </a:r>
            <a:r>
              <a:rPr spc="-10" dirty="0"/>
              <a:t>сынады </a:t>
            </a:r>
            <a:r>
              <a:rPr dirty="0"/>
              <a:t>ж</a:t>
            </a:r>
            <a:r>
              <a:rPr dirty="0">
                <a:latin typeface="Microsoft Sans Serif"/>
                <a:cs typeface="Microsoft Sans Serif"/>
              </a:rPr>
              <a:t>ә</a:t>
            </a:r>
            <a:r>
              <a:rPr dirty="0"/>
              <a:t>не</a:t>
            </a:r>
            <a:r>
              <a:rPr spc="-50" dirty="0"/>
              <a:t> </a:t>
            </a:r>
            <a:r>
              <a:rPr dirty="0"/>
              <a:t>тым</a:t>
            </a:r>
            <a:r>
              <a:rPr spc="-50" dirty="0"/>
              <a:t> </a:t>
            </a:r>
            <a:r>
              <a:rPr spc="-30" dirty="0">
                <a:latin typeface="Microsoft Sans Serif"/>
                <a:cs typeface="Microsoft Sans Serif"/>
              </a:rPr>
              <a:t>қ</a:t>
            </a:r>
            <a:r>
              <a:rPr spc="-30" dirty="0"/>
              <a:t>ымбат</a:t>
            </a:r>
            <a:r>
              <a:rPr spc="-45" dirty="0"/>
              <a:t> </a:t>
            </a:r>
            <a:r>
              <a:rPr dirty="0"/>
              <a:t>емес</a:t>
            </a:r>
            <a:r>
              <a:rPr spc="-50" dirty="0"/>
              <a:t> </a:t>
            </a:r>
            <a:r>
              <a:rPr dirty="0"/>
              <a:t>еді.</a:t>
            </a:r>
            <a:r>
              <a:rPr spc="-50" dirty="0"/>
              <a:t> </a:t>
            </a:r>
            <a:r>
              <a:rPr spc="-10" dirty="0"/>
              <a:t>Жеткізу </a:t>
            </a:r>
            <a:r>
              <a:rPr dirty="0"/>
              <a:t>жылдам</a:t>
            </a:r>
            <a:r>
              <a:rPr spc="-95" dirty="0"/>
              <a:t> </a:t>
            </a:r>
            <a:r>
              <a:rPr dirty="0"/>
              <a:t>болды.</a:t>
            </a:r>
            <a:r>
              <a:rPr spc="-95" dirty="0"/>
              <a:t> </a:t>
            </a:r>
            <a:r>
              <a:rPr dirty="0"/>
              <a:t>Бізді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spc="10" dirty="0">
                <a:latin typeface="Microsoft Sans Serif"/>
                <a:cs typeface="Microsoft Sans Serif"/>
              </a:rPr>
              <a:t> </a:t>
            </a:r>
            <a:r>
              <a:rPr dirty="0"/>
              <a:t>шамны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20" dirty="0"/>
              <a:t>сымы </a:t>
            </a:r>
            <a:r>
              <a:rPr dirty="0"/>
              <a:t>ж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нелту</a:t>
            </a:r>
            <a:r>
              <a:rPr spc="-60" dirty="0"/>
              <a:t> </a:t>
            </a:r>
            <a:r>
              <a:rPr dirty="0"/>
              <a:t>кезінде</a:t>
            </a:r>
            <a:r>
              <a:rPr spc="-55" dirty="0"/>
              <a:t> 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зіліп,</a:t>
            </a:r>
            <a:r>
              <a:rPr spc="-55" dirty="0"/>
              <a:t> </a:t>
            </a:r>
            <a:r>
              <a:rPr spc="-10" dirty="0"/>
              <a:t>компания </a:t>
            </a:r>
            <a:r>
              <a:rPr dirty="0"/>
              <a:t>жа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/>
              <a:t>асын</a:t>
            </a:r>
            <a:r>
              <a:rPr spc="-120" dirty="0"/>
              <a:t> </a:t>
            </a:r>
            <a:r>
              <a:rPr spc="-35" dirty="0">
                <a:latin typeface="Microsoft Sans Serif"/>
                <a:cs typeface="Microsoft Sans Serif"/>
              </a:rPr>
              <a:t>қ</a:t>
            </a:r>
            <a:r>
              <a:rPr spc="-35" dirty="0"/>
              <a:t>уана</a:t>
            </a:r>
            <a:r>
              <a:rPr spc="-110" dirty="0"/>
              <a:t> </a:t>
            </a:r>
            <a:r>
              <a:rPr dirty="0"/>
              <a:t>жіберді.</a:t>
            </a:r>
            <a:r>
              <a:rPr spc="-105" dirty="0"/>
              <a:t> </a:t>
            </a:r>
            <a:r>
              <a:rPr dirty="0"/>
              <a:t>Жеткізу</a:t>
            </a:r>
            <a:r>
              <a:rPr spc="-110" dirty="0"/>
              <a:t> </a:t>
            </a:r>
            <a:r>
              <a:rPr spc="-25" dirty="0"/>
              <a:t>де </a:t>
            </a:r>
            <a:r>
              <a:rPr dirty="0"/>
              <a:t>бірнеше</a:t>
            </a:r>
            <a:r>
              <a:rPr spc="-45" dirty="0"/>
              <a:t> </a:t>
            </a:r>
            <a:r>
              <a:rPr dirty="0"/>
              <a:t>к</a:t>
            </a:r>
            <a:r>
              <a:rPr dirty="0">
                <a:latin typeface="Microsoft Sans Serif"/>
                <a:cs typeface="Microsoft Sans Serif"/>
              </a:rPr>
              <a:t>ү</a:t>
            </a:r>
            <a:r>
              <a:rPr dirty="0"/>
              <a:t>н</a:t>
            </a:r>
            <a:r>
              <a:rPr spc="-50" dirty="0"/>
              <a:t> </a:t>
            </a:r>
            <a:r>
              <a:rPr dirty="0"/>
              <a:t>ішінде</a:t>
            </a:r>
            <a:r>
              <a:rPr spc="-45" dirty="0"/>
              <a:t> </a:t>
            </a:r>
            <a:r>
              <a:rPr spc="-10" dirty="0"/>
              <a:t>болды.</a:t>
            </a:r>
          </a:p>
          <a:p>
            <a:pPr marL="12700" marR="68580">
              <a:lnSpc>
                <a:spcPct val="100000"/>
              </a:lnSpc>
              <a:spcBef>
                <a:spcPts val="465"/>
              </a:spcBef>
            </a:pPr>
            <a:r>
              <a:rPr spc="-35" dirty="0">
                <a:latin typeface="Microsoft Sans Serif"/>
                <a:cs typeface="Microsoft Sans Serif"/>
              </a:rPr>
              <a:t>Құ</a:t>
            </a:r>
            <a:r>
              <a:rPr spc="-35" dirty="0"/>
              <a:t>растыру</a:t>
            </a:r>
            <a:r>
              <a:rPr spc="-95" dirty="0"/>
              <a:t> </a:t>
            </a:r>
            <a:r>
              <a:rPr dirty="0"/>
              <a:t>о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dirty="0"/>
              <a:t>ай</a:t>
            </a:r>
            <a:r>
              <a:rPr spc="-90" dirty="0"/>
              <a:t> </a:t>
            </a:r>
            <a:r>
              <a:rPr dirty="0"/>
              <a:t>болды.</a:t>
            </a:r>
            <a:r>
              <a:rPr spc="-90" dirty="0"/>
              <a:t> </a:t>
            </a:r>
            <a:r>
              <a:rPr dirty="0"/>
              <a:t>Ма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ан</a:t>
            </a:r>
            <a:r>
              <a:rPr spc="-100" dirty="0"/>
              <a:t> </a:t>
            </a:r>
            <a:r>
              <a:rPr dirty="0"/>
              <a:t>бір</a:t>
            </a:r>
            <a:r>
              <a:rPr spc="-95" dirty="0"/>
              <a:t> </a:t>
            </a:r>
            <a:r>
              <a:rPr spc="-10" dirty="0"/>
              <a:t>б</a:t>
            </a:r>
            <a:r>
              <a:rPr spc="-10" dirty="0">
                <a:latin typeface="Microsoft Sans Serif"/>
                <a:cs typeface="Microsoft Sans Serif"/>
              </a:rPr>
              <a:t>ө</a:t>
            </a:r>
            <a:r>
              <a:rPr spc="-10" dirty="0"/>
              <a:t>лік </a:t>
            </a:r>
            <a:r>
              <a:rPr dirty="0"/>
              <a:t>жетіспеді,</a:t>
            </a:r>
            <a:r>
              <a:rPr spc="-85" dirty="0"/>
              <a:t> </a:t>
            </a:r>
            <a:r>
              <a:rPr spc="-30" dirty="0"/>
              <a:t>сонды</a:t>
            </a:r>
            <a:r>
              <a:rPr spc="-30" dirty="0">
                <a:latin typeface="Microsoft Sans Serif"/>
                <a:cs typeface="Microsoft Sans Serif"/>
              </a:rPr>
              <a:t>қ</a:t>
            </a:r>
            <a:r>
              <a:rPr spc="-30" dirty="0"/>
              <a:t>тан</a:t>
            </a:r>
            <a:r>
              <a:rPr spc="-95" dirty="0"/>
              <a:t> </a:t>
            </a:r>
            <a:r>
              <a:rPr spc="-25" dirty="0"/>
              <a:t>мен </a:t>
            </a:r>
            <a:r>
              <a:rPr spc="-10" dirty="0"/>
              <a:t>т</a:t>
            </a:r>
            <a:r>
              <a:rPr spc="-10" dirty="0">
                <a:latin typeface="Microsoft Sans Serif"/>
                <a:cs typeface="Microsoft Sans Serif"/>
              </a:rPr>
              <a:t>ұ</a:t>
            </a:r>
            <a:r>
              <a:rPr spc="-10" dirty="0"/>
              <a:t>тынушылар</a:t>
            </a:r>
            <a:r>
              <a:rPr spc="-10" dirty="0">
                <a:latin typeface="Microsoft Sans Serif"/>
                <a:cs typeface="Microsoft Sans Serif"/>
              </a:rPr>
              <a:t>ғ</a:t>
            </a:r>
            <a:r>
              <a:rPr spc="-10" dirty="0"/>
              <a:t>а</a:t>
            </a:r>
            <a:r>
              <a:rPr spc="-145" dirty="0"/>
              <a:t> </a:t>
            </a:r>
            <a:r>
              <a:rPr spc="-25" dirty="0">
                <a:latin typeface="Microsoft Sans Serif"/>
                <a:cs typeface="Microsoft Sans Serif"/>
              </a:rPr>
              <a:t>қ</a:t>
            </a:r>
            <a:r>
              <a:rPr spc="-25" dirty="0"/>
              <a:t>олдау</a:t>
            </a:r>
            <a:r>
              <a:rPr spc="-145" dirty="0"/>
              <a:t> </a:t>
            </a:r>
            <a:r>
              <a:rPr spc="-10" dirty="0"/>
              <a:t>к</a:t>
            </a:r>
            <a:r>
              <a:rPr spc="-10" dirty="0">
                <a:latin typeface="Microsoft Sans Serif"/>
                <a:cs typeface="Microsoft Sans Serif"/>
              </a:rPr>
              <a:t>ө</a:t>
            </a:r>
            <a:r>
              <a:rPr spc="-10" dirty="0"/>
              <a:t>рсету </a:t>
            </a:r>
            <a:r>
              <a:rPr dirty="0"/>
              <a:t>орталы</a:t>
            </a:r>
            <a:r>
              <a:rPr dirty="0">
                <a:latin typeface="Microsoft Sans Serif"/>
                <a:cs typeface="Microsoft Sans Serif"/>
              </a:rPr>
              <a:t>ғ</a:t>
            </a:r>
            <a:r>
              <a:rPr dirty="0"/>
              <a:t>ына</a:t>
            </a:r>
            <a:r>
              <a:rPr spc="-145" dirty="0"/>
              <a:t> </a:t>
            </a:r>
            <a:r>
              <a:rPr dirty="0"/>
              <a:t>хабарластым,</a:t>
            </a:r>
            <a:r>
              <a:rPr spc="-140" dirty="0"/>
              <a:t> </a:t>
            </a:r>
            <a:r>
              <a:rPr dirty="0"/>
              <a:t>олар</a:t>
            </a:r>
            <a:r>
              <a:rPr spc="-145" dirty="0"/>
              <a:t> </a:t>
            </a:r>
            <a:r>
              <a:rPr spc="-10" dirty="0"/>
              <a:t>ма</a:t>
            </a:r>
            <a:r>
              <a:rPr spc="-10" dirty="0">
                <a:latin typeface="Microsoft Sans Serif"/>
                <a:cs typeface="Microsoft Sans Serif"/>
              </a:rPr>
              <a:t>ғ</a:t>
            </a:r>
            <a:r>
              <a:rPr spc="-10" dirty="0"/>
              <a:t>ан </a:t>
            </a:r>
            <a:r>
              <a:rPr dirty="0"/>
              <a:t>оны</a:t>
            </a:r>
            <a:r>
              <a:rPr spc="-80" dirty="0"/>
              <a:t> </a:t>
            </a:r>
            <a:r>
              <a:rPr dirty="0"/>
              <a:t>тез</a:t>
            </a:r>
            <a:r>
              <a:rPr spc="-65" dirty="0"/>
              <a:t> </a:t>
            </a:r>
            <a:r>
              <a:rPr dirty="0"/>
              <a:t>тапты!</a:t>
            </a:r>
            <a:r>
              <a:rPr spc="-65" dirty="0"/>
              <a:t> </a:t>
            </a:r>
            <a:r>
              <a:rPr dirty="0"/>
              <a:t>Lumina,</a:t>
            </a:r>
            <a:r>
              <a:rPr spc="-70" dirty="0"/>
              <a:t> </a:t>
            </a:r>
            <a:r>
              <a:rPr dirty="0"/>
              <a:t>мені</a:t>
            </a:r>
            <a:r>
              <a:rPr dirty="0">
                <a:latin typeface="Microsoft Sans Serif"/>
                <a:cs typeface="Microsoft Sans Serif"/>
              </a:rPr>
              <a:t>ң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-10" dirty="0"/>
              <a:t>ойымша, 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з</a:t>
            </a:r>
            <a:r>
              <a:rPr spc="-70" dirty="0"/>
              <a:t> </a:t>
            </a:r>
            <a:r>
              <a:rPr dirty="0"/>
              <a:t>т</a:t>
            </a:r>
            <a:r>
              <a:rPr dirty="0">
                <a:latin typeface="Microsoft Sans Serif"/>
                <a:cs typeface="Microsoft Sans Serif"/>
              </a:rPr>
              <a:t>ұ</a:t>
            </a:r>
            <a:r>
              <a:rPr dirty="0"/>
              <a:t>тынушылары</a:t>
            </a:r>
            <a:r>
              <a:rPr spc="-70" dirty="0"/>
              <a:t> </a:t>
            </a:r>
            <a:r>
              <a:rPr dirty="0"/>
              <a:t>мен</a:t>
            </a:r>
            <a:r>
              <a:rPr spc="-85" dirty="0"/>
              <a:t> </a:t>
            </a:r>
            <a:r>
              <a:rPr dirty="0">
                <a:latin typeface="Microsoft Sans Serif"/>
                <a:cs typeface="Microsoft Sans Serif"/>
              </a:rPr>
              <a:t>ө</a:t>
            </a:r>
            <a:r>
              <a:rPr dirty="0"/>
              <a:t>німдері</a:t>
            </a:r>
            <a:r>
              <a:rPr spc="-65" dirty="0"/>
              <a:t> </a:t>
            </a:r>
            <a:r>
              <a:rPr spc="-10" dirty="0"/>
              <a:t>туралы </a:t>
            </a:r>
            <a:r>
              <a:rPr dirty="0"/>
              <a:t>ойлайтын</a:t>
            </a:r>
            <a:r>
              <a:rPr spc="-110" dirty="0"/>
              <a:t> </a:t>
            </a:r>
            <a:r>
              <a:rPr dirty="0"/>
              <a:t>керемет</a:t>
            </a:r>
            <a:r>
              <a:rPr spc="-90" dirty="0"/>
              <a:t> </a:t>
            </a:r>
            <a:r>
              <a:rPr spc="-10" dirty="0"/>
              <a:t>компания!!</a:t>
            </a: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pc="-25" dirty="0"/>
              <a:t>"""</a:t>
            </a:r>
          </a:p>
        </p:txBody>
      </p:sp>
      <p:sp>
        <p:nvSpPr>
          <p:cNvPr id="5" name="object 5"/>
          <p:cNvSpPr/>
          <p:nvPr/>
        </p:nvSpPr>
        <p:spPr>
          <a:xfrm>
            <a:off x="7525372" y="1624977"/>
            <a:ext cx="12066270" cy="7943215"/>
          </a:xfrm>
          <a:custGeom>
            <a:avLst/>
            <a:gdLst/>
            <a:ahLst/>
            <a:cxnLst/>
            <a:rect l="l" t="t" r="r" b="b"/>
            <a:pathLst>
              <a:path w="12066269" h="7943215">
                <a:moveTo>
                  <a:pt x="12039739" y="7942872"/>
                </a:moveTo>
                <a:lnTo>
                  <a:pt x="26174" y="7942872"/>
                </a:lnTo>
                <a:lnTo>
                  <a:pt x="22453" y="7942605"/>
                </a:lnTo>
                <a:lnTo>
                  <a:pt x="0" y="7916684"/>
                </a:lnTo>
                <a:lnTo>
                  <a:pt x="0" y="26174"/>
                </a:lnTo>
                <a:lnTo>
                  <a:pt x="26174" y="0"/>
                </a:lnTo>
                <a:lnTo>
                  <a:pt x="12039739" y="0"/>
                </a:lnTo>
                <a:lnTo>
                  <a:pt x="1206591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7890509"/>
                </a:lnTo>
                <a:lnTo>
                  <a:pt x="26174" y="7890509"/>
                </a:lnTo>
                <a:lnTo>
                  <a:pt x="52349" y="7916684"/>
                </a:lnTo>
                <a:lnTo>
                  <a:pt x="12065914" y="7916684"/>
                </a:lnTo>
                <a:lnTo>
                  <a:pt x="12065647" y="7920418"/>
                </a:lnTo>
                <a:lnTo>
                  <a:pt x="12043460" y="7942605"/>
                </a:lnTo>
                <a:lnTo>
                  <a:pt x="12039739" y="7942872"/>
                </a:lnTo>
                <a:close/>
              </a:path>
              <a:path w="12066269" h="794321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2066269" h="7943215">
                <a:moveTo>
                  <a:pt x="1201356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2013565" y="26174"/>
                </a:lnTo>
                <a:lnTo>
                  <a:pt x="12013565" y="52362"/>
                </a:lnTo>
                <a:close/>
              </a:path>
              <a:path w="12066269" h="7943215">
                <a:moveTo>
                  <a:pt x="12013565" y="7916684"/>
                </a:moveTo>
                <a:lnTo>
                  <a:pt x="12013565" y="26174"/>
                </a:lnTo>
                <a:lnTo>
                  <a:pt x="12039739" y="52362"/>
                </a:lnTo>
                <a:lnTo>
                  <a:pt x="12065914" y="52362"/>
                </a:lnTo>
                <a:lnTo>
                  <a:pt x="12065914" y="7890509"/>
                </a:lnTo>
                <a:lnTo>
                  <a:pt x="12039739" y="7890509"/>
                </a:lnTo>
                <a:lnTo>
                  <a:pt x="12013565" y="7916684"/>
                </a:lnTo>
                <a:close/>
              </a:path>
              <a:path w="12066269" h="7943215">
                <a:moveTo>
                  <a:pt x="12065914" y="52362"/>
                </a:moveTo>
                <a:lnTo>
                  <a:pt x="12039739" y="52362"/>
                </a:lnTo>
                <a:lnTo>
                  <a:pt x="12013565" y="26174"/>
                </a:lnTo>
                <a:lnTo>
                  <a:pt x="12065914" y="26174"/>
                </a:lnTo>
                <a:lnTo>
                  <a:pt x="12065914" y="52362"/>
                </a:lnTo>
                <a:close/>
              </a:path>
              <a:path w="12066269" h="7943215">
                <a:moveTo>
                  <a:pt x="52349" y="7916684"/>
                </a:moveTo>
                <a:lnTo>
                  <a:pt x="26174" y="7890509"/>
                </a:lnTo>
                <a:lnTo>
                  <a:pt x="52349" y="7890509"/>
                </a:lnTo>
                <a:lnTo>
                  <a:pt x="52349" y="7916684"/>
                </a:lnTo>
                <a:close/>
              </a:path>
              <a:path w="12066269" h="7943215">
                <a:moveTo>
                  <a:pt x="12013565" y="7916684"/>
                </a:moveTo>
                <a:lnTo>
                  <a:pt x="52349" y="7916684"/>
                </a:lnTo>
                <a:lnTo>
                  <a:pt x="52349" y="7890509"/>
                </a:lnTo>
                <a:lnTo>
                  <a:pt x="12013565" y="7890509"/>
                </a:lnTo>
                <a:lnTo>
                  <a:pt x="12013565" y="7916684"/>
                </a:lnTo>
                <a:close/>
              </a:path>
              <a:path w="12066269" h="7943215">
                <a:moveTo>
                  <a:pt x="12065914" y="7916684"/>
                </a:moveTo>
                <a:lnTo>
                  <a:pt x="12013565" y="7916684"/>
                </a:lnTo>
                <a:lnTo>
                  <a:pt x="12039739" y="7890509"/>
                </a:lnTo>
                <a:lnTo>
                  <a:pt x="12065914" y="7890509"/>
                </a:lnTo>
                <a:lnTo>
                  <a:pt x="12065914" y="791668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07427" y="1686077"/>
            <a:ext cx="99885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С</a:t>
            </a:r>
            <a:r>
              <a:rPr sz="2200" dirty="0">
                <a:latin typeface="Microsoft Sans Serif"/>
                <a:cs typeface="Microsoft Sans Serif"/>
              </a:rPr>
              <a:t>ұ</a:t>
            </a:r>
            <a:r>
              <a:rPr sz="2200" dirty="0">
                <a:latin typeface="Trebuchet MS"/>
                <a:cs typeface="Trebuchet MS"/>
              </a:rPr>
              <a:t>рау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7427" y="2473477"/>
            <a:ext cx="639381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Microsoft Sans Serif"/>
                <a:cs typeface="Microsoft Sans Serif"/>
              </a:rPr>
              <a:t>Қ</a:t>
            </a:r>
            <a:r>
              <a:rPr sz="2200" spc="-35" dirty="0">
                <a:latin typeface="Trebuchet MS"/>
                <a:cs typeface="Trebuchet MS"/>
              </a:rPr>
              <a:t>арау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тінінен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келесі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элементтерді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аны</a:t>
            </a:r>
            <a:r>
              <a:rPr sz="2200" spc="-10" dirty="0">
                <a:latin typeface="Microsoft Sans Serif"/>
                <a:cs typeface="Microsoft Sans Serif"/>
              </a:rPr>
              <a:t>қ</a:t>
            </a:r>
            <a:r>
              <a:rPr sz="2200" spc="-10" dirty="0">
                <a:latin typeface="Trebuchet MS"/>
                <a:cs typeface="Trebuchet MS"/>
              </a:rPr>
              <a:t>та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ыз: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7427" y="3260876"/>
            <a:ext cx="310007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Сезім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(о</a:t>
            </a:r>
            <a:r>
              <a:rPr sz="2200" dirty="0">
                <a:latin typeface="Microsoft Sans Serif"/>
                <a:cs typeface="Microsoft Sans Serif"/>
              </a:rPr>
              <a:t>ң</a:t>
            </a:r>
            <a:r>
              <a:rPr sz="2200" spc="3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Trebuchet MS"/>
                <a:cs typeface="Trebuchet MS"/>
              </a:rPr>
              <a:t>немесе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теріс)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7427" y="4048276"/>
            <a:ext cx="567944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Рецензент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ашулы</a:t>
            </a:r>
            <a:r>
              <a:rPr sz="2200" spc="-2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ма?</a:t>
            </a:r>
            <a:r>
              <a:rPr sz="2200" spc="-1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(шын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немесе</a:t>
            </a:r>
            <a:r>
              <a:rPr sz="2200" spc="-2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жал</a:t>
            </a:r>
            <a:r>
              <a:rPr sz="2200" spc="-10" dirty="0">
                <a:latin typeface="Microsoft Sans Serif"/>
                <a:cs typeface="Microsoft Sans Serif"/>
              </a:rPr>
              <a:t>ғ</a:t>
            </a:r>
            <a:r>
              <a:rPr sz="2200" spc="-10" dirty="0">
                <a:latin typeface="Trebuchet MS"/>
                <a:cs typeface="Trebuchet MS"/>
              </a:rPr>
              <a:t>ан)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07427" y="4835677"/>
            <a:ext cx="364934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Рецензент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сатып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ал</a:t>
            </a:r>
            <a:r>
              <a:rPr sz="2200" dirty="0">
                <a:latin typeface="Microsoft Sans Serif"/>
                <a:cs typeface="Microsoft Sans Serif"/>
              </a:rPr>
              <a:t>ғ</a:t>
            </a:r>
            <a:r>
              <a:rPr sz="2200" dirty="0">
                <a:latin typeface="Trebuchet MS"/>
                <a:cs typeface="Trebuchet MS"/>
              </a:rPr>
              <a:t>ан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ө</a:t>
            </a:r>
            <a:r>
              <a:rPr sz="2200" spc="-20" dirty="0">
                <a:latin typeface="Trebuchet MS"/>
                <a:cs typeface="Trebuchet MS"/>
              </a:rPr>
              <a:t>нім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07427" y="5623077"/>
            <a:ext cx="335280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Microsoft Sans Serif"/>
                <a:cs typeface="Microsoft Sans Serif"/>
              </a:rPr>
              <a:t>Ө</a:t>
            </a:r>
            <a:r>
              <a:rPr sz="2200" dirty="0">
                <a:latin typeface="Trebuchet MS"/>
                <a:cs typeface="Trebuchet MS"/>
              </a:rPr>
              <a:t>німді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жаса</a:t>
            </a:r>
            <a:r>
              <a:rPr sz="2200" dirty="0">
                <a:latin typeface="Microsoft Sans Serif"/>
                <a:cs typeface="Microsoft Sans Serif"/>
              </a:rPr>
              <a:t>ғ</a:t>
            </a:r>
            <a:r>
              <a:rPr sz="2200" dirty="0">
                <a:latin typeface="Trebuchet MS"/>
                <a:cs typeface="Trebuchet MS"/>
              </a:rPr>
              <a:t>ан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компания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7427" y="6410477"/>
            <a:ext cx="11750675" cy="227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132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Шолу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ү</a:t>
            </a:r>
            <a:r>
              <a:rPr sz="2200" dirty="0">
                <a:latin typeface="Trebuchet MS"/>
                <a:cs typeface="Trebuchet MS"/>
              </a:rPr>
              <a:t>ш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кері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та</a:t>
            </a:r>
            <a:r>
              <a:rPr sz="2200" dirty="0">
                <a:latin typeface="Microsoft Sans Serif"/>
                <a:cs typeface="Microsoft Sans Serif"/>
              </a:rPr>
              <a:t>ң</a:t>
            </a:r>
            <a:r>
              <a:rPr sz="2200" dirty="0">
                <a:latin typeface="Trebuchet MS"/>
                <a:cs typeface="Trebuchet MS"/>
              </a:rPr>
              <a:t>бамен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б</a:t>
            </a:r>
            <a:r>
              <a:rPr sz="2200" dirty="0">
                <a:latin typeface="Microsoft Sans Serif"/>
                <a:cs typeface="Microsoft Sans Serif"/>
              </a:rPr>
              <a:t>ө</a:t>
            </a:r>
            <a:r>
              <a:rPr sz="2200" dirty="0">
                <a:latin typeface="Trebuchet MS"/>
                <a:cs typeface="Trebuchet MS"/>
              </a:rPr>
              <a:t>лінген.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Жауапты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JSON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нысаны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ретінде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"Сезім",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"Ашу",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"</a:t>
            </a:r>
            <a:r>
              <a:rPr sz="2200" spc="-10" dirty="0">
                <a:latin typeface="Microsoft Sans Serif"/>
                <a:cs typeface="Microsoft Sans Serif"/>
              </a:rPr>
              <a:t>Ө</a:t>
            </a:r>
            <a:r>
              <a:rPr sz="2200" spc="-10" dirty="0">
                <a:latin typeface="Trebuchet MS"/>
                <a:cs typeface="Trebuchet MS"/>
              </a:rPr>
              <a:t>нім" </a:t>
            </a:r>
            <a:r>
              <a:rPr sz="2200" dirty="0">
                <a:latin typeface="Trebuchet MS"/>
                <a:cs typeface="Trebuchet MS"/>
              </a:rPr>
              <a:t>ж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не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"Бренд"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пернелері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ар</a:t>
            </a:r>
            <a:r>
              <a:rPr sz="2200" spc="-25" dirty="0">
                <a:latin typeface="Microsoft Sans Serif"/>
                <a:cs typeface="Microsoft Sans Serif"/>
              </a:rPr>
              <a:t>қ</a:t>
            </a:r>
            <a:r>
              <a:rPr sz="2200" spc="-25" dirty="0">
                <a:latin typeface="Trebuchet MS"/>
                <a:cs typeface="Trebuchet MS"/>
              </a:rPr>
              <a:t>ылы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пішімде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із.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spc="-25" dirty="0">
                <a:latin typeface="Trebuchet MS"/>
                <a:cs typeface="Trebuchet MS"/>
              </a:rPr>
              <a:t>А</a:t>
            </a:r>
            <a:r>
              <a:rPr sz="2200" spc="-25" dirty="0">
                <a:latin typeface="Microsoft Sans Serif"/>
                <a:cs typeface="Microsoft Sans Serif"/>
              </a:rPr>
              <a:t>қ</a:t>
            </a:r>
            <a:r>
              <a:rPr sz="2200" spc="-25" dirty="0">
                <a:latin typeface="Trebuchet MS"/>
                <a:cs typeface="Trebuchet MS"/>
              </a:rPr>
              <a:t>парат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жо</a:t>
            </a:r>
            <a:r>
              <a:rPr sz="2200" spc="-10" dirty="0">
                <a:latin typeface="Microsoft Sans Serif"/>
                <a:cs typeface="Microsoft Sans Serif"/>
              </a:rPr>
              <a:t>қ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Trebuchet MS"/>
                <a:cs typeface="Trebuchet MS"/>
              </a:rPr>
              <a:t>болса,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н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ретінде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"белгісіз"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нін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пайдаланы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ыз.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Trebuchet MS"/>
                <a:cs typeface="Trebuchet MS"/>
              </a:rPr>
              <a:t>Жауабы</a:t>
            </a:r>
            <a:r>
              <a:rPr sz="2200" dirty="0">
                <a:latin typeface="Microsoft Sans Serif"/>
                <a:cs typeface="Microsoft Sans Serif"/>
              </a:rPr>
              <a:t>ң</a:t>
            </a:r>
            <a:r>
              <a:rPr sz="2200" dirty="0">
                <a:latin typeface="Trebuchet MS"/>
                <a:cs typeface="Trebuchet MS"/>
              </a:rPr>
              <a:t>ызды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ү</a:t>
            </a:r>
            <a:r>
              <a:rPr sz="2200" dirty="0">
                <a:latin typeface="Trebuchet MS"/>
                <a:cs typeface="Trebuchet MS"/>
              </a:rPr>
              <a:t>мкіндігінше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spc="-40" dirty="0">
                <a:latin typeface="Microsoft Sans Serif"/>
                <a:cs typeface="Microsoft Sans Serif"/>
              </a:rPr>
              <a:t>қ</a:t>
            </a:r>
            <a:r>
              <a:rPr sz="2200" spc="-40" dirty="0">
                <a:latin typeface="Trebuchet MS"/>
                <a:cs typeface="Trebuchet MS"/>
              </a:rPr>
              <a:t>ыс</a:t>
            </a:r>
            <a:r>
              <a:rPr sz="2200" spc="-40" dirty="0">
                <a:latin typeface="Microsoft Sans Serif"/>
                <a:cs typeface="Microsoft Sans Serif"/>
              </a:rPr>
              <a:t>қ</a:t>
            </a:r>
            <a:r>
              <a:rPr sz="2200" spc="-40" dirty="0">
                <a:latin typeface="Trebuchet MS"/>
                <a:cs typeface="Trebuchet MS"/>
              </a:rPr>
              <a:t>арты</a:t>
            </a:r>
            <a:r>
              <a:rPr sz="2200" spc="-40" dirty="0">
                <a:latin typeface="Microsoft Sans Serif"/>
                <a:cs typeface="Microsoft Sans Serif"/>
              </a:rPr>
              <a:t>ң</a:t>
            </a:r>
            <a:r>
              <a:rPr sz="2200" spc="-40" dirty="0">
                <a:latin typeface="Trebuchet MS"/>
                <a:cs typeface="Trebuchet MS"/>
              </a:rPr>
              <a:t>ыз.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Ашу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нін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логикалы</a:t>
            </a:r>
            <a:r>
              <a:rPr sz="2200" spc="-10" dirty="0">
                <a:latin typeface="Microsoft Sans Serif"/>
                <a:cs typeface="Microsoft Sans Serif"/>
              </a:rPr>
              <a:t>қ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н</a:t>
            </a:r>
            <a:r>
              <a:rPr sz="2200" spc="-7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ретінде</a:t>
            </a:r>
            <a:r>
              <a:rPr sz="2200" spc="-8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пішімде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із.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7427" y="9107957"/>
            <a:ext cx="5335270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latin typeface="Microsoft Sans Serif"/>
                <a:cs typeface="Microsoft Sans Serif"/>
              </a:rPr>
              <a:t>Қ</a:t>
            </a:r>
            <a:r>
              <a:rPr sz="2200" spc="-35" dirty="0">
                <a:latin typeface="Trebuchet MS"/>
                <a:cs typeface="Trebuchet MS"/>
              </a:rPr>
              <a:t>арау</a:t>
            </a:r>
            <a:r>
              <a:rPr sz="2200" spc="-9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тіні:</a:t>
            </a:r>
            <a:r>
              <a:rPr sz="2200" spc="-9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'''{review_of_a_floor_lamp}'''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1199" y="3267303"/>
            <a:ext cx="4383405" cy="66675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35"/>
              </a:lnSpc>
            </a:pPr>
            <a:r>
              <a:rPr sz="3600" b="1" spc="-10" dirty="0">
                <a:latin typeface="Arial"/>
                <a:cs typeface="Arial"/>
              </a:rPr>
              <a:t>Модельдік</a:t>
            </a:r>
            <a:r>
              <a:rPr sz="3600" b="1" spc="-16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жауап: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1724" y="283514"/>
            <a:ext cx="11988800" cy="2011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5700" spc="-60" dirty="0"/>
              <a:t>Бірнеше</a:t>
            </a:r>
            <a:r>
              <a:rPr sz="5700" spc="-315" dirty="0"/>
              <a:t> </a:t>
            </a:r>
            <a:r>
              <a:rPr sz="5700" spc="-80" dirty="0"/>
              <a:t>тапсырманы</a:t>
            </a:r>
            <a:r>
              <a:rPr sz="5700" spc="-310" dirty="0"/>
              <a:t> </a:t>
            </a:r>
            <a:r>
              <a:rPr sz="5700" dirty="0"/>
              <a:t>бір</a:t>
            </a:r>
            <a:r>
              <a:rPr sz="5700" spc="-310" dirty="0"/>
              <a:t> </a:t>
            </a:r>
            <a:r>
              <a:rPr sz="5700" spc="-35" dirty="0"/>
              <a:t>уақытта </a:t>
            </a:r>
            <a:r>
              <a:rPr sz="5700" spc="-10" dirty="0"/>
              <a:t>орындау</a:t>
            </a:r>
            <a:endParaRPr sz="5700"/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2591" y="4255008"/>
              <a:ext cx="14368271" cy="4568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2903" y="4358640"/>
              <a:ext cx="13950696" cy="41498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65" y="-41909"/>
            <a:ext cx="1690306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Негізгі</a:t>
            </a:r>
            <a:r>
              <a:rPr spc="-350" dirty="0"/>
              <a:t> </a:t>
            </a:r>
            <a:r>
              <a:rPr spc="-10" dirty="0"/>
              <a:t>тақырыптарды</a:t>
            </a:r>
            <a:r>
              <a:rPr spc="-340" dirty="0"/>
              <a:t> </a:t>
            </a:r>
            <a:r>
              <a:rPr spc="-10" dirty="0"/>
              <a:t>қорытындылау</a:t>
            </a:r>
          </a:p>
        </p:txBody>
      </p:sp>
      <p:sp>
        <p:nvSpPr>
          <p:cNvPr id="3" name="object 3"/>
          <p:cNvSpPr/>
          <p:nvPr/>
        </p:nvSpPr>
        <p:spPr>
          <a:xfrm>
            <a:off x="663422" y="1335900"/>
            <a:ext cx="9721215" cy="9618345"/>
          </a:xfrm>
          <a:custGeom>
            <a:avLst/>
            <a:gdLst/>
            <a:ahLst/>
            <a:cxnLst/>
            <a:rect l="l" t="t" r="r" b="b"/>
            <a:pathLst>
              <a:path w="9721215" h="9618345">
                <a:moveTo>
                  <a:pt x="9694951" y="9617748"/>
                </a:moveTo>
                <a:lnTo>
                  <a:pt x="26187" y="9617748"/>
                </a:lnTo>
                <a:lnTo>
                  <a:pt x="22453" y="9617481"/>
                </a:lnTo>
                <a:lnTo>
                  <a:pt x="0" y="9591573"/>
                </a:lnTo>
                <a:lnTo>
                  <a:pt x="0" y="26174"/>
                </a:lnTo>
                <a:lnTo>
                  <a:pt x="26187" y="0"/>
                </a:lnTo>
                <a:lnTo>
                  <a:pt x="9694951" y="0"/>
                </a:lnTo>
                <a:lnTo>
                  <a:pt x="9721126" y="26174"/>
                </a:lnTo>
                <a:lnTo>
                  <a:pt x="52362" y="26174"/>
                </a:lnTo>
                <a:lnTo>
                  <a:pt x="26187" y="52349"/>
                </a:lnTo>
                <a:lnTo>
                  <a:pt x="52362" y="52349"/>
                </a:lnTo>
                <a:lnTo>
                  <a:pt x="52362" y="9565398"/>
                </a:lnTo>
                <a:lnTo>
                  <a:pt x="26187" y="9565398"/>
                </a:lnTo>
                <a:lnTo>
                  <a:pt x="52362" y="9591573"/>
                </a:lnTo>
                <a:lnTo>
                  <a:pt x="9721126" y="9591573"/>
                </a:lnTo>
                <a:lnTo>
                  <a:pt x="9720859" y="9595294"/>
                </a:lnTo>
                <a:lnTo>
                  <a:pt x="9698685" y="9617481"/>
                </a:lnTo>
                <a:lnTo>
                  <a:pt x="9694951" y="9617748"/>
                </a:lnTo>
                <a:close/>
              </a:path>
              <a:path w="9721215" h="9618345">
                <a:moveTo>
                  <a:pt x="52362" y="52349"/>
                </a:moveTo>
                <a:lnTo>
                  <a:pt x="26187" y="52349"/>
                </a:lnTo>
                <a:lnTo>
                  <a:pt x="52362" y="26174"/>
                </a:lnTo>
                <a:lnTo>
                  <a:pt x="52362" y="52349"/>
                </a:lnTo>
                <a:close/>
              </a:path>
              <a:path w="9721215" h="9618345">
                <a:moveTo>
                  <a:pt x="9668776" y="52349"/>
                </a:moveTo>
                <a:lnTo>
                  <a:pt x="52362" y="52349"/>
                </a:lnTo>
                <a:lnTo>
                  <a:pt x="52362" y="26174"/>
                </a:lnTo>
                <a:lnTo>
                  <a:pt x="9668776" y="26174"/>
                </a:lnTo>
                <a:lnTo>
                  <a:pt x="9668776" y="52349"/>
                </a:lnTo>
                <a:close/>
              </a:path>
              <a:path w="9721215" h="9618345">
                <a:moveTo>
                  <a:pt x="9668776" y="9591573"/>
                </a:moveTo>
                <a:lnTo>
                  <a:pt x="9668776" y="26174"/>
                </a:lnTo>
                <a:lnTo>
                  <a:pt x="9694951" y="52349"/>
                </a:lnTo>
                <a:lnTo>
                  <a:pt x="9721126" y="52349"/>
                </a:lnTo>
                <a:lnTo>
                  <a:pt x="9721126" y="9565398"/>
                </a:lnTo>
                <a:lnTo>
                  <a:pt x="9694951" y="9565398"/>
                </a:lnTo>
                <a:lnTo>
                  <a:pt x="9668776" y="9591573"/>
                </a:lnTo>
                <a:close/>
              </a:path>
              <a:path w="9721215" h="9618345">
                <a:moveTo>
                  <a:pt x="9721126" y="52349"/>
                </a:moveTo>
                <a:lnTo>
                  <a:pt x="9694951" y="52349"/>
                </a:lnTo>
                <a:lnTo>
                  <a:pt x="9668776" y="26174"/>
                </a:lnTo>
                <a:lnTo>
                  <a:pt x="9721126" y="26174"/>
                </a:lnTo>
                <a:lnTo>
                  <a:pt x="9721126" y="52349"/>
                </a:lnTo>
                <a:close/>
              </a:path>
              <a:path w="9721215" h="9618345">
                <a:moveTo>
                  <a:pt x="52362" y="9591573"/>
                </a:moveTo>
                <a:lnTo>
                  <a:pt x="26187" y="9565398"/>
                </a:lnTo>
                <a:lnTo>
                  <a:pt x="52362" y="9565398"/>
                </a:lnTo>
                <a:lnTo>
                  <a:pt x="52362" y="9591573"/>
                </a:lnTo>
                <a:close/>
              </a:path>
              <a:path w="9721215" h="9618345">
                <a:moveTo>
                  <a:pt x="9668776" y="9591573"/>
                </a:moveTo>
                <a:lnTo>
                  <a:pt x="52362" y="9591573"/>
                </a:lnTo>
                <a:lnTo>
                  <a:pt x="52362" y="9565398"/>
                </a:lnTo>
                <a:lnTo>
                  <a:pt x="9668776" y="9565398"/>
                </a:lnTo>
                <a:lnTo>
                  <a:pt x="9668776" y="9591573"/>
                </a:lnTo>
                <a:close/>
              </a:path>
              <a:path w="9721215" h="9618345">
                <a:moveTo>
                  <a:pt x="9721126" y="9591573"/>
                </a:moveTo>
                <a:lnTo>
                  <a:pt x="9668776" y="9591573"/>
                </a:lnTo>
                <a:lnTo>
                  <a:pt x="9694951" y="9565398"/>
                </a:lnTo>
                <a:lnTo>
                  <a:pt x="9721126" y="9565398"/>
                </a:lnTo>
                <a:lnTo>
                  <a:pt x="9721126" y="9591573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9884" y="1398866"/>
            <a:ext cx="9479915" cy="889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тарих =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"""</a:t>
            </a: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2400" spc="-20" dirty="0">
                <a:latin typeface="Microsoft Sans Serif"/>
                <a:cs typeface="Microsoft Sans Serif"/>
              </a:rPr>
              <a:t>Жақында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жүргізілген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мемлекеттік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сауалнамада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бюджеттік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сала </a:t>
            </a:r>
            <a:r>
              <a:rPr sz="2400" spc="-40" dirty="0">
                <a:latin typeface="Microsoft Sans Serif"/>
                <a:cs typeface="Microsoft Sans Serif"/>
              </a:rPr>
              <a:t>қызметкерлерінен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өздері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жұмыс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істейтін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бөлімге </a:t>
            </a:r>
            <a:r>
              <a:rPr sz="2400" spc="-35" dirty="0">
                <a:latin typeface="Microsoft Sans Serif"/>
                <a:cs typeface="Microsoft Sans Serif"/>
              </a:rPr>
              <a:t>қанағаттанушылықты </a:t>
            </a:r>
            <a:r>
              <a:rPr sz="2400" dirty="0">
                <a:latin typeface="Microsoft Sans Serif"/>
                <a:cs typeface="Microsoft Sans Serif"/>
              </a:rPr>
              <a:t>бағалау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сұралды.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Нәтижелер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NASA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95% </a:t>
            </a:r>
            <a:r>
              <a:rPr sz="2400" spc="-30" dirty="0">
                <a:latin typeface="Microsoft Sans Serif"/>
                <a:cs typeface="Microsoft Sans Serif"/>
              </a:rPr>
              <a:t>қанағаттану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рейтингімен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ең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танымал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департамент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екенін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көрсетті. </a:t>
            </a:r>
            <a:r>
              <a:rPr sz="2400" dirty="0">
                <a:latin typeface="Microsoft Sans Serif"/>
                <a:cs typeface="Microsoft Sans Serif"/>
              </a:rPr>
              <a:t>NASA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қызметкерінің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бірі</a:t>
            </a:r>
            <a:r>
              <a:rPr sz="2400" spc="-70" dirty="0">
                <a:latin typeface="Microsoft Sans Serif"/>
                <a:cs typeface="Microsoft Sans Serif"/>
              </a:rPr>
              <a:t> Джон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Смит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нәтижелерге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түсініктеме </a:t>
            </a:r>
            <a:r>
              <a:rPr sz="2400" dirty="0">
                <a:latin typeface="Microsoft Sans Serif"/>
                <a:cs typeface="Microsoft Sans Serif"/>
              </a:rPr>
              <a:t>беріп,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"НАСА-</a:t>
            </a:r>
            <a:r>
              <a:rPr sz="2400" dirty="0">
                <a:latin typeface="Microsoft Sans Serif"/>
                <a:cs typeface="Microsoft Sans Serif"/>
              </a:rPr>
              <a:t>ның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бірінші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орынға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шыққанына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таң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қалмадым.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Бұл </a:t>
            </a:r>
            <a:r>
              <a:rPr sz="2400" spc="-20" dirty="0">
                <a:latin typeface="Microsoft Sans Serif"/>
                <a:cs typeface="Microsoft Sans Serif"/>
              </a:rPr>
              <a:t>таңғажайып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адамдармен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және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керемет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мүмкіндіктермен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жұмыс </a:t>
            </a:r>
            <a:r>
              <a:rPr sz="2400" dirty="0">
                <a:latin typeface="Microsoft Sans Serif"/>
                <a:cs typeface="Microsoft Sans Serif"/>
              </a:rPr>
              <a:t>істеуге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тамаша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орын.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Мен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осындай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инновациялық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ұйымның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бір </a:t>
            </a:r>
            <a:r>
              <a:rPr sz="2400" dirty="0">
                <a:latin typeface="Microsoft Sans Serif"/>
                <a:cs typeface="Microsoft Sans Serif"/>
              </a:rPr>
              <a:t>бөлігі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болғанымды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мақтан</a:t>
            </a:r>
            <a:r>
              <a:rPr sz="2400" spc="-114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тұтамын"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деді.</a:t>
            </a:r>
            <a:endParaRPr sz="2400">
              <a:latin typeface="Microsoft Sans Serif"/>
              <a:cs typeface="Microsoft Sans Serif"/>
            </a:endParaRPr>
          </a:p>
          <a:p>
            <a:pPr marL="12700" marR="260350" algn="just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latin typeface="Microsoft Sans Serif"/>
                <a:cs typeface="Microsoft Sans Serif"/>
              </a:rPr>
              <a:t>Нәтижелерді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NASA-</a:t>
            </a:r>
            <a:r>
              <a:rPr sz="2400" dirty="0">
                <a:latin typeface="Microsoft Sans Serif"/>
                <a:cs typeface="Microsoft Sans Serif"/>
              </a:rPr>
              <a:t>ның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жетекші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тобы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да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құптады,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директор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Том </a:t>
            </a:r>
            <a:r>
              <a:rPr sz="2400" spc="-35" dirty="0">
                <a:latin typeface="Microsoft Sans Serif"/>
                <a:cs typeface="Microsoft Sans Serif"/>
              </a:rPr>
              <a:t>Джонсон: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«Біздің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қызметкерлеріміздің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NASA-</a:t>
            </a:r>
            <a:r>
              <a:rPr sz="2400" dirty="0">
                <a:latin typeface="Microsoft Sans Serif"/>
                <a:cs typeface="Microsoft Sans Serif"/>
              </a:rPr>
              <a:t>дағы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жұмыстарына </a:t>
            </a:r>
            <a:r>
              <a:rPr sz="2400" dirty="0">
                <a:latin typeface="Microsoft Sans Serif"/>
                <a:cs typeface="Microsoft Sans Serif"/>
              </a:rPr>
              <a:t>риза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екенін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естігенімізге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өте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қуаныштымыз.</a:t>
            </a:r>
            <a:endParaRPr sz="2400">
              <a:latin typeface="Microsoft Sans Serif"/>
              <a:cs typeface="Microsoft Sans Serif"/>
            </a:endParaRPr>
          </a:p>
          <a:p>
            <a:pPr marL="12700" marR="429259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latin typeface="Microsoft Sans Serif"/>
                <a:cs typeface="Microsoft Sans Serif"/>
              </a:rPr>
              <a:t>Біздің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мақсаттарымызға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жету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үшін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тынымсыз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жұмыс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істейтін </a:t>
            </a:r>
            <a:r>
              <a:rPr sz="2400" dirty="0">
                <a:latin typeface="Microsoft Sans Serif"/>
                <a:cs typeface="Microsoft Sans Serif"/>
              </a:rPr>
              <a:t>талантты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және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адал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командамыз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бар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және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олардың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тынымсыз </a:t>
            </a:r>
            <a:r>
              <a:rPr sz="2400" spc="-20" dirty="0">
                <a:latin typeface="Microsoft Sans Serif"/>
                <a:cs typeface="Microsoft Sans Serif"/>
              </a:rPr>
              <a:t>еңбегінің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жемісін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көру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өте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жақсы».</a:t>
            </a:r>
            <a:endParaRPr sz="2400">
              <a:latin typeface="Microsoft Sans Serif"/>
              <a:cs typeface="Microsoft Sans Serif"/>
            </a:endParaRPr>
          </a:p>
          <a:p>
            <a:pPr marL="12700" marR="175260">
              <a:lnSpc>
                <a:spcPct val="100000"/>
              </a:lnSpc>
              <a:spcBef>
                <a:spcPts val="105"/>
              </a:spcBef>
            </a:pPr>
            <a:r>
              <a:rPr sz="2400" dirty="0">
                <a:latin typeface="Microsoft Sans Serif"/>
                <a:cs typeface="Microsoft Sans Serif"/>
              </a:rPr>
              <a:t>Сауалнама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сонымен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қатар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Әлеуметтік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қамсыздандыру </a:t>
            </a:r>
            <a:r>
              <a:rPr sz="2400" spc="-25" dirty="0">
                <a:latin typeface="Microsoft Sans Serif"/>
                <a:cs typeface="Microsoft Sans Serif"/>
              </a:rPr>
              <a:t>басқармасы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ең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төменгі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қанағаттану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рейтингіне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ие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болды, </a:t>
            </a:r>
            <a:r>
              <a:rPr sz="2400" spc="-45" dirty="0">
                <a:latin typeface="Microsoft Sans Serif"/>
                <a:cs typeface="Microsoft Sans Serif"/>
              </a:rPr>
              <a:t>қызметкерлердің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тек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4,5%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ы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өз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жұмыстарына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қанағаттанатынын көрсетті.</a:t>
            </a:r>
            <a:endParaRPr sz="2400">
              <a:latin typeface="Microsoft Sans Serif"/>
              <a:cs typeface="Microsoft Sans Serif"/>
            </a:endParaRPr>
          </a:p>
          <a:p>
            <a:pPr marL="12700" marR="381635">
              <a:lnSpc>
                <a:spcPct val="100000"/>
              </a:lnSpc>
              <a:spcBef>
                <a:spcPts val="105"/>
              </a:spcBef>
            </a:pPr>
            <a:r>
              <a:rPr sz="2400" spc="-75" dirty="0">
                <a:latin typeface="Microsoft Sans Serif"/>
                <a:cs typeface="Microsoft Sans Serif"/>
              </a:rPr>
              <a:t>Үкімет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сауалнама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барысында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қызметкерлер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көтерген </a:t>
            </a:r>
            <a:r>
              <a:rPr sz="2400" dirty="0">
                <a:latin typeface="Microsoft Sans Serif"/>
                <a:cs typeface="Microsoft Sans Serif"/>
              </a:rPr>
              <a:t>мәселелерді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шешуге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міндеттенді.</a:t>
            </a:r>
            <a:r>
              <a:rPr sz="2400" spc="-10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және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барлық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бөлімшелердегі </a:t>
            </a:r>
            <a:r>
              <a:rPr sz="2400" spc="-45" dirty="0">
                <a:latin typeface="Microsoft Sans Serif"/>
                <a:cs typeface="Microsoft Sans Serif"/>
              </a:rPr>
              <a:t>жұмысқа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қанағаттануды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жақсарту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үшін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жұмыс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жасау.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-25" dirty="0">
                <a:latin typeface="Microsoft Sans Serif"/>
                <a:cs typeface="Microsoft Sans Serif"/>
              </a:rPr>
              <a:t>""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76699" y="1335227"/>
            <a:ext cx="8717280" cy="3967479"/>
          </a:xfrm>
          <a:custGeom>
            <a:avLst/>
            <a:gdLst/>
            <a:ahLst/>
            <a:cxnLst/>
            <a:rect l="l" t="t" r="r" b="b"/>
            <a:pathLst>
              <a:path w="8717280" h="3967479">
                <a:moveTo>
                  <a:pt x="8690749" y="3967137"/>
                </a:moveTo>
                <a:lnTo>
                  <a:pt x="26174" y="3967137"/>
                </a:lnTo>
                <a:lnTo>
                  <a:pt x="22453" y="3966870"/>
                </a:lnTo>
                <a:lnTo>
                  <a:pt x="0" y="3940949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914775"/>
                </a:lnTo>
                <a:lnTo>
                  <a:pt x="26174" y="3914775"/>
                </a:lnTo>
                <a:lnTo>
                  <a:pt x="52349" y="3940949"/>
                </a:lnTo>
                <a:lnTo>
                  <a:pt x="8716924" y="3940949"/>
                </a:lnTo>
                <a:lnTo>
                  <a:pt x="8716657" y="3944683"/>
                </a:lnTo>
                <a:lnTo>
                  <a:pt x="8694470" y="3966870"/>
                </a:lnTo>
                <a:lnTo>
                  <a:pt x="8690749" y="3967137"/>
                </a:lnTo>
                <a:close/>
              </a:path>
              <a:path w="8717280" h="3967479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3967479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3967479">
                <a:moveTo>
                  <a:pt x="8664575" y="3940949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3914775"/>
                </a:lnTo>
                <a:lnTo>
                  <a:pt x="8690749" y="3914775"/>
                </a:lnTo>
                <a:lnTo>
                  <a:pt x="8664575" y="3940949"/>
                </a:lnTo>
                <a:close/>
              </a:path>
              <a:path w="8717280" h="3967479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3967479">
                <a:moveTo>
                  <a:pt x="52349" y="3940949"/>
                </a:moveTo>
                <a:lnTo>
                  <a:pt x="26174" y="3914775"/>
                </a:lnTo>
                <a:lnTo>
                  <a:pt x="52349" y="3914775"/>
                </a:lnTo>
                <a:lnTo>
                  <a:pt x="52349" y="3940949"/>
                </a:lnTo>
                <a:close/>
              </a:path>
              <a:path w="8717280" h="3967479">
                <a:moveTo>
                  <a:pt x="8664575" y="3940949"/>
                </a:moveTo>
                <a:lnTo>
                  <a:pt x="52349" y="3940949"/>
                </a:lnTo>
                <a:lnTo>
                  <a:pt x="52349" y="3914775"/>
                </a:lnTo>
                <a:lnTo>
                  <a:pt x="8664575" y="3914775"/>
                </a:lnTo>
                <a:lnTo>
                  <a:pt x="8664575" y="3940949"/>
                </a:lnTo>
                <a:close/>
              </a:path>
              <a:path w="8717280" h="3967479">
                <a:moveTo>
                  <a:pt x="8716924" y="3940949"/>
                </a:moveTo>
                <a:lnTo>
                  <a:pt x="8664575" y="3940949"/>
                </a:lnTo>
                <a:lnTo>
                  <a:pt x="8690749" y="3914775"/>
                </a:lnTo>
                <a:lnTo>
                  <a:pt x="8716924" y="3914775"/>
                </a:lnTo>
                <a:lnTo>
                  <a:pt x="8716924" y="39409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858754" y="1396326"/>
            <a:ext cx="998855" cy="360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С</a:t>
            </a:r>
            <a:r>
              <a:rPr sz="2200" dirty="0">
                <a:latin typeface="Microsoft Sans Serif"/>
                <a:cs typeface="Microsoft Sans Serif"/>
              </a:rPr>
              <a:t>ұ</a:t>
            </a:r>
            <a:r>
              <a:rPr sz="2200" dirty="0">
                <a:latin typeface="Trebuchet MS"/>
                <a:cs typeface="Trebuchet MS"/>
              </a:rPr>
              <a:t>рау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spc="-50" dirty="0">
                <a:latin typeface="Trebuchet MS"/>
                <a:cs typeface="Trebuchet MS"/>
              </a:rPr>
              <a:t>=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8754" y="2183726"/>
            <a:ext cx="8715375" cy="305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96035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rebuchet MS"/>
                <a:cs typeface="Trebuchet MS"/>
              </a:rPr>
              <a:t>Келесі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тінде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20" dirty="0">
                <a:latin typeface="Trebuchet MS"/>
                <a:cs typeface="Trebuchet MS"/>
              </a:rPr>
              <a:t>тал</a:t>
            </a:r>
            <a:r>
              <a:rPr sz="2200" spc="-20" dirty="0">
                <a:latin typeface="Microsoft Sans Serif"/>
                <a:cs typeface="Microsoft Sans Serif"/>
              </a:rPr>
              <a:t>қ</a:t>
            </a:r>
            <a:r>
              <a:rPr sz="2200" spc="-20" dirty="0">
                <a:latin typeface="Trebuchet MS"/>
                <a:cs typeface="Trebuchet MS"/>
              </a:rPr>
              <a:t>ылан</a:t>
            </a:r>
            <a:r>
              <a:rPr sz="2200" spc="-20" dirty="0">
                <a:latin typeface="Microsoft Sans Serif"/>
                <a:cs typeface="Microsoft Sans Serif"/>
              </a:rPr>
              <a:t>ғ</a:t>
            </a:r>
            <a:r>
              <a:rPr sz="2200" spc="-20" dirty="0">
                <a:latin typeface="Trebuchet MS"/>
                <a:cs typeface="Trebuchet MS"/>
              </a:rPr>
              <a:t>ан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бес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та</a:t>
            </a:r>
            <a:r>
              <a:rPr sz="2200" spc="-25" dirty="0">
                <a:latin typeface="Microsoft Sans Serif"/>
                <a:cs typeface="Microsoft Sans Serif"/>
              </a:rPr>
              <a:t>қ</a:t>
            </a:r>
            <a:r>
              <a:rPr sz="2200" spc="-25" dirty="0">
                <a:latin typeface="Trebuchet MS"/>
                <a:cs typeface="Trebuchet MS"/>
              </a:rPr>
              <a:t>ырыпты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ү</a:t>
            </a:r>
            <a:r>
              <a:rPr sz="2200" dirty="0">
                <a:latin typeface="Trebuchet MS"/>
                <a:cs typeface="Trebuchet MS"/>
              </a:rPr>
              <a:t>ш</a:t>
            </a:r>
            <a:r>
              <a:rPr sz="2200" spc="-5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та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бамен </a:t>
            </a:r>
            <a:r>
              <a:rPr sz="2200" dirty="0">
                <a:latin typeface="Trebuchet MS"/>
                <a:cs typeface="Trebuchet MS"/>
              </a:rPr>
              <a:t>ажыратып</a:t>
            </a:r>
            <a:r>
              <a:rPr sz="2200" spc="-8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аны</a:t>
            </a:r>
            <a:r>
              <a:rPr sz="2200" spc="-10" dirty="0">
                <a:latin typeface="Microsoft Sans Serif"/>
                <a:cs typeface="Microsoft Sans Serif"/>
              </a:rPr>
              <a:t>қ</a:t>
            </a:r>
            <a:r>
              <a:rPr sz="2200" spc="-10" dirty="0">
                <a:latin typeface="Trebuchet MS"/>
                <a:cs typeface="Trebuchet MS"/>
              </a:rPr>
              <a:t>та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ыз.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р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н</a:t>
            </a:r>
            <a:r>
              <a:rPr sz="2200" dirty="0">
                <a:latin typeface="Microsoft Sans Serif"/>
                <a:cs typeface="Microsoft Sans Serif"/>
              </a:rPr>
              <a:t>ү</a:t>
            </a:r>
            <a:r>
              <a:rPr sz="2200" dirty="0">
                <a:latin typeface="Trebuchet MS"/>
                <a:cs typeface="Trebuchet MS"/>
              </a:rPr>
              <a:t>ктені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бір</a:t>
            </a:r>
            <a:r>
              <a:rPr sz="2200" spc="-3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немесе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екі</a:t>
            </a:r>
            <a:r>
              <a:rPr sz="2200" spc="-4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с</a:t>
            </a:r>
            <a:r>
              <a:rPr sz="2200" dirty="0">
                <a:latin typeface="Microsoft Sans Serif"/>
                <a:cs typeface="Microsoft Sans Serif"/>
              </a:rPr>
              <a:t>ө</a:t>
            </a:r>
            <a:r>
              <a:rPr sz="2200" dirty="0">
                <a:latin typeface="Trebuchet MS"/>
                <a:cs typeface="Trebuchet MS"/>
              </a:rPr>
              <a:t>зден</a:t>
            </a:r>
            <a:r>
              <a:rPr sz="2200" spc="-3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Microsoft Sans Serif"/>
                <a:cs typeface="Microsoft Sans Serif"/>
              </a:rPr>
              <a:t>құ</a:t>
            </a:r>
            <a:r>
              <a:rPr sz="2200" spc="-10" dirty="0">
                <a:latin typeface="Trebuchet MS"/>
                <a:cs typeface="Trebuchet MS"/>
              </a:rPr>
              <a:t>ра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ыз.</a:t>
            </a:r>
            <a:endParaRPr sz="2200">
              <a:latin typeface="Trebuchet MS"/>
              <a:cs typeface="Trebuchet MS"/>
            </a:endParaRPr>
          </a:p>
          <a:p>
            <a:pPr marL="12700" marR="5080">
              <a:lnSpc>
                <a:spcPct val="234800"/>
              </a:lnSpc>
            </a:pPr>
            <a:r>
              <a:rPr sz="2200" dirty="0">
                <a:latin typeface="Trebuchet MS"/>
                <a:cs typeface="Trebuchet MS"/>
              </a:rPr>
              <a:t>Жауабы</a:t>
            </a:r>
            <a:r>
              <a:rPr sz="2200" dirty="0">
                <a:latin typeface="Microsoft Sans Serif"/>
                <a:cs typeface="Microsoft Sans Serif"/>
              </a:rPr>
              <a:t>ң</a:t>
            </a:r>
            <a:r>
              <a:rPr sz="2200" dirty="0">
                <a:latin typeface="Trebuchet MS"/>
                <a:cs typeface="Trebuchet MS"/>
              </a:rPr>
              <a:t>ызды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ү</a:t>
            </a:r>
            <a:r>
              <a:rPr sz="2200" dirty="0">
                <a:latin typeface="Trebuchet MS"/>
                <a:cs typeface="Trebuchet MS"/>
              </a:rPr>
              <a:t>тірмен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б</a:t>
            </a:r>
            <a:r>
              <a:rPr sz="2200" dirty="0">
                <a:latin typeface="Microsoft Sans Serif"/>
                <a:cs typeface="Microsoft Sans Serif"/>
              </a:rPr>
              <a:t>ө</a:t>
            </a:r>
            <a:r>
              <a:rPr sz="2200" dirty="0">
                <a:latin typeface="Trebuchet MS"/>
                <a:cs typeface="Trebuchet MS"/>
              </a:rPr>
              <a:t>лінген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ұ</a:t>
            </a:r>
            <a:r>
              <a:rPr sz="2200" dirty="0">
                <a:latin typeface="Trebuchet MS"/>
                <a:cs typeface="Trebuchet MS"/>
              </a:rPr>
              <a:t>пайлар</a:t>
            </a:r>
            <a:r>
              <a:rPr sz="2200" spc="-6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тізімі</a:t>
            </a:r>
            <a:r>
              <a:rPr sz="2200" spc="-70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ретінде</a:t>
            </a:r>
            <a:r>
              <a:rPr sz="2200" spc="-6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пішімде</a:t>
            </a:r>
            <a:r>
              <a:rPr sz="2200" spc="-10" dirty="0">
                <a:latin typeface="Microsoft Sans Serif"/>
                <a:cs typeface="Microsoft Sans Serif"/>
              </a:rPr>
              <a:t>ң</a:t>
            </a:r>
            <a:r>
              <a:rPr sz="2200" spc="-10" dirty="0">
                <a:latin typeface="Trebuchet MS"/>
                <a:cs typeface="Trebuchet MS"/>
              </a:rPr>
              <a:t>із. </a:t>
            </a:r>
            <a:r>
              <a:rPr sz="2200" dirty="0">
                <a:latin typeface="Trebuchet MS"/>
                <a:cs typeface="Trebuchet MS"/>
              </a:rPr>
              <a:t>Мысал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dirty="0">
                <a:latin typeface="Trebuchet MS"/>
                <a:cs typeface="Trebuchet MS"/>
              </a:rPr>
              <a:t>м</a:t>
            </a:r>
            <a:r>
              <a:rPr sz="2200" dirty="0">
                <a:latin typeface="Microsoft Sans Serif"/>
                <a:cs typeface="Microsoft Sans Serif"/>
              </a:rPr>
              <a:t>ә</a:t>
            </a:r>
            <a:r>
              <a:rPr sz="2200" dirty="0">
                <a:latin typeface="Trebuchet MS"/>
                <a:cs typeface="Trebuchet MS"/>
              </a:rPr>
              <a:t>тін:</a:t>
            </a:r>
            <a:r>
              <a:rPr sz="2200" spc="-4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'''тарих'''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62488" y="6271259"/>
            <a:ext cx="4871085" cy="101346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90"/>
              </a:spcBef>
            </a:pPr>
            <a:r>
              <a:rPr sz="3850" dirty="0">
                <a:latin typeface="Verdana"/>
                <a:cs typeface="Verdana"/>
              </a:rPr>
              <a:t>Модельдік</a:t>
            </a:r>
            <a:r>
              <a:rPr sz="3850" spc="-200" dirty="0">
                <a:latin typeface="Verdana"/>
                <a:cs typeface="Verdana"/>
              </a:rPr>
              <a:t>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68940" y="7283195"/>
              <a:ext cx="9457944" cy="14676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7728" y="7388352"/>
              <a:ext cx="9040368" cy="10485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" y="116205"/>
            <a:ext cx="1718945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Белгілі</a:t>
            </a:r>
            <a:r>
              <a:rPr sz="4800" spc="-145" dirty="0"/>
              <a:t> </a:t>
            </a:r>
            <a:r>
              <a:rPr sz="4800" dirty="0"/>
              <a:t>бір</a:t>
            </a:r>
            <a:r>
              <a:rPr sz="4800" spc="-150" dirty="0"/>
              <a:t> </a:t>
            </a:r>
            <a:r>
              <a:rPr sz="4800" dirty="0"/>
              <a:t>тақырыптар</a:t>
            </a:r>
            <a:r>
              <a:rPr sz="4800" spc="-145" dirty="0"/>
              <a:t> </a:t>
            </a:r>
            <a:r>
              <a:rPr sz="4800" dirty="0"/>
              <a:t>бойынша</a:t>
            </a:r>
            <a:r>
              <a:rPr sz="4800" spc="-145" dirty="0"/>
              <a:t> </a:t>
            </a:r>
            <a:r>
              <a:rPr sz="4800" dirty="0"/>
              <a:t>жаңалық</a:t>
            </a:r>
            <a:r>
              <a:rPr sz="4800" spc="-150" dirty="0"/>
              <a:t> </a:t>
            </a:r>
            <a:r>
              <a:rPr sz="4800" spc="-10" dirty="0"/>
              <a:t>ескертулерін жасаңыз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02881" y="1537893"/>
            <a:ext cx="15380969" cy="112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9109" indent="-486409">
              <a:lnSpc>
                <a:spcPts val="4335"/>
              </a:lnSpc>
              <a:spcBef>
                <a:spcPts val="105"/>
              </a:spcBef>
              <a:buSzPct val="123684"/>
              <a:buChar char="•"/>
              <a:tabLst>
                <a:tab pos="499109" algn="l"/>
              </a:tabLst>
            </a:pP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Т</a:t>
            </a:r>
            <a:r>
              <a:rPr sz="3800" dirty="0">
                <a:solidFill>
                  <a:srgbClr val="00AF50"/>
                </a:solidFill>
                <a:latin typeface="Microsoft Sans Serif"/>
                <a:cs typeface="Microsoft Sans Serif"/>
              </a:rPr>
              <a:t>ү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йінді</a:t>
            </a:r>
            <a:r>
              <a:rPr sz="3800" spc="-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с</a:t>
            </a:r>
            <a:r>
              <a:rPr sz="3800" dirty="0">
                <a:solidFill>
                  <a:srgbClr val="00AF50"/>
                </a:solidFill>
                <a:latin typeface="Microsoft Sans Serif"/>
                <a:cs typeface="Microsoft Sans Serif"/>
              </a:rPr>
              <a:t>ө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здер</a:t>
            </a:r>
            <a:r>
              <a:rPr sz="3800" spc="-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тізімі:</a:t>
            </a:r>
            <a:r>
              <a:rPr sz="3800" spc="-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«NASA»,</a:t>
            </a:r>
            <a:r>
              <a:rPr sz="3800" spc="-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«жергілікті</a:t>
            </a:r>
            <a:r>
              <a:rPr sz="3800" spc="-8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dirty="0">
                <a:solidFill>
                  <a:srgbClr val="00AF50"/>
                </a:solidFill>
                <a:latin typeface="Microsoft Sans Serif"/>
                <a:cs typeface="Microsoft Sans Serif"/>
              </a:rPr>
              <a:t>ү</a:t>
            </a:r>
            <a:r>
              <a:rPr sz="3800" dirty="0">
                <a:solidFill>
                  <a:srgbClr val="00AF50"/>
                </a:solidFill>
                <a:latin typeface="Trebuchet MS"/>
                <a:cs typeface="Trebuchet MS"/>
              </a:rPr>
              <a:t>кімет»,</a:t>
            </a:r>
            <a:r>
              <a:rPr sz="3800" spc="-8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AF50"/>
                </a:solidFill>
                <a:latin typeface="Trebuchet MS"/>
                <a:cs typeface="Trebuchet MS"/>
              </a:rPr>
              <a:t>«инженерлік»,</a:t>
            </a:r>
            <a:endParaRPr sz="3800">
              <a:latin typeface="Trebuchet MS"/>
              <a:cs typeface="Trebuchet MS"/>
            </a:endParaRPr>
          </a:p>
          <a:p>
            <a:pPr marL="499745">
              <a:lnSpc>
                <a:spcPts val="4335"/>
              </a:lnSpc>
            </a:pPr>
            <a:r>
              <a:rPr sz="3800" spc="-20" dirty="0">
                <a:solidFill>
                  <a:srgbClr val="00AF50"/>
                </a:solidFill>
                <a:latin typeface="Trebuchet MS"/>
                <a:cs typeface="Trebuchet MS"/>
              </a:rPr>
              <a:t>«</a:t>
            </a:r>
            <a:r>
              <a:rPr sz="3800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қ</a:t>
            </a:r>
            <a:r>
              <a:rPr sz="3800" spc="-20" dirty="0">
                <a:solidFill>
                  <a:srgbClr val="00AF50"/>
                </a:solidFill>
                <a:latin typeface="Trebuchet MS"/>
                <a:cs typeface="Trebuchet MS"/>
              </a:rPr>
              <a:t>ызметкерлерді</a:t>
            </a:r>
            <a:r>
              <a:rPr sz="3800" spc="-20" dirty="0">
                <a:solidFill>
                  <a:srgbClr val="00AF50"/>
                </a:solidFill>
                <a:latin typeface="Microsoft Sans Serif"/>
                <a:cs typeface="Microsoft Sans Serif"/>
              </a:rPr>
              <a:t>ң</a:t>
            </a:r>
            <a:r>
              <a:rPr sz="3800" spc="-155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3800" spc="-30" dirty="0">
                <a:solidFill>
                  <a:srgbClr val="00AF50"/>
                </a:solidFill>
                <a:latin typeface="Microsoft Sans Serif"/>
                <a:cs typeface="Microsoft Sans Serif"/>
              </a:rPr>
              <a:t>қ</a:t>
            </a:r>
            <a:r>
              <a:rPr sz="3800" spc="-30" dirty="0">
                <a:solidFill>
                  <a:srgbClr val="00AF50"/>
                </a:solidFill>
                <a:latin typeface="Trebuchet MS"/>
                <a:cs typeface="Trebuchet MS"/>
              </a:rPr>
              <a:t>ана</a:t>
            </a:r>
            <a:r>
              <a:rPr sz="3800" spc="-30" dirty="0">
                <a:solidFill>
                  <a:srgbClr val="00AF50"/>
                </a:solidFill>
                <a:latin typeface="Microsoft Sans Serif"/>
                <a:cs typeface="Microsoft Sans Serif"/>
              </a:rPr>
              <a:t>ғ</a:t>
            </a:r>
            <a:r>
              <a:rPr sz="3800" spc="-30" dirty="0">
                <a:solidFill>
                  <a:srgbClr val="00AF50"/>
                </a:solidFill>
                <a:latin typeface="Trebuchet MS"/>
                <a:cs typeface="Trebuchet MS"/>
              </a:rPr>
              <a:t>аттануы»,</a:t>
            </a:r>
            <a:r>
              <a:rPr sz="3800" spc="-26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00AF50"/>
                </a:solidFill>
                <a:latin typeface="Trebuchet MS"/>
                <a:cs typeface="Trebuchet MS"/>
              </a:rPr>
              <a:t>«федералды</a:t>
            </a:r>
            <a:r>
              <a:rPr sz="38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қ</a:t>
            </a:r>
            <a:r>
              <a:rPr sz="3800" spc="-130" dirty="0">
                <a:solidFill>
                  <a:srgbClr val="00AF50"/>
                </a:solidFill>
                <a:latin typeface="Microsoft Sans Serif"/>
                <a:cs typeface="Microsoft Sans Serif"/>
              </a:rPr>
              <a:t> </a:t>
            </a:r>
            <a:r>
              <a:rPr sz="3800" spc="-10" dirty="0">
                <a:solidFill>
                  <a:srgbClr val="00AF50"/>
                </a:solidFill>
                <a:latin typeface="Microsoft Sans Serif"/>
                <a:cs typeface="Microsoft Sans Serif"/>
              </a:rPr>
              <a:t>ү</a:t>
            </a:r>
            <a:r>
              <a:rPr sz="3800" spc="-10" dirty="0">
                <a:solidFill>
                  <a:srgbClr val="00AF50"/>
                </a:solidFill>
                <a:latin typeface="Trebuchet MS"/>
                <a:cs typeface="Trebuchet MS"/>
              </a:rPr>
              <a:t>кімет»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3747" y="2885503"/>
            <a:ext cx="9721215" cy="8275320"/>
          </a:xfrm>
          <a:custGeom>
            <a:avLst/>
            <a:gdLst/>
            <a:ahLst/>
            <a:cxnLst/>
            <a:rect l="l" t="t" r="r" b="b"/>
            <a:pathLst>
              <a:path w="9721215" h="8275320">
                <a:moveTo>
                  <a:pt x="9694951" y="8275256"/>
                </a:moveTo>
                <a:lnTo>
                  <a:pt x="26187" y="8275256"/>
                </a:lnTo>
                <a:lnTo>
                  <a:pt x="22453" y="8274989"/>
                </a:lnTo>
                <a:lnTo>
                  <a:pt x="0" y="8249081"/>
                </a:lnTo>
                <a:lnTo>
                  <a:pt x="0" y="26174"/>
                </a:lnTo>
                <a:lnTo>
                  <a:pt x="26187" y="0"/>
                </a:lnTo>
                <a:lnTo>
                  <a:pt x="9694951" y="0"/>
                </a:lnTo>
                <a:lnTo>
                  <a:pt x="9721126" y="26174"/>
                </a:lnTo>
                <a:lnTo>
                  <a:pt x="52362" y="26174"/>
                </a:lnTo>
                <a:lnTo>
                  <a:pt x="26187" y="52349"/>
                </a:lnTo>
                <a:lnTo>
                  <a:pt x="52362" y="52349"/>
                </a:lnTo>
                <a:lnTo>
                  <a:pt x="52362" y="8222907"/>
                </a:lnTo>
                <a:lnTo>
                  <a:pt x="26187" y="8222907"/>
                </a:lnTo>
                <a:lnTo>
                  <a:pt x="52362" y="8249081"/>
                </a:lnTo>
                <a:lnTo>
                  <a:pt x="9721126" y="8249081"/>
                </a:lnTo>
                <a:lnTo>
                  <a:pt x="9720859" y="8252815"/>
                </a:lnTo>
                <a:lnTo>
                  <a:pt x="9698685" y="8274989"/>
                </a:lnTo>
                <a:lnTo>
                  <a:pt x="9694951" y="8275256"/>
                </a:lnTo>
                <a:close/>
              </a:path>
              <a:path w="9721215" h="8275320">
                <a:moveTo>
                  <a:pt x="52362" y="52349"/>
                </a:moveTo>
                <a:lnTo>
                  <a:pt x="26187" y="52349"/>
                </a:lnTo>
                <a:lnTo>
                  <a:pt x="52362" y="26174"/>
                </a:lnTo>
                <a:lnTo>
                  <a:pt x="52362" y="52349"/>
                </a:lnTo>
                <a:close/>
              </a:path>
              <a:path w="9721215" h="8275320">
                <a:moveTo>
                  <a:pt x="9668776" y="52349"/>
                </a:moveTo>
                <a:lnTo>
                  <a:pt x="52362" y="52349"/>
                </a:lnTo>
                <a:lnTo>
                  <a:pt x="52362" y="26174"/>
                </a:lnTo>
                <a:lnTo>
                  <a:pt x="9668776" y="26174"/>
                </a:lnTo>
                <a:lnTo>
                  <a:pt x="9668776" y="52349"/>
                </a:lnTo>
                <a:close/>
              </a:path>
              <a:path w="9721215" h="8275320">
                <a:moveTo>
                  <a:pt x="9668776" y="8249081"/>
                </a:moveTo>
                <a:lnTo>
                  <a:pt x="9668776" y="26174"/>
                </a:lnTo>
                <a:lnTo>
                  <a:pt x="9694951" y="52349"/>
                </a:lnTo>
                <a:lnTo>
                  <a:pt x="9721126" y="52349"/>
                </a:lnTo>
                <a:lnTo>
                  <a:pt x="9721126" y="8222907"/>
                </a:lnTo>
                <a:lnTo>
                  <a:pt x="9694951" y="8222907"/>
                </a:lnTo>
                <a:lnTo>
                  <a:pt x="9668776" y="8249081"/>
                </a:lnTo>
                <a:close/>
              </a:path>
              <a:path w="9721215" h="8275320">
                <a:moveTo>
                  <a:pt x="9721126" y="52349"/>
                </a:moveTo>
                <a:lnTo>
                  <a:pt x="9694951" y="52349"/>
                </a:lnTo>
                <a:lnTo>
                  <a:pt x="9668776" y="26174"/>
                </a:lnTo>
                <a:lnTo>
                  <a:pt x="9721126" y="26174"/>
                </a:lnTo>
                <a:lnTo>
                  <a:pt x="9721126" y="52349"/>
                </a:lnTo>
                <a:close/>
              </a:path>
              <a:path w="9721215" h="8275320">
                <a:moveTo>
                  <a:pt x="52362" y="8249081"/>
                </a:moveTo>
                <a:lnTo>
                  <a:pt x="26187" y="8222907"/>
                </a:lnTo>
                <a:lnTo>
                  <a:pt x="52362" y="8222907"/>
                </a:lnTo>
                <a:lnTo>
                  <a:pt x="52362" y="8249081"/>
                </a:lnTo>
                <a:close/>
              </a:path>
              <a:path w="9721215" h="8275320">
                <a:moveTo>
                  <a:pt x="9668776" y="8249081"/>
                </a:moveTo>
                <a:lnTo>
                  <a:pt x="52362" y="8249081"/>
                </a:lnTo>
                <a:lnTo>
                  <a:pt x="52362" y="8222907"/>
                </a:lnTo>
                <a:lnTo>
                  <a:pt x="9668776" y="8222907"/>
                </a:lnTo>
                <a:lnTo>
                  <a:pt x="9668776" y="8249081"/>
                </a:lnTo>
                <a:close/>
              </a:path>
              <a:path w="9721215" h="8275320">
                <a:moveTo>
                  <a:pt x="9721126" y="8249081"/>
                </a:moveTo>
                <a:lnTo>
                  <a:pt x="9668776" y="8249081"/>
                </a:lnTo>
                <a:lnTo>
                  <a:pt x="9694951" y="8222907"/>
                </a:lnTo>
                <a:lnTo>
                  <a:pt x="9721126" y="8222907"/>
                </a:lnTo>
                <a:lnTo>
                  <a:pt x="9721126" y="8249081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345"/>
              </a:spcBef>
            </a:pPr>
            <a:r>
              <a:rPr dirty="0"/>
              <a:t>тарихы</a:t>
            </a:r>
            <a:r>
              <a:rPr spc="5" dirty="0"/>
              <a:t> </a:t>
            </a:r>
            <a:r>
              <a:rPr b="0" dirty="0">
                <a:latin typeface="Trebuchet MS"/>
                <a:cs typeface="Trebuchet MS"/>
              </a:rPr>
              <a:t>=</a:t>
            </a:r>
            <a:r>
              <a:rPr b="0" spc="114" dirty="0">
                <a:latin typeface="Trebuchet MS"/>
                <a:cs typeface="Trebuchet MS"/>
              </a:rPr>
              <a:t> </a:t>
            </a:r>
            <a:r>
              <a:rPr b="0" spc="70" dirty="0">
                <a:latin typeface="Trebuchet MS"/>
                <a:cs typeface="Trebuchet MS"/>
              </a:rPr>
              <a:t>"""</a:t>
            </a:r>
          </a:p>
          <a:p>
            <a:pPr marL="12700" marR="1875789">
              <a:lnSpc>
                <a:spcPts val="2200"/>
              </a:lnSpc>
              <a:spcBef>
                <a:spcPts val="1490"/>
              </a:spcBef>
            </a:pPr>
            <a:r>
              <a:rPr b="0" dirty="0">
                <a:latin typeface="Microsoft Sans Serif"/>
                <a:cs typeface="Microsoft Sans Serif"/>
              </a:rPr>
              <a:t>Жақында</a:t>
            </a:r>
            <a:r>
              <a:rPr b="0" spc="3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жүргізілген</a:t>
            </a:r>
            <a:r>
              <a:rPr b="0" spc="3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мемлекеттік</a:t>
            </a:r>
            <a:r>
              <a:rPr b="0" spc="385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сауалнамада</a:t>
            </a:r>
            <a:r>
              <a:rPr b="0" spc="37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бюджеттік </a:t>
            </a:r>
            <a:r>
              <a:rPr b="0" spc="50" dirty="0">
                <a:latin typeface="Microsoft Sans Serif"/>
                <a:cs typeface="Microsoft Sans Serif"/>
              </a:rPr>
              <a:t>сала</a:t>
            </a:r>
            <a:r>
              <a:rPr b="0" spc="31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қызметкерлерінен</a:t>
            </a:r>
            <a:r>
              <a:rPr b="0" spc="3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өздері</a:t>
            </a:r>
            <a:r>
              <a:rPr b="0" spc="3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жұмыс</a:t>
            </a:r>
            <a:r>
              <a:rPr b="0" spc="320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істейтін</a:t>
            </a:r>
            <a:r>
              <a:rPr b="0" spc="32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бөлімге </a:t>
            </a:r>
            <a:r>
              <a:rPr b="0" dirty="0">
                <a:latin typeface="Microsoft Sans Serif"/>
                <a:cs typeface="Microsoft Sans Serif"/>
              </a:rPr>
              <a:t>қанағаттанушылықты</a:t>
            </a:r>
            <a:r>
              <a:rPr b="0" spc="340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бағалау</a:t>
            </a:r>
            <a:r>
              <a:rPr b="0" spc="345" dirty="0">
                <a:latin typeface="Microsoft Sans Serif"/>
                <a:cs typeface="Microsoft Sans Serif"/>
              </a:rPr>
              <a:t> </a:t>
            </a:r>
            <a:r>
              <a:rPr b="0" spc="55" dirty="0">
                <a:latin typeface="Microsoft Sans Serif"/>
                <a:cs typeface="Microsoft Sans Serif"/>
              </a:rPr>
              <a:t>сұралды.</a:t>
            </a:r>
            <a:r>
              <a:rPr b="0" spc="340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Нәтижелер</a:t>
            </a:r>
            <a:r>
              <a:rPr b="0" spc="335" dirty="0">
                <a:latin typeface="Microsoft Sans Serif"/>
                <a:cs typeface="Microsoft Sans Serif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NASA </a:t>
            </a:r>
            <a:r>
              <a:rPr b="0" dirty="0">
                <a:latin typeface="Microsoft Sans Serif"/>
                <a:cs typeface="Microsoft Sans Serif"/>
              </a:rPr>
              <a:t>95%</a:t>
            </a:r>
            <a:r>
              <a:rPr b="0" spc="2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қанағаттану</a:t>
            </a:r>
            <a:r>
              <a:rPr b="0" spc="265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рейтингімен</a:t>
            </a:r>
            <a:r>
              <a:rPr b="0" spc="27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ең</a:t>
            </a:r>
            <a:r>
              <a:rPr b="0" spc="265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танымал</a:t>
            </a:r>
            <a:r>
              <a:rPr b="0" spc="260" dirty="0">
                <a:latin typeface="Microsoft Sans Serif"/>
                <a:cs typeface="Microsoft Sans Serif"/>
              </a:rPr>
              <a:t> </a:t>
            </a:r>
            <a:r>
              <a:rPr b="0" spc="35" dirty="0">
                <a:latin typeface="Microsoft Sans Serif"/>
                <a:cs typeface="Microsoft Sans Serif"/>
              </a:rPr>
              <a:t>департамент </a:t>
            </a:r>
            <a:r>
              <a:rPr b="0" dirty="0">
                <a:latin typeface="Microsoft Sans Serif"/>
                <a:cs typeface="Microsoft Sans Serif"/>
              </a:rPr>
              <a:t>екенін</a:t>
            </a:r>
            <a:r>
              <a:rPr b="0" spc="31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көрсетті.</a:t>
            </a:r>
          </a:p>
          <a:p>
            <a:pPr marL="12700" marR="1548130">
              <a:lnSpc>
                <a:spcPts val="2200"/>
              </a:lnSpc>
              <a:spcBef>
                <a:spcPts val="340"/>
              </a:spcBef>
            </a:pPr>
            <a:r>
              <a:rPr b="0" dirty="0">
                <a:latin typeface="Microsoft Sans Serif"/>
                <a:cs typeface="Microsoft Sans Serif"/>
              </a:rPr>
              <a:t>NASA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қызметкері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Джон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Смит</a:t>
            </a:r>
            <a:r>
              <a:rPr b="0" spc="275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нәтижелерге</a:t>
            </a:r>
            <a:r>
              <a:rPr b="0" spc="26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түсініктеме</a:t>
            </a:r>
            <a:r>
              <a:rPr b="0" spc="27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беріп, </a:t>
            </a:r>
            <a:r>
              <a:rPr b="0" spc="50" dirty="0">
                <a:latin typeface="Microsoft Sans Serif"/>
                <a:cs typeface="Microsoft Sans Serif"/>
              </a:rPr>
              <a:t>"НАСА-</a:t>
            </a:r>
            <a:r>
              <a:rPr b="0" dirty="0">
                <a:latin typeface="Microsoft Sans Serif"/>
                <a:cs typeface="Microsoft Sans Serif"/>
              </a:rPr>
              <a:t>ның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бірінші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келгеніне</a:t>
            </a:r>
            <a:r>
              <a:rPr b="0" spc="28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таң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қалмадым.</a:t>
            </a:r>
            <a:r>
              <a:rPr b="0" spc="290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Бұл</a:t>
            </a:r>
            <a:r>
              <a:rPr b="0" spc="28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керемет </a:t>
            </a:r>
            <a:r>
              <a:rPr b="0" dirty="0">
                <a:latin typeface="Microsoft Sans Serif"/>
                <a:cs typeface="Microsoft Sans Serif"/>
              </a:rPr>
              <a:t>адамдармен</a:t>
            </a:r>
            <a:r>
              <a:rPr b="0" spc="409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және</a:t>
            </a:r>
            <a:r>
              <a:rPr b="0" spc="40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керемет</a:t>
            </a:r>
            <a:r>
              <a:rPr b="0" spc="409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мүмкіндіктермен</a:t>
            </a:r>
            <a:r>
              <a:rPr b="0" spc="409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жұмыс</a:t>
            </a:r>
            <a:r>
              <a:rPr b="0" spc="409" dirty="0">
                <a:latin typeface="Microsoft Sans Serif"/>
                <a:cs typeface="Microsoft Sans Serif"/>
              </a:rPr>
              <a:t> </a:t>
            </a:r>
            <a:r>
              <a:rPr b="0" spc="35" dirty="0">
                <a:latin typeface="Microsoft Sans Serif"/>
                <a:cs typeface="Microsoft Sans Serif"/>
              </a:rPr>
              <a:t>істеуге </a:t>
            </a:r>
            <a:r>
              <a:rPr b="0" dirty="0">
                <a:latin typeface="Microsoft Sans Serif"/>
                <a:cs typeface="Microsoft Sans Serif"/>
              </a:rPr>
              <a:t>тамаша</a:t>
            </a:r>
            <a:r>
              <a:rPr b="0" spc="38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орын.</a:t>
            </a:r>
            <a:r>
              <a:rPr b="0" spc="39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Мен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осындай</a:t>
            </a:r>
            <a:r>
              <a:rPr b="0" spc="3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инновациялық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ұйымның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бір </a:t>
            </a:r>
            <a:r>
              <a:rPr b="0" dirty="0">
                <a:latin typeface="Microsoft Sans Serif"/>
                <a:cs typeface="Microsoft Sans Serif"/>
              </a:rPr>
              <a:t>бөлігі</a:t>
            </a:r>
            <a:r>
              <a:rPr b="0" spc="250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болғанымды</a:t>
            </a:r>
            <a:r>
              <a:rPr b="0" spc="25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мақтан</a:t>
            </a:r>
            <a:r>
              <a:rPr b="0" spc="250" dirty="0">
                <a:latin typeface="Microsoft Sans Serif"/>
                <a:cs typeface="Microsoft Sans Serif"/>
              </a:rPr>
              <a:t> </a:t>
            </a:r>
            <a:r>
              <a:rPr b="0" spc="45" dirty="0">
                <a:latin typeface="Microsoft Sans Serif"/>
                <a:cs typeface="Microsoft Sans Serif"/>
              </a:rPr>
              <a:t>тұтамын"</a:t>
            </a:r>
            <a:r>
              <a:rPr b="0" spc="250" dirty="0">
                <a:latin typeface="Microsoft Sans Serif"/>
                <a:cs typeface="Microsoft Sans Serif"/>
              </a:rPr>
              <a:t> </a:t>
            </a:r>
            <a:r>
              <a:rPr b="0" spc="40" dirty="0">
                <a:latin typeface="Microsoft Sans Serif"/>
                <a:cs typeface="Microsoft Sans Serif"/>
              </a:rPr>
              <a:t>деді.</a:t>
            </a:r>
          </a:p>
          <a:p>
            <a:pPr marL="12700" marR="1605280">
              <a:lnSpc>
                <a:spcPts val="2200"/>
              </a:lnSpc>
              <a:spcBef>
                <a:spcPts val="340"/>
              </a:spcBef>
            </a:pPr>
            <a:r>
              <a:rPr b="0" spc="45" dirty="0">
                <a:latin typeface="Microsoft Sans Serif"/>
                <a:cs typeface="Microsoft Sans Serif"/>
              </a:rPr>
              <a:t>Нәтижелерді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NASA-</a:t>
            </a:r>
            <a:r>
              <a:rPr b="0" dirty="0">
                <a:latin typeface="Microsoft Sans Serif"/>
                <a:cs typeface="Microsoft Sans Serif"/>
              </a:rPr>
              <a:t>ның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жетекші</a:t>
            </a:r>
            <a:r>
              <a:rPr b="0" spc="2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тобы</a:t>
            </a:r>
            <a:r>
              <a:rPr b="0" spc="2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да</a:t>
            </a:r>
            <a:r>
              <a:rPr b="0" spc="28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құптады,</a:t>
            </a:r>
            <a:r>
              <a:rPr b="0" spc="29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директор </a:t>
            </a:r>
            <a:r>
              <a:rPr b="0" dirty="0">
                <a:latin typeface="Microsoft Sans Serif"/>
                <a:cs typeface="Microsoft Sans Serif"/>
              </a:rPr>
              <a:t>Том</a:t>
            </a:r>
            <a:r>
              <a:rPr b="0" spc="38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Джонсон: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«Біздің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қызметкерлеріміздің</a:t>
            </a:r>
            <a:r>
              <a:rPr b="0" spc="390" dirty="0">
                <a:latin typeface="Microsoft Sans Serif"/>
                <a:cs typeface="Microsoft Sans Serif"/>
              </a:rPr>
              <a:t> </a:t>
            </a:r>
            <a:r>
              <a:rPr b="0" spc="50" dirty="0">
                <a:latin typeface="Microsoft Sans Serif"/>
                <a:cs typeface="Microsoft Sans Serif"/>
              </a:rPr>
              <a:t>NASA-</a:t>
            </a:r>
            <a:r>
              <a:rPr b="0" spc="-20" dirty="0">
                <a:latin typeface="Microsoft Sans Serif"/>
                <a:cs typeface="Microsoft Sans Serif"/>
              </a:rPr>
              <a:t>дағы </a:t>
            </a:r>
            <a:r>
              <a:rPr b="0" dirty="0">
                <a:latin typeface="Microsoft Sans Serif"/>
                <a:cs typeface="Microsoft Sans Serif"/>
              </a:rPr>
              <a:t>жұмыстарына</a:t>
            </a:r>
            <a:r>
              <a:rPr b="0" spc="425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риза</a:t>
            </a:r>
            <a:r>
              <a:rPr b="0" spc="4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екенін</a:t>
            </a:r>
            <a:r>
              <a:rPr b="0" spc="44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естігенімізге</a:t>
            </a:r>
            <a:r>
              <a:rPr b="0" spc="43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өте</a:t>
            </a:r>
            <a:r>
              <a:rPr b="0" spc="425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қуаныштымыз» </a:t>
            </a:r>
            <a:r>
              <a:rPr b="0" spc="40" dirty="0">
                <a:latin typeface="Microsoft Sans Serif"/>
                <a:cs typeface="Microsoft Sans Serif"/>
              </a:rPr>
              <a:t>деді.</a:t>
            </a:r>
          </a:p>
          <a:p>
            <a:pPr marL="59055" marR="814069" algn="just">
              <a:lnSpc>
                <a:spcPts val="2210"/>
              </a:lnSpc>
              <a:spcBef>
                <a:spcPts val="1745"/>
              </a:spcBef>
            </a:pPr>
            <a:r>
              <a:rPr b="0" dirty="0">
                <a:latin typeface="Trebuchet MS"/>
                <a:cs typeface="Trebuchet MS"/>
              </a:rPr>
              <a:t>Бізді</a:t>
            </a:r>
            <a:r>
              <a:rPr b="0" dirty="0">
                <a:latin typeface="Microsoft Sans Serif"/>
                <a:cs typeface="Microsoft Sans Serif"/>
              </a:rPr>
              <a:t>ң</a:t>
            </a:r>
            <a:r>
              <a:rPr b="0" spc="1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ма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саттарымыз</a:t>
            </a:r>
            <a:r>
              <a:rPr b="0" spc="-25" dirty="0">
                <a:latin typeface="Microsoft Sans Serif"/>
                <a:cs typeface="Microsoft Sans Serif"/>
              </a:rPr>
              <a:t>ғ</a:t>
            </a:r>
            <a:r>
              <a:rPr b="0" spc="-25" dirty="0">
                <a:latin typeface="Trebuchet MS"/>
                <a:cs typeface="Trebuchet MS"/>
              </a:rPr>
              <a:t>а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жету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ү</a:t>
            </a:r>
            <a:r>
              <a:rPr b="0" dirty="0">
                <a:latin typeface="Trebuchet MS"/>
                <a:cs typeface="Trebuchet MS"/>
              </a:rPr>
              <a:t>шін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тынымсыз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ж</a:t>
            </a:r>
            <a:r>
              <a:rPr b="0" dirty="0">
                <a:latin typeface="Microsoft Sans Serif"/>
                <a:cs typeface="Microsoft Sans Serif"/>
              </a:rPr>
              <a:t>ұ</a:t>
            </a:r>
            <a:r>
              <a:rPr b="0" dirty="0">
                <a:latin typeface="Trebuchet MS"/>
                <a:cs typeface="Trebuchet MS"/>
              </a:rPr>
              <a:t>мыс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істейтін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талантты </a:t>
            </a:r>
            <a:r>
              <a:rPr b="0" dirty="0">
                <a:latin typeface="Trebuchet MS"/>
                <a:cs typeface="Trebuchet MS"/>
              </a:rPr>
              <a:t>ж</a:t>
            </a:r>
            <a:r>
              <a:rPr b="0" dirty="0">
                <a:latin typeface="Microsoft Sans Serif"/>
                <a:cs typeface="Microsoft Sans Serif"/>
              </a:rPr>
              <a:t>ә</a:t>
            </a:r>
            <a:r>
              <a:rPr b="0" dirty="0">
                <a:latin typeface="Trebuchet MS"/>
                <a:cs typeface="Trebuchet MS"/>
              </a:rPr>
              <a:t>не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адал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командамыз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бар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ж</a:t>
            </a:r>
            <a:r>
              <a:rPr b="0" dirty="0">
                <a:latin typeface="Microsoft Sans Serif"/>
                <a:cs typeface="Microsoft Sans Serif"/>
              </a:rPr>
              <a:t>ә</a:t>
            </a:r>
            <a:r>
              <a:rPr b="0" dirty="0">
                <a:latin typeface="Trebuchet MS"/>
                <a:cs typeface="Trebuchet MS"/>
              </a:rPr>
              <a:t>не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оларды</a:t>
            </a:r>
            <a:r>
              <a:rPr b="0" dirty="0">
                <a:latin typeface="Microsoft Sans Serif"/>
                <a:cs typeface="Microsoft Sans Serif"/>
              </a:rPr>
              <a:t>ң</a:t>
            </a:r>
            <a:r>
              <a:rPr b="0" spc="5" dirty="0">
                <a:latin typeface="Microsoft Sans Serif"/>
                <a:cs typeface="Microsoft Sans Serif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ажырлы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е</a:t>
            </a:r>
            <a:r>
              <a:rPr b="0" dirty="0">
                <a:latin typeface="Microsoft Sans Serif"/>
                <a:cs typeface="Microsoft Sans Serif"/>
              </a:rPr>
              <a:t>ң</a:t>
            </a:r>
            <a:r>
              <a:rPr b="0" dirty="0">
                <a:latin typeface="Trebuchet MS"/>
                <a:cs typeface="Trebuchet MS"/>
              </a:rPr>
              <a:t>бегіні</a:t>
            </a:r>
            <a:r>
              <a:rPr b="0" dirty="0">
                <a:latin typeface="Microsoft Sans Serif"/>
                <a:cs typeface="Microsoft Sans Serif"/>
              </a:rPr>
              <a:t>ң </a:t>
            </a:r>
            <a:r>
              <a:rPr b="0" spc="-10" dirty="0">
                <a:latin typeface="Trebuchet MS"/>
                <a:cs typeface="Trebuchet MS"/>
              </a:rPr>
              <a:t>жемісін </a:t>
            </a:r>
            <a:r>
              <a:rPr b="0" dirty="0">
                <a:latin typeface="Trebuchet MS"/>
                <a:cs typeface="Trebuchet MS"/>
              </a:rPr>
              <a:t>к</a:t>
            </a:r>
            <a:r>
              <a:rPr b="0" dirty="0">
                <a:latin typeface="Microsoft Sans Serif"/>
                <a:cs typeface="Microsoft Sans Serif"/>
              </a:rPr>
              <a:t>ө</a:t>
            </a:r>
            <a:r>
              <a:rPr b="0" dirty="0">
                <a:latin typeface="Trebuchet MS"/>
                <a:cs typeface="Trebuchet MS"/>
              </a:rPr>
              <a:t>ру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dirty="0">
                <a:latin typeface="Microsoft Sans Serif"/>
                <a:cs typeface="Microsoft Sans Serif"/>
              </a:rPr>
              <a:t>ө</a:t>
            </a:r>
            <a:r>
              <a:rPr b="0" dirty="0">
                <a:latin typeface="Trebuchet MS"/>
                <a:cs typeface="Trebuchet MS"/>
              </a:rPr>
              <a:t>те</a:t>
            </a:r>
            <a:r>
              <a:rPr b="0" spc="-4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жа</a:t>
            </a:r>
            <a:r>
              <a:rPr b="0" spc="-10" dirty="0">
                <a:latin typeface="Microsoft Sans Serif"/>
                <a:cs typeface="Microsoft Sans Serif"/>
              </a:rPr>
              <a:t>қ</a:t>
            </a:r>
            <a:r>
              <a:rPr b="0" spc="-10" dirty="0">
                <a:latin typeface="Trebuchet MS"/>
                <a:cs typeface="Trebuchet MS"/>
              </a:rPr>
              <a:t>сы».</a:t>
            </a:r>
          </a:p>
          <a:p>
            <a:pPr marL="12700" marR="5080">
              <a:lnSpc>
                <a:spcPts val="2300"/>
              </a:lnSpc>
              <a:spcBef>
                <a:spcPts val="1940"/>
              </a:spcBef>
            </a:pPr>
            <a:r>
              <a:rPr b="0" dirty="0">
                <a:latin typeface="Trebuchet MS"/>
                <a:cs typeface="Trebuchet MS"/>
              </a:rPr>
              <a:t>Сауалнама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сонымен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атар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Ә</a:t>
            </a:r>
            <a:r>
              <a:rPr b="0" spc="-10" dirty="0">
                <a:latin typeface="Trebuchet MS"/>
                <a:cs typeface="Trebuchet MS"/>
              </a:rPr>
              <a:t>леуметтік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қ</a:t>
            </a:r>
            <a:r>
              <a:rPr b="0" spc="-20" dirty="0">
                <a:latin typeface="Trebuchet MS"/>
                <a:cs typeface="Trebuchet MS"/>
              </a:rPr>
              <a:t>амсыздандыру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бас</a:t>
            </a:r>
            <a:r>
              <a:rPr b="0" spc="-20" dirty="0">
                <a:latin typeface="Microsoft Sans Serif"/>
                <a:cs typeface="Microsoft Sans Serif"/>
              </a:rPr>
              <a:t>қ</a:t>
            </a:r>
            <a:r>
              <a:rPr b="0" spc="-20" dirty="0">
                <a:latin typeface="Trebuchet MS"/>
                <a:cs typeface="Trebuchet MS"/>
              </a:rPr>
              <a:t>армасы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е</a:t>
            </a:r>
            <a:r>
              <a:rPr b="0" dirty="0">
                <a:latin typeface="Microsoft Sans Serif"/>
                <a:cs typeface="Microsoft Sans Serif"/>
              </a:rPr>
              <a:t>ң </a:t>
            </a:r>
            <a:r>
              <a:rPr b="0" spc="-10" dirty="0">
                <a:latin typeface="Trebuchet MS"/>
                <a:cs typeface="Trebuchet MS"/>
              </a:rPr>
              <a:t>т</a:t>
            </a:r>
            <a:r>
              <a:rPr b="0" spc="-10" dirty="0">
                <a:latin typeface="Microsoft Sans Serif"/>
                <a:cs typeface="Microsoft Sans Serif"/>
              </a:rPr>
              <a:t>ө</a:t>
            </a:r>
            <a:r>
              <a:rPr b="0" spc="-10" dirty="0">
                <a:latin typeface="Trebuchet MS"/>
                <a:cs typeface="Trebuchet MS"/>
              </a:rPr>
              <a:t>менгі 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ана</a:t>
            </a:r>
            <a:r>
              <a:rPr b="0" spc="-25" dirty="0">
                <a:latin typeface="Microsoft Sans Serif"/>
                <a:cs typeface="Microsoft Sans Serif"/>
              </a:rPr>
              <a:t>ғ</a:t>
            </a:r>
            <a:r>
              <a:rPr b="0" spc="-25" dirty="0">
                <a:latin typeface="Trebuchet MS"/>
                <a:cs typeface="Trebuchet MS"/>
              </a:rPr>
              <a:t>аттану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рейтингіне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ие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екенін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к</a:t>
            </a:r>
            <a:r>
              <a:rPr b="0" dirty="0">
                <a:latin typeface="Microsoft Sans Serif"/>
                <a:cs typeface="Microsoft Sans Serif"/>
              </a:rPr>
              <a:t>ө</a:t>
            </a:r>
            <a:r>
              <a:rPr b="0" dirty="0">
                <a:latin typeface="Trebuchet MS"/>
                <a:cs typeface="Trebuchet MS"/>
              </a:rPr>
              <a:t>рсетті,</a:t>
            </a:r>
            <a:r>
              <a:rPr b="0" spc="-50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Microsoft Sans Serif"/>
                <a:cs typeface="Microsoft Sans Serif"/>
              </a:rPr>
              <a:t>қ</a:t>
            </a:r>
            <a:r>
              <a:rPr b="0" spc="-20" dirty="0">
                <a:latin typeface="Trebuchet MS"/>
                <a:cs typeface="Trebuchet MS"/>
              </a:rPr>
              <a:t>ызметкерлерді</a:t>
            </a:r>
            <a:r>
              <a:rPr b="0" spc="-20" dirty="0">
                <a:latin typeface="Microsoft Sans Serif"/>
                <a:cs typeface="Microsoft Sans Serif"/>
              </a:rPr>
              <a:t>ң</a:t>
            </a:r>
            <a:r>
              <a:rPr b="0" spc="20" dirty="0">
                <a:latin typeface="Microsoft Sans Serif"/>
                <a:cs typeface="Microsoft Sans Serif"/>
              </a:rPr>
              <a:t> </a:t>
            </a:r>
            <a:r>
              <a:rPr b="0" dirty="0">
                <a:latin typeface="Trebuchet MS"/>
                <a:cs typeface="Trebuchet MS"/>
              </a:rPr>
              <a:t>тек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45%</a:t>
            </a:r>
            <a:r>
              <a:rPr b="0" spc="-60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-</a:t>
            </a:r>
            <a:r>
              <a:rPr b="0" dirty="0">
                <a:latin typeface="Trebuchet MS"/>
                <a:cs typeface="Trebuchet MS"/>
              </a:rPr>
              <a:t>ы</a:t>
            </a:r>
            <a:r>
              <a:rPr b="0" spc="-5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ө</a:t>
            </a:r>
            <a:r>
              <a:rPr b="0" spc="-25" dirty="0">
                <a:latin typeface="Trebuchet MS"/>
                <a:cs typeface="Trebuchet MS"/>
              </a:rPr>
              <a:t>з </a:t>
            </a:r>
            <a:r>
              <a:rPr b="0" dirty="0">
                <a:latin typeface="Trebuchet MS"/>
                <a:cs typeface="Trebuchet MS"/>
              </a:rPr>
              <a:t>ж</a:t>
            </a:r>
            <a:r>
              <a:rPr b="0" dirty="0">
                <a:latin typeface="Microsoft Sans Serif"/>
                <a:cs typeface="Microsoft Sans Serif"/>
              </a:rPr>
              <a:t>ұ</a:t>
            </a:r>
            <a:r>
              <a:rPr b="0" dirty="0">
                <a:latin typeface="Trebuchet MS"/>
                <a:cs typeface="Trebuchet MS"/>
              </a:rPr>
              <a:t>мыстарына</a:t>
            </a:r>
            <a:r>
              <a:rPr b="0" spc="-85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ана</a:t>
            </a:r>
            <a:r>
              <a:rPr b="0" spc="-25" dirty="0">
                <a:latin typeface="Microsoft Sans Serif"/>
                <a:cs typeface="Microsoft Sans Serif"/>
              </a:rPr>
              <a:t>ғ</a:t>
            </a:r>
            <a:r>
              <a:rPr b="0" spc="-25" dirty="0">
                <a:latin typeface="Trebuchet MS"/>
                <a:cs typeface="Trebuchet MS"/>
              </a:rPr>
              <a:t>аттан</a:t>
            </a:r>
            <a:r>
              <a:rPr b="0" spc="-25" dirty="0">
                <a:latin typeface="Microsoft Sans Serif"/>
                <a:cs typeface="Microsoft Sans Serif"/>
              </a:rPr>
              <a:t>ғ</a:t>
            </a:r>
            <a:r>
              <a:rPr b="0" spc="-25" dirty="0">
                <a:latin typeface="Trebuchet MS"/>
                <a:cs typeface="Trebuchet MS"/>
              </a:rPr>
              <a:t>анын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к</a:t>
            </a:r>
            <a:r>
              <a:rPr b="0" dirty="0">
                <a:latin typeface="Microsoft Sans Serif"/>
                <a:cs typeface="Microsoft Sans Serif"/>
              </a:rPr>
              <a:t>ө</a:t>
            </a:r>
            <a:r>
              <a:rPr b="0" dirty="0">
                <a:latin typeface="Trebuchet MS"/>
                <a:cs typeface="Trebuchet MS"/>
              </a:rPr>
              <a:t>рсетті.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spc="-30" dirty="0">
                <a:latin typeface="Microsoft Sans Serif"/>
                <a:cs typeface="Microsoft Sans Serif"/>
              </a:rPr>
              <a:t>Ү</a:t>
            </a:r>
            <a:r>
              <a:rPr b="0" spc="-30" dirty="0">
                <a:latin typeface="Trebuchet MS"/>
                <a:cs typeface="Trebuchet MS"/>
              </a:rPr>
              <a:t>кімет</a:t>
            </a:r>
            <a:r>
              <a:rPr b="0" spc="-8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сауалнамада</a:t>
            </a:r>
            <a:r>
              <a:rPr b="0" spc="-8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Microsoft Sans Serif"/>
                <a:cs typeface="Microsoft Sans Serif"/>
              </a:rPr>
              <a:t>қ</a:t>
            </a:r>
            <a:r>
              <a:rPr b="0" spc="-10" dirty="0">
                <a:latin typeface="Trebuchet MS"/>
                <a:cs typeface="Trebuchet MS"/>
              </a:rPr>
              <a:t>ызметкерлер </a:t>
            </a:r>
            <a:r>
              <a:rPr b="0" dirty="0">
                <a:latin typeface="Trebuchet MS"/>
                <a:cs typeface="Trebuchet MS"/>
              </a:rPr>
              <a:t>к</a:t>
            </a:r>
            <a:r>
              <a:rPr b="0" dirty="0">
                <a:latin typeface="Microsoft Sans Serif"/>
                <a:cs typeface="Microsoft Sans Serif"/>
              </a:rPr>
              <a:t>ө</a:t>
            </a:r>
            <a:r>
              <a:rPr b="0" dirty="0">
                <a:latin typeface="Trebuchet MS"/>
                <a:cs typeface="Trebuchet MS"/>
              </a:rPr>
              <a:t>терген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Trebuchet MS"/>
                <a:cs typeface="Trebuchet MS"/>
              </a:rPr>
              <a:t>ала</a:t>
            </a:r>
            <a:r>
              <a:rPr b="0" spc="-25" dirty="0">
                <a:latin typeface="Microsoft Sans Serif"/>
                <a:cs typeface="Microsoft Sans Serif"/>
              </a:rPr>
              <a:t>ң</a:t>
            </a:r>
            <a:r>
              <a:rPr b="0" spc="-25" dirty="0">
                <a:latin typeface="Trebuchet MS"/>
                <a:cs typeface="Trebuchet MS"/>
              </a:rPr>
              <a:t>даушылы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тарды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шешуге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ж</a:t>
            </a:r>
            <a:r>
              <a:rPr b="0" dirty="0">
                <a:latin typeface="Microsoft Sans Serif"/>
                <a:cs typeface="Microsoft Sans Serif"/>
              </a:rPr>
              <a:t>ә</a:t>
            </a:r>
            <a:r>
              <a:rPr b="0" dirty="0">
                <a:latin typeface="Trebuchet MS"/>
                <a:cs typeface="Trebuchet MS"/>
              </a:rPr>
              <a:t>не</a:t>
            </a:r>
            <a:r>
              <a:rPr b="0" spc="-70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барлы</a:t>
            </a:r>
            <a:r>
              <a:rPr b="0" spc="-10" dirty="0">
                <a:latin typeface="Microsoft Sans Serif"/>
                <a:cs typeface="Microsoft Sans Serif"/>
              </a:rPr>
              <a:t>қ</a:t>
            </a:r>
            <a:r>
              <a:rPr b="0" dirty="0">
                <a:latin typeface="Microsoft Sans Serif"/>
                <a:cs typeface="Microsoft Sans Serif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департаменттердегі </a:t>
            </a:r>
            <a:r>
              <a:rPr b="0" spc="-25" dirty="0">
                <a:latin typeface="Trebuchet MS"/>
                <a:cs typeface="Trebuchet MS"/>
              </a:rPr>
              <a:t>ж</a:t>
            </a:r>
            <a:r>
              <a:rPr b="0" spc="-25" dirty="0">
                <a:latin typeface="Microsoft Sans Serif"/>
                <a:cs typeface="Microsoft Sans Serif"/>
              </a:rPr>
              <a:t>ұ</a:t>
            </a:r>
            <a:r>
              <a:rPr b="0" spc="-25" dirty="0">
                <a:latin typeface="Trebuchet MS"/>
                <a:cs typeface="Trebuchet MS"/>
              </a:rPr>
              <a:t>мыс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spc="-25" dirty="0">
                <a:latin typeface="Microsoft Sans Serif"/>
                <a:cs typeface="Microsoft Sans Serif"/>
              </a:rPr>
              <a:t>қ</a:t>
            </a:r>
            <a:r>
              <a:rPr b="0" spc="-25" dirty="0">
                <a:latin typeface="Trebuchet MS"/>
                <a:cs typeface="Trebuchet MS"/>
              </a:rPr>
              <a:t>ана</a:t>
            </a:r>
            <a:r>
              <a:rPr b="0" spc="-25" dirty="0">
                <a:latin typeface="Microsoft Sans Serif"/>
                <a:cs typeface="Microsoft Sans Serif"/>
              </a:rPr>
              <a:t>ғ</a:t>
            </a:r>
            <a:r>
              <a:rPr b="0" spc="-25" dirty="0">
                <a:latin typeface="Trebuchet MS"/>
                <a:cs typeface="Trebuchet MS"/>
              </a:rPr>
              <a:t>аттану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де</a:t>
            </a:r>
            <a:r>
              <a:rPr b="0" dirty="0">
                <a:latin typeface="Microsoft Sans Serif"/>
                <a:cs typeface="Microsoft Sans Serif"/>
              </a:rPr>
              <a:t>ң</a:t>
            </a:r>
            <a:r>
              <a:rPr b="0" dirty="0">
                <a:latin typeface="Trebuchet MS"/>
                <a:cs typeface="Trebuchet MS"/>
              </a:rPr>
              <a:t>гейін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арттыру</a:t>
            </a:r>
            <a:r>
              <a:rPr b="0" dirty="0">
                <a:latin typeface="Microsoft Sans Serif"/>
                <a:cs typeface="Microsoft Sans Serif"/>
              </a:rPr>
              <a:t>ғ</a:t>
            </a:r>
            <a:r>
              <a:rPr b="0" dirty="0">
                <a:latin typeface="Trebuchet MS"/>
                <a:cs typeface="Trebuchet MS"/>
              </a:rPr>
              <a:t>а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к</a:t>
            </a:r>
            <a:r>
              <a:rPr b="0" dirty="0">
                <a:latin typeface="Microsoft Sans Serif"/>
                <a:cs typeface="Microsoft Sans Serif"/>
              </a:rPr>
              <a:t>ү</a:t>
            </a:r>
            <a:r>
              <a:rPr b="0" dirty="0">
                <a:latin typeface="Trebuchet MS"/>
                <a:cs typeface="Trebuchet MS"/>
              </a:rPr>
              <a:t>ш</a:t>
            </a:r>
            <a:r>
              <a:rPr b="0" spc="-80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салу</a:t>
            </a:r>
            <a:r>
              <a:rPr b="0" dirty="0">
                <a:latin typeface="Microsoft Sans Serif"/>
                <a:cs typeface="Microsoft Sans Serif"/>
              </a:rPr>
              <a:t>ғ</a:t>
            </a:r>
            <a:r>
              <a:rPr b="0" dirty="0">
                <a:latin typeface="Trebuchet MS"/>
                <a:cs typeface="Trebuchet MS"/>
              </a:rPr>
              <a:t>а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dirty="0">
                <a:latin typeface="Trebuchet MS"/>
                <a:cs typeface="Trebuchet MS"/>
              </a:rPr>
              <a:t>у</a:t>
            </a:r>
            <a:r>
              <a:rPr b="0" dirty="0">
                <a:latin typeface="Microsoft Sans Serif"/>
                <a:cs typeface="Microsoft Sans Serif"/>
              </a:rPr>
              <a:t>ә</a:t>
            </a:r>
            <a:r>
              <a:rPr b="0" dirty="0">
                <a:latin typeface="Trebuchet MS"/>
                <a:cs typeface="Trebuchet MS"/>
              </a:rPr>
              <a:t>де</a:t>
            </a:r>
            <a:r>
              <a:rPr b="0" spc="-75" dirty="0">
                <a:latin typeface="Trebuchet MS"/>
                <a:cs typeface="Trebuchet MS"/>
              </a:rPr>
              <a:t> </a:t>
            </a:r>
            <a:r>
              <a:rPr b="0" spc="-10" dirty="0">
                <a:latin typeface="Trebuchet MS"/>
                <a:cs typeface="Trebuchet MS"/>
              </a:rPr>
              <a:t>берді.</a:t>
            </a:r>
          </a:p>
          <a:p>
            <a:pPr marL="12700">
              <a:lnSpc>
                <a:spcPts val="2340"/>
              </a:lnSpc>
            </a:pPr>
            <a:r>
              <a:rPr b="0" spc="-25" dirty="0">
                <a:latin typeface="Trebuchet MS"/>
                <a:cs typeface="Trebuchet MS"/>
              </a:rPr>
              <a:t>""</a:t>
            </a:r>
          </a:p>
        </p:txBody>
      </p:sp>
      <p:sp>
        <p:nvSpPr>
          <p:cNvPr id="6" name="object 6"/>
          <p:cNvSpPr/>
          <p:nvPr/>
        </p:nvSpPr>
        <p:spPr>
          <a:xfrm>
            <a:off x="10711548" y="2885516"/>
            <a:ext cx="8717280" cy="6648450"/>
          </a:xfrm>
          <a:custGeom>
            <a:avLst/>
            <a:gdLst/>
            <a:ahLst/>
            <a:cxnLst/>
            <a:rect l="l" t="t" r="r" b="b"/>
            <a:pathLst>
              <a:path w="8717280" h="6648450">
                <a:moveTo>
                  <a:pt x="8690749" y="6648107"/>
                </a:moveTo>
                <a:lnTo>
                  <a:pt x="26174" y="6648107"/>
                </a:lnTo>
                <a:lnTo>
                  <a:pt x="22453" y="6647840"/>
                </a:lnTo>
                <a:lnTo>
                  <a:pt x="0" y="6621919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595745"/>
                </a:lnTo>
                <a:lnTo>
                  <a:pt x="26174" y="6595745"/>
                </a:lnTo>
                <a:lnTo>
                  <a:pt x="52349" y="6621919"/>
                </a:lnTo>
                <a:lnTo>
                  <a:pt x="8716924" y="6621919"/>
                </a:lnTo>
                <a:lnTo>
                  <a:pt x="8716657" y="6625653"/>
                </a:lnTo>
                <a:lnTo>
                  <a:pt x="8694470" y="6647840"/>
                </a:lnTo>
                <a:lnTo>
                  <a:pt x="8690749" y="6648107"/>
                </a:lnTo>
                <a:close/>
              </a:path>
              <a:path w="8717280" h="664845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6648450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6648450">
                <a:moveTo>
                  <a:pt x="8664575" y="6621919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6595745"/>
                </a:lnTo>
                <a:lnTo>
                  <a:pt x="8690749" y="6595745"/>
                </a:lnTo>
                <a:lnTo>
                  <a:pt x="8664575" y="6621919"/>
                </a:lnTo>
                <a:close/>
              </a:path>
              <a:path w="8717280" h="6648450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6648450">
                <a:moveTo>
                  <a:pt x="52349" y="6621919"/>
                </a:moveTo>
                <a:lnTo>
                  <a:pt x="26174" y="6595745"/>
                </a:lnTo>
                <a:lnTo>
                  <a:pt x="52349" y="6595745"/>
                </a:lnTo>
                <a:lnTo>
                  <a:pt x="52349" y="6621919"/>
                </a:lnTo>
                <a:close/>
              </a:path>
              <a:path w="8717280" h="6648450">
                <a:moveTo>
                  <a:pt x="8664575" y="6621919"/>
                </a:moveTo>
                <a:lnTo>
                  <a:pt x="52349" y="6621919"/>
                </a:lnTo>
                <a:lnTo>
                  <a:pt x="52349" y="6595745"/>
                </a:lnTo>
                <a:lnTo>
                  <a:pt x="8664575" y="6595745"/>
                </a:lnTo>
                <a:lnTo>
                  <a:pt x="8664575" y="6621919"/>
                </a:lnTo>
                <a:close/>
              </a:path>
              <a:path w="8717280" h="6648450">
                <a:moveTo>
                  <a:pt x="8716924" y="6621919"/>
                </a:moveTo>
                <a:lnTo>
                  <a:pt x="8664575" y="6621919"/>
                </a:lnTo>
                <a:lnTo>
                  <a:pt x="8690749" y="6595745"/>
                </a:lnTo>
                <a:lnTo>
                  <a:pt x="8716924" y="6595745"/>
                </a:lnTo>
                <a:lnTo>
                  <a:pt x="8716924" y="662191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93603" y="2940266"/>
            <a:ext cx="12871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93603" y="3921976"/>
            <a:ext cx="8030845" cy="268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мендегі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та</a:t>
            </a:r>
            <a:r>
              <a:rPr sz="2850" spc="-20" dirty="0">
                <a:latin typeface="Microsoft Sans Serif"/>
                <a:cs typeface="Microsoft Sans Serif"/>
              </a:rPr>
              <a:t>қ</a:t>
            </a:r>
            <a:r>
              <a:rPr sz="2850" spc="-20" dirty="0">
                <a:latin typeface="Trebuchet MS"/>
                <a:cs typeface="Trebuchet MS"/>
              </a:rPr>
              <a:t>ырыптар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тізіміндегі</a:t>
            </a:r>
            <a:r>
              <a:rPr sz="2850" spc="-12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Microsoft Sans Serif"/>
                <a:cs typeface="Microsoft Sans Serif"/>
              </a:rPr>
              <a:t>ә</a:t>
            </a:r>
            <a:r>
              <a:rPr sz="2850" spc="-10" dirty="0">
                <a:latin typeface="Trebuchet MS"/>
                <a:cs typeface="Trebuchet MS"/>
              </a:rPr>
              <a:t>рбір </a:t>
            </a:r>
            <a:r>
              <a:rPr sz="2850" dirty="0">
                <a:latin typeface="Trebuchet MS"/>
                <a:cs typeface="Trebuchet MS"/>
              </a:rPr>
              <a:t>элементті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spc="-30" dirty="0">
                <a:latin typeface="Microsoft Sans Serif"/>
                <a:cs typeface="Microsoft Sans Serif"/>
              </a:rPr>
              <a:t> </a:t>
            </a: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мендегі</a:t>
            </a:r>
            <a:r>
              <a:rPr sz="2850" spc="-1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тіндегі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-25" dirty="0">
                <a:latin typeface="Trebuchet MS"/>
                <a:cs typeface="Trebuchet MS"/>
              </a:rPr>
              <a:t>та</a:t>
            </a:r>
            <a:r>
              <a:rPr sz="2850" spc="-25" dirty="0">
                <a:latin typeface="Microsoft Sans Serif"/>
                <a:cs typeface="Microsoft Sans Serif"/>
              </a:rPr>
              <a:t>қ</a:t>
            </a:r>
            <a:r>
              <a:rPr sz="2850" spc="-25" dirty="0">
                <a:latin typeface="Trebuchet MS"/>
                <a:cs typeface="Trebuchet MS"/>
              </a:rPr>
              <a:t>ырып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болып </a:t>
            </a:r>
            <a:r>
              <a:rPr sz="2850" dirty="0">
                <a:latin typeface="Trebuchet MS"/>
                <a:cs typeface="Trebuchet MS"/>
              </a:rPr>
              <a:t>табылатынын,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ш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кері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та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бамен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</a:t>
            </a:r>
            <a:r>
              <a:rPr sz="2850" spc="-10" dirty="0">
                <a:latin typeface="Microsoft Sans Serif"/>
                <a:cs typeface="Microsoft Sans Serif"/>
              </a:rPr>
              <a:t>ө</a:t>
            </a:r>
            <a:r>
              <a:rPr sz="2850" spc="-10" dirty="0">
                <a:latin typeface="Trebuchet MS"/>
                <a:cs typeface="Trebuchet MS"/>
              </a:rPr>
              <a:t>лінгенін аны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та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ыз.</a:t>
            </a:r>
            <a:endParaRPr sz="2850">
              <a:latin typeface="Trebuchet MS"/>
              <a:cs typeface="Trebuchet MS"/>
            </a:endParaRPr>
          </a:p>
          <a:p>
            <a:pPr marL="12700" marR="934085">
              <a:lnSpc>
                <a:spcPct val="100000"/>
              </a:lnSpc>
              <a:spcBef>
                <a:spcPts val="445"/>
              </a:spcBef>
            </a:pPr>
            <a:r>
              <a:rPr sz="2850" dirty="0">
                <a:latin typeface="Trebuchet MS"/>
                <a:cs typeface="Trebuchet MS"/>
              </a:rPr>
              <a:t>Жауабы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ызды</a:t>
            </a:r>
            <a:r>
              <a:rPr sz="2850" spc="-1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келесідей</a:t>
            </a:r>
            <a:r>
              <a:rPr sz="2850" spc="-1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</a:t>
            </a: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рсеті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із:</a:t>
            </a:r>
            <a:r>
              <a:rPr sz="2850" spc="-1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Тізім </a:t>
            </a:r>
            <a:r>
              <a:rPr sz="2850" dirty="0">
                <a:latin typeface="Trebuchet MS"/>
                <a:cs typeface="Trebuchet MS"/>
              </a:rPr>
              <a:t>элементі: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0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немесе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1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93603" y="7131901"/>
            <a:ext cx="8112759" cy="132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20" dirty="0">
                <a:latin typeface="Trebuchet MS"/>
                <a:cs typeface="Trebuchet MS"/>
              </a:rPr>
              <a:t>Та</a:t>
            </a:r>
            <a:r>
              <a:rPr sz="2850" spc="-20" dirty="0">
                <a:latin typeface="Microsoft Sans Serif"/>
                <a:cs typeface="Microsoft Sans Serif"/>
              </a:rPr>
              <a:t>қ</a:t>
            </a:r>
            <a:r>
              <a:rPr sz="2850" spc="-20" dirty="0">
                <a:latin typeface="Trebuchet MS"/>
                <a:cs typeface="Trebuchet MS"/>
              </a:rPr>
              <a:t>ырыптар</a:t>
            </a:r>
            <a:r>
              <a:rPr sz="2850" spc="-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тізімі:</a:t>
            </a:r>
            <a:r>
              <a:rPr sz="2850" spc="-11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«NASA»,</a:t>
            </a:r>
            <a:r>
              <a:rPr sz="2850" spc="-114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«жергілікті</a:t>
            </a:r>
            <a:r>
              <a:rPr sz="2850" spc="-10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Microsoft Sans Serif"/>
                <a:cs typeface="Microsoft Sans Serif"/>
              </a:rPr>
              <a:t>ү</a:t>
            </a:r>
            <a:r>
              <a:rPr sz="2850" spc="-10" dirty="0">
                <a:latin typeface="Trebuchet MS"/>
                <a:cs typeface="Trebuchet MS"/>
              </a:rPr>
              <a:t>кімет»,</a:t>
            </a:r>
            <a:endParaRPr sz="2850">
              <a:latin typeface="Trebuchet MS"/>
              <a:cs typeface="Trebuchet MS"/>
            </a:endParaRPr>
          </a:p>
          <a:p>
            <a:pPr marL="12700" marR="697865">
              <a:lnSpc>
                <a:spcPct val="100000"/>
              </a:lnSpc>
            </a:pPr>
            <a:r>
              <a:rPr sz="2850" dirty="0">
                <a:latin typeface="Trebuchet MS"/>
                <a:cs typeface="Trebuchet MS"/>
              </a:rPr>
              <a:t>«инженерлік»,</a:t>
            </a:r>
            <a:r>
              <a:rPr sz="2850" spc="-1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«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ызметкерлерді</a:t>
            </a:r>
            <a:r>
              <a:rPr sz="2850" spc="-10" dirty="0">
                <a:latin typeface="Microsoft Sans Serif"/>
                <a:cs typeface="Microsoft Sans Serif"/>
              </a:rPr>
              <a:t>ң </a:t>
            </a:r>
            <a:r>
              <a:rPr sz="2850" spc="-25" dirty="0">
                <a:latin typeface="Microsoft Sans Serif"/>
                <a:cs typeface="Microsoft Sans Serif"/>
              </a:rPr>
              <a:t>қ</a:t>
            </a:r>
            <a:r>
              <a:rPr sz="2850" spc="-25" dirty="0">
                <a:latin typeface="Trebuchet MS"/>
                <a:cs typeface="Trebuchet MS"/>
              </a:rPr>
              <a:t>ана</a:t>
            </a:r>
            <a:r>
              <a:rPr sz="2850" spc="-25" dirty="0">
                <a:latin typeface="Microsoft Sans Serif"/>
                <a:cs typeface="Microsoft Sans Serif"/>
              </a:rPr>
              <a:t>ғ</a:t>
            </a:r>
            <a:r>
              <a:rPr sz="2850" spc="-25" dirty="0">
                <a:latin typeface="Trebuchet MS"/>
                <a:cs typeface="Trebuchet MS"/>
              </a:rPr>
              <a:t>аттанушылы</a:t>
            </a:r>
            <a:r>
              <a:rPr sz="2850" spc="-25" dirty="0">
                <a:latin typeface="Microsoft Sans Serif"/>
                <a:cs typeface="Microsoft Sans Serif"/>
              </a:rPr>
              <a:t>ғ</a:t>
            </a:r>
            <a:r>
              <a:rPr sz="2850" spc="-25" dirty="0">
                <a:latin typeface="Trebuchet MS"/>
                <a:cs typeface="Trebuchet MS"/>
              </a:rPr>
              <a:t>ы»,</a:t>
            </a:r>
            <a:r>
              <a:rPr sz="2850" spc="-130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«федералды</a:t>
            </a:r>
            <a:r>
              <a:rPr sz="2850" spc="-20" dirty="0">
                <a:latin typeface="Microsoft Sans Serif"/>
                <a:cs typeface="Microsoft Sans Serif"/>
              </a:rPr>
              <a:t>қ</a:t>
            </a:r>
            <a:r>
              <a:rPr sz="2850" spc="-15" dirty="0">
                <a:latin typeface="Microsoft Sans Serif"/>
                <a:cs typeface="Microsoft Sans Serif"/>
              </a:rPr>
              <a:t> </a:t>
            </a:r>
            <a:r>
              <a:rPr sz="2850" spc="-10" dirty="0">
                <a:latin typeface="Microsoft Sans Serif"/>
                <a:cs typeface="Microsoft Sans Serif"/>
              </a:rPr>
              <a:t>ү</a:t>
            </a:r>
            <a:r>
              <a:rPr sz="2850" spc="-10" dirty="0">
                <a:latin typeface="Trebuchet MS"/>
                <a:cs typeface="Trebuchet MS"/>
              </a:rPr>
              <a:t>кімет»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3603" y="8982291"/>
            <a:ext cx="370332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Мысал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тін:</a:t>
            </a:r>
            <a:r>
              <a:rPr sz="2850" spc="-4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«тарих»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32713"/>
            <a:ext cx="17545685" cy="1518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dirty="0"/>
              <a:t>Белгілі</a:t>
            </a:r>
            <a:r>
              <a:rPr sz="4900" spc="-175" dirty="0"/>
              <a:t> </a:t>
            </a:r>
            <a:r>
              <a:rPr sz="4900" dirty="0"/>
              <a:t>бір</a:t>
            </a:r>
            <a:r>
              <a:rPr sz="4900" spc="-165" dirty="0"/>
              <a:t> </a:t>
            </a:r>
            <a:r>
              <a:rPr sz="4900" dirty="0"/>
              <a:t>тақырыптар</a:t>
            </a:r>
            <a:r>
              <a:rPr sz="4900" spc="-165" dirty="0"/>
              <a:t> </a:t>
            </a:r>
            <a:r>
              <a:rPr sz="4900" dirty="0"/>
              <a:t>бойынша</a:t>
            </a:r>
            <a:r>
              <a:rPr sz="4900" spc="-170" dirty="0"/>
              <a:t> </a:t>
            </a:r>
            <a:r>
              <a:rPr sz="4900" dirty="0"/>
              <a:t>жаңалық</a:t>
            </a:r>
            <a:r>
              <a:rPr sz="4900" spc="-185" dirty="0"/>
              <a:t> </a:t>
            </a:r>
            <a:r>
              <a:rPr sz="4900" spc="-10" dirty="0"/>
              <a:t>ескертулерін жасаңыз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060703" y="2834639"/>
            <a:ext cx="4892040" cy="61722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95"/>
              </a:spcBef>
            </a:pPr>
            <a:r>
              <a:rPr sz="3850" dirty="0">
                <a:latin typeface="Verdana"/>
                <a:cs typeface="Verdana"/>
              </a:rPr>
              <a:t>Модельдік</a:t>
            </a:r>
            <a:r>
              <a:rPr sz="3850" spc="-200" dirty="0">
                <a:latin typeface="Verdana"/>
                <a:cs typeface="Verdana"/>
              </a:rPr>
              <a:t>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195" y="3983735"/>
              <a:ext cx="7819644" cy="37597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508" y="4088891"/>
              <a:ext cx="7400544" cy="33406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Трансформация</a:t>
            </a:r>
            <a:r>
              <a:rPr spc="-415" dirty="0"/>
              <a:t> </a:t>
            </a:r>
            <a:r>
              <a:rPr spc="-120" dirty="0"/>
              <a:t>(түрлендірулер)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2959" y="2644076"/>
            <a:ext cx="17725390" cy="397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Trebuchet MS"/>
                <a:cs typeface="Trebuchet MS"/>
              </a:rPr>
              <a:t>Біз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м</a:t>
            </a:r>
            <a:r>
              <a:rPr sz="4800" dirty="0">
                <a:latin typeface="Microsoft Sans Serif"/>
                <a:cs typeface="Microsoft Sans Serif"/>
              </a:rPr>
              <a:t>ә</a:t>
            </a:r>
            <a:r>
              <a:rPr sz="4800" dirty="0">
                <a:latin typeface="Trebuchet MS"/>
                <a:cs typeface="Trebuchet MS"/>
              </a:rPr>
              <a:t>тінді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т</a:t>
            </a:r>
            <a:r>
              <a:rPr sz="4800" dirty="0">
                <a:latin typeface="Microsoft Sans Serif"/>
                <a:cs typeface="Microsoft Sans Serif"/>
              </a:rPr>
              <a:t>ү</a:t>
            </a:r>
            <a:r>
              <a:rPr sz="4800" dirty="0">
                <a:latin typeface="Trebuchet MS"/>
                <a:cs typeface="Trebuchet MS"/>
              </a:rPr>
              <a:t>рлендіру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тапсырмалары</a:t>
            </a:r>
            <a:r>
              <a:rPr sz="4800" spc="-60" dirty="0">
                <a:latin typeface="Trebuchet MS"/>
                <a:cs typeface="Trebuchet MS"/>
              </a:rPr>
              <a:t> </a:t>
            </a:r>
            <a:r>
              <a:rPr sz="4800" dirty="0">
                <a:latin typeface="Microsoft Sans Serif"/>
                <a:cs typeface="Microsoft Sans Serif"/>
              </a:rPr>
              <a:t>ү</a:t>
            </a:r>
            <a:r>
              <a:rPr sz="4800" dirty="0">
                <a:latin typeface="Trebuchet MS"/>
                <a:cs typeface="Trebuchet MS"/>
              </a:rPr>
              <a:t>шін</a:t>
            </a:r>
            <a:r>
              <a:rPr sz="4800" spc="-60" dirty="0">
                <a:latin typeface="Trebuchet MS"/>
                <a:cs typeface="Trebuchet MS"/>
              </a:rPr>
              <a:t> </a:t>
            </a:r>
            <a:r>
              <a:rPr sz="4800" dirty="0">
                <a:latin typeface="Microsoft Sans Serif"/>
                <a:cs typeface="Microsoft Sans Serif"/>
              </a:rPr>
              <a:t>ү</a:t>
            </a:r>
            <a:r>
              <a:rPr sz="4800" dirty="0">
                <a:latin typeface="Trebuchet MS"/>
                <a:cs typeface="Trebuchet MS"/>
              </a:rPr>
              <a:t>лкен</a:t>
            </a:r>
            <a:r>
              <a:rPr sz="4800" spc="-60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тіл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spc="-10" dirty="0">
                <a:latin typeface="Microsoft Sans Serif"/>
                <a:cs typeface="Microsoft Sans Serif"/>
              </a:rPr>
              <a:t>ү</a:t>
            </a:r>
            <a:r>
              <a:rPr sz="4800" spc="-10" dirty="0">
                <a:latin typeface="Trebuchet MS"/>
                <a:cs typeface="Trebuchet MS"/>
              </a:rPr>
              <a:t>лгілерін </a:t>
            </a:r>
            <a:r>
              <a:rPr sz="4800" dirty="0">
                <a:latin typeface="Trebuchet MS"/>
                <a:cs typeface="Trebuchet MS"/>
              </a:rPr>
              <a:t>пайдалану</a:t>
            </a:r>
            <a:r>
              <a:rPr sz="4800" spc="-160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жолын</a:t>
            </a:r>
            <a:r>
              <a:rPr sz="4800" spc="-155" dirty="0">
                <a:latin typeface="Trebuchet MS"/>
                <a:cs typeface="Trebuchet MS"/>
              </a:rPr>
              <a:t> </a:t>
            </a:r>
            <a:r>
              <a:rPr sz="4800" spc="-25" dirty="0">
                <a:latin typeface="Microsoft Sans Serif"/>
                <a:cs typeface="Microsoft Sans Serif"/>
              </a:rPr>
              <a:t>қ</a:t>
            </a:r>
            <a:r>
              <a:rPr sz="4800" spc="-25" dirty="0">
                <a:latin typeface="Trebuchet MS"/>
                <a:cs typeface="Trebuchet MS"/>
              </a:rPr>
              <a:t>арастырамыз,</a:t>
            </a:r>
            <a:r>
              <a:rPr sz="4800" spc="-155" dirty="0">
                <a:latin typeface="Trebuchet MS"/>
                <a:cs typeface="Trebuchet MS"/>
              </a:rPr>
              <a:t> </a:t>
            </a:r>
            <a:r>
              <a:rPr sz="4800" spc="-10" dirty="0">
                <a:latin typeface="Trebuchet MS"/>
                <a:cs typeface="Trebuchet MS"/>
              </a:rPr>
              <a:t>мысалы:</a:t>
            </a:r>
            <a:endParaRPr sz="4800">
              <a:latin typeface="Trebuchet MS"/>
              <a:cs typeface="Trebuchet MS"/>
            </a:endParaRPr>
          </a:p>
          <a:p>
            <a:pPr marL="583565" indent="-570865">
              <a:lnSpc>
                <a:spcPct val="100000"/>
              </a:lnSpc>
              <a:spcBef>
                <a:spcPts val="685"/>
              </a:spcBef>
              <a:buSzPct val="122916"/>
              <a:buFont typeface="Microsoft Sans Serif"/>
              <a:buChar char="•"/>
              <a:tabLst>
                <a:tab pos="583565" algn="l"/>
              </a:tabLst>
            </a:pPr>
            <a:r>
              <a:rPr sz="4800" dirty="0">
                <a:latin typeface="Trebuchet MS"/>
                <a:cs typeface="Trebuchet MS"/>
              </a:rPr>
              <a:t>Тілдегі</a:t>
            </a:r>
            <a:r>
              <a:rPr sz="4800" spc="-45" dirty="0">
                <a:latin typeface="Trebuchet MS"/>
                <a:cs typeface="Trebuchet MS"/>
              </a:rPr>
              <a:t> </a:t>
            </a:r>
            <a:r>
              <a:rPr sz="4800" spc="-10" dirty="0">
                <a:latin typeface="Trebuchet MS"/>
                <a:cs typeface="Trebuchet MS"/>
              </a:rPr>
              <a:t>аударма</a:t>
            </a:r>
            <a:endParaRPr sz="4800">
              <a:latin typeface="Trebuchet MS"/>
              <a:cs typeface="Trebuchet MS"/>
            </a:endParaRPr>
          </a:p>
          <a:p>
            <a:pPr marL="583565" indent="-570865">
              <a:lnSpc>
                <a:spcPct val="100000"/>
              </a:lnSpc>
              <a:spcBef>
                <a:spcPts val="685"/>
              </a:spcBef>
              <a:buSzPct val="122916"/>
              <a:buFont typeface="Microsoft Sans Serif"/>
              <a:buChar char="•"/>
              <a:tabLst>
                <a:tab pos="583565" algn="l"/>
              </a:tabLst>
            </a:pPr>
            <a:r>
              <a:rPr sz="4800" spc="-10" dirty="0">
                <a:latin typeface="Trebuchet MS"/>
                <a:cs typeface="Trebuchet MS"/>
              </a:rPr>
              <a:t>Орфографиялы</a:t>
            </a:r>
            <a:r>
              <a:rPr sz="4800" spc="-10" dirty="0">
                <a:latin typeface="Microsoft Sans Serif"/>
                <a:cs typeface="Microsoft Sans Serif"/>
              </a:rPr>
              <a:t>қ</a:t>
            </a:r>
            <a:r>
              <a:rPr sz="4800" spc="-140" dirty="0">
                <a:latin typeface="Microsoft Sans Serif"/>
                <a:cs typeface="Microsoft Sans Serif"/>
              </a:rPr>
              <a:t> </a:t>
            </a:r>
            <a:r>
              <a:rPr sz="4800" dirty="0">
                <a:latin typeface="Trebuchet MS"/>
                <a:cs typeface="Trebuchet MS"/>
              </a:rPr>
              <a:t>ж</a:t>
            </a:r>
            <a:r>
              <a:rPr sz="4800" dirty="0">
                <a:latin typeface="Microsoft Sans Serif"/>
                <a:cs typeface="Microsoft Sans Serif"/>
              </a:rPr>
              <a:t>ә</a:t>
            </a:r>
            <a:r>
              <a:rPr sz="4800" dirty="0">
                <a:latin typeface="Trebuchet MS"/>
                <a:cs typeface="Trebuchet MS"/>
              </a:rPr>
              <a:t>не</a:t>
            </a:r>
            <a:r>
              <a:rPr sz="4800" spc="-315" dirty="0">
                <a:latin typeface="Trebuchet MS"/>
                <a:cs typeface="Trebuchet MS"/>
              </a:rPr>
              <a:t> </a:t>
            </a:r>
            <a:r>
              <a:rPr sz="4800" spc="-20" dirty="0">
                <a:latin typeface="Trebuchet MS"/>
                <a:cs typeface="Trebuchet MS"/>
              </a:rPr>
              <a:t>грамматикалы</a:t>
            </a:r>
            <a:r>
              <a:rPr sz="4800" spc="-20" dirty="0">
                <a:latin typeface="Microsoft Sans Serif"/>
                <a:cs typeface="Microsoft Sans Serif"/>
              </a:rPr>
              <a:t>қ</a:t>
            </a:r>
            <a:r>
              <a:rPr sz="4800" spc="-140" dirty="0">
                <a:latin typeface="Microsoft Sans Serif"/>
                <a:cs typeface="Microsoft Sans Serif"/>
              </a:rPr>
              <a:t> </a:t>
            </a:r>
            <a:r>
              <a:rPr sz="4800" spc="-10" dirty="0">
                <a:latin typeface="Trebuchet MS"/>
                <a:cs typeface="Trebuchet MS"/>
              </a:rPr>
              <a:t>тексеру</a:t>
            </a:r>
            <a:endParaRPr sz="4800">
              <a:latin typeface="Trebuchet MS"/>
              <a:cs typeface="Trebuchet MS"/>
            </a:endParaRPr>
          </a:p>
          <a:p>
            <a:pPr marL="583565" indent="-570865">
              <a:lnSpc>
                <a:spcPct val="100000"/>
              </a:lnSpc>
              <a:spcBef>
                <a:spcPts val="685"/>
              </a:spcBef>
              <a:buSzPct val="122916"/>
              <a:buFont typeface="Microsoft Sans Serif"/>
              <a:buChar char="•"/>
              <a:tabLst>
                <a:tab pos="583565" algn="l"/>
              </a:tabLst>
            </a:pPr>
            <a:r>
              <a:rPr sz="4800" dirty="0">
                <a:latin typeface="Trebuchet MS"/>
                <a:cs typeface="Trebuchet MS"/>
              </a:rPr>
              <a:t>Тонды</a:t>
            </a:r>
            <a:r>
              <a:rPr sz="4800" spc="-60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т</a:t>
            </a:r>
            <a:r>
              <a:rPr sz="4800" dirty="0">
                <a:latin typeface="Microsoft Sans Serif"/>
                <a:cs typeface="Microsoft Sans Serif"/>
              </a:rPr>
              <a:t>ү</a:t>
            </a:r>
            <a:r>
              <a:rPr sz="4800" dirty="0">
                <a:latin typeface="Trebuchet MS"/>
                <a:cs typeface="Trebuchet MS"/>
              </a:rPr>
              <a:t>зету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dirty="0">
                <a:latin typeface="Trebuchet MS"/>
                <a:cs typeface="Trebuchet MS"/>
              </a:rPr>
              <a:t>ж</a:t>
            </a:r>
            <a:r>
              <a:rPr sz="4800" dirty="0">
                <a:latin typeface="Microsoft Sans Serif"/>
                <a:cs typeface="Microsoft Sans Serif"/>
              </a:rPr>
              <a:t>ә</a:t>
            </a:r>
            <a:r>
              <a:rPr sz="4800" dirty="0">
                <a:latin typeface="Trebuchet MS"/>
                <a:cs typeface="Trebuchet MS"/>
              </a:rPr>
              <a:t>не</a:t>
            </a:r>
            <a:r>
              <a:rPr sz="4800" spc="-65" dirty="0">
                <a:latin typeface="Trebuchet MS"/>
                <a:cs typeface="Trebuchet MS"/>
              </a:rPr>
              <a:t> </a:t>
            </a:r>
            <a:r>
              <a:rPr sz="4800" spc="-10" dirty="0">
                <a:latin typeface="Trebuchet MS"/>
                <a:cs typeface="Trebuchet MS"/>
              </a:rPr>
              <a:t>пішімдеу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0411" y="8394192"/>
              <a:ext cx="2061972" cy="20619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50" y="883285"/>
            <a:ext cx="38442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Аударма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3594" y="2539761"/>
            <a:ext cx="15813405" cy="304546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ChatGPT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к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птеген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тілдердегі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дерекк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здер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бойынша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о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ытылады.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Б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л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лгіге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аудару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мкіндіктерін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береді.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Біз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м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ны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40" dirty="0">
                <a:latin typeface="Microsoft Sans Serif"/>
                <a:cs typeface="Microsoft Sans Serif"/>
              </a:rPr>
              <a:t>қ</a:t>
            </a:r>
            <a:r>
              <a:rPr sz="3950" spc="-40" dirty="0">
                <a:latin typeface="Trebuchet MS"/>
                <a:cs typeface="Trebuchet MS"/>
              </a:rPr>
              <a:t>алай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40" dirty="0">
                <a:latin typeface="Microsoft Sans Serif"/>
                <a:cs typeface="Microsoft Sans Serif"/>
              </a:rPr>
              <a:t>қ</a:t>
            </a:r>
            <a:r>
              <a:rPr sz="3950" spc="-40" dirty="0">
                <a:latin typeface="Trebuchet MS"/>
                <a:cs typeface="Trebuchet MS"/>
              </a:rPr>
              <a:t>олдану</a:t>
            </a:r>
            <a:r>
              <a:rPr sz="3950" spc="-40" dirty="0">
                <a:latin typeface="Microsoft Sans Serif"/>
                <a:cs typeface="Microsoft Sans Serif"/>
              </a:rPr>
              <a:t>ғ</a:t>
            </a:r>
            <a:r>
              <a:rPr sz="3950" spc="-40" dirty="0">
                <a:latin typeface="Trebuchet MS"/>
                <a:cs typeface="Trebuchet MS"/>
              </a:rPr>
              <a:t>а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болатыны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туралы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бірнеше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мысалдарды</a:t>
            </a:r>
            <a:endParaRPr sz="3950">
              <a:latin typeface="Trebuchet MS"/>
              <a:cs typeface="Trebuchet MS"/>
            </a:endParaRPr>
          </a:p>
          <a:p>
            <a:pPr marL="514984">
              <a:lnSpc>
                <a:spcPct val="100000"/>
              </a:lnSpc>
            </a:pP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-10" dirty="0">
                <a:latin typeface="Trebuchet MS"/>
                <a:cs typeface="Trebuchet MS"/>
              </a:rPr>
              <a:t>арастырамыз.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38442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Аударма</a:t>
            </a:r>
          </a:p>
        </p:txBody>
      </p:sp>
      <p:sp>
        <p:nvSpPr>
          <p:cNvPr id="3" name="object 3"/>
          <p:cNvSpPr/>
          <p:nvPr/>
        </p:nvSpPr>
        <p:spPr>
          <a:xfrm>
            <a:off x="988352" y="2363546"/>
            <a:ext cx="8717280" cy="2530475"/>
          </a:xfrm>
          <a:custGeom>
            <a:avLst/>
            <a:gdLst/>
            <a:ahLst/>
            <a:cxnLst/>
            <a:rect l="l" t="t" r="r" b="b"/>
            <a:pathLst>
              <a:path w="8717280" h="2530475">
                <a:moveTo>
                  <a:pt x="8690749" y="2530132"/>
                </a:moveTo>
                <a:lnTo>
                  <a:pt x="26174" y="2530132"/>
                </a:lnTo>
                <a:lnTo>
                  <a:pt x="22453" y="2529865"/>
                </a:lnTo>
                <a:lnTo>
                  <a:pt x="0" y="2503944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477770"/>
                </a:lnTo>
                <a:lnTo>
                  <a:pt x="26174" y="2477770"/>
                </a:lnTo>
                <a:lnTo>
                  <a:pt x="52349" y="2503944"/>
                </a:lnTo>
                <a:lnTo>
                  <a:pt x="8716924" y="2503944"/>
                </a:lnTo>
                <a:lnTo>
                  <a:pt x="8716657" y="2507678"/>
                </a:lnTo>
                <a:lnTo>
                  <a:pt x="8694470" y="2529865"/>
                </a:lnTo>
                <a:lnTo>
                  <a:pt x="8690749" y="2530132"/>
                </a:lnTo>
                <a:close/>
              </a:path>
              <a:path w="8717280" h="253047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2530475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2530475">
                <a:moveTo>
                  <a:pt x="8664575" y="2503944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2477770"/>
                </a:lnTo>
                <a:lnTo>
                  <a:pt x="8690749" y="2477770"/>
                </a:lnTo>
                <a:lnTo>
                  <a:pt x="8664575" y="2503944"/>
                </a:lnTo>
                <a:close/>
              </a:path>
              <a:path w="8717280" h="2530475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2530475">
                <a:moveTo>
                  <a:pt x="52349" y="2503944"/>
                </a:moveTo>
                <a:lnTo>
                  <a:pt x="26174" y="2477770"/>
                </a:lnTo>
                <a:lnTo>
                  <a:pt x="52349" y="2477770"/>
                </a:lnTo>
                <a:lnTo>
                  <a:pt x="52349" y="2503944"/>
                </a:lnTo>
                <a:close/>
              </a:path>
              <a:path w="8717280" h="2530475">
                <a:moveTo>
                  <a:pt x="8664575" y="2503944"/>
                </a:moveTo>
                <a:lnTo>
                  <a:pt x="52349" y="2503944"/>
                </a:lnTo>
                <a:lnTo>
                  <a:pt x="52349" y="2477770"/>
                </a:lnTo>
                <a:lnTo>
                  <a:pt x="8664575" y="2477770"/>
                </a:lnTo>
                <a:lnTo>
                  <a:pt x="8664575" y="2503944"/>
                </a:lnTo>
                <a:close/>
              </a:path>
              <a:path w="8717280" h="2530475">
                <a:moveTo>
                  <a:pt x="8716924" y="2503944"/>
                </a:moveTo>
                <a:lnTo>
                  <a:pt x="8664575" y="2503944"/>
                </a:lnTo>
                <a:lnTo>
                  <a:pt x="8690749" y="2477770"/>
                </a:lnTo>
                <a:lnTo>
                  <a:pt x="8716924" y="2477770"/>
                </a:lnTo>
                <a:lnTo>
                  <a:pt x="8716924" y="250394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0406" y="2418295"/>
            <a:ext cx="8293100" cy="242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а</a:t>
            </a:r>
            <a:r>
              <a:rPr sz="2850" dirty="0">
                <a:latin typeface="Microsoft Sans Serif"/>
                <a:cs typeface="Microsoft Sans Serif"/>
              </a:rPr>
              <a:t>ғ</a:t>
            </a:r>
            <a:r>
              <a:rPr sz="2850" dirty="0">
                <a:latin typeface="Trebuchet MS"/>
                <a:cs typeface="Trebuchet MS"/>
              </a:rPr>
              <a:t>ылшын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тінін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испан</a:t>
            </a:r>
            <a:r>
              <a:rPr sz="2850" spc="-5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тіліне</a:t>
            </a:r>
            <a:r>
              <a:rPr sz="2850" spc="-5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аудары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latin typeface="Trebuchet MS"/>
                <a:cs typeface="Trebuchet MS"/>
              </a:rPr>
              <a:t>```Hi,</a:t>
            </a:r>
            <a:r>
              <a:rPr sz="2850" spc="-3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I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would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like</a:t>
            </a:r>
            <a:r>
              <a:rPr sz="2850" spc="-3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to</a:t>
            </a:r>
            <a:r>
              <a:rPr sz="2850" spc="-3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order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a</a:t>
            </a:r>
            <a:r>
              <a:rPr sz="2850" spc="-3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blender```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8908" y="6573011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3495" rIns="0" bIns="0" rtlCol="0">
            <a:spAutoFit/>
          </a:bodyPr>
          <a:lstStyle/>
          <a:p>
            <a:pPr marL="46990" marR="1062990">
              <a:lnSpc>
                <a:spcPct val="100000"/>
              </a:lnSpc>
              <a:spcBef>
                <a:spcPts val="185"/>
              </a:spcBef>
            </a:pPr>
            <a:r>
              <a:rPr sz="3850" spc="-10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92623" y="6496811"/>
              <a:ext cx="14618208" cy="3459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2935" y="6601968"/>
              <a:ext cx="14199108" cy="30419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38442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Аударма</a:t>
            </a:r>
          </a:p>
        </p:txBody>
      </p:sp>
      <p:sp>
        <p:nvSpPr>
          <p:cNvPr id="3" name="object 3"/>
          <p:cNvSpPr/>
          <p:nvPr/>
        </p:nvSpPr>
        <p:spPr>
          <a:xfrm>
            <a:off x="1027430" y="2890723"/>
            <a:ext cx="8717280" cy="2480945"/>
          </a:xfrm>
          <a:custGeom>
            <a:avLst/>
            <a:gdLst/>
            <a:ahLst/>
            <a:cxnLst/>
            <a:rect l="l" t="t" r="r" b="b"/>
            <a:pathLst>
              <a:path w="8717280" h="2480945">
                <a:moveTo>
                  <a:pt x="8690749" y="2480602"/>
                </a:moveTo>
                <a:lnTo>
                  <a:pt x="26174" y="2480602"/>
                </a:lnTo>
                <a:lnTo>
                  <a:pt x="22453" y="2480335"/>
                </a:lnTo>
                <a:lnTo>
                  <a:pt x="0" y="2454414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428240"/>
                </a:lnTo>
                <a:lnTo>
                  <a:pt x="26174" y="2428240"/>
                </a:lnTo>
                <a:lnTo>
                  <a:pt x="52349" y="2454414"/>
                </a:lnTo>
                <a:lnTo>
                  <a:pt x="8716924" y="2454414"/>
                </a:lnTo>
                <a:lnTo>
                  <a:pt x="8716657" y="2458148"/>
                </a:lnTo>
                <a:lnTo>
                  <a:pt x="8694470" y="2480335"/>
                </a:lnTo>
                <a:lnTo>
                  <a:pt x="8690749" y="2480602"/>
                </a:lnTo>
                <a:close/>
              </a:path>
              <a:path w="8717280" h="248094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2480945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2480945">
                <a:moveTo>
                  <a:pt x="8664575" y="2454414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2428240"/>
                </a:lnTo>
                <a:lnTo>
                  <a:pt x="8690749" y="2428240"/>
                </a:lnTo>
                <a:lnTo>
                  <a:pt x="8664575" y="2454414"/>
                </a:lnTo>
                <a:close/>
              </a:path>
              <a:path w="8717280" h="2480945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2480945">
                <a:moveTo>
                  <a:pt x="52349" y="2454414"/>
                </a:moveTo>
                <a:lnTo>
                  <a:pt x="26174" y="2428240"/>
                </a:lnTo>
                <a:lnTo>
                  <a:pt x="52349" y="2428240"/>
                </a:lnTo>
                <a:lnTo>
                  <a:pt x="52349" y="2454414"/>
                </a:lnTo>
                <a:close/>
              </a:path>
              <a:path w="8717280" h="2480945">
                <a:moveTo>
                  <a:pt x="8664575" y="2454414"/>
                </a:moveTo>
                <a:lnTo>
                  <a:pt x="52349" y="2454414"/>
                </a:lnTo>
                <a:lnTo>
                  <a:pt x="52349" y="2428240"/>
                </a:lnTo>
                <a:lnTo>
                  <a:pt x="8664575" y="2428240"/>
                </a:lnTo>
                <a:lnTo>
                  <a:pt x="8664575" y="2454414"/>
                </a:lnTo>
                <a:close/>
              </a:path>
              <a:path w="8717280" h="2480945">
                <a:moveTo>
                  <a:pt x="8716924" y="2454414"/>
                </a:moveTo>
                <a:lnTo>
                  <a:pt x="8664575" y="2454414"/>
                </a:lnTo>
                <a:lnTo>
                  <a:pt x="8690749" y="2428240"/>
                </a:lnTo>
                <a:lnTo>
                  <a:pt x="8716924" y="2428240"/>
                </a:lnTo>
                <a:lnTo>
                  <a:pt x="8716924" y="245441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9484" y="2946742"/>
            <a:ext cx="5737225" cy="2373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850" spc="-9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Айты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ызшы,</a:t>
            </a:r>
            <a:r>
              <a:rPr sz="285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б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л</a:t>
            </a:r>
            <a:r>
              <a:rPr sz="2850" spc="-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7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850" spc="-70" dirty="0">
                <a:solidFill>
                  <a:srgbClr val="EC200B"/>
                </a:solidFill>
                <a:latin typeface="Trebuchet MS"/>
                <a:cs typeface="Trebuchet MS"/>
              </a:rPr>
              <a:t>ай</a:t>
            </a:r>
            <a:r>
              <a:rPr sz="2850" spc="-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тіл.: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204" dirty="0">
                <a:solidFill>
                  <a:srgbClr val="EC200B"/>
                </a:solidFill>
                <a:latin typeface="Trebuchet MS"/>
                <a:cs typeface="Trebuchet MS"/>
              </a:rPr>
              <a:t>```Combien</a:t>
            </a:r>
            <a:r>
              <a:rPr sz="2850" spc="-48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coûte</a:t>
            </a:r>
            <a:r>
              <a:rPr sz="2850" spc="-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le</a:t>
            </a:r>
            <a:r>
              <a:rPr sz="285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lampadaire?```</a:t>
            </a:r>
            <a:endParaRPr sz="28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0271" y="6291071"/>
            <a:ext cx="11707495" cy="2758440"/>
            <a:chOff x="7510271" y="6291071"/>
            <a:chExt cx="11707495" cy="27584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0271" y="6291071"/>
              <a:ext cx="11707368" cy="27584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9059" y="6396227"/>
              <a:ext cx="11288267" cy="233934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575303" y="6396228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990" marR="1062990">
              <a:lnSpc>
                <a:spcPct val="100000"/>
              </a:lnSpc>
              <a:spcBef>
                <a:spcPts val="195"/>
              </a:spcBef>
            </a:pPr>
            <a:r>
              <a:rPr sz="3850" spc="-10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38442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Аударма</a:t>
            </a:r>
          </a:p>
        </p:txBody>
      </p:sp>
      <p:sp>
        <p:nvSpPr>
          <p:cNvPr id="3" name="object 3"/>
          <p:cNvSpPr/>
          <p:nvPr/>
        </p:nvSpPr>
        <p:spPr>
          <a:xfrm>
            <a:off x="1027430" y="2676093"/>
            <a:ext cx="8717280" cy="2893060"/>
          </a:xfrm>
          <a:custGeom>
            <a:avLst/>
            <a:gdLst/>
            <a:ahLst/>
            <a:cxnLst/>
            <a:rect l="l" t="t" r="r" b="b"/>
            <a:pathLst>
              <a:path w="8717280" h="2893060">
                <a:moveTo>
                  <a:pt x="8690749" y="2892717"/>
                </a:moveTo>
                <a:lnTo>
                  <a:pt x="26174" y="2892717"/>
                </a:lnTo>
                <a:lnTo>
                  <a:pt x="22453" y="2892450"/>
                </a:lnTo>
                <a:lnTo>
                  <a:pt x="0" y="2866529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840354"/>
                </a:lnTo>
                <a:lnTo>
                  <a:pt x="26174" y="2840354"/>
                </a:lnTo>
                <a:lnTo>
                  <a:pt x="52349" y="2866529"/>
                </a:lnTo>
                <a:lnTo>
                  <a:pt x="8716924" y="2866529"/>
                </a:lnTo>
                <a:lnTo>
                  <a:pt x="8716657" y="2870263"/>
                </a:lnTo>
                <a:lnTo>
                  <a:pt x="8694470" y="2892450"/>
                </a:lnTo>
                <a:lnTo>
                  <a:pt x="8690749" y="2892717"/>
                </a:lnTo>
                <a:close/>
              </a:path>
              <a:path w="8717280" h="289306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2893060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2893060">
                <a:moveTo>
                  <a:pt x="8664575" y="2866529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2840354"/>
                </a:lnTo>
                <a:lnTo>
                  <a:pt x="8690749" y="2840354"/>
                </a:lnTo>
                <a:lnTo>
                  <a:pt x="8664575" y="2866529"/>
                </a:lnTo>
                <a:close/>
              </a:path>
              <a:path w="8717280" h="2893060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2893060">
                <a:moveTo>
                  <a:pt x="52349" y="2866529"/>
                </a:moveTo>
                <a:lnTo>
                  <a:pt x="26174" y="2840354"/>
                </a:lnTo>
                <a:lnTo>
                  <a:pt x="52349" y="2840354"/>
                </a:lnTo>
                <a:lnTo>
                  <a:pt x="52349" y="2866529"/>
                </a:lnTo>
                <a:close/>
              </a:path>
              <a:path w="8717280" h="2893060">
                <a:moveTo>
                  <a:pt x="8664575" y="2866529"/>
                </a:moveTo>
                <a:lnTo>
                  <a:pt x="52349" y="2866529"/>
                </a:lnTo>
                <a:lnTo>
                  <a:pt x="52349" y="2840354"/>
                </a:lnTo>
                <a:lnTo>
                  <a:pt x="8664575" y="2840354"/>
                </a:lnTo>
                <a:lnTo>
                  <a:pt x="8664575" y="2866529"/>
                </a:lnTo>
                <a:close/>
              </a:path>
              <a:path w="8717280" h="2893060">
                <a:moveTo>
                  <a:pt x="8716924" y="2866529"/>
                </a:moveTo>
                <a:lnTo>
                  <a:pt x="8664575" y="2866529"/>
                </a:lnTo>
                <a:lnTo>
                  <a:pt x="8690749" y="2840354"/>
                </a:lnTo>
                <a:lnTo>
                  <a:pt x="8716924" y="2840354"/>
                </a:lnTo>
                <a:lnTo>
                  <a:pt x="8716924" y="286652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9484" y="2730843"/>
            <a:ext cx="8260080" cy="2783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85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Келесі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тінді</a:t>
            </a:r>
            <a:r>
              <a:rPr sz="2850" spc="-11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француз,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испан</a:t>
            </a:r>
            <a:r>
              <a:rPr sz="2850" spc="-11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ж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6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850" spc="-65" dirty="0">
                <a:solidFill>
                  <a:srgbClr val="EC200B"/>
                </a:solidFill>
                <a:latin typeface="Trebuchet MS"/>
                <a:cs typeface="Trebuchet MS"/>
              </a:rPr>
              <a:t>ара</a:t>
            </a:r>
            <a:r>
              <a:rPr sz="2850" spc="-6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850" spc="-65" dirty="0">
                <a:solidFill>
                  <a:srgbClr val="EC200B"/>
                </a:solidFill>
                <a:latin typeface="Trebuchet MS"/>
                <a:cs typeface="Trebuchet MS"/>
              </a:rPr>
              <a:t>шылы</a:t>
            </a:r>
            <a:r>
              <a:rPr sz="2850" spc="-6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endParaRPr sz="28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а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ылшын</a:t>
            </a:r>
            <a:r>
              <a:rPr sz="2850" spc="-1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тілдеріне</a:t>
            </a:r>
            <a:r>
              <a:rPr sz="2850" spc="-1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аудары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705" dirty="0">
                <a:solidFill>
                  <a:srgbClr val="EC200B"/>
                </a:solidFill>
                <a:latin typeface="Trebuchet MS"/>
                <a:cs typeface="Trebuchet MS"/>
              </a:rPr>
              <a:t>```</a:t>
            </a:r>
            <a:r>
              <a:rPr sz="2850" spc="125" dirty="0">
                <a:solidFill>
                  <a:srgbClr val="EC200B"/>
                </a:solidFill>
                <a:latin typeface="Trebuchet MS"/>
                <a:cs typeface="Trebuchet MS"/>
              </a:rPr>
              <a:t>I</a:t>
            </a:r>
            <a:r>
              <a:rPr sz="2850" spc="-30" dirty="0">
                <a:solidFill>
                  <a:srgbClr val="EC200B"/>
                </a:solidFill>
                <a:latin typeface="Trebuchet MS"/>
                <a:cs typeface="Trebuchet MS"/>
              </a:rPr>
              <a:t>wan</a:t>
            </a:r>
            <a:r>
              <a:rPr sz="2850" spc="-15" dirty="0">
                <a:solidFill>
                  <a:srgbClr val="EC200B"/>
                </a:solidFill>
                <a:latin typeface="Trebuchet MS"/>
                <a:cs typeface="Trebuchet MS"/>
              </a:rPr>
              <a:t>t</a:t>
            </a:r>
            <a:r>
              <a:rPr sz="2850" spc="-1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to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order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a</a:t>
            </a:r>
            <a:r>
              <a:rPr sz="2850" spc="-9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basketball```</a:t>
            </a:r>
            <a:endParaRPr sz="28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41435" y="6313932"/>
            <a:ext cx="11090275" cy="3482340"/>
            <a:chOff x="8441435" y="6313932"/>
            <a:chExt cx="11090275" cy="34823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1435" y="6313932"/>
              <a:ext cx="11090148" cy="34823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1747" y="6419088"/>
              <a:ext cx="10671048" cy="306476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7447" y="6416040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8260" marR="1061720">
              <a:lnSpc>
                <a:spcPct val="100000"/>
              </a:lnSpc>
              <a:spcBef>
                <a:spcPts val="190"/>
              </a:spcBef>
            </a:pPr>
            <a:r>
              <a:rPr sz="3850" spc="-11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5215" y="1329588"/>
            <a:ext cx="9665970" cy="8458200"/>
          </a:xfrm>
          <a:custGeom>
            <a:avLst/>
            <a:gdLst/>
            <a:ahLst/>
            <a:cxnLst/>
            <a:rect l="l" t="t" r="r" b="b"/>
            <a:pathLst>
              <a:path w="9665969" h="8458200">
                <a:moveTo>
                  <a:pt x="9639439" y="8457857"/>
                </a:moveTo>
                <a:lnTo>
                  <a:pt x="26174" y="8457857"/>
                </a:lnTo>
                <a:lnTo>
                  <a:pt x="22453" y="8457590"/>
                </a:lnTo>
                <a:lnTo>
                  <a:pt x="0" y="8431682"/>
                </a:lnTo>
                <a:lnTo>
                  <a:pt x="0" y="26187"/>
                </a:lnTo>
                <a:lnTo>
                  <a:pt x="26174" y="0"/>
                </a:lnTo>
                <a:lnTo>
                  <a:pt x="9639439" y="0"/>
                </a:lnTo>
                <a:lnTo>
                  <a:pt x="9665614" y="26187"/>
                </a:lnTo>
                <a:lnTo>
                  <a:pt x="52349" y="26187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8405495"/>
                </a:lnTo>
                <a:lnTo>
                  <a:pt x="26174" y="8405495"/>
                </a:lnTo>
                <a:lnTo>
                  <a:pt x="52349" y="8431682"/>
                </a:lnTo>
                <a:lnTo>
                  <a:pt x="9665614" y="8431682"/>
                </a:lnTo>
                <a:lnTo>
                  <a:pt x="9665347" y="8435403"/>
                </a:lnTo>
                <a:lnTo>
                  <a:pt x="9643160" y="8457590"/>
                </a:lnTo>
                <a:lnTo>
                  <a:pt x="9639439" y="8457857"/>
                </a:lnTo>
                <a:close/>
              </a:path>
              <a:path w="9665969" h="8458200">
                <a:moveTo>
                  <a:pt x="52349" y="52362"/>
                </a:moveTo>
                <a:lnTo>
                  <a:pt x="26174" y="52362"/>
                </a:lnTo>
                <a:lnTo>
                  <a:pt x="52349" y="26187"/>
                </a:lnTo>
                <a:lnTo>
                  <a:pt x="52349" y="52362"/>
                </a:lnTo>
                <a:close/>
              </a:path>
              <a:path w="9665969" h="8458200">
                <a:moveTo>
                  <a:pt x="9613265" y="52362"/>
                </a:moveTo>
                <a:lnTo>
                  <a:pt x="52349" y="52362"/>
                </a:lnTo>
                <a:lnTo>
                  <a:pt x="52349" y="26187"/>
                </a:lnTo>
                <a:lnTo>
                  <a:pt x="9613265" y="26187"/>
                </a:lnTo>
                <a:lnTo>
                  <a:pt x="9613265" y="52362"/>
                </a:lnTo>
                <a:close/>
              </a:path>
              <a:path w="9665969" h="8458200">
                <a:moveTo>
                  <a:pt x="9613265" y="8431682"/>
                </a:moveTo>
                <a:lnTo>
                  <a:pt x="9613265" y="26187"/>
                </a:lnTo>
                <a:lnTo>
                  <a:pt x="9639439" y="52362"/>
                </a:lnTo>
                <a:lnTo>
                  <a:pt x="9665614" y="52362"/>
                </a:lnTo>
                <a:lnTo>
                  <a:pt x="9665614" y="8405494"/>
                </a:lnTo>
                <a:lnTo>
                  <a:pt x="9639439" y="8405495"/>
                </a:lnTo>
                <a:lnTo>
                  <a:pt x="9613265" y="8431682"/>
                </a:lnTo>
                <a:close/>
              </a:path>
              <a:path w="9665969" h="8458200">
                <a:moveTo>
                  <a:pt x="9665614" y="52362"/>
                </a:moveTo>
                <a:lnTo>
                  <a:pt x="9639439" y="52362"/>
                </a:lnTo>
                <a:lnTo>
                  <a:pt x="9613265" y="26187"/>
                </a:lnTo>
                <a:lnTo>
                  <a:pt x="9665614" y="26187"/>
                </a:lnTo>
                <a:lnTo>
                  <a:pt x="9665614" y="52362"/>
                </a:lnTo>
                <a:close/>
              </a:path>
              <a:path w="9665969" h="8458200">
                <a:moveTo>
                  <a:pt x="52349" y="8431682"/>
                </a:moveTo>
                <a:lnTo>
                  <a:pt x="26174" y="8405495"/>
                </a:lnTo>
                <a:lnTo>
                  <a:pt x="52349" y="8405495"/>
                </a:lnTo>
                <a:lnTo>
                  <a:pt x="52349" y="8431682"/>
                </a:lnTo>
                <a:close/>
              </a:path>
              <a:path w="9665969" h="8458200">
                <a:moveTo>
                  <a:pt x="9613265" y="8431682"/>
                </a:moveTo>
                <a:lnTo>
                  <a:pt x="52349" y="8431682"/>
                </a:lnTo>
                <a:lnTo>
                  <a:pt x="52349" y="8405495"/>
                </a:lnTo>
                <a:lnTo>
                  <a:pt x="9613265" y="8405495"/>
                </a:lnTo>
                <a:lnTo>
                  <a:pt x="9613265" y="8431682"/>
                </a:lnTo>
                <a:close/>
              </a:path>
              <a:path w="9665969" h="8458200">
                <a:moveTo>
                  <a:pt x="9665614" y="8431682"/>
                </a:moveTo>
                <a:lnTo>
                  <a:pt x="9613265" y="8431682"/>
                </a:lnTo>
                <a:lnTo>
                  <a:pt x="9639439" y="8405495"/>
                </a:lnTo>
                <a:lnTo>
                  <a:pt x="9665614" y="8405494"/>
                </a:lnTo>
                <a:lnTo>
                  <a:pt x="9665614" y="8431682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911715" y="1330503"/>
            <a:ext cx="8283575" cy="69024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spc="-10" dirty="0">
                <a:latin typeface="Microsoft Sans Serif"/>
                <a:cs typeface="Microsoft Sans Serif"/>
              </a:rPr>
              <a:t>ӨЛШЕМДЕРІ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ЕНІ 53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см | </a:t>
            </a:r>
            <a:r>
              <a:rPr sz="2000" spc="-10" dirty="0">
                <a:latin typeface="Microsoft Sans Serif"/>
                <a:cs typeface="Microsoft Sans Serif"/>
              </a:rPr>
              <a:t>20,87”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10" dirty="0">
                <a:latin typeface="Microsoft Sans Serif"/>
                <a:cs typeface="Microsoft Sans Serif"/>
              </a:rPr>
              <a:t>Тереңдігі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51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см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|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20.08”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Microsoft Sans Serif"/>
                <a:cs typeface="Microsoft Sans Serif"/>
              </a:rPr>
              <a:t>-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БИІКТІГІ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80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см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|</a:t>
            </a:r>
            <a:r>
              <a:rPr sz="2000" spc="-10" dirty="0">
                <a:latin typeface="Microsoft Sans Serif"/>
                <a:cs typeface="Microsoft Sans Serif"/>
              </a:rPr>
              <a:t> 31,50”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60" dirty="0">
                <a:latin typeface="Microsoft Sans Serif"/>
                <a:cs typeface="Microsoft Sans Serif"/>
              </a:rPr>
              <a:t>ОРЫНДЫҚ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БИІКТІГІ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44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см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|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17,32”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60" dirty="0">
                <a:latin typeface="Microsoft Sans Serif"/>
                <a:cs typeface="Microsoft Sans Serif"/>
              </a:rPr>
              <a:t>ОРЫНДЫҚ</a:t>
            </a:r>
            <a:r>
              <a:rPr sz="2000" spc="-35" dirty="0">
                <a:latin typeface="Microsoft Sans Serif"/>
                <a:cs typeface="Microsoft Sans Serif"/>
              </a:rPr>
              <a:t> ТЕРЕҢДІГІ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41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см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|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16,14”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ОПЦИЯЛАР</a:t>
            </a:r>
            <a:endParaRPr sz="2000">
              <a:latin typeface="Microsoft Sans Serif"/>
              <a:cs typeface="Microsoft Sans Serif"/>
            </a:endParaRPr>
          </a:p>
          <a:p>
            <a:pPr marL="12700" marR="1744980">
              <a:lnSpc>
                <a:spcPct val="118700"/>
              </a:lnSpc>
            </a:pPr>
            <a:r>
              <a:rPr sz="2000" spc="-25" dirty="0">
                <a:latin typeface="Microsoft Sans Serif"/>
                <a:cs typeface="Microsoft Sans Serif"/>
              </a:rPr>
              <a:t>Жұмсақ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қатты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еденге</a:t>
            </a:r>
            <a:r>
              <a:rPr sz="2000" spc="-9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арналған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құю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нұсқалары. </a:t>
            </a:r>
            <a:r>
              <a:rPr sz="2000" spc="-20" dirty="0">
                <a:latin typeface="Microsoft Sans Serif"/>
                <a:cs typeface="Microsoft Sans Serif"/>
              </a:rPr>
              <a:t>Орындық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көбік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тығыздығының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екі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нұсқасы: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Microsoft Sans Serif"/>
                <a:cs typeface="Microsoft Sans Serif"/>
              </a:rPr>
              <a:t>орташа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(1,8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фунт/фут³)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жоғары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(2,8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фунт/фут³)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-50" dirty="0">
                <a:latin typeface="Microsoft Sans Serif"/>
                <a:cs typeface="Microsoft Sans Serif"/>
              </a:rPr>
              <a:t>Қол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сүйегі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80" dirty="0">
                <a:latin typeface="Microsoft Sans Serif"/>
                <a:cs typeface="Microsoft Sans Serif"/>
              </a:rPr>
              <a:t>жоқ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8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позициялы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полиуретанды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қол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тіректері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 marR="6356350">
              <a:lnSpc>
                <a:spcPct val="118700"/>
              </a:lnSpc>
              <a:spcBef>
                <a:spcPts val="5"/>
              </a:spcBef>
            </a:pPr>
            <a:r>
              <a:rPr sz="2000" spc="-40" dirty="0">
                <a:latin typeface="Microsoft Sans Serif"/>
                <a:cs typeface="Microsoft Sans Serif"/>
              </a:rPr>
              <a:t>МАТЕРИАЛДАР </a:t>
            </a:r>
            <a:r>
              <a:rPr sz="2000" spc="-35" dirty="0">
                <a:latin typeface="Microsoft Sans Serif"/>
                <a:cs typeface="Microsoft Sans Serif"/>
              </a:rPr>
              <a:t>ДЕНЕ</a:t>
            </a:r>
            <a:r>
              <a:rPr sz="2000" spc="-1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БАЗАСЫ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ts val="2850"/>
              </a:lnSpc>
              <a:spcBef>
                <a:spcPts val="170"/>
              </a:spcBef>
            </a:pPr>
            <a:r>
              <a:rPr sz="2000" dirty="0">
                <a:latin typeface="Microsoft Sans Serif"/>
                <a:cs typeface="Microsoft Sans Serif"/>
              </a:rPr>
              <a:t>PA6/PA66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модификацияланған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нейлон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жабыны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бар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құйма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алюминий. </a:t>
            </a:r>
            <a:r>
              <a:rPr sz="2000" spc="-30" dirty="0">
                <a:latin typeface="Microsoft Sans Serif"/>
                <a:cs typeface="Microsoft Sans Serif"/>
              </a:rPr>
              <a:t>Тақтаның </a:t>
            </a:r>
            <a:r>
              <a:rPr sz="2000" spc="-25" dirty="0">
                <a:latin typeface="Microsoft Sans Serif"/>
                <a:cs typeface="Microsoft Sans Serif"/>
              </a:rPr>
              <a:t>қалыңдығы: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мм.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000" spc="-20" dirty="0">
                <a:latin typeface="Microsoft Sans Serif"/>
                <a:cs typeface="Microsoft Sans Serif"/>
              </a:rPr>
              <a:t>ОРЫН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Microsoft Sans Serif"/>
                <a:cs typeface="Microsoft Sans Serif"/>
              </a:rPr>
              <a:t>HD36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көбік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1715" y="8569490"/>
            <a:ext cx="1260475" cy="111125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000" dirty="0">
                <a:latin typeface="Microsoft Sans Serif"/>
                <a:cs typeface="Microsoft Sans Serif"/>
              </a:rPr>
              <a:t>ШЫҒУ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ЕЛІ</a:t>
            </a:r>
            <a:endParaRPr sz="2000">
              <a:latin typeface="Microsoft Sans Serif"/>
              <a:cs typeface="Microsoft Sans Serif"/>
            </a:endParaRPr>
          </a:p>
          <a:p>
            <a:pPr marL="12700" marR="372110">
              <a:lnSpc>
                <a:spcPts val="2850"/>
              </a:lnSpc>
              <a:spcBef>
                <a:spcPts val="100"/>
              </a:spcBef>
            </a:pPr>
            <a:r>
              <a:rPr sz="2000" spc="-10" dirty="0">
                <a:latin typeface="Microsoft Sans Serif"/>
                <a:cs typeface="Microsoft Sans Serif"/>
              </a:rPr>
              <a:t>Италия </a:t>
            </a:r>
            <a:r>
              <a:rPr sz="2000" spc="-25" dirty="0">
                <a:latin typeface="Microsoft Sans Serif"/>
                <a:cs typeface="Microsoft Sans Serif"/>
              </a:rPr>
              <a:t>"""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7500" y="1349070"/>
            <a:ext cx="9239250" cy="6990080"/>
          </a:xfrm>
          <a:custGeom>
            <a:avLst/>
            <a:gdLst/>
            <a:ahLst/>
            <a:cxnLst/>
            <a:rect l="l" t="t" r="r" b="b"/>
            <a:pathLst>
              <a:path w="9239250" h="6990080">
                <a:moveTo>
                  <a:pt x="9212719" y="6989737"/>
                </a:moveTo>
                <a:lnTo>
                  <a:pt x="26174" y="6989737"/>
                </a:lnTo>
                <a:lnTo>
                  <a:pt x="22453" y="6989470"/>
                </a:lnTo>
                <a:lnTo>
                  <a:pt x="0" y="6963549"/>
                </a:lnTo>
                <a:lnTo>
                  <a:pt x="0" y="26174"/>
                </a:lnTo>
                <a:lnTo>
                  <a:pt x="26174" y="0"/>
                </a:lnTo>
                <a:lnTo>
                  <a:pt x="9212719" y="0"/>
                </a:lnTo>
                <a:lnTo>
                  <a:pt x="923889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937375"/>
                </a:lnTo>
                <a:lnTo>
                  <a:pt x="26174" y="6937375"/>
                </a:lnTo>
                <a:lnTo>
                  <a:pt x="52349" y="6963549"/>
                </a:lnTo>
                <a:lnTo>
                  <a:pt x="9238894" y="6963549"/>
                </a:lnTo>
                <a:lnTo>
                  <a:pt x="9238627" y="6967283"/>
                </a:lnTo>
                <a:lnTo>
                  <a:pt x="9216440" y="6989470"/>
                </a:lnTo>
                <a:lnTo>
                  <a:pt x="9212719" y="6989737"/>
                </a:lnTo>
                <a:close/>
              </a:path>
              <a:path w="9239250" h="699008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9239250" h="6990080">
                <a:moveTo>
                  <a:pt x="918654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9186545" y="26174"/>
                </a:lnTo>
                <a:lnTo>
                  <a:pt x="9186545" y="52362"/>
                </a:lnTo>
                <a:close/>
              </a:path>
              <a:path w="9239250" h="6990080">
                <a:moveTo>
                  <a:pt x="9186545" y="6963549"/>
                </a:moveTo>
                <a:lnTo>
                  <a:pt x="9186545" y="26174"/>
                </a:lnTo>
                <a:lnTo>
                  <a:pt x="9212719" y="52362"/>
                </a:lnTo>
                <a:lnTo>
                  <a:pt x="9238894" y="52362"/>
                </a:lnTo>
                <a:lnTo>
                  <a:pt x="9238894" y="6937375"/>
                </a:lnTo>
                <a:lnTo>
                  <a:pt x="9212719" y="6937375"/>
                </a:lnTo>
                <a:lnTo>
                  <a:pt x="9186545" y="6963549"/>
                </a:lnTo>
                <a:close/>
              </a:path>
              <a:path w="9239250" h="6990080">
                <a:moveTo>
                  <a:pt x="9238894" y="52362"/>
                </a:moveTo>
                <a:lnTo>
                  <a:pt x="9212719" y="52362"/>
                </a:lnTo>
                <a:lnTo>
                  <a:pt x="9186545" y="26174"/>
                </a:lnTo>
                <a:lnTo>
                  <a:pt x="9238894" y="26174"/>
                </a:lnTo>
                <a:lnTo>
                  <a:pt x="9238894" y="52362"/>
                </a:lnTo>
                <a:close/>
              </a:path>
              <a:path w="9239250" h="6990080">
                <a:moveTo>
                  <a:pt x="52349" y="6963549"/>
                </a:moveTo>
                <a:lnTo>
                  <a:pt x="26174" y="6937375"/>
                </a:lnTo>
                <a:lnTo>
                  <a:pt x="52349" y="6937375"/>
                </a:lnTo>
                <a:lnTo>
                  <a:pt x="52349" y="6963549"/>
                </a:lnTo>
                <a:close/>
              </a:path>
              <a:path w="9239250" h="6990080">
                <a:moveTo>
                  <a:pt x="9186545" y="6963549"/>
                </a:moveTo>
                <a:lnTo>
                  <a:pt x="52349" y="6963549"/>
                </a:lnTo>
                <a:lnTo>
                  <a:pt x="52349" y="6937375"/>
                </a:lnTo>
                <a:lnTo>
                  <a:pt x="9186545" y="6937375"/>
                </a:lnTo>
                <a:lnTo>
                  <a:pt x="9186545" y="6963549"/>
                </a:lnTo>
                <a:close/>
              </a:path>
              <a:path w="9239250" h="6990080">
                <a:moveTo>
                  <a:pt x="9238894" y="6963549"/>
                </a:moveTo>
                <a:lnTo>
                  <a:pt x="9186545" y="6963549"/>
                </a:lnTo>
                <a:lnTo>
                  <a:pt x="9212719" y="6937375"/>
                </a:lnTo>
                <a:lnTo>
                  <a:pt x="9238894" y="6937375"/>
                </a:lnTo>
                <a:lnTo>
                  <a:pt x="9238894" y="69635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999" y="1349971"/>
            <a:ext cx="8794115" cy="689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59730">
              <a:lnSpc>
                <a:spcPct val="120800"/>
              </a:lnSpc>
              <a:spcBef>
                <a:spcPts val="100"/>
              </a:spcBef>
            </a:pPr>
            <a:r>
              <a:rPr sz="2000" spc="-30" dirty="0">
                <a:latin typeface="Microsoft Sans Serif"/>
                <a:cs typeface="Microsoft Sans Serif"/>
              </a:rPr>
              <a:t>ақпарат_парақ_орындығы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= </a:t>
            </a:r>
            <a:r>
              <a:rPr sz="2000" spc="-25" dirty="0">
                <a:latin typeface="Microsoft Sans Serif"/>
                <a:cs typeface="Microsoft Sans Serif"/>
              </a:rPr>
              <a:t>"""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20" dirty="0">
                <a:latin typeface="Microsoft Sans Serif"/>
                <a:cs typeface="Microsoft Sans Serif"/>
              </a:rPr>
              <a:t>ШОЛУ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Microsoft Sans Serif"/>
                <a:cs typeface="Microsoft Sans Serif"/>
              </a:rPr>
              <a:t>Орта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ғасыр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стиліндегі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кеңсе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жиһазының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әдемі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отбасының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бөлігі,</a:t>
            </a:r>
            <a:endParaRPr sz="2000">
              <a:latin typeface="Microsoft Sans Serif"/>
              <a:cs typeface="Microsoft Sans Serif"/>
            </a:endParaRPr>
          </a:p>
          <a:p>
            <a:pPr marL="12700" marR="15367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Microsoft Sans Serif"/>
                <a:cs typeface="Microsoft Sans Serif"/>
              </a:rPr>
              <a:t>соның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ішінде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файлдық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шкафтар,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үстелдер,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кітап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шкафтары,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конференц- үстелдер,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Microsoft Sans Serif"/>
                <a:cs typeface="Microsoft Sans Serif"/>
              </a:rPr>
              <a:t>және</a:t>
            </a:r>
            <a:r>
              <a:rPr sz="2000" spc="-10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т.б.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20" dirty="0">
                <a:latin typeface="Microsoft Sans Serif"/>
                <a:cs typeface="Microsoft Sans Serif"/>
              </a:rPr>
              <a:t>Жақтаудың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бірнеше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түсі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және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негізгі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әрлеу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опциялары.</a:t>
            </a:r>
            <a:endParaRPr sz="20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000" spc="-25" dirty="0">
                <a:latin typeface="Microsoft Sans Serif"/>
                <a:cs typeface="Microsoft Sans Serif"/>
              </a:rPr>
              <a:t>Артқы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және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алдыңғы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жағындағы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пластикалық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қаптамамен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(SWC-100)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толық</a:t>
            </a:r>
            <a:r>
              <a:rPr sz="2000" spc="-45" dirty="0">
                <a:latin typeface="Microsoft Sans Serif"/>
                <a:cs typeface="Microsoft Sans Serif"/>
              </a:rPr>
              <a:t> жұмсақ </a:t>
            </a:r>
            <a:r>
              <a:rPr sz="2000" spc="-20" dirty="0">
                <a:latin typeface="Microsoft Sans Serif"/>
                <a:cs typeface="Microsoft Sans Serif"/>
              </a:rPr>
              <a:t>(SWC-</a:t>
            </a:r>
            <a:r>
              <a:rPr sz="2000" dirty="0">
                <a:latin typeface="Microsoft Sans Serif"/>
                <a:cs typeface="Microsoft Sans Serif"/>
              </a:rPr>
              <a:t>110)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10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мата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және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6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былғары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нұсқалары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бар.</a:t>
            </a:r>
            <a:endParaRPr sz="2000">
              <a:latin typeface="Microsoft Sans Serif"/>
              <a:cs typeface="Microsoft Sans Serif"/>
            </a:endParaRPr>
          </a:p>
          <a:p>
            <a:pPr marL="12700" marR="2882265">
              <a:lnSpc>
                <a:spcPct val="120800"/>
              </a:lnSpc>
            </a:pPr>
            <a:r>
              <a:rPr sz="2000" spc="-20" dirty="0">
                <a:latin typeface="Microsoft Sans Serif"/>
                <a:cs typeface="Microsoft Sans Serif"/>
              </a:rPr>
              <a:t>Негізгі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әрлеуге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тот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баспайтын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болат,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күңгірт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қара, </a:t>
            </a:r>
            <a:r>
              <a:rPr sz="2000" dirty="0">
                <a:latin typeface="Microsoft Sans Serif"/>
                <a:cs typeface="Microsoft Sans Serif"/>
              </a:rPr>
              <a:t>жылтыр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ақ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хром.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20" dirty="0">
                <a:latin typeface="Microsoft Sans Serif"/>
                <a:cs typeface="Microsoft Sans Serif"/>
              </a:rPr>
              <a:t>Орындық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қол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сүйегі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бар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жоқ.</a:t>
            </a:r>
            <a:endParaRPr sz="2000">
              <a:latin typeface="Microsoft Sans Serif"/>
              <a:cs typeface="Microsoft Sans Serif"/>
            </a:endParaRPr>
          </a:p>
          <a:p>
            <a:pPr marL="12700" marR="2483485">
              <a:lnSpc>
                <a:spcPct val="120800"/>
              </a:lnSpc>
            </a:pPr>
            <a:r>
              <a:rPr sz="2000" spc="-40" dirty="0">
                <a:latin typeface="Microsoft Sans Serif"/>
                <a:cs typeface="Microsoft Sans Serif"/>
              </a:rPr>
              <a:t>Үйде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немесе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кеңседе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қолдануға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жарамды. </a:t>
            </a:r>
            <a:r>
              <a:rPr sz="2000" spc="-35" dirty="0">
                <a:latin typeface="Microsoft Sans Serif"/>
                <a:cs typeface="Microsoft Sans Serif"/>
              </a:rPr>
              <a:t>Келісімшарттық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кеңістіктерде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пайдалануға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жарамды.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ҚҰРЫЛЫС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25" dirty="0">
                <a:latin typeface="Microsoft Sans Serif"/>
                <a:cs typeface="Microsoft Sans Serif"/>
              </a:rPr>
              <a:t>Пластикалық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жабыны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бар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доңғалақты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алюминий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негізі.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Microsoft Sans Serif"/>
                <a:cs typeface="Microsoft Sans Serif"/>
              </a:rPr>
              <a:t>Оңай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көтеру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және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түсіру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үшін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орындықты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пневматикалық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реттеу.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0128" y="13716"/>
            <a:ext cx="15503525" cy="954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100" dirty="0"/>
              <a:t>Итеративті</a:t>
            </a:r>
            <a:r>
              <a:rPr sz="6100" spc="-190" dirty="0"/>
              <a:t> </a:t>
            </a:r>
            <a:r>
              <a:rPr sz="6100" dirty="0"/>
              <a:t>сұрауды</a:t>
            </a:r>
            <a:r>
              <a:rPr sz="6100" spc="-180" dirty="0"/>
              <a:t> </a:t>
            </a:r>
            <a:r>
              <a:rPr sz="6100" dirty="0"/>
              <a:t>әзірлеудің</a:t>
            </a:r>
            <a:r>
              <a:rPr sz="6100" spc="-190" dirty="0"/>
              <a:t> </a:t>
            </a:r>
            <a:r>
              <a:rPr sz="6100" spc="-10" dirty="0"/>
              <a:t>мысалы</a:t>
            </a:r>
            <a:endParaRPr sz="6100"/>
          </a:p>
        </p:txBody>
      </p:sp>
      <p:sp>
        <p:nvSpPr>
          <p:cNvPr id="8" name="object 8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18108"/>
            <a:ext cx="935355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Әмбебап</a:t>
            </a:r>
            <a:r>
              <a:rPr spc="-465" dirty="0"/>
              <a:t> </a:t>
            </a:r>
            <a:r>
              <a:rPr spc="-10" dirty="0"/>
              <a:t>аудармашы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0877" y="2598864"/>
            <a:ext cx="8286750" cy="631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 marR="278765" indent="-485140">
              <a:lnSpc>
                <a:spcPct val="100000"/>
              </a:lnSpc>
              <a:spcBef>
                <a:spcPts val="100"/>
              </a:spcBef>
              <a:buSzPct val="122784"/>
              <a:buChar char="•"/>
              <a:tabLst>
                <a:tab pos="497840" algn="l"/>
              </a:tabLst>
            </a:pPr>
            <a:r>
              <a:rPr sz="3950" dirty="0">
                <a:latin typeface="Trebuchet MS"/>
                <a:cs typeface="Trebuchet MS"/>
              </a:rPr>
              <a:t>Сіз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ірі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транс</a:t>
            </a:r>
            <a:r>
              <a:rPr sz="3950" spc="-10" dirty="0">
                <a:latin typeface="Microsoft Sans Serif"/>
                <a:cs typeface="Microsoft Sans Serif"/>
              </a:rPr>
              <a:t>ұ</a:t>
            </a:r>
            <a:r>
              <a:rPr sz="3950" spc="-10" dirty="0">
                <a:latin typeface="Trebuchet MS"/>
                <a:cs typeface="Trebuchet MS"/>
              </a:rPr>
              <a:t>лтты</a:t>
            </a:r>
            <a:r>
              <a:rPr sz="3950" spc="-10" dirty="0">
                <a:latin typeface="Microsoft Sans Serif"/>
                <a:cs typeface="Microsoft Sans Serif"/>
              </a:rPr>
              <a:t>қ</a:t>
            </a:r>
            <a:r>
              <a:rPr sz="3950" spc="25" dirty="0">
                <a:latin typeface="Microsoft Sans Serif"/>
                <a:cs typeface="Microsoft Sans Serif"/>
              </a:rPr>
              <a:t> </a:t>
            </a:r>
            <a:r>
              <a:rPr sz="3950" spc="-35" dirty="0">
                <a:latin typeface="Trebuchet MS"/>
                <a:cs typeface="Trebuchet MS"/>
              </a:rPr>
              <a:t>электронды</a:t>
            </a:r>
            <a:r>
              <a:rPr sz="3950" spc="-35" dirty="0">
                <a:latin typeface="Microsoft Sans Serif"/>
                <a:cs typeface="Microsoft Sans Serif"/>
              </a:rPr>
              <a:t>қ </a:t>
            </a:r>
            <a:r>
              <a:rPr sz="3950" dirty="0">
                <a:latin typeface="Trebuchet MS"/>
                <a:cs typeface="Trebuchet MS"/>
              </a:rPr>
              <a:t>коммерция</a:t>
            </a:r>
            <a:r>
              <a:rPr sz="3950" spc="-16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компаниясында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мыс</a:t>
            </a:r>
            <a:r>
              <a:rPr sz="3950" spc="-6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істеп</a:t>
            </a:r>
            <a:r>
              <a:rPr sz="3950" spc="-6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жатырсыз</a:t>
            </a:r>
            <a:r>
              <a:rPr sz="3950" spc="-55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деп </a:t>
            </a:r>
            <a:r>
              <a:rPr sz="3950" spc="-10" dirty="0">
                <a:latin typeface="Trebuchet MS"/>
                <a:cs typeface="Trebuchet MS"/>
              </a:rPr>
              <a:t>елестеті</a:t>
            </a:r>
            <a:r>
              <a:rPr sz="3950" spc="-10" dirty="0">
                <a:latin typeface="Microsoft Sans Serif"/>
                <a:cs typeface="Microsoft Sans Serif"/>
              </a:rPr>
              <a:t>ң</a:t>
            </a:r>
            <a:r>
              <a:rPr sz="3950" spc="-10" dirty="0">
                <a:latin typeface="Trebuchet MS"/>
                <a:cs typeface="Trebuchet MS"/>
              </a:rPr>
              <a:t>із.</a:t>
            </a:r>
            <a:endParaRPr sz="3950">
              <a:latin typeface="Trebuchet MS"/>
              <a:cs typeface="Trebuchet MS"/>
            </a:endParaRPr>
          </a:p>
          <a:p>
            <a:pPr marL="497840" marR="99695" indent="-485140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497840" algn="l"/>
              </a:tabLst>
            </a:pPr>
            <a:r>
              <a:rPr sz="3950" dirty="0">
                <a:latin typeface="Trebuchet MS"/>
                <a:cs typeface="Trebuchet MS"/>
              </a:rPr>
              <a:t>Пайдаланушылар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сізге</a:t>
            </a:r>
            <a:r>
              <a:rPr sz="3950" spc="-11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барлы</a:t>
            </a:r>
            <a:r>
              <a:rPr sz="3950" spc="-10" dirty="0">
                <a:latin typeface="Microsoft Sans Serif"/>
                <a:cs typeface="Microsoft Sans Serif"/>
              </a:rPr>
              <a:t>қ </a:t>
            </a:r>
            <a:r>
              <a:rPr sz="3950" dirty="0">
                <a:latin typeface="Trebuchet MS"/>
                <a:cs typeface="Trebuchet MS"/>
              </a:rPr>
              <a:t>ана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тілдерінде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с</a:t>
            </a:r>
            <a:r>
              <a:rPr sz="3950" spc="-25" dirty="0">
                <a:latin typeface="Microsoft Sans Serif"/>
                <a:cs typeface="Microsoft Sans Serif"/>
              </a:rPr>
              <a:t>ұ</a:t>
            </a:r>
            <a:r>
              <a:rPr sz="3950" spc="-25" dirty="0">
                <a:latin typeface="Trebuchet MS"/>
                <a:cs typeface="Trebuchet MS"/>
              </a:rPr>
              <a:t>ра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тар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жазады.</a:t>
            </a:r>
            <a:endParaRPr sz="3950">
              <a:latin typeface="Trebuchet MS"/>
              <a:cs typeface="Trebuchet MS"/>
            </a:endParaRPr>
          </a:p>
          <a:p>
            <a:pPr marL="497840" marR="822325" indent="-485140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497840" algn="l"/>
              </a:tabLst>
            </a:pPr>
            <a:r>
              <a:rPr sz="3950" dirty="0">
                <a:latin typeface="Trebuchet MS"/>
                <a:cs typeface="Trebuchet MS"/>
              </a:rPr>
              <a:t>Сізді</a:t>
            </a:r>
            <a:r>
              <a:rPr sz="3950" dirty="0">
                <a:latin typeface="Microsoft Sans Serif"/>
                <a:cs typeface="Microsoft Sans Serif"/>
              </a:rPr>
              <a:t>ң</a:t>
            </a:r>
            <a:r>
              <a:rPr sz="3950" spc="-30" dirty="0">
                <a:latin typeface="Microsoft Sans Serif"/>
                <a:cs typeface="Microsoft Sans Serif"/>
              </a:rPr>
              <a:t> қ</a:t>
            </a:r>
            <a:r>
              <a:rPr sz="3950" spc="-30" dirty="0">
                <a:latin typeface="Trebuchet MS"/>
                <a:cs typeface="Trebuchet MS"/>
              </a:rPr>
              <a:t>ызметкерлері</a:t>
            </a:r>
            <a:r>
              <a:rPr sz="3950" spc="-30" dirty="0">
                <a:latin typeface="Microsoft Sans Serif"/>
                <a:cs typeface="Microsoft Sans Serif"/>
              </a:rPr>
              <a:t>ң</a:t>
            </a:r>
            <a:r>
              <a:rPr sz="3950" spc="-30" dirty="0">
                <a:latin typeface="Trebuchet MS"/>
                <a:cs typeface="Trebuchet MS"/>
              </a:rPr>
              <a:t>із</a:t>
            </a:r>
            <a:r>
              <a:rPr sz="3950" spc="-16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б</a:t>
            </a:r>
            <a:r>
              <a:rPr sz="3950" spc="-10" dirty="0">
                <a:latin typeface="Microsoft Sans Serif"/>
                <a:cs typeface="Microsoft Sans Serif"/>
              </a:rPr>
              <a:t>ү</a:t>
            </a:r>
            <a:r>
              <a:rPr sz="3950" spc="-10" dirty="0">
                <a:latin typeface="Trebuchet MS"/>
                <a:cs typeface="Trebuchet MS"/>
              </a:rPr>
              <a:t>кіл 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лемде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тек</a:t>
            </a:r>
            <a:r>
              <a:rPr sz="3950" spc="-6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ана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тілдерінде с</a:t>
            </a:r>
            <a:r>
              <a:rPr sz="3950" spc="-10" dirty="0">
                <a:latin typeface="Microsoft Sans Serif"/>
                <a:cs typeface="Microsoft Sans Serif"/>
              </a:rPr>
              <a:t>ө</a:t>
            </a:r>
            <a:r>
              <a:rPr sz="3950" spc="-10" dirty="0">
                <a:latin typeface="Trebuchet MS"/>
                <a:cs typeface="Trebuchet MS"/>
              </a:rPr>
              <a:t>йлейді.</a:t>
            </a:r>
            <a:endParaRPr sz="3950">
              <a:latin typeface="Trebuchet MS"/>
              <a:cs typeface="Trebuchet MS"/>
            </a:endParaRPr>
          </a:p>
          <a:p>
            <a:pPr marL="497840" indent="-485140">
              <a:lnSpc>
                <a:spcPct val="100000"/>
              </a:lnSpc>
              <a:spcBef>
                <a:spcPts val="635"/>
              </a:spcBef>
              <a:buSzPct val="122784"/>
              <a:buChar char="•"/>
              <a:tabLst>
                <a:tab pos="497840" algn="l"/>
              </a:tabLst>
            </a:pPr>
            <a:r>
              <a:rPr sz="3950" dirty="0">
                <a:latin typeface="Trebuchet MS"/>
                <a:cs typeface="Trebuchet MS"/>
              </a:rPr>
              <a:t>Сізге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мбебап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аудармашы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керек!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34103" y="624839"/>
              <a:ext cx="2549652" cy="24963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384429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Аударма</a:t>
            </a:r>
          </a:p>
        </p:txBody>
      </p:sp>
      <p:sp>
        <p:nvSpPr>
          <p:cNvPr id="3" name="object 3"/>
          <p:cNvSpPr/>
          <p:nvPr/>
        </p:nvSpPr>
        <p:spPr>
          <a:xfrm>
            <a:off x="1027430" y="2676093"/>
            <a:ext cx="8717280" cy="2968625"/>
          </a:xfrm>
          <a:custGeom>
            <a:avLst/>
            <a:gdLst/>
            <a:ahLst/>
            <a:cxnLst/>
            <a:rect l="l" t="t" r="r" b="b"/>
            <a:pathLst>
              <a:path w="8717280" h="2968625">
                <a:moveTo>
                  <a:pt x="8690749" y="2968282"/>
                </a:moveTo>
                <a:lnTo>
                  <a:pt x="26174" y="2968282"/>
                </a:lnTo>
                <a:lnTo>
                  <a:pt x="22453" y="2968015"/>
                </a:lnTo>
                <a:lnTo>
                  <a:pt x="0" y="2942094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2915919"/>
                </a:lnTo>
                <a:lnTo>
                  <a:pt x="26174" y="2915919"/>
                </a:lnTo>
                <a:lnTo>
                  <a:pt x="52349" y="2942094"/>
                </a:lnTo>
                <a:lnTo>
                  <a:pt x="8716924" y="2942094"/>
                </a:lnTo>
                <a:lnTo>
                  <a:pt x="8716657" y="2945828"/>
                </a:lnTo>
                <a:lnTo>
                  <a:pt x="8694470" y="2968015"/>
                </a:lnTo>
                <a:lnTo>
                  <a:pt x="8690749" y="2968282"/>
                </a:lnTo>
                <a:close/>
              </a:path>
              <a:path w="8717280" h="296862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2968625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2968625">
                <a:moveTo>
                  <a:pt x="8664575" y="2942094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2915919"/>
                </a:lnTo>
                <a:lnTo>
                  <a:pt x="8690749" y="2915919"/>
                </a:lnTo>
                <a:lnTo>
                  <a:pt x="8664575" y="2942094"/>
                </a:lnTo>
                <a:close/>
              </a:path>
              <a:path w="8717280" h="2968625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2968625">
                <a:moveTo>
                  <a:pt x="52349" y="2942094"/>
                </a:moveTo>
                <a:lnTo>
                  <a:pt x="26174" y="2915919"/>
                </a:lnTo>
                <a:lnTo>
                  <a:pt x="52349" y="2915919"/>
                </a:lnTo>
                <a:lnTo>
                  <a:pt x="52349" y="2942094"/>
                </a:lnTo>
                <a:close/>
              </a:path>
              <a:path w="8717280" h="2968625">
                <a:moveTo>
                  <a:pt x="8664575" y="2942094"/>
                </a:moveTo>
                <a:lnTo>
                  <a:pt x="52349" y="2942094"/>
                </a:lnTo>
                <a:lnTo>
                  <a:pt x="52349" y="2915919"/>
                </a:lnTo>
                <a:lnTo>
                  <a:pt x="8664575" y="2915919"/>
                </a:lnTo>
                <a:lnTo>
                  <a:pt x="8664575" y="2942094"/>
                </a:lnTo>
                <a:close/>
              </a:path>
              <a:path w="8717280" h="2968625">
                <a:moveTo>
                  <a:pt x="8716924" y="2942094"/>
                </a:moveTo>
                <a:lnTo>
                  <a:pt x="8664575" y="2942094"/>
                </a:lnTo>
                <a:lnTo>
                  <a:pt x="8690749" y="2915919"/>
                </a:lnTo>
                <a:lnTo>
                  <a:pt x="8716924" y="2915919"/>
                </a:lnTo>
                <a:lnTo>
                  <a:pt x="8716924" y="29420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9484" y="2730843"/>
            <a:ext cx="8404860" cy="2858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204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spc="-204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spc="-204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850" spc="-4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850" spc="-229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850" spc="-229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850" spc="-229" dirty="0">
                <a:solidFill>
                  <a:srgbClr val="EC200B"/>
                </a:solidFill>
                <a:latin typeface="Trebuchet MS"/>
                <a:cs typeface="Trebuchet MS"/>
              </a:rPr>
              <a:t>мендегі</a:t>
            </a:r>
            <a:r>
              <a:rPr sz="2850" spc="-4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22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850" spc="-22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spc="-220" dirty="0">
                <a:solidFill>
                  <a:srgbClr val="EC200B"/>
                </a:solidFill>
                <a:latin typeface="Trebuchet MS"/>
                <a:cs typeface="Trebuchet MS"/>
              </a:rPr>
              <a:t>тінді</a:t>
            </a:r>
            <a:r>
              <a:rPr sz="2850" spc="-4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85" dirty="0">
                <a:solidFill>
                  <a:srgbClr val="EC200B"/>
                </a:solidFill>
                <a:latin typeface="Trebuchet MS"/>
                <a:cs typeface="Trebuchet MS"/>
              </a:rPr>
              <a:t>орыс</a:t>
            </a:r>
            <a:r>
              <a:rPr sz="2850" spc="-4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215" dirty="0">
                <a:solidFill>
                  <a:srgbClr val="EC200B"/>
                </a:solidFill>
                <a:latin typeface="Trebuchet MS"/>
                <a:cs typeface="Trebuchet MS"/>
              </a:rPr>
              <a:t>тіліне</a:t>
            </a:r>
            <a:r>
              <a:rPr sz="2850" spc="-4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210" dirty="0">
                <a:solidFill>
                  <a:srgbClr val="EC200B"/>
                </a:solidFill>
                <a:latin typeface="Trebuchet MS"/>
                <a:cs typeface="Trebuchet MS"/>
              </a:rPr>
              <a:t>ресми</a:t>
            </a:r>
            <a:r>
              <a:rPr sz="2850" spc="-4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95" dirty="0">
                <a:solidFill>
                  <a:srgbClr val="EC200B"/>
                </a:solidFill>
                <a:latin typeface="Trebuchet MS"/>
                <a:cs typeface="Trebuchet MS"/>
              </a:rPr>
              <a:t>ж</a:t>
            </a:r>
            <a:r>
              <a:rPr sz="2850" spc="-195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spc="-195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850" spc="-4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229" dirty="0">
                <a:solidFill>
                  <a:srgbClr val="EC200B"/>
                </a:solidFill>
                <a:latin typeface="Trebuchet MS"/>
                <a:cs typeface="Trebuchet MS"/>
              </a:rPr>
              <a:t>бейресми</a:t>
            </a:r>
            <a:r>
              <a:rPr sz="2850" spc="-45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14" dirty="0">
                <a:solidFill>
                  <a:srgbClr val="EC200B"/>
                </a:solidFill>
                <a:latin typeface="Trebuchet MS"/>
                <a:cs typeface="Trebuchet MS"/>
              </a:rPr>
              <a:t>т</a:t>
            </a:r>
            <a:r>
              <a:rPr sz="2850" spc="-114" dirty="0">
                <a:solidFill>
                  <a:srgbClr val="EC200B"/>
                </a:solidFill>
                <a:latin typeface="Microsoft Sans Serif"/>
                <a:cs typeface="Microsoft Sans Serif"/>
              </a:rPr>
              <a:t>ү</a:t>
            </a:r>
            <a:r>
              <a:rPr sz="2850" spc="-114" dirty="0">
                <a:solidFill>
                  <a:srgbClr val="EC200B"/>
                </a:solidFill>
                <a:latin typeface="Trebuchet MS"/>
                <a:cs typeface="Trebuchet MS"/>
              </a:rPr>
              <a:t>рде 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аудары</a:t>
            </a:r>
            <a:r>
              <a:rPr sz="2850" spc="-14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235" dirty="0">
                <a:solidFill>
                  <a:srgbClr val="EC200B"/>
                </a:solidFill>
                <a:latin typeface="Trebuchet MS"/>
                <a:cs typeface="Trebuchet MS"/>
              </a:rPr>
              <a:t>```Хотите</a:t>
            </a:r>
            <a:r>
              <a:rPr sz="2850" spc="-4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заказать</a:t>
            </a:r>
            <a:r>
              <a:rPr sz="2850" spc="45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подушку?```</a:t>
            </a:r>
            <a:endParaRPr sz="28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30995" y="6711695"/>
            <a:ext cx="10462260" cy="2923540"/>
            <a:chOff x="8730995" y="6711695"/>
            <a:chExt cx="10462260" cy="29235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0995" y="6711695"/>
              <a:ext cx="10462260" cy="2923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39783" y="6816851"/>
              <a:ext cx="10043159" cy="250545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021579" y="6865619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765" rIns="0" bIns="0" rtlCol="0">
            <a:spAutoFit/>
          </a:bodyPr>
          <a:lstStyle/>
          <a:p>
            <a:pPr marL="46355" marR="962025">
              <a:lnSpc>
                <a:spcPct val="100000"/>
              </a:lnSpc>
              <a:spcBef>
                <a:spcPts val="195"/>
              </a:spcBef>
            </a:pPr>
            <a:r>
              <a:rPr sz="3850" spc="-2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18108"/>
            <a:ext cx="935355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Әмбебап</a:t>
            </a:r>
            <a:r>
              <a:rPr spc="-465" dirty="0"/>
              <a:t> </a:t>
            </a:r>
            <a:r>
              <a:rPr spc="-10" dirty="0"/>
              <a:t>аудармашы</a:t>
            </a:r>
          </a:p>
        </p:txBody>
      </p:sp>
      <p:sp>
        <p:nvSpPr>
          <p:cNvPr id="3" name="object 3"/>
          <p:cNvSpPr/>
          <p:nvPr/>
        </p:nvSpPr>
        <p:spPr>
          <a:xfrm>
            <a:off x="1027404" y="2554401"/>
            <a:ext cx="16057880" cy="6932295"/>
          </a:xfrm>
          <a:custGeom>
            <a:avLst/>
            <a:gdLst/>
            <a:ahLst/>
            <a:cxnLst/>
            <a:rect l="l" t="t" r="r" b="b"/>
            <a:pathLst>
              <a:path w="16057880" h="6932295">
                <a:moveTo>
                  <a:pt x="16031578" y="6931761"/>
                </a:moveTo>
                <a:lnTo>
                  <a:pt x="26174" y="6931761"/>
                </a:lnTo>
                <a:lnTo>
                  <a:pt x="22453" y="6931494"/>
                </a:lnTo>
                <a:lnTo>
                  <a:pt x="0" y="6905586"/>
                </a:lnTo>
                <a:lnTo>
                  <a:pt x="0" y="26174"/>
                </a:lnTo>
                <a:lnTo>
                  <a:pt x="26174" y="0"/>
                </a:lnTo>
                <a:lnTo>
                  <a:pt x="16031578" y="0"/>
                </a:lnTo>
                <a:lnTo>
                  <a:pt x="16057753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6879412"/>
                </a:lnTo>
                <a:lnTo>
                  <a:pt x="26174" y="6879412"/>
                </a:lnTo>
                <a:lnTo>
                  <a:pt x="52349" y="6905586"/>
                </a:lnTo>
                <a:lnTo>
                  <a:pt x="16057753" y="6905586"/>
                </a:lnTo>
                <a:lnTo>
                  <a:pt x="16057486" y="6909308"/>
                </a:lnTo>
                <a:lnTo>
                  <a:pt x="16035299" y="6931494"/>
                </a:lnTo>
                <a:lnTo>
                  <a:pt x="16031578" y="6931761"/>
                </a:lnTo>
                <a:close/>
              </a:path>
              <a:path w="16057880" h="6932295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16057880" h="6932295">
                <a:moveTo>
                  <a:pt x="16005403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16005403" y="26174"/>
                </a:lnTo>
                <a:lnTo>
                  <a:pt x="16005403" y="52349"/>
                </a:lnTo>
                <a:close/>
              </a:path>
              <a:path w="16057880" h="6932295">
                <a:moveTo>
                  <a:pt x="16005403" y="6905586"/>
                </a:moveTo>
                <a:lnTo>
                  <a:pt x="16005403" y="26174"/>
                </a:lnTo>
                <a:lnTo>
                  <a:pt x="16031578" y="52349"/>
                </a:lnTo>
                <a:lnTo>
                  <a:pt x="16057753" y="52349"/>
                </a:lnTo>
                <a:lnTo>
                  <a:pt x="16057753" y="6879412"/>
                </a:lnTo>
                <a:lnTo>
                  <a:pt x="16031578" y="6879412"/>
                </a:lnTo>
                <a:lnTo>
                  <a:pt x="16005403" y="6905586"/>
                </a:lnTo>
                <a:close/>
              </a:path>
              <a:path w="16057880" h="6932295">
                <a:moveTo>
                  <a:pt x="16057753" y="52349"/>
                </a:moveTo>
                <a:lnTo>
                  <a:pt x="16031578" y="52349"/>
                </a:lnTo>
                <a:lnTo>
                  <a:pt x="16005403" y="26174"/>
                </a:lnTo>
                <a:lnTo>
                  <a:pt x="16057753" y="26174"/>
                </a:lnTo>
                <a:lnTo>
                  <a:pt x="16057753" y="52349"/>
                </a:lnTo>
                <a:close/>
              </a:path>
              <a:path w="16057880" h="6932295">
                <a:moveTo>
                  <a:pt x="52349" y="6905586"/>
                </a:moveTo>
                <a:lnTo>
                  <a:pt x="26174" y="6879412"/>
                </a:lnTo>
                <a:lnTo>
                  <a:pt x="52349" y="6879412"/>
                </a:lnTo>
                <a:lnTo>
                  <a:pt x="52349" y="6905586"/>
                </a:lnTo>
                <a:close/>
              </a:path>
              <a:path w="16057880" h="6932295">
                <a:moveTo>
                  <a:pt x="16005403" y="6905586"/>
                </a:moveTo>
                <a:lnTo>
                  <a:pt x="52349" y="6905586"/>
                </a:lnTo>
                <a:lnTo>
                  <a:pt x="52349" y="6879412"/>
                </a:lnTo>
                <a:lnTo>
                  <a:pt x="16005403" y="6879412"/>
                </a:lnTo>
                <a:lnTo>
                  <a:pt x="16005403" y="6905586"/>
                </a:lnTo>
                <a:close/>
              </a:path>
              <a:path w="16057880" h="6932295">
                <a:moveTo>
                  <a:pt x="16057753" y="6905586"/>
                </a:moveTo>
                <a:lnTo>
                  <a:pt x="16005403" y="6905586"/>
                </a:lnTo>
                <a:lnTo>
                  <a:pt x="16031578" y="6879412"/>
                </a:lnTo>
                <a:lnTo>
                  <a:pt x="16057753" y="6879412"/>
                </a:lnTo>
                <a:lnTo>
                  <a:pt x="16057753" y="6905586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9548" y="2609151"/>
            <a:ext cx="9957435" cy="577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85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хабарламаны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20" dirty="0">
                <a:solidFill>
                  <a:srgbClr val="EC200B"/>
                </a:solidFill>
                <a:latin typeface="Microsoft Sans Serif"/>
                <a:cs typeface="Microsoft Sans Serif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жанында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65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850" spc="-65" dirty="0">
                <a:solidFill>
                  <a:srgbClr val="EC200B"/>
                </a:solidFill>
                <a:latin typeface="Trebuchet MS"/>
                <a:cs typeface="Trebuchet MS"/>
              </a:rPr>
              <a:t>ай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тіл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екенін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айты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ыз.:</a:t>
            </a:r>
            <a:endParaRPr sz="2850">
              <a:latin typeface="Trebuchet MS"/>
              <a:cs typeface="Trebuchet MS"/>
            </a:endParaRPr>
          </a:p>
          <a:p>
            <a:pPr marL="12700" marR="103505">
              <a:lnSpc>
                <a:spcPct val="206999"/>
              </a:lnSpc>
              <a:spcBef>
                <a:spcPts val="220"/>
              </a:spcBef>
            </a:pPr>
            <a:r>
              <a:rPr sz="2850" spc="65" dirty="0">
                <a:solidFill>
                  <a:srgbClr val="EC200B"/>
                </a:solidFill>
                <a:latin typeface="Trebuchet MS"/>
                <a:cs typeface="Trebuchet MS"/>
              </a:rPr>
              <a:t>"La</a:t>
            </a:r>
            <a:r>
              <a:rPr sz="2850" spc="2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performance</a:t>
            </a:r>
            <a:r>
              <a:rPr sz="285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du</a:t>
            </a:r>
            <a:r>
              <a:rPr sz="2850" spc="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système</a:t>
            </a:r>
            <a:r>
              <a:rPr sz="2850" spc="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est</a:t>
            </a:r>
            <a:r>
              <a:rPr sz="2850" spc="-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plus</a:t>
            </a:r>
            <a:r>
              <a:rPr sz="2850" spc="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5" dirty="0">
                <a:solidFill>
                  <a:srgbClr val="EC200B"/>
                </a:solidFill>
                <a:latin typeface="Trebuchet MS"/>
                <a:cs typeface="Trebuchet MS"/>
              </a:rPr>
              <a:t>lente</a:t>
            </a:r>
            <a:r>
              <a:rPr sz="2850" spc="-1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que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 d'habitude.", </a:t>
            </a:r>
            <a:r>
              <a:rPr sz="2850" spc="80" dirty="0">
                <a:solidFill>
                  <a:srgbClr val="EC200B"/>
                </a:solidFill>
                <a:latin typeface="Trebuchet MS"/>
                <a:cs typeface="Trebuchet MS"/>
              </a:rPr>
              <a:t>"Mi</a:t>
            </a:r>
            <a:r>
              <a:rPr sz="2850" spc="2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monitor</a:t>
            </a:r>
            <a:r>
              <a:rPr sz="2850" spc="-9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60" dirty="0">
                <a:solidFill>
                  <a:srgbClr val="EC200B"/>
                </a:solidFill>
                <a:latin typeface="Trebuchet MS"/>
                <a:cs typeface="Trebuchet MS"/>
              </a:rPr>
              <a:t>tiene</a:t>
            </a:r>
            <a:r>
              <a:rPr sz="2850" spc="-229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píxeles</a:t>
            </a:r>
            <a:r>
              <a:rPr sz="2850" spc="-10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que</a:t>
            </a:r>
            <a:r>
              <a:rPr sz="2850" spc="-8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no</a:t>
            </a:r>
            <a:r>
              <a:rPr sz="2850" spc="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se</a:t>
            </a:r>
            <a:r>
              <a:rPr sz="2850" spc="1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iluminan.",</a:t>
            </a:r>
            <a:endParaRPr sz="2850">
              <a:latin typeface="Trebuchet MS"/>
              <a:cs typeface="Trebuchet MS"/>
            </a:endParaRPr>
          </a:p>
          <a:p>
            <a:pPr marL="113030" marR="4860925">
              <a:lnSpc>
                <a:spcPct val="206999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"Il</a:t>
            </a:r>
            <a:r>
              <a:rPr sz="2850" spc="-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mio</a:t>
            </a:r>
            <a:r>
              <a:rPr sz="2850" spc="1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mouse</a:t>
            </a:r>
            <a:r>
              <a:rPr sz="2850" spc="19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non</a:t>
            </a:r>
            <a:r>
              <a:rPr sz="2850" spc="1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funziona", </a:t>
            </a:r>
            <a:r>
              <a:rPr sz="2850" spc="50" dirty="0">
                <a:solidFill>
                  <a:srgbClr val="EC200B"/>
                </a:solidFill>
                <a:latin typeface="Trebuchet MS"/>
                <a:cs typeface="Trebuchet MS"/>
              </a:rPr>
              <a:t>"Mój</a:t>
            </a:r>
            <a:r>
              <a:rPr sz="2850" spc="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klawisz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Ctrl</a:t>
            </a:r>
            <a:r>
              <a:rPr sz="2850" spc="-11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60" dirty="0">
                <a:solidFill>
                  <a:srgbClr val="EC200B"/>
                </a:solidFill>
                <a:latin typeface="Trebuchet MS"/>
                <a:cs typeface="Trebuchet MS"/>
              </a:rPr>
              <a:t>jest</a:t>
            </a:r>
            <a:r>
              <a:rPr sz="2850" spc="-2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zepsuty",</a:t>
            </a:r>
            <a:endParaRPr sz="2850">
              <a:latin typeface="Trebuchet MS"/>
              <a:cs typeface="Trebuchet MS"/>
            </a:endParaRPr>
          </a:p>
          <a:p>
            <a:pPr marL="102870">
              <a:lnSpc>
                <a:spcPct val="100000"/>
              </a:lnSpc>
              <a:spcBef>
                <a:spcPts val="2855"/>
              </a:spcBef>
            </a:pP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рбір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ө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йлемді</a:t>
            </a:r>
            <a:r>
              <a:rPr sz="285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а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ылшын</a:t>
            </a:r>
            <a:r>
              <a:rPr sz="285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ж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орыс</a:t>
            </a:r>
            <a:r>
              <a:rPr sz="2850" spc="-1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тілдеріне</a:t>
            </a:r>
            <a:r>
              <a:rPr sz="2850" spc="-1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аудары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ыз.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18108"/>
            <a:ext cx="935355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Әмбебап</a:t>
            </a:r>
            <a:r>
              <a:rPr spc="-465" dirty="0"/>
              <a:t> </a:t>
            </a:r>
            <a:r>
              <a:rPr spc="-10" dirty="0"/>
              <a:t>аудармашы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319" y="2508504"/>
            <a:ext cx="3619500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5720" marR="960755">
              <a:lnSpc>
                <a:spcPct val="100000"/>
              </a:lnSpc>
              <a:spcBef>
                <a:spcPts val="190"/>
              </a:spcBef>
            </a:pPr>
            <a:r>
              <a:rPr sz="3850" spc="-2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020" y="2424684"/>
              <a:ext cx="12205716" cy="8167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3332" y="2529839"/>
              <a:ext cx="11786616" cy="77480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Тонды</a:t>
            </a:r>
            <a:r>
              <a:rPr spc="-260" dirty="0"/>
              <a:t> </a:t>
            </a:r>
            <a:r>
              <a:rPr spc="-10" dirty="0"/>
              <a:t>өзгерту</a:t>
            </a:r>
          </a:p>
        </p:txBody>
      </p:sp>
      <p:sp>
        <p:nvSpPr>
          <p:cNvPr id="3" name="object 3"/>
          <p:cNvSpPr/>
          <p:nvPr/>
        </p:nvSpPr>
        <p:spPr>
          <a:xfrm>
            <a:off x="1125118" y="4264990"/>
            <a:ext cx="8717280" cy="3345179"/>
          </a:xfrm>
          <a:custGeom>
            <a:avLst/>
            <a:gdLst/>
            <a:ahLst/>
            <a:cxnLst/>
            <a:rect l="l" t="t" r="r" b="b"/>
            <a:pathLst>
              <a:path w="8717280" h="3345179">
                <a:moveTo>
                  <a:pt x="8690749" y="3344837"/>
                </a:moveTo>
                <a:lnTo>
                  <a:pt x="26174" y="3344837"/>
                </a:lnTo>
                <a:lnTo>
                  <a:pt x="22453" y="3344570"/>
                </a:lnTo>
                <a:lnTo>
                  <a:pt x="0" y="3318649"/>
                </a:lnTo>
                <a:lnTo>
                  <a:pt x="0" y="26174"/>
                </a:lnTo>
                <a:lnTo>
                  <a:pt x="26174" y="0"/>
                </a:lnTo>
                <a:lnTo>
                  <a:pt x="8690749" y="0"/>
                </a:lnTo>
                <a:lnTo>
                  <a:pt x="871692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292475"/>
                </a:lnTo>
                <a:lnTo>
                  <a:pt x="26174" y="3292475"/>
                </a:lnTo>
                <a:lnTo>
                  <a:pt x="52349" y="3318649"/>
                </a:lnTo>
                <a:lnTo>
                  <a:pt x="8716924" y="3318649"/>
                </a:lnTo>
                <a:lnTo>
                  <a:pt x="8716657" y="3322383"/>
                </a:lnTo>
                <a:lnTo>
                  <a:pt x="8694470" y="3344570"/>
                </a:lnTo>
                <a:lnTo>
                  <a:pt x="8690749" y="3344837"/>
                </a:lnTo>
                <a:close/>
              </a:path>
              <a:path w="8717280" h="3345179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8717280" h="3345179">
                <a:moveTo>
                  <a:pt x="866457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8664575" y="26174"/>
                </a:lnTo>
                <a:lnTo>
                  <a:pt x="8664575" y="52362"/>
                </a:lnTo>
                <a:close/>
              </a:path>
              <a:path w="8717280" h="3345179">
                <a:moveTo>
                  <a:pt x="8664575" y="3318649"/>
                </a:moveTo>
                <a:lnTo>
                  <a:pt x="8664575" y="26174"/>
                </a:lnTo>
                <a:lnTo>
                  <a:pt x="8690749" y="52362"/>
                </a:lnTo>
                <a:lnTo>
                  <a:pt x="8716924" y="52362"/>
                </a:lnTo>
                <a:lnTo>
                  <a:pt x="8716924" y="3292475"/>
                </a:lnTo>
                <a:lnTo>
                  <a:pt x="8690749" y="3292475"/>
                </a:lnTo>
                <a:lnTo>
                  <a:pt x="8664575" y="3318649"/>
                </a:lnTo>
                <a:close/>
              </a:path>
              <a:path w="8717280" h="3345179">
                <a:moveTo>
                  <a:pt x="8716924" y="52362"/>
                </a:moveTo>
                <a:lnTo>
                  <a:pt x="8690749" y="52362"/>
                </a:lnTo>
                <a:lnTo>
                  <a:pt x="8664575" y="26174"/>
                </a:lnTo>
                <a:lnTo>
                  <a:pt x="8716924" y="26174"/>
                </a:lnTo>
                <a:lnTo>
                  <a:pt x="8716924" y="52362"/>
                </a:lnTo>
                <a:close/>
              </a:path>
              <a:path w="8717280" h="3345179">
                <a:moveTo>
                  <a:pt x="52349" y="3318649"/>
                </a:moveTo>
                <a:lnTo>
                  <a:pt x="26174" y="3292475"/>
                </a:lnTo>
                <a:lnTo>
                  <a:pt x="52349" y="3292475"/>
                </a:lnTo>
                <a:lnTo>
                  <a:pt x="52349" y="3318649"/>
                </a:lnTo>
                <a:close/>
              </a:path>
              <a:path w="8717280" h="3345179">
                <a:moveTo>
                  <a:pt x="8664575" y="3318649"/>
                </a:moveTo>
                <a:lnTo>
                  <a:pt x="52349" y="3318649"/>
                </a:lnTo>
                <a:lnTo>
                  <a:pt x="52349" y="3292475"/>
                </a:lnTo>
                <a:lnTo>
                  <a:pt x="8664575" y="3292475"/>
                </a:lnTo>
                <a:lnTo>
                  <a:pt x="8664575" y="3318649"/>
                </a:lnTo>
                <a:close/>
              </a:path>
              <a:path w="8717280" h="3345179">
                <a:moveTo>
                  <a:pt x="8716924" y="3318649"/>
                </a:moveTo>
                <a:lnTo>
                  <a:pt x="8664575" y="3318649"/>
                </a:lnTo>
                <a:lnTo>
                  <a:pt x="8690749" y="3292475"/>
                </a:lnTo>
                <a:lnTo>
                  <a:pt x="8716924" y="3292475"/>
                </a:lnTo>
                <a:lnTo>
                  <a:pt x="8716924" y="33186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739" y="2129511"/>
            <a:ext cx="13715365" cy="542226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Жазу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ма</a:t>
            </a:r>
            <a:r>
              <a:rPr sz="3950" spc="-25" dirty="0">
                <a:latin typeface="Microsoft Sans Serif"/>
                <a:cs typeface="Microsoft Sans Serif"/>
              </a:rPr>
              <a:t>қ</a:t>
            </a:r>
            <a:r>
              <a:rPr sz="3950" spc="-25" dirty="0">
                <a:latin typeface="Trebuchet MS"/>
                <a:cs typeface="Trebuchet MS"/>
              </a:rPr>
              <a:t>сатты</a:t>
            </a:r>
            <a:r>
              <a:rPr sz="3950" spc="-13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аудитория</a:t>
            </a:r>
            <a:r>
              <a:rPr sz="3950" dirty="0">
                <a:latin typeface="Microsoft Sans Serif"/>
                <a:cs typeface="Microsoft Sans Serif"/>
              </a:rPr>
              <a:t>ғ</a:t>
            </a:r>
            <a:r>
              <a:rPr sz="3950" dirty="0">
                <a:latin typeface="Trebuchet MS"/>
                <a:cs typeface="Trebuchet MS"/>
              </a:rPr>
              <a:t>а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байланысты</a:t>
            </a:r>
            <a:r>
              <a:rPr sz="3950" spc="-130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ө</a:t>
            </a:r>
            <a:r>
              <a:rPr sz="3950" dirty="0">
                <a:latin typeface="Trebuchet MS"/>
                <a:cs typeface="Trebuchet MS"/>
              </a:rPr>
              <a:t>згеруі</a:t>
            </a:r>
            <a:r>
              <a:rPr sz="3950" spc="-12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м</a:t>
            </a:r>
            <a:r>
              <a:rPr sz="3950" spc="-10" dirty="0">
                <a:latin typeface="Microsoft Sans Serif"/>
                <a:cs typeface="Microsoft Sans Serif"/>
              </a:rPr>
              <a:t>ү</a:t>
            </a:r>
            <a:r>
              <a:rPr sz="3950" spc="-10" dirty="0">
                <a:latin typeface="Trebuchet MS"/>
                <a:cs typeface="Trebuchet MS"/>
              </a:rPr>
              <a:t>мкін.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ChatGPT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рт</a:t>
            </a:r>
            <a:r>
              <a:rPr sz="3950" dirty="0">
                <a:latin typeface="Microsoft Sans Serif"/>
                <a:cs typeface="Microsoft Sans Serif"/>
              </a:rPr>
              <a:t>ү</a:t>
            </a:r>
            <a:r>
              <a:rPr sz="3950" dirty="0">
                <a:latin typeface="Trebuchet MS"/>
                <a:cs typeface="Trebuchet MS"/>
              </a:rPr>
              <a:t>рлі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тондарды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жасай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алады.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950">
              <a:latin typeface="Trebuchet MS"/>
              <a:cs typeface="Trebuchet MS"/>
            </a:endParaRPr>
          </a:p>
          <a:p>
            <a:pPr marL="332740">
              <a:lnSpc>
                <a:spcPct val="100000"/>
              </a:lnSpc>
              <a:spcBef>
                <a:spcPts val="5"/>
              </a:spcBef>
            </a:pP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FF0000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рау</a:t>
            </a:r>
            <a:r>
              <a:rPr sz="2850" spc="-2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FF0000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332740" marR="6698615">
              <a:lnSpc>
                <a:spcPct val="100000"/>
              </a:lnSpc>
            </a:pP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Т</a:t>
            </a:r>
            <a:r>
              <a:rPr sz="2850" dirty="0">
                <a:solidFill>
                  <a:srgbClr val="FF0000"/>
                </a:solidFill>
                <a:latin typeface="Microsoft Sans Serif"/>
                <a:cs typeface="Microsoft Sans Serif"/>
              </a:rPr>
              <a:t>ө</a:t>
            </a: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мендегілерді</a:t>
            </a:r>
            <a:r>
              <a:rPr sz="285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сленгтен</a:t>
            </a:r>
            <a:r>
              <a:rPr sz="2850" spc="-10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FF0000"/>
                </a:solidFill>
                <a:latin typeface="Trebuchet MS"/>
                <a:cs typeface="Trebuchet MS"/>
              </a:rPr>
              <a:t>іскерлік</a:t>
            </a:r>
            <a:r>
              <a:rPr sz="2850" spc="-10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FF0000"/>
                </a:solidFill>
                <a:latin typeface="Trebuchet MS"/>
                <a:cs typeface="Trebuchet MS"/>
              </a:rPr>
              <a:t>тілге аудары</a:t>
            </a:r>
            <a:r>
              <a:rPr sz="285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FF0000"/>
                </a:solidFill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850">
              <a:latin typeface="Trebuchet MS"/>
              <a:cs typeface="Trebuchet MS"/>
            </a:endParaRPr>
          </a:p>
          <a:p>
            <a:pPr marL="332740" marR="5471160">
              <a:lnSpc>
                <a:spcPts val="34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«Чувак,</a:t>
            </a:r>
            <a:r>
              <a:rPr sz="2850" spc="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это</a:t>
            </a:r>
            <a:r>
              <a:rPr sz="2850" spc="17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Джо,</a:t>
            </a:r>
            <a:r>
              <a:rPr sz="2850" spc="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посмотри</a:t>
            </a:r>
            <a:r>
              <a:rPr sz="2850" spc="16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на</a:t>
            </a:r>
            <a:r>
              <a:rPr sz="2850" spc="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характеристики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этого</a:t>
            </a:r>
            <a:r>
              <a:rPr sz="2850" spc="2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торшера».</a:t>
            </a:r>
            <a:endParaRPr sz="285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27976" y="7844028"/>
            <a:ext cx="12321540" cy="3439795"/>
            <a:chOff x="7427976" y="7844028"/>
            <a:chExt cx="12321540" cy="34397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7976" y="7844028"/>
              <a:ext cx="12321540" cy="34396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6764" y="7947660"/>
              <a:ext cx="11902440" cy="30205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72840" y="7956804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6990" marR="961390">
              <a:lnSpc>
                <a:spcPct val="100000"/>
              </a:lnSpc>
              <a:spcBef>
                <a:spcPts val="190"/>
              </a:spcBef>
            </a:pPr>
            <a:r>
              <a:rPr sz="3850" spc="-2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271005"/>
            <a:ext cx="8512810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Пішімді</a:t>
            </a:r>
            <a:r>
              <a:rPr spc="-295" dirty="0"/>
              <a:t> </a:t>
            </a:r>
            <a:r>
              <a:rPr spc="-10" dirty="0"/>
              <a:t>түрлендіру</a:t>
            </a:r>
          </a:p>
        </p:txBody>
      </p:sp>
      <p:sp>
        <p:nvSpPr>
          <p:cNvPr id="3" name="object 3"/>
          <p:cNvSpPr/>
          <p:nvPr/>
        </p:nvSpPr>
        <p:spPr>
          <a:xfrm>
            <a:off x="1105585" y="4222648"/>
            <a:ext cx="12233910" cy="6634480"/>
          </a:xfrm>
          <a:custGeom>
            <a:avLst/>
            <a:gdLst/>
            <a:ahLst/>
            <a:cxnLst/>
            <a:rect l="l" t="t" r="r" b="b"/>
            <a:pathLst>
              <a:path w="12233910" h="6634480">
                <a:moveTo>
                  <a:pt x="12207379" y="6634137"/>
                </a:moveTo>
                <a:lnTo>
                  <a:pt x="26174" y="6634137"/>
                </a:lnTo>
                <a:lnTo>
                  <a:pt x="22453" y="6633870"/>
                </a:lnTo>
                <a:lnTo>
                  <a:pt x="0" y="6607949"/>
                </a:lnTo>
                <a:lnTo>
                  <a:pt x="0" y="26174"/>
                </a:lnTo>
                <a:lnTo>
                  <a:pt x="26174" y="0"/>
                </a:lnTo>
                <a:lnTo>
                  <a:pt x="12207379" y="0"/>
                </a:lnTo>
                <a:lnTo>
                  <a:pt x="122335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581775"/>
                </a:lnTo>
                <a:lnTo>
                  <a:pt x="26174" y="6581775"/>
                </a:lnTo>
                <a:lnTo>
                  <a:pt x="52349" y="6607949"/>
                </a:lnTo>
                <a:lnTo>
                  <a:pt x="12233554" y="6607949"/>
                </a:lnTo>
                <a:lnTo>
                  <a:pt x="12233287" y="6611683"/>
                </a:lnTo>
                <a:lnTo>
                  <a:pt x="12211100" y="6633870"/>
                </a:lnTo>
                <a:lnTo>
                  <a:pt x="12207379" y="6634137"/>
                </a:lnTo>
                <a:close/>
              </a:path>
              <a:path w="12233910" h="663448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12233910" h="6634480">
                <a:moveTo>
                  <a:pt x="121812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12181205" y="26174"/>
                </a:lnTo>
                <a:lnTo>
                  <a:pt x="12181205" y="52362"/>
                </a:lnTo>
                <a:close/>
              </a:path>
              <a:path w="12233910" h="6634480">
                <a:moveTo>
                  <a:pt x="12181205" y="6607949"/>
                </a:moveTo>
                <a:lnTo>
                  <a:pt x="12181205" y="26174"/>
                </a:lnTo>
                <a:lnTo>
                  <a:pt x="12207379" y="52362"/>
                </a:lnTo>
                <a:lnTo>
                  <a:pt x="12233554" y="52362"/>
                </a:lnTo>
                <a:lnTo>
                  <a:pt x="12233554" y="6581775"/>
                </a:lnTo>
                <a:lnTo>
                  <a:pt x="12207379" y="6581775"/>
                </a:lnTo>
                <a:lnTo>
                  <a:pt x="12181205" y="6607949"/>
                </a:lnTo>
                <a:close/>
              </a:path>
              <a:path w="12233910" h="6634480">
                <a:moveTo>
                  <a:pt x="12233554" y="52362"/>
                </a:moveTo>
                <a:lnTo>
                  <a:pt x="12207379" y="52362"/>
                </a:lnTo>
                <a:lnTo>
                  <a:pt x="12181205" y="26174"/>
                </a:lnTo>
                <a:lnTo>
                  <a:pt x="12233554" y="26174"/>
                </a:lnTo>
                <a:lnTo>
                  <a:pt x="12233554" y="52362"/>
                </a:lnTo>
                <a:close/>
              </a:path>
              <a:path w="12233910" h="6634480">
                <a:moveTo>
                  <a:pt x="52349" y="6607949"/>
                </a:moveTo>
                <a:lnTo>
                  <a:pt x="26174" y="6581775"/>
                </a:lnTo>
                <a:lnTo>
                  <a:pt x="52349" y="6581775"/>
                </a:lnTo>
                <a:lnTo>
                  <a:pt x="52349" y="6607949"/>
                </a:lnTo>
                <a:close/>
              </a:path>
              <a:path w="12233910" h="6634480">
                <a:moveTo>
                  <a:pt x="12181205" y="6607949"/>
                </a:moveTo>
                <a:lnTo>
                  <a:pt x="52349" y="6607949"/>
                </a:lnTo>
                <a:lnTo>
                  <a:pt x="52349" y="6581775"/>
                </a:lnTo>
                <a:lnTo>
                  <a:pt x="12181205" y="6581775"/>
                </a:lnTo>
                <a:lnTo>
                  <a:pt x="12181205" y="6607949"/>
                </a:lnTo>
                <a:close/>
              </a:path>
              <a:path w="12233910" h="6634480">
                <a:moveTo>
                  <a:pt x="12233554" y="6607949"/>
                </a:moveTo>
                <a:lnTo>
                  <a:pt x="12181205" y="6607949"/>
                </a:lnTo>
                <a:lnTo>
                  <a:pt x="12207379" y="6581775"/>
                </a:lnTo>
                <a:lnTo>
                  <a:pt x="12233554" y="6581775"/>
                </a:lnTo>
                <a:lnTo>
                  <a:pt x="12233554" y="66079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23594" y="1777417"/>
            <a:ext cx="13503275" cy="8994140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514984" indent="-502284">
              <a:lnSpc>
                <a:spcPct val="100000"/>
              </a:lnSpc>
              <a:spcBef>
                <a:spcPts val="96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ChatGPT</a:t>
            </a:r>
            <a:r>
              <a:rPr sz="3950" spc="-7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пішімдер</a:t>
            </a:r>
            <a:r>
              <a:rPr sz="3950" spc="-7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арасында</a:t>
            </a:r>
            <a:r>
              <a:rPr sz="3950" spc="-7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аудара</a:t>
            </a:r>
            <a:r>
              <a:rPr sz="3950" spc="-70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алады.</a:t>
            </a:r>
            <a:endParaRPr sz="3950">
              <a:latin typeface="Trebuchet MS"/>
              <a:cs typeface="Trebuchet MS"/>
            </a:endParaRPr>
          </a:p>
          <a:p>
            <a:pPr marL="514984" indent="-502284">
              <a:lnSpc>
                <a:spcPct val="100000"/>
              </a:lnSpc>
              <a:spcBef>
                <a:spcPts val="1975"/>
              </a:spcBef>
              <a:buSzPct val="122784"/>
              <a:buChar char="•"/>
              <a:tabLst>
                <a:tab pos="514984" algn="l"/>
              </a:tabLst>
            </a:pPr>
            <a:r>
              <a:rPr sz="3950" dirty="0">
                <a:latin typeface="Trebuchet MS"/>
                <a:cs typeface="Trebuchet MS"/>
              </a:rPr>
              <a:t>С</a:t>
            </a:r>
            <a:r>
              <a:rPr sz="3950" dirty="0">
                <a:latin typeface="Microsoft Sans Serif"/>
                <a:cs typeface="Microsoft Sans Serif"/>
              </a:rPr>
              <a:t>ұ</a:t>
            </a:r>
            <a:r>
              <a:rPr sz="3950" dirty="0">
                <a:latin typeface="Trebuchet MS"/>
                <a:cs typeface="Trebuchet MS"/>
              </a:rPr>
              <a:t>рау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енгізу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ж</a:t>
            </a:r>
            <a:r>
              <a:rPr sz="3950" dirty="0">
                <a:latin typeface="Microsoft Sans Serif"/>
                <a:cs typeface="Microsoft Sans Serif"/>
              </a:rPr>
              <a:t>ә</a:t>
            </a:r>
            <a:r>
              <a:rPr sz="3950" dirty="0">
                <a:latin typeface="Trebuchet MS"/>
                <a:cs typeface="Trebuchet MS"/>
              </a:rPr>
              <a:t>не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шы</a:t>
            </a:r>
            <a:r>
              <a:rPr sz="3950" dirty="0">
                <a:latin typeface="Microsoft Sans Serif"/>
                <a:cs typeface="Microsoft Sans Serif"/>
              </a:rPr>
              <a:t>ғ</a:t>
            </a:r>
            <a:r>
              <a:rPr sz="3950" dirty="0">
                <a:latin typeface="Trebuchet MS"/>
                <a:cs typeface="Trebuchet MS"/>
              </a:rPr>
              <a:t>ару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пішімдерін</a:t>
            </a:r>
            <a:r>
              <a:rPr sz="3950" spc="-80" dirty="0">
                <a:latin typeface="Trebuchet MS"/>
                <a:cs typeface="Trebuchet MS"/>
              </a:rPr>
              <a:t> </a:t>
            </a:r>
            <a:r>
              <a:rPr sz="3950" dirty="0">
                <a:latin typeface="Trebuchet MS"/>
                <a:cs typeface="Trebuchet MS"/>
              </a:rPr>
              <a:t>сипаттауы</a:t>
            </a:r>
            <a:r>
              <a:rPr sz="3950" spc="-85" dirty="0">
                <a:latin typeface="Trebuchet MS"/>
                <a:cs typeface="Trebuchet MS"/>
              </a:rPr>
              <a:t> </a:t>
            </a:r>
            <a:r>
              <a:rPr sz="3950" spc="-10" dirty="0">
                <a:latin typeface="Trebuchet MS"/>
                <a:cs typeface="Trebuchet MS"/>
              </a:rPr>
              <a:t>керек.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80"/>
              </a:spcBef>
            </a:pPr>
            <a:endParaRPr sz="3950">
              <a:latin typeface="Trebuchet MS"/>
              <a:cs typeface="Trebuchet MS"/>
            </a:endParaRPr>
          </a:p>
          <a:p>
            <a:pPr marL="175895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С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ұ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рау</a:t>
            </a:r>
            <a:r>
              <a:rPr sz="285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850">
              <a:latin typeface="Trebuchet MS"/>
              <a:cs typeface="Trebuchet MS"/>
            </a:endParaRPr>
          </a:p>
          <a:p>
            <a:pPr marL="175895" marR="1946275">
              <a:lnSpc>
                <a:spcPct val="100000"/>
              </a:lnSpc>
              <a:spcBef>
                <a:spcPts val="5"/>
              </a:spcBef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Келесі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м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ә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тінді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JSON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ішінен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ба</a:t>
            </a:r>
            <a:r>
              <a:rPr sz="2850" dirty="0">
                <a:solidFill>
                  <a:srgbClr val="EC200B"/>
                </a:solidFill>
                <a:latin typeface="Microsoft Sans Serif"/>
                <a:cs typeface="Microsoft Sans Serif"/>
              </a:rPr>
              <a:t>ғ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ан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30" dirty="0">
                <a:solidFill>
                  <a:srgbClr val="EC200B"/>
                </a:solidFill>
                <a:latin typeface="Trebuchet MS"/>
                <a:cs typeface="Trebuchet MS"/>
              </a:rPr>
              <a:t>та</a:t>
            </a:r>
            <a:r>
              <a:rPr sz="2850" spc="-30" dirty="0">
                <a:solidFill>
                  <a:srgbClr val="EC200B"/>
                </a:solidFill>
                <a:latin typeface="Microsoft Sans Serif"/>
                <a:cs typeface="Microsoft Sans Serif"/>
              </a:rPr>
              <a:t>қ</a:t>
            </a:r>
            <a:r>
              <a:rPr sz="2850" spc="-30" dirty="0">
                <a:solidFill>
                  <a:srgbClr val="EC200B"/>
                </a:solidFill>
                <a:latin typeface="Trebuchet MS"/>
                <a:cs typeface="Trebuchet MS"/>
              </a:rPr>
              <a:t>ырыптары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мен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кесте</a:t>
            </a:r>
            <a:r>
              <a:rPr sz="2850" spc="-1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атауы</a:t>
            </a:r>
            <a:r>
              <a:rPr sz="2850" spc="-1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25" dirty="0">
                <a:solidFill>
                  <a:srgbClr val="EC200B"/>
                </a:solidFill>
                <a:latin typeface="Trebuchet MS"/>
                <a:cs typeface="Trebuchet MS"/>
              </a:rPr>
              <a:t>бар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кестеге</a:t>
            </a:r>
            <a:r>
              <a:rPr sz="2850" spc="-1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аудары</a:t>
            </a:r>
            <a:r>
              <a:rPr sz="2850" spc="-10" dirty="0">
                <a:solidFill>
                  <a:srgbClr val="EC200B"/>
                </a:solidFill>
                <a:latin typeface="Microsoft Sans Serif"/>
                <a:cs typeface="Microsoft Sans Serif"/>
              </a:rPr>
              <a:t>ң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850">
              <a:latin typeface="Trebuchet MS"/>
              <a:cs typeface="Trebuchet MS"/>
            </a:endParaRPr>
          </a:p>
          <a:p>
            <a:pPr marL="175895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{</a:t>
            </a:r>
            <a:r>
              <a:rPr sz="2850" spc="-5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“работники</a:t>
            </a:r>
            <a:r>
              <a:rPr sz="2850" spc="-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ресторана”: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50">
              <a:latin typeface="Trebuchet MS"/>
              <a:cs typeface="Trebuchet MS"/>
            </a:endParaRPr>
          </a:p>
          <a:p>
            <a:pPr marL="175895">
              <a:lnSpc>
                <a:spcPct val="100000"/>
              </a:lnSpc>
              <a:tabLst>
                <a:tab pos="473075" algn="l"/>
              </a:tabLst>
            </a:pP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[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	{“имя”:"Жанар",</a:t>
            </a:r>
            <a:r>
              <a:rPr sz="2850" spc="-1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“имэйл</a:t>
            </a:r>
            <a:r>
              <a:rPr sz="28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2"/>
              </a:rPr>
              <a:t>”:"zhanar.t@gmail.com"},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2850">
              <a:latin typeface="Trebuchet MS"/>
              <a:cs typeface="Trebuchet MS"/>
            </a:endParaRPr>
          </a:p>
          <a:p>
            <a:pPr marL="480695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{"имя":"Асыл",</a:t>
            </a:r>
            <a:r>
              <a:rPr sz="2850" spc="-5" dirty="0">
                <a:solidFill>
                  <a:srgbClr val="EC200B"/>
                </a:solidFill>
                <a:latin typeface="Trebuchet MS"/>
                <a:cs typeface="Trebuchet MS"/>
              </a:rPr>
              <a:t>  </a:t>
            </a:r>
            <a:r>
              <a:rPr sz="2850" spc="-10" dirty="0">
                <a:solidFill>
                  <a:srgbClr val="EC200B"/>
                </a:solidFill>
                <a:latin typeface="Trebuchet MS"/>
                <a:cs typeface="Trebuchet MS"/>
              </a:rPr>
              <a:t>“имэйл</a:t>
            </a:r>
            <a:r>
              <a:rPr sz="285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3"/>
              </a:rPr>
              <a:t>":"a.asyl32@gmail.com"},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850">
              <a:latin typeface="Trebuchet MS"/>
              <a:cs typeface="Trebuchet MS"/>
            </a:endParaRPr>
          </a:p>
          <a:p>
            <a:pPr marL="480695">
              <a:lnSpc>
                <a:spcPct val="100000"/>
              </a:lnSpc>
            </a:pP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{"имя":"Бекболат",</a:t>
            </a:r>
            <a:r>
              <a:rPr sz="2850" spc="6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850" dirty="0">
                <a:solidFill>
                  <a:srgbClr val="EC200B"/>
                </a:solidFill>
                <a:latin typeface="Trebuchet MS"/>
                <a:cs typeface="Trebuchet MS"/>
              </a:rPr>
              <a:t>“имэйл</a:t>
            </a:r>
            <a:r>
              <a:rPr sz="285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  <a:hlinkClick r:id="rId4"/>
              </a:rPr>
              <a:t>":"bekbolat87@gmail.com"}</a:t>
            </a:r>
            <a:r>
              <a:rPr sz="2850" spc="5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]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850">
              <a:latin typeface="Trebuchet MS"/>
              <a:cs typeface="Trebuchet MS"/>
            </a:endParaRPr>
          </a:p>
          <a:p>
            <a:pPr marL="175895">
              <a:lnSpc>
                <a:spcPct val="100000"/>
              </a:lnSpc>
            </a:pPr>
            <a:r>
              <a:rPr sz="2850" spc="-50" dirty="0">
                <a:solidFill>
                  <a:srgbClr val="EC200B"/>
                </a:solidFill>
                <a:latin typeface="Trebuchet MS"/>
                <a:cs typeface="Trebuchet MS"/>
              </a:rPr>
              <a:t>}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Пішімді</a:t>
            </a:r>
            <a:r>
              <a:rPr spc="-295" dirty="0"/>
              <a:t> </a:t>
            </a:r>
            <a:r>
              <a:rPr spc="-10" dirty="0"/>
              <a:t>түрлендіру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6319" y="2508504"/>
            <a:ext cx="3619500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5720" marR="960755">
              <a:lnSpc>
                <a:spcPct val="100000"/>
              </a:lnSpc>
              <a:spcBef>
                <a:spcPts val="190"/>
              </a:spcBef>
            </a:pPr>
            <a:r>
              <a:rPr sz="3850" spc="-2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7267" y="3838956"/>
              <a:ext cx="14670023" cy="4468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6056" y="3944111"/>
              <a:ext cx="14250923" cy="40492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Орфографияны/Грамматиканы</a:t>
            </a:r>
            <a:r>
              <a:rPr spc="-285" dirty="0"/>
              <a:t> </a:t>
            </a:r>
            <a:r>
              <a:rPr spc="-10" dirty="0"/>
              <a:t>тексеру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2236" y="2209622"/>
            <a:ext cx="17188180" cy="1804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нда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жалпы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грамматика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мен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емле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селелеріні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spc="40" dirty="0">
                <a:latin typeface="Microsoft Sans Serif"/>
                <a:cs typeface="Microsoft Sans Serif"/>
              </a:rPr>
              <a:t> </a:t>
            </a:r>
            <a:r>
              <a:rPr sz="2850" dirty="0">
                <a:latin typeface="Trebuchet MS"/>
                <a:cs typeface="Trebuchet MS"/>
              </a:rPr>
              <a:t>кейбір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мысалдары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не</a:t>
            </a:r>
            <a:r>
              <a:rPr sz="2850" spc="-6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LLM</a:t>
            </a:r>
            <a:r>
              <a:rPr sz="2850" spc="-6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жауаптары</a:t>
            </a:r>
            <a:r>
              <a:rPr sz="2850" spc="-7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берілген.</a:t>
            </a:r>
            <a:endParaRPr sz="28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10" dirty="0">
                <a:latin typeface="Trebuchet MS"/>
                <a:cs typeface="Trebuchet MS"/>
              </a:rPr>
              <a:t>LLM-</a:t>
            </a:r>
            <a:r>
              <a:rPr sz="2850" dirty="0">
                <a:latin typeface="Trebuchet MS"/>
                <a:cs typeface="Trebuchet MS"/>
              </a:rPr>
              <a:t>ге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тіні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ізді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тексергі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із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келетінін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к</a:t>
            </a:r>
            <a:r>
              <a:rPr sz="2850" dirty="0">
                <a:latin typeface="Microsoft Sans Serif"/>
                <a:cs typeface="Microsoft Sans Serif"/>
              </a:rPr>
              <a:t>ө</a:t>
            </a:r>
            <a:r>
              <a:rPr sz="2850" dirty="0">
                <a:latin typeface="Trebuchet MS"/>
                <a:cs typeface="Trebuchet MS"/>
              </a:rPr>
              <a:t>рсету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шін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лгіге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п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рменді</a:t>
            </a:r>
            <a:r>
              <a:rPr sz="2850" spc="-8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бересіз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«тексеруді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іске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spc="-30" dirty="0">
                <a:latin typeface="Microsoft Sans Serif"/>
                <a:cs typeface="Microsoft Sans Serif"/>
              </a:rPr>
              <a:t>қ</a:t>
            </a:r>
            <a:r>
              <a:rPr sz="2850" spc="-30" dirty="0">
                <a:latin typeface="Trebuchet MS"/>
                <a:cs typeface="Trebuchet MS"/>
              </a:rPr>
              <a:t>осу»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немесе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«тексеруді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іске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spc="-40" dirty="0">
                <a:latin typeface="Microsoft Sans Serif"/>
                <a:cs typeface="Microsoft Sans Serif"/>
              </a:rPr>
              <a:t>қ</a:t>
            </a:r>
            <a:r>
              <a:rPr sz="2850" spc="-40" dirty="0">
                <a:latin typeface="Trebuchet MS"/>
                <a:cs typeface="Trebuchet MS"/>
              </a:rPr>
              <a:t>осу</a:t>
            </a:r>
            <a:r>
              <a:rPr sz="2850" spc="-10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не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т</a:t>
            </a:r>
            <a:r>
              <a:rPr sz="2850" spc="-10" dirty="0">
                <a:latin typeface="Microsoft Sans Serif"/>
                <a:cs typeface="Microsoft Sans Serif"/>
              </a:rPr>
              <a:t>ү</a:t>
            </a:r>
            <a:r>
              <a:rPr sz="2850" spc="-10" dirty="0">
                <a:latin typeface="Trebuchet MS"/>
                <a:cs typeface="Trebuchet MS"/>
              </a:rPr>
              <a:t>зету».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1669" y="4555007"/>
            <a:ext cx="6744970" cy="6164580"/>
          </a:xfrm>
          <a:custGeom>
            <a:avLst/>
            <a:gdLst/>
            <a:ahLst/>
            <a:cxnLst/>
            <a:rect l="l" t="t" r="r" b="b"/>
            <a:pathLst>
              <a:path w="6744970" h="6164580">
                <a:moveTo>
                  <a:pt x="6718439" y="6164237"/>
                </a:moveTo>
                <a:lnTo>
                  <a:pt x="26174" y="6164237"/>
                </a:lnTo>
                <a:lnTo>
                  <a:pt x="22453" y="6163970"/>
                </a:lnTo>
                <a:lnTo>
                  <a:pt x="0" y="6138049"/>
                </a:lnTo>
                <a:lnTo>
                  <a:pt x="0" y="26174"/>
                </a:lnTo>
                <a:lnTo>
                  <a:pt x="26174" y="0"/>
                </a:lnTo>
                <a:lnTo>
                  <a:pt x="6718439" y="0"/>
                </a:lnTo>
                <a:lnTo>
                  <a:pt x="674461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111875"/>
                </a:lnTo>
                <a:lnTo>
                  <a:pt x="26174" y="6111875"/>
                </a:lnTo>
                <a:lnTo>
                  <a:pt x="52349" y="6138049"/>
                </a:lnTo>
                <a:lnTo>
                  <a:pt x="6744614" y="6138049"/>
                </a:lnTo>
                <a:lnTo>
                  <a:pt x="6744347" y="6141783"/>
                </a:lnTo>
                <a:lnTo>
                  <a:pt x="6722160" y="6163970"/>
                </a:lnTo>
                <a:lnTo>
                  <a:pt x="6718439" y="6164237"/>
                </a:lnTo>
                <a:close/>
              </a:path>
              <a:path w="6744970" h="6164580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6744970" h="6164580">
                <a:moveTo>
                  <a:pt x="669226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6692265" y="26174"/>
                </a:lnTo>
                <a:lnTo>
                  <a:pt x="6692265" y="52362"/>
                </a:lnTo>
                <a:close/>
              </a:path>
              <a:path w="6744970" h="6164580">
                <a:moveTo>
                  <a:pt x="6692265" y="6138049"/>
                </a:moveTo>
                <a:lnTo>
                  <a:pt x="6692265" y="26174"/>
                </a:lnTo>
                <a:lnTo>
                  <a:pt x="6718439" y="52362"/>
                </a:lnTo>
                <a:lnTo>
                  <a:pt x="6744614" y="52362"/>
                </a:lnTo>
                <a:lnTo>
                  <a:pt x="6744614" y="6111875"/>
                </a:lnTo>
                <a:lnTo>
                  <a:pt x="6718439" y="6111875"/>
                </a:lnTo>
                <a:lnTo>
                  <a:pt x="6692265" y="6138049"/>
                </a:lnTo>
                <a:close/>
              </a:path>
              <a:path w="6744970" h="6164580">
                <a:moveTo>
                  <a:pt x="6744614" y="52362"/>
                </a:moveTo>
                <a:lnTo>
                  <a:pt x="6718439" y="52362"/>
                </a:lnTo>
                <a:lnTo>
                  <a:pt x="6692265" y="26174"/>
                </a:lnTo>
                <a:lnTo>
                  <a:pt x="6744614" y="26174"/>
                </a:lnTo>
                <a:lnTo>
                  <a:pt x="6744614" y="52362"/>
                </a:lnTo>
                <a:close/>
              </a:path>
              <a:path w="6744970" h="6164580">
                <a:moveTo>
                  <a:pt x="52349" y="6138049"/>
                </a:moveTo>
                <a:lnTo>
                  <a:pt x="26174" y="6111875"/>
                </a:lnTo>
                <a:lnTo>
                  <a:pt x="52349" y="6111875"/>
                </a:lnTo>
                <a:lnTo>
                  <a:pt x="52349" y="6138049"/>
                </a:lnTo>
                <a:close/>
              </a:path>
              <a:path w="6744970" h="6164580">
                <a:moveTo>
                  <a:pt x="6692265" y="6138049"/>
                </a:moveTo>
                <a:lnTo>
                  <a:pt x="52349" y="6138049"/>
                </a:lnTo>
                <a:lnTo>
                  <a:pt x="52349" y="6111875"/>
                </a:lnTo>
                <a:lnTo>
                  <a:pt x="6692265" y="6111875"/>
                </a:lnTo>
                <a:lnTo>
                  <a:pt x="6692265" y="6138049"/>
                </a:lnTo>
                <a:close/>
              </a:path>
              <a:path w="6744970" h="6164580">
                <a:moveTo>
                  <a:pt x="6744614" y="6138049"/>
                </a:moveTo>
                <a:lnTo>
                  <a:pt x="6692265" y="6138049"/>
                </a:lnTo>
                <a:lnTo>
                  <a:pt x="6718439" y="6111875"/>
                </a:lnTo>
                <a:lnTo>
                  <a:pt x="6744614" y="6111875"/>
                </a:lnTo>
                <a:lnTo>
                  <a:pt x="6744614" y="613804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48169" y="4595152"/>
            <a:ext cx="5375910" cy="509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04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b="1" dirty="0">
                <a:latin typeface="Arial"/>
                <a:cs typeface="Arial"/>
              </a:rPr>
              <a:t>екст</a:t>
            </a:r>
            <a:r>
              <a:rPr sz="2850" b="1" spc="165" dirty="0">
                <a:latin typeface="Arial"/>
                <a:cs typeface="Arial"/>
              </a:rPr>
              <a:t> </a:t>
            </a:r>
            <a:r>
              <a:rPr sz="2850" dirty="0">
                <a:latin typeface="Trebuchet MS"/>
                <a:cs typeface="Trebuchet MS"/>
              </a:rPr>
              <a:t>=</a:t>
            </a:r>
            <a:r>
              <a:rPr sz="2850" spc="254" dirty="0">
                <a:latin typeface="Trebuchet MS"/>
                <a:cs typeface="Trebuchet MS"/>
              </a:rPr>
              <a:t> </a:t>
            </a:r>
            <a:r>
              <a:rPr sz="2850" spc="75" dirty="0">
                <a:latin typeface="Trebuchet MS"/>
                <a:cs typeface="Trebuchet MS"/>
              </a:rPr>
              <a:t>"""</a:t>
            </a:r>
            <a:endParaRPr sz="2850">
              <a:latin typeface="Trebuchet MS"/>
              <a:cs typeface="Trebuchet MS"/>
            </a:endParaRPr>
          </a:p>
          <a:p>
            <a:pPr marL="346710" indent="-334010">
              <a:lnSpc>
                <a:spcPts val="2805"/>
              </a:lnSpc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На</a:t>
            </a:r>
            <a:r>
              <a:rPr sz="2350" spc="23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елке</a:t>
            </a:r>
            <a:r>
              <a:rPr sz="2350" spc="8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растет</a:t>
            </a:r>
            <a:r>
              <a:rPr sz="2350" spc="16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шышка;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Карова</a:t>
            </a:r>
            <a:r>
              <a:rPr sz="2350" spc="28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пасеться</a:t>
            </a:r>
            <a:r>
              <a:rPr sz="2350" spc="20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на</a:t>
            </a:r>
            <a:r>
              <a:rPr sz="2350" spc="20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лугу;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К</a:t>
            </a:r>
            <a:r>
              <a:rPr sz="2350" spc="229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бабушке</a:t>
            </a:r>
            <a:r>
              <a:rPr sz="2350" spc="11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приехала</a:t>
            </a:r>
            <a:r>
              <a:rPr sz="2350" spc="9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внучька;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Рядом</a:t>
            </a:r>
            <a:r>
              <a:rPr sz="2350" spc="26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с</a:t>
            </a:r>
            <a:r>
              <a:rPr sz="2350" spc="114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каровой</a:t>
            </a:r>
            <a:r>
              <a:rPr sz="2350" spc="20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послась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козочька;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Колумб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аткрыл</a:t>
            </a:r>
            <a:r>
              <a:rPr sz="2350" spc="26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америку;</a:t>
            </a:r>
            <a:endParaRPr sz="2350">
              <a:latin typeface="Trebuchet MS"/>
              <a:cs typeface="Trebuchet MS"/>
            </a:endParaRPr>
          </a:p>
          <a:p>
            <a:pPr marL="12700" marR="643255" indent="334645">
              <a:lnSpc>
                <a:spcPct val="102099"/>
              </a:lnSpc>
              <a:spcBef>
                <a:spcPts val="420"/>
              </a:spcBef>
              <a:buAutoNum type="arabicPeriod"/>
              <a:tabLst>
                <a:tab pos="347345" algn="l"/>
                <a:tab pos="1601470" algn="l"/>
              </a:tabLst>
            </a:pPr>
            <a:r>
              <a:rPr sz="2350" spc="-10" dirty="0">
                <a:latin typeface="Trebuchet MS"/>
                <a:cs typeface="Trebuchet MS"/>
              </a:rPr>
              <a:t>Учитель</a:t>
            </a:r>
            <a:r>
              <a:rPr sz="2350" dirty="0">
                <a:latin typeface="Trebuchet MS"/>
                <a:cs typeface="Trebuchet MS"/>
              </a:rPr>
              <a:t>	расдал</a:t>
            </a:r>
            <a:r>
              <a:rPr sz="2350" spc="24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листочьки</a:t>
            </a:r>
            <a:r>
              <a:rPr sz="2350" spc="225" dirty="0">
                <a:latin typeface="Trebuchet MS"/>
                <a:cs typeface="Trebuchet MS"/>
              </a:rPr>
              <a:t> </a:t>
            </a:r>
            <a:r>
              <a:rPr sz="2350" spc="-25" dirty="0">
                <a:latin typeface="Trebuchet MS"/>
                <a:cs typeface="Trebuchet MS"/>
              </a:rPr>
              <a:t>для </a:t>
            </a:r>
            <a:r>
              <a:rPr sz="2350" spc="-10" dirty="0">
                <a:latin typeface="Trebuchet MS"/>
                <a:cs typeface="Trebuchet MS"/>
              </a:rPr>
              <a:t>кантрольной;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В</a:t>
            </a:r>
            <a:r>
              <a:rPr sz="2350" spc="22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класе</a:t>
            </a:r>
            <a:r>
              <a:rPr sz="2350" spc="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небыло</a:t>
            </a:r>
            <a:r>
              <a:rPr sz="2350" spc="1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5</a:t>
            </a:r>
            <a:r>
              <a:rPr sz="2350" spc="7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человек;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Во</a:t>
            </a:r>
            <a:r>
              <a:rPr sz="2350" spc="22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двор</a:t>
            </a:r>
            <a:r>
              <a:rPr sz="2350" spc="120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маша</a:t>
            </a:r>
            <a:r>
              <a:rPr sz="2350" spc="12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непришла;</a:t>
            </a:r>
            <a:endParaRPr sz="2350">
              <a:latin typeface="Trebuchet MS"/>
              <a:cs typeface="Trebuchet MS"/>
            </a:endParaRPr>
          </a:p>
          <a:p>
            <a:pPr marL="346710" indent="-33401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46710" algn="l"/>
              </a:tabLst>
            </a:pPr>
            <a:r>
              <a:rPr sz="2350" dirty="0">
                <a:latin typeface="Trebuchet MS"/>
                <a:cs typeface="Trebuchet MS"/>
              </a:rPr>
              <a:t>Тёма</a:t>
            </a:r>
            <a:r>
              <a:rPr sz="2350" spc="-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читает</a:t>
            </a:r>
            <a:r>
              <a:rPr sz="2350" spc="18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книгу</a:t>
            </a:r>
            <a:r>
              <a:rPr sz="2350" spc="2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про</a:t>
            </a:r>
            <a:r>
              <a:rPr sz="2350" spc="50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Жывотных;</a:t>
            </a:r>
            <a:endParaRPr sz="2350">
              <a:latin typeface="Trebuchet MS"/>
              <a:cs typeface="Trebuchet MS"/>
            </a:endParaRPr>
          </a:p>
          <a:p>
            <a:pPr marL="515620" indent="-5029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15620" algn="l"/>
              </a:tabLst>
            </a:pPr>
            <a:r>
              <a:rPr sz="2350" spc="60" dirty="0">
                <a:latin typeface="Trebuchet MS"/>
                <a:cs typeface="Trebuchet MS"/>
              </a:rPr>
              <a:t>Каза</a:t>
            </a:r>
            <a:r>
              <a:rPr sz="2350" spc="155" dirty="0">
                <a:latin typeface="Trebuchet MS"/>
                <a:cs typeface="Trebuchet MS"/>
              </a:rPr>
              <a:t> </a:t>
            </a:r>
            <a:r>
              <a:rPr sz="2350" dirty="0">
                <a:latin typeface="Trebuchet MS"/>
                <a:cs typeface="Trebuchet MS"/>
              </a:rPr>
              <a:t>ела</a:t>
            </a:r>
            <a:r>
              <a:rPr sz="2350" spc="65" dirty="0">
                <a:latin typeface="Trebuchet MS"/>
                <a:cs typeface="Trebuchet MS"/>
              </a:rPr>
              <a:t> </a:t>
            </a:r>
            <a:r>
              <a:rPr sz="2350" spc="-10" dirty="0">
                <a:latin typeface="Trebuchet MS"/>
                <a:cs typeface="Trebuchet MS"/>
              </a:rPr>
              <a:t>траву.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169" y="10067582"/>
            <a:ext cx="417830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75" dirty="0">
                <a:latin typeface="Trebuchet MS"/>
                <a:cs typeface="Trebuchet MS"/>
              </a:rPr>
              <a:t>"""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71548" y="5594299"/>
            <a:ext cx="9595485" cy="3410585"/>
          </a:xfrm>
          <a:custGeom>
            <a:avLst/>
            <a:gdLst/>
            <a:ahLst/>
            <a:cxnLst/>
            <a:rect l="l" t="t" r="r" b="b"/>
            <a:pathLst>
              <a:path w="9595485" h="3410584">
                <a:moveTo>
                  <a:pt x="9568954" y="3410242"/>
                </a:moveTo>
                <a:lnTo>
                  <a:pt x="26174" y="3410242"/>
                </a:lnTo>
                <a:lnTo>
                  <a:pt x="22453" y="3409975"/>
                </a:lnTo>
                <a:lnTo>
                  <a:pt x="0" y="3384054"/>
                </a:lnTo>
                <a:lnTo>
                  <a:pt x="0" y="26174"/>
                </a:lnTo>
                <a:lnTo>
                  <a:pt x="26174" y="0"/>
                </a:lnTo>
                <a:lnTo>
                  <a:pt x="9568954" y="0"/>
                </a:lnTo>
                <a:lnTo>
                  <a:pt x="9595129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3357879"/>
                </a:lnTo>
                <a:lnTo>
                  <a:pt x="26174" y="3357879"/>
                </a:lnTo>
                <a:lnTo>
                  <a:pt x="52349" y="3384054"/>
                </a:lnTo>
                <a:lnTo>
                  <a:pt x="9595129" y="3384054"/>
                </a:lnTo>
                <a:lnTo>
                  <a:pt x="9594862" y="3387788"/>
                </a:lnTo>
                <a:lnTo>
                  <a:pt x="9572675" y="3409975"/>
                </a:lnTo>
                <a:lnTo>
                  <a:pt x="9568954" y="3410242"/>
                </a:lnTo>
                <a:close/>
              </a:path>
              <a:path w="9595485" h="3410584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9595485" h="3410584">
                <a:moveTo>
                  <a:pt x="9542780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9542780" y="26174"/>
                </a:lnTo>
                <a:lnTo>
                  <a:pt x="9542780" y="52362"/>
                </a:lnTo>
                <a:close/>
              </a:path>
              <a:path w="9595485" h="3410584">
                <a:moveTo>
                  <a:pt x="9542780" y="3384054"/>
                </a:moveTo>
                <a:lnTo>
                  <a:pt x="9542780" y="26174"/>
                </a:lnTo>
                <a:lnTo>
                  <a:pt x="9568954" y="52362"/>
                </a:lnTo>
                <a:lnTo>
                  <a:pt x="9595129" y="52362"/>
                </a:lnTo>
                <a:lnTo>
                  <a:pt x="9595129" y="3357879"/>
                </a:lnTo>
                <a:lnTo>
                  <a:pt x="9568954" y="3357879"/>
                </a:lnTo>
                <a:lnTo>
                  <a:pt x="9542780" y="3384054"/>
                </a:lnTo>
                <a:close/>
              </a:path>
              <a:path w="9595485" h="3410584">
                <a:moveTo>
                  <a:pt x="9595129" y="52362"/>
                </a:moveTo>
                <a:lnTo>
                  <a:pt x="9568954" y="52362"/>
                </a:lnTo>
                <a:lnTo>
                  <a:pt x="9542780" y="26174"/>
                </a:lnTo>
                <a:lnTo>
                  <a:pt x="9595129" y="26174"/>
                </a:lnTo>
                <a:lnTo>
                  <a:pt x="9595129" y="52362"/>
                </a:lnTo>
                <a:close/>
              </a:path>
              <a:path w="9595485" h="3410584">
                <a:moveTo>
                  <a:pt x="52349" y="3384054"/>
                </a:moveTo>
                <a:lnTo>
                  <a:pt x="26174" y="3357879"/>
                </a:lnTo>
                <a:lnTo>
                  <a:pt x="52349" y="3357879"/>
                </a:lnTo>
                <a:lnTo>
                  <a:pt x="52349" y="3384054"/>
                </a:lnTo>
                <a:close/>
              </a:path>
              <a:path w="9595485" h="3410584">
                <a:moveTo>
                  <a:pt x="9542780" y="3384054"/>
                </a:moveTo>
                <a:lnTo>
                  <a:pt x="52349" y="3384054"/>
                </a:lnTo>
                <a:lnTo>
                  <a:pt x="52349" y="3357879"/>
                </a:lnTo>
                <a:lnTo>
                  <a:pt x="9542780" y="3357879"/>
                </a:lnTo>
                <a:lnTo>
                  <a:pt x="9542780" y="3384054"/>
                </a:lnTo>
                <a:close/>
              </a:path>
              <a:path w="9595485" h="3410584">
                <a:moveTo>
                  <a:pt x="9595129" y="3384054"/>
                </a:moveTo>
                <a:lnTo>
                  <a:pt x="9542780" y="3384054"/>
                </a:lnTo>
                <a:lnTo>
                  <a:pt x="9568954" y="3357879"/>
                </a:lnTo>
                <a:lnTo>
                  <a:pt x="9595129" y="3357879"/>
                </a:lnTo>
                <a:lnTo>
                  <a:pt x="9595129" y="338405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53603" y="5649684"/>
            <a:ext cx="128714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С</a:t>
            </a:r>
            <a:r>
              <a:rPr sz="2850" dirty="0">
                <a:latin typeface="Microsoft Sans Serif"/>
                <a:cs typeface="Microsoft Sans Serif"/>
              </a:rPr>
              <a:t>ұ</a:t>
            </a:r>
            <a:r>
              <a:rPr sz="2850" dirty="0">
                <a:latin typeface="Trebuchet MS"/>
                <a:cs typeface="Trebuchet MS"/>
              </a:rPr>
              <a:t>рау</a:t>
            </a:r>
            <a:r>
              <a:rPr sz="2850" spc="-25" dirty="0">
                <a:latin typeface="Trebuchet MS"/>
                <a:cs typeface="Trebuchet MS"/>
              </a:rPr>
              <a:t> </a:t>
            </a:r>
            <a:r>
              <a:rPr sz="2850" spc="-50" dirty="0">
                <a:latin typeface="Trebuchet MS"/>
                <a:cs typeface="Trebuchet MS"/>
              </a:rPr>
              <a:t>=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53603" y="6632664"/>
            <a:ext cx="9041130" cy="1329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>
                <a:latin typeface="Trebuchet MS"/>
                <a:cs typeface="Trebuchet MS"/>
              </a:rPr>
              <a:t>Келесі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м</a:t>
            </a:r>
            <a:r>
              <a:rPr sz="2850" dirty="0">
                <a:latin typeface="Microsoft Sans Serif"/>
                <a:cs typeface="Microsoft Sans Serif"/>
              </a:rPr>
              <a:t>ә</a:t>
            </a:r>
            <a:r>
              <a:rPr sz="2850" dirty="0">
                <a:latin typeface="Trebuchet MS"/>
                <a:cs typeface="Trebuchet MS"/>
              </a:rPr>
              <a:t>тінді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тексеріп,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зетіп,</a:t>
            </a:r>
            <a:r>
              <a:rPr sz="2850" spc="-8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</a:t>
            </a:r>
            <a:r>
              <a:rPr sz="2850" dirty="0">
                <a:latin typeface="Microsoft Sans Serif"/>
                <a:cs typeface="Microsoft Sans Serif"/>
              </a:rPr>
              <a:t>ү</a:t>
            </a:r>
            <a:r>
              <a:rPr sz="2850" dirty="0">
                <a:latin typeface="Trebuchet MS"/>
                <a:cs typeface="Trebuchet MS"/>
              </a:rPr>
              <a:t>зетілген</a:t>
            </a:r>
            <a:r>
              <a:rPr sz="2850" spc="-7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н</a:t>
            </a:r>
            <a:r>
              <a:rPr sz="2850" spc="-10" dirty="0">
                <a:latin typeface="Microsoft Sans Serif"/>
                <a:cs typeface="Microsoft Sans Serif"/>
              </a:rPr>
              <a:t>ұ</a:t>
            </a:r>
            <a:r>
              <a:rPr sz="2850" spc="-10" dirty="0">
                <a:latin typeface="Trebuchet MS"/>
                <a:cs typeface="Trebuchet MS"/>
              </a:rPr>
              <a:t>с</a:t>
            </a:r>
            <a:r>
              <a:rPr sz="2850" spc="-10" dirty="0">
                <a:latin typeface="Microsoft Sans Serif"/>
                <a:cs typeface="Microsoft Sans Serif"/>
              </a:rPr>
              <a:t>қ</a:t>
            </a:r>
            <a:r>
              <a:rPr sz="2850" spc="-10" dirty="0">
                <a:latin typeface="Trebuchet MS"/>
                <a:cs typeface="Trebuchet MS"/>
              </a:rPr>
              <a:t>асын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25" dirty="0">
                <a:latin typeface="Microsoft Sans Serif"/>
                <a:cs typeface="Microsoft Sans Serif"/>
              </a:rPr>
              <a:t>қ</a:t>
            </a:r>
            <a:r>
              <a:rPr sz="2850" spc="-25" dirty="0">
                <a:latin typeface="Trebuchet MS"/>
                <a:cs typeface="Trebuchet MS"/>
              </a:rPr>
              <a:t>айта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жазы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ыз.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Trebuchet MS"/>
                <a:cs typeface="Trebuchet MS"/>
              </a:rPr>
              <a:t>Еш</a:t>
            </a:r>
            <a:r>
              <a:rPr sz="2850" spc="-20" dirty="0">
                <a:latin typeface="Microsoft Sans Serif"/>
                <a:cs typeface="Microsoft Sans Serif"/>
              </a:rPr>
              <a:t>қ</a:t>
            </a:r>
            <a:r>
              <a:rPr sz="2850" spc="-20" dirty="0">
                <a:latin typeface="Trebuchet MS"/>
                <a:cs typeface="Trebuchet MS"/>
              </a:rPr>
              <a:t>андай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spc="-35" dirty="0">
                <a:latin typeface="Microsoft Sans Serif"/>
                <a:cs typeface="Microsoft Sans Serif"/>
              </a:rPr>
              <a:t>қ</a:t>
            </a:r>
            <a:r>
              <a:rPr sz="2850" spc="-35" dirty="0">
                <a:latin typeface="Trebuchet MS"/>
                <a:cs typeface="Trebuchet MS"/>
              </a:rPr>
              <a:t>ате</a:t>
            </a:r>
            <a:r>
              <a:rPr sz="2850" spc="-14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таппаса</a:t>
            </a:r>
            <a:r>
              <a:rPr sz="2850" dirty="0">
                <a:latin typeface="Microsoft Sans Serif"/>
                <a:cs typeface="Microsoft Sans Serif"/>
              </a:rPr>
              <a:t>ң</a:t>
            </a:r>
            <a:r>
              <a:rPr sz="2850" dirty="0">
                <a:latin typeface="Trebuchet MS"/>
                <a:cs typeface="Trebuchet MS"/>
              </a:rPr>
              <a:t>ыз,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жай</a:t>
            </a:r>
            <a:r>
              <a:rPr sz="2850" spc="-145" dirty="0">
                <a:latin typeface="Trebuchet MS"/>
                <a:cs typeface="Trebuchet MS"/>
              </a:rPr>
              <a:t> </a:t>
            </a:r>
            <a:r>
              <a:rPr sz="2850" spc="-20" dirty="0">
                <a:latin typeface="Microsoft Sans Serif"/>
                <a:cs typeface="Microsoft Sans Serif"/>
              </a:rPr>
              <a:t>ғ</a:t>
            </a:r>
            <a:r>
              <a:rPr sz="2850" spc="-20" dirty="0">
                <a:latin typeface="Trebuchet MS"/>
                <a:cs typeface="Trebuchet MS"/>
              </a:rPr>
              <a:t>ана</a:t>
            </a:r>
            <a:endParaRPr sz="2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50" spc="-55" dirty="0">
                <a:latin typeface="Trebuchet MS"/>
                <a:cs typeface="Trebuchet MS"/>
              </a:rPr>
              <a:t>«</a:t>
            </a:r>
            <a:r>
              <a:rPr sz="2850" spc="-55" dirty="0">
                <a:latin typeface="Microsoft Sans Serif"/>
                <a:cs typeface="Microsoft Sans Serif"/>
              </a:rPr>
              <a:t>Қ</a:t>
            </a:r>
            <a:r>
              <a:rPr sz="2850" spc="-55" dirty="0">
                <a:latin typeface="Trebuchet MS"/>
                <a:cs typeface="Trebuchet MS"/>
              </a:rPr>
              <a:t>ате</a:t>
            </a:r>
            <a:r>
              <a:rPr sz="2850" spc="-90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табылмады»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dirty="0">
                <a:latin typeface="Trebuchet MS"/>
                <a:cs typeface="Trebuchet MS"/>
              </a:rPr>
              <a:t>деп</a:t>
            </a:r>
            <a:r>
              <a:rPr sz="2850" spc="-95" dirty="0">
                <a:latin typeface="Trebuchet MS"/>
                <a:cs typeface="Trebuchet MS"/>
              </a:rPr>
              <a:t> </a:t>
            </a:r>
            <a:r>
              <a:rPr sz="2850" spc="-10" dirty="0">
                <a:latin typeface="Trebuchet MS"/>
                <a:cs typeface="Trebuchet MS"/>
              </a:rPr>
              <a:t>жазы</a:t>
            </a:r>
            <a:r>
              <a:rPr sz="2850" spc="-10" dirty="0">
                <a:latin typeface="Microsoft Sans Serif"/>
                <a:cs typeface="Microsoft Sans Serif"/>
              </a:rPr>
              <a:t>ң</a:t>
            </a:r>
            <a:r>
              <a:rPr sz="2850" spc="-10" dirty="0">
                <a:latin typeface="Trebuchet MS"/>
                <a:cs typeface="Trebuchet MS"/>
              </a:rPr>
              <a:t>ыз: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3603" y="8484323"/>
            <a:ext cx="234759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spc="-10" dirty="0">
                <a:latin typeface="Trebuchet MS"/>
                <a:cs typeface="Trebuchet MS"/>
              </a:rPr>
              <a:t>```{м</a:t>
            </a:r>
            <a:r>
              <a:rPr sz="2850" spc="-10" dirty="0">
                <a:latin typeface="Microsoft Sans Serif"/>
                <a:cs typeface="Microsoft Sans Serif"/>
              </a:rPr>
              <a:t>ә</a:t>
            </a:r>
            <a:r>
              <a:rPr sz="2850" spc="-10" dirty="0">
                <a:latin typeface="Trebuchet MS"/>
                <a:cs typeface="Trebuchet MS"/>
              </a:rPr>
              <a:t>тін}```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5" dirty="0"/>
              <a:t>Проверка</a:t>
            </a:r>
            <a:r>
              <a:rPr spc="-425" dirty="0"/>
              <a:t> </a:t>
            </a:r>
            <a:r>
              <a:rPr spc="-45" dirty="0"/>
              <a:t>орфографии/грамматики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63540" y="2453639"/>
            <a:ext cx="9176385" cy="8293734"/>
            <a:chOff x="5463540" y="2453639"/>
            <a:chExt cx="9176385" cy="829373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63540" y="2453639"/>
              <a:ext cx="9176004" cy="8293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73852" y="2558795"/>
              <a:ext cx="8756904" cy="78745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67027" y="2625851"/>
            <a:ext cx="3621404" cy="121031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24130" rIns="0" bIns="0" rtlCol="0">
            <a:spAutoFit/>
          </a:bodyPr>
          <a:lstStyle/>
          <a:p>
            <a:pPr marL="47625" marR="960755">
              <a:lnSpc>
                <a:spcPct val="100000"/>
              </a:lnSpc>
              <a:spcBef>
                <a:spcPts val="190"/>
              </a:spcBef>
            </a:pPr>
            <a:r>
              <a:rPr sz="3850" spc="-20" dirty="0">
                <a:latin typeface="Verdana"/>
                <a:cs typeface="Verdana"/>
              </a:rPr>
              <a:t>Модельдік </a:t>
            </a:r>
            <a:r>
              <a:rPr sz="3850" spc="-10" dirty="0">
                <a:latin typeface="Verdana"/>
                <a:cs typeface="Verdana"/>
              </a:rPr>
              <a:t>жауап:</a:t>
            </a:r>
            <a:endParaRPr sz="38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4970" y="3214369"/>
            <a:ext cx="16376650" cy="293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78145" marR="5080" indent="-5465445">
              <a:lnSpc>
                <a:spcPct val="100000"/>
              </a:lnSpc>
              <a:spcBef>
                <a:spcPts val="100"/>
              </a:spcBef>
            </a:pPr>
            <a:r>
              <a:rPr sz="9550" dirty="0">
                <a:latin typeface="Verdana"/>
                <a:cs typeface="Verdana"/>
              </a:rPr>
              <a:t>Назар</a:t>
            </a:r>
            <a:r>
              <a:rPr sz="9550" spc="-85" dirty="0">
                <a:latin typeface="Verdana"/>
                <a:cs typeface="Verdana"/>
              </a:rPr>
              <a:t> </a:t>
            </a:r>
            <a:r>
              <a:rPr sz="9550" spc="-10" dirty="0">
                <a:latin typeface="Verdana"/>
                <a:cs typeface="Verdana"/>
              </a:rPr>
              <a:t>аударғаныңызға рақмет!</a:t>
            </a:r>
            <a:endParaRPr sz="95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Итеративті</a:t>
            </a:r>
            <a:r>
              <a:rPr spc="-114" dirty="0"/>
              <a:t> </a:t>
            </a:r>
            <a:r>
              <a:rPr dirty="0"/>
              <a:t>сұрауды</a:t>
            </a:r>
            <a:r>
              <a:rPr spc="-110" dirty="0"/>
              <a:t> </a:t>
            </a:r>
            <a:r>
              <a:rPr dirty="0"/>
              <a:t>әзірлеудің</a:t>
            </a:r>
            <a:r>
              <a:rPr spc="-110" dirty="0"/>
              <a:t> </a:t>
            </a:r>
            <a:r>
              <a:rPr spc="-10" dirty="0"/>
              <a:t>мысалы</a:t>
            </a:r>
          </a:p>
        </p:txBody>
      </p:sp>
      <p:sp>
        <p:nvSpPr>
          <p:cNvPr id="3" name="object 3"/>
          <p:cNvSpPr/>
          <p:nvPr/>
        </p:nvSpPr>
        <p:spPr>
          <a:xfrm>
            <a:off x="921791" y="2268804"/>
            <a:ext cx="7547609" cy="6562725"/>
          </a:xfrm>
          <a:custGeom>
            <a:avLst/>
            <a:gdLst/>
            <a:ahLst/>
            <a:cxnLst/>
            <a:rect l="l" t="t" r="r" b="b"/>
            <a:pathLst>
              <a:path w="7547609" h="6562725">
                <a:moveTo>
                  <a:pt x="7521079" y="6562382"/>
                </a:moveTo>
                <a:lnTo>
                  <a:pt x="26174" y="6562382"/>
                </a:lnTo>
                <a:lnTo>
                  <a:pt x="22453" y="6562115"/>
                </a:lnTo>
                <a:lnTo>
                  <a:pt x="0" y="653619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62"/>
                </a:lnTo>
                <a:lnTo>
                  <a:pt x="52349" y="52362"/>
                </a:lnTo>
                <a:lnTo>
                  <a:pt x="52349" y="6510020"/>
                </a:lnTo>
                <a:lnTo>
                  <a:pt x="26174" y="6510020"/>
                </a:lnTo>
                <a:lnTo>
                  <a:pt x="52349" y="6536194"/>
                </a:lnTo>
                <a:lnTo>
                  <a:pt x="7547254" y="6536194"/>
                </a:lnTo>
                <a:lnTo>
                  <a:pt x="7546987" y="6539928"/>
                </a:lnTo>
                <a:lnTo>
                  <a:pt x="7524800" y="6562115"/>
                </a:lnTo>
                <a:lnTo>
                  <a:pt x="7521079" y="6562382"/>
                </a:lnTo>
                <a:close/>
              </a:path>
              <a:path w="7547609" h="6562725">
                <a:moveTo>
                  <a:pt x="52349" y="52362"/>
                </a:moveTo>
                <a:lnTo>
                  <a:pt x="26174" y="52362"/>
                </a:lnTo>
                <a:lnTo>
                  <a:pt x="52349" y="26174"/>
                </a:lnTo>
                <a:lnTo>
                  <a:pt x="52349" y="52362"/>
                </a:lnTo>
                <a:close/>
              </a:path>
              <a:path w="7547609" h="6562725">
                <a:moveTo>
                  <a:pt x="7494905" y="52362"/>
                </a:moveTo>
                <a:lnTo>
                  <a:pt x="52349" y="52362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62"/>
                </a:lnTo>
                <a:close/>
              </a:path>
              <a:path w="7547609" h="6562725">
                <a:moveTo>
                  <a:pt x="7494905" y="6536194"/>
                </a:moveTo>
                <a:lnTo>
                  <a:pt x="7494905" y="26174"/>
                </a:lnTo>
                <a:lnTo>
                  <a:pt x="7521079" y="52362"/>
                </a:lnTo>
                <a:lnTo>
                  <a:pt x="7547254" y="52362"/>
                </a:lnTo>
                <a:lnTo>
                  <a:pt x="7547254" y="6510020"/>
                </a:lnTo>
                <a:lnTo>
                  <a:pt x="7521079" y="6510020"/>
                </a:lnTo>
                <a:lnTo>
                  <a:pt x="7494905" y="6536194"/>
                </a:lnTo>
                <a:close/>
              </a:path>
              <a:path w="7547609" h="6562725">
                <a:moveTo>
                  <a:pt x="7547254" y="52362"/>
                </a:moveTo>
                <a:lnTo>
                  <a:pt x="7521079" y="52362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62"/>
                </a:lnTo>
                <a:close/>
              </a:path>
              <a:path w="7547609" h="6562725">
                <a:moveTo>
                  <a:pt x="52349" y="6536194"/>
                </a:moveTo>
                <a:lnTo>
                  <a:pt x="26174" y="6510020"/>
                </a:lnTo>
                <a:lnTo>
                  <a:pt x="52349" y="6510020"/>
                </a:lnTo>
                <a:lnTo>
                  <a:pt x="52349" y="6536194"/>
                </a:lnTo>
                <a:close/>
              </a:path>
              <a:path w="7547609" h="6562725">
                <a:moveTo>
                  <a:pt x="7494905" y="6536194"/>
                </a:moveTo>
                <a:lnTo>
                  <a:pt x="52349" y="6536194"/>
                </a:lnTo>
                <a:lnTo>
                  <a:pt x="52349" y="6510020"/>
                </a:lnTo>
                <a:lnTo>
                  <a:pt x="7494905" y="6510020"/>
                </a:lnTo>
                <a:lnTo>
                  <a:pt x="7494905" y="6536194"/>
                </a:lnTo>
                <a:close/>
              </a:path>
              <a:path w="7547609" h="6562725">
                <a:moveTo>
                  <a:pt x="7547254" y="6536194"/>
                </a:moveTo>
                <a:lnTo>
                  <a:pt x="7494905" y="6536194"/>
                </a:lnTo>
                <a:lnTo>
                  <a:pt x="7521079" y="6510020"/>
                </a:lnTo>
                <a:lnTo>
                  <a:pt x="7547254" y="6510020"/>
                </a:lnTo>
                <a:lnTo>
                  <a:pt x="7547254" y="653619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3211" y="2321013"/>
            <a:ext cx="126365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С</a:t>
            </a:r>
            <a:r>
              <a:rPr sz="2800" dirty="0">
                <a:latin typeface="Microsoft Sans Serif"/>
                <a:cs typeface="Microsoft Sans Serif"/>
              </a:rPr>
              <a:t>ұ</a:t>
            </a:r>
            <a:r>
              <a:rPr sz="2800" dirty="0">
                <a:latin typeface="Trebuchet MS"/>
                <a:cs typeface="Trebuchet MS"/>
              </a:rPr>
              <a:t>рау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=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211" y="3279863"/>
            <a:ext cx="7155815" cy="5461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rebuchet MS"/>
                <a:cs typeface="Trebuchet MS"/>
              </a:rPr>
              <a:t>Сізді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Trebuchet MS"/>
                <a:cs typeface="Trebuchet MS"/>
              </a:rPr>
              <a:t>міндеті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dirty="0">
                <a:latin typeface="Trebuchet MS"/>
                <a:cs typeface="Trebuchet MS"/>
              </a:rPr>
              <a:t>із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маркетинг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тобына </a:t>
            </a:r>
            <a:r>
              <a:rPr sz="2800" spc="-20" dirty="0">
                <a:latin typeface="Trebuchet MS"/>
                <a:cs typeface="Trebuchet MS"/>
              </a:rPr>
              <a:t>техникалы</a:t>
            </a:r>
            <a:r>
              <a:rPr sz="2800" spc="-20" dirty="0">
                <a:latin typeface="Microsoft Sans Serif"/>
                <a:cs typeface="Microsoft Sans Serif"/>
              </a:rPr>
              <a:t>қ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Trebuchet MS"/>
                <a:cs typeface="Trebuchet MS"/>
              </a:rPr>
              <a:t>сипаттамалар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пара</a:t>
            </a:r>
            <a:r>
              <a:rPr sz="2800" dirty="0">
                <a:latin typeface="Microsoft Sans Serif"/>
                <a:cs typeface="Microsoft Sans Serif"/>
              </a:rPr>
              <a:t>ғ</a:t>
            </a:r>
            <a:r>
              <a:rPr sz="2800" dirty="0">
                <a:latin typeface="Trebuchet MS"/>
                <a:cs typeface="Trebuchet MS"/>
              </a:rPr>
              <a:t>ы</a:t>
            </a:r>
            <a:r>
              <a:rPr sz="2800" spc="-14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негізінде </a:t>
            </a:r>
            <a:r>
              <a:rPr sz="2800" dirty="0">
                <a:latin typeface="Trebuchet MS"/>
                <a:cs typeface="Trebuchet MS"/>
              </a:rPr>
              <a:t>б</a:t>
            </a:r>
            <a:r>
              <a:rPr sz="2800" dirty="0">
                <a:latin typeface="Microsoft Sans Serif"/>
                <a:cs typeface="Microsoft Sans Serif"/>
              </a:rPr>
              <a:t>ө</a:t>
            </a:r>
            <a:r>
              <a:rPr sz="2800" dirty="0">
                <a:latin typeface="Trebuchet MS"/>
                <a:cs typeface="Trebuchet MS"/>
              </a:rPr>
              <a:t>лшек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веб-</a:t>
            </a:r>
            <a:r>
              <a:rPr sz="2800" dirty="0">
                <a:latin typeface="Trebuchet MS"/>
                <a:cs typeface="Trebuchet MS"/>
              </a:rPr>
              <a:t>сайт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ү</a:t>
            </a:r>
            <a:r>
              <a:rPr sz="2800" dirty="0">
                <a:latin typeface="Trebuchet MS"/>
                <a:cs typeface="Trebuchet MS"/>
              </a:rPr>
              <a:t>шін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ө</a:t>
            </a:r>
            <a:r>
              <a:rPr sz="2800" dirty="0">
                <a:latin typeface="Trebuchet MS"/>
                <a:cs typeface="Trebuchet MS"/>
              </a:rPr>
              <a:t>нім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сипаттамасын </a:t>
            </a:r>
            <a:r>
              <a:rPr sz="2800" dirty="0">
                <a:latin typeface="Trebuchet MS"/>
                <a:cs typeface="Trebuchet MS"/>
              </a:rPr>
              <a:t>жасау</a:t>
            </a:r>
            <a:r>
              <a:rPr sz="2800" dirty="0">
                <a:latin typeface="Microsoft Sans Serif"/>
                <a:cs typeface="Microsoft Sans Serif"/>
              </a:rPr>
              <a:t>ғ</a:t>
            </a:r>
            <a:r>
              <a:rPr sz="2800" dirty="0">
                <a:latin typeface="Trebuchet MS"/>
                <a:cs typeface="Trebuchet MS"/>
              </a:rPr>
              <a:t>а</a:t>
            </a:r>
            <a:r>
              <a:rPr sz="2800" spc="-12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к</a:t>
            </a:r>
            <a:r>
              <a:rPr sz="2800" spc="-10" dirty="0">
                <a:latin typeface="Microsoft Sans Serif"/>
                <a:cs typeface="Microsoft Sans Serif"/>
              </a:rPr>
              <a:t>ө</a:t>
            </a:r>
            <a:r>
              <a:rPr sz="2800" spc="-10" dirty="0">
                <a:latin typeface="Trebuchet MS"/>
                <a:cs typeface="Trebuchet MS"/>
              </a:rPr>
              <a:t>мектесу.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35"/>
              </a:spcBef>
            </a:pPr>
            <a:endParaRPr sz="2800">
              <a:latin typeface="Trebuchet MS"/>
              <a:cs typeface="Trebuchet MS"/>
            </a:endParaRPr>
          </a:p>
          <a:p>
            <a:pPr marL="12700" marR="45085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Техникалы</a:t>
            </a:r>
            <a:r>
              <a:rPr sz="2800" spc="-20" dirty="0">
                <a:latin typeface="Microsoft Sans Serif"/>
                <a:cs typeface="Microsoft Sans Serif"/>
              </a:rPr>
              <a:t>қ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Trebuchet MS"/>
                <a:cs typeface="Trebuchet MS"/>
              </a:rPr>
              <a:t>спецификацияда</a:t>
            </a:r>
            <a:r>
              <a:rPr sz="2800" spc="-1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берілген </a:t>
            </a:r>
            <a:r>
              <a:rPr sz="2800" spc="-30" dirty="0">
                <a:latin typeface="Trebuchet MS"/>
                <a:cs typeface="Trebuchet MS"/>
              </a:rPr>
              <a:t>а</a:t>
            </a:r>
            <a:r>
              <a:rPr sz="2800" spc="-30" dirty="0">
                <a:latin typeface="Microsoft Sans Serif"/>
                <a:cs typeface="Microsoft Sans Serif"/>
              </a:rPr>
              <a:t>қ</a:t>
            </a:r>
            <a:r>
              <a:rPr sz="2800" spc="-30" dirty="0">
                <a:latin typeface="Trebuchet MS"/>
                <a:cs typeface="Trebuchet MS"/>
              </a:rPr>
              <a:t>парат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негізінде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ө</a:t>
            </a:r>
            <a:r>
              <a:rPr sz="2800" dirty="0">
                <a:latin typeface="Trebuchet MS"/>
                <a:cs typeface="Trebuchet MS"/>
              </a:rPr>
              <a:t>нім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сипаттамасын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ү</a:t>
            </a:r>
            <a:r>
              <a:rPr sz="2800" spc="-25" dirty="0">
                <a:latin typeface="Trebuchet MS"/>
                <a:cs typeface="Trebuchet MS"/>
              </a:rPr>
              <a:t>ш </a:t>
            </a:r>
            <a:r>
              <a:rPr sz="2800" dirty="0">
                <a:latin typeface="Trebuchet MS"/>
                <a:cs typeface="Trebuchet MS"/>
              </a:rPr>
              <a:t>та</a:t>
            </a:r>
            <a:r>
              <a:rPr sz="2800" dirty="0">
                <a:latin typeface="Microsoft Sans Serif"/>
                <a:cs typeface="Microsoft Sans Serif"/>
              </a:rPr>
              <a:t>ң</a:t>
            </a:r>
            <a:r>
              <a:rPr sz="2800" dirty="0">
                <a:latin typeface="Trebuchet MS"/>
                <a:cs typeface="Trebuchet MS"/>
              </a:rPr>
              <a:t>бамен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б</a:t>
            </a:r>
            <a:r>
              <a:rPr sz="2800" dirty="0">
                <a:latin typeface="Microsoft Sans Serif"/>
                <a:cs typeface="Microsoft Sans Serif"/>
              </a:rPr>
              <a:t>ө</a:t>
            </a:r>
            <a:r>
              <a:rPr sz="2800" dirty="0">
                <a:latin typeface="Trebuchet MS"/>
                <a:cs typeface="Trebuchet MS"/>
              </a:rPr>
              <a:t>лінген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т</a:t>
            </a:r>
            <a:r>
              <a:rPr sz="2800" dirty="0">
                <a:latin typeface="Microsoft Sans Serif"/>
                <a:cs typeface="Microsoft Sans Serif"/>
              </a:rPr>
              <a:t>ү</a:t>
            </a:r>
            <a:r>
              <a:rPr sz="2800" dirty="0">
                <a:latin typeface="Trebuchet MS"/>
                <a:cs typeface="Trebuchet MS"/>
              </a:rPr>
              <a:t>рде</a:t>
            </a:r>
            <a:r>
              <a:rPr sz="2800" spc="-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жазы</a:t>
            </a:r>
            <a:r>
              <a:rPr sz="2800" spc="-10" dirty="0">
                <a:latin typeface="Microsoft Sans Serif"/>
                <a:cs typeface="Microsoft Sans Serif"/>
              </a:rPr>
              <a:t>ң</a:t>
            </a:r>
            <a:r>
              <a:rPr sz="2800" spc="-10" dirty="0">
                <a:latin typeface="Trebuchet MS"/>
                <a:cs typeface="Trebuchet MS"/>
              </a:rPr>
              <a:t>ыз.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-20" dirty="0">
                <a:latin typeface="Trebuchet MS"/>
                <a:cs typeface="Trebuchet MS"/>
              </a:rPr>
              <a:t>Техникалы</a:t>
            </a:r>
            <a:r>
              <a:rPr sz="2800" spc="-20" dirty="0">
                <a:latin typeface="Microsoft Sans Serif"/>
                <a:cs typeface="Microsoft Sans Serif"/>
              </a:rPr>
              <a:t>қ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сипаттамалары: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Trebuchet MS"/>
                <a:cs typeface="Trebuchet MS"/>
              </a:rPr>
              <a:t>```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{техникалы</a:t>
            </a:r>
            <a:r>
              <a:rPr sz="2800" spc="-40" dirty="0">
                <a:latin typeface="Microsoft Sans Serif"/>
                <a:cs typeface="Microsoft Sans Serif"/>
              </a:rPr>
              <a:t>қ</a:t>
            </a:r>
            <a:r>
              <a:rPr sz="2800" spc="-40" dirty="0">
                <a:latin typeface="Trebuchet MS"/>
                <a:cs typeface="Trebuchet MS"/>
              </a:rPr>
              <a:t>_пара</a:t>
            </a:r>
            <a:r>
              <a:rPr sz="2800" spc="-40" dirty="0">
                <a:latin typeface="Microsoft Sans Serif"/>
                <a:cs typeface="Microsoft Sans Serif"/>
              </a:rPr>
              <a:t>қ</a:t>
            </a:r>
            <a:r>
              <a:rPr sz="2800" spc="-40" dirty="0">
                <a:latin typeface="Trebuchet MS"/>
                <a:cs typeface="Trebuchet MS"/>
              </a:rPr>
              <a:t>_орынды</a:t>
            </a:r>
            <a:r>
              <a:rPr sz="2800" spc="-40" dirty="0">
                <a:latin typeface="Microsoft Sans Serif"/>
                <a:cs typeface="Microsoft Sans Serif"/>
              </a:rPr>
              <a:t>қ</a:t>
            </a:r>
            <a:r>
              <a:rPr sz="2800" spc="-40" dirty="0">
                <a:latin typeface="Trebuchet MS"/>
                <a:cs typeface="Trebuchet MS"/>
              </a:rPr>
              <a:t>}</a:t>
            </a:r>
            <a:r>
              <a:rPr sz="2800" spc="1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```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073895" y="2641092"/>
            <a:ext cx="11006455" cy="8667115"/>
            <a:chOff x="9073895" y="2641092"/>
            <a:chExt cx="11006455" cy="86671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3895" y="2641092"/>
              <a:ext cx="6722364" cy="65867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4207" y="2746248"/>
              <a:ext cx="6303263" cy="61676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87983" y="6801612"/>
              <a:ext cx="6492240" cy="45064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96771" y="6906768"/>
              <a:ext cx="6073140" cy="429310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351264" y="2086355"/>
            <a:ext cx="3225165" cy="52895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28675"/>
            <a:ext cx="89503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14234" algn="l"/>
              </a:tabLst>
            </a:pPr>
            <a:r>
              <a:rPr sz="5400" spc="-10" dirty="0"/>
              <a:t>1-</a:t>
            </a:r>
            <a:r>
              <a:rPr sz="5400" dirty="0"/>
              <a:t>мәселе:</a:t>
            </a:r>
            <a:r>
              <a:rPr sz="5400" spc="-90" dirty="0"/>
              <a:t> </a:t>
            </a:r>
            <a:r>
              <a:rPr sz="5400" dirty="0"/>
              <a:t>Мәтін</a:t>
            </a:r>
            <a:r>
              <a:rPr sz="5400" spc="-90" dirty="0"/>
              <a:t> </a:t>
            </a:r>
            <a:r>
              <a:rPr sz="5400" spc="-25" dirty="0"/>
              <a:t>тым</a:t>
            </a:r>
            <a:r>
              <a:rPr sz="5400" dirty="0"/>
              <a:t>	</a:t>
            </a:r>
            <a:r>
              <a:rPr sz="5400" spc="-20" dirty="0"/>
              <a:t>ұзын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171955" y="7464552"/>
            <a:ext cx="7359650" cy="82804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Используйте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300" spc="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более</a:t>
            </a:r>
            <a:r>
              <a:rPr sz="2300" spc="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50</a:t>
            </a:r>
            <a:r>
              <a:rPr sz="2300" spc="7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слов.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090" y="2527795"/>
            <a:ext cx="8140065" cy="8477885"/>
          </a:xfrm>
          <a:custGeom>
            <a:avLst/>
            <a:gdLst/>
            <a:ahLst/>
            <a:cxnLst/>
            <a:rect l="l" t="t" r="r" b="b"/>
            <a:pathLst>
              <a:path w="8140065" h="8477885">
                <a:moveTo>
                  <a:pt x="8113534" y="8477529"/>
                </a:moveTo>
                <a:lnTo>
                  <a:pt x="26174" y="8477529"/>
                </a:lnTo>
                <a:lnTo>
                  <a:pt x="22453" y="8477262"/>
                </a:lnTo>
                <a:lnTo>
                  <a:pt x="0" y="8451354"/>
                </a:lnTo>
                <a:lnTo>
                  <a:pt x="0" y="26174"/>
                </a:lnTo>
                <a:lnTo>
                  <a:pt x="26174" y="0"/>
                </a:lnTo>
                <a:lnTo>
                  <a:pt x="8113534" y="0"/>
                </a:lnTo>
                <a:lnTo>
                  <a:pt x="8139709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8425180"/>
                </a:lnTo>
                <a:lnTo>
                  <a:pt x="26174" y="8425180"/>
                </a:lnTo>
                <a:lnTo>
                  <a:pt x="52349" y="8451354"/>
                </a:lnTo>
                <a:lnTo>
                  <a:pt x="8139709" y="8451354"/>
                </a:lnTo>
                <a:lnTo>
                  <a:pt x="8139442" y="8455075"/>
                </a:lnTo>
                <a:lnTo>
                  <a:pt x="8117255" y="8477262"/>
                </a:lnTo>
                <a:lnTo>
                  <a:pt x="8113534" y="8477529"/>
                </a:lnTo>
                <a:close/>
              </a:path>
              <a:path w="8140065" h="8477885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8140065" h="8477885">
                <a:moveTo>
                  <a:pt x="8087359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8087359" y="26174"/>
                </a:lnTo>
                <a:lnTo>
                  <a:pt x="8087359" y="52349"/>
                </a:lnTo>
                <a:close/>
              </a:path>
              <a:path w="8140065" h="8477885">
                <a:moveTo>
                  <a:pt x="8087359" y="8451354"/>
                </a:moveTo>
                <a:lnTo>
                  <a:pt x="8087359" y="26174"/>
                </a:lnTo>
                <a:lnTo>
                  <a:pt x="8113534" y="52349"/>
                </a:lnTo>
                <a:lnTo>
                  <a:pt x="8139709" y="52349"/>
                </a:lnTo>
                <a:lnTo>
                  <a:pt x="8139709" y="8425180"/>
                </a:lnTo>
                <a:lnTo>
                  <a:pt x="8113534" y="8425180"/>
                </a:lnTo>
                <a:lnTo>
                  <a:pt x="8087359" y="8451354"/>
                </a:lnTo>
                <a:close/>
              </a:path>
              <a:path w="8140065" h="8477885">
                <a:moveTo>
                  <a:pt x="8139709" y="52349"/>
                </a:moveTo>
                <a:lnTo>
                  <a:pt x="8113534" y="52349"/>
                </a:lnTo>
                <a:lnTo>
                  <a:pt x="8087359" y="26174"/>
                </a:lnTo>
                <a:lnTo>
                  <a:pt x="8139709" y="26174"/>
                </a:lnTo>
                <a:lnTo>
                  <a:pt x="8139709" y="52349"/>
                </a:lnTo>
                <a:close/>
              </a:path>
              <a:path w="8140065" h="8477885">
                <a:moveTo>
                  <a:pt x="52349" y="8451354"/>
                </a:moveTo>
                <a:lnTo>
                  <a:pt x="26174" y="8425180"/>
                </a:lnTo>
                <a:lnTo>
                  <a:pt x="52349" y="8425180"/>
                </a:lnTo>
                <a:lnTo>
                  <a:pt x="52349" y="8451354"/>
                </a:lnTo>
                <a:close/>
              </a:path>
              <a:path w="8140065" h="8477885">
                <a:moveTo>
                  <a:pt x="8087359" y="8451354"/>
                </a:moveTo>
                <a:lnTo>
                  <a:pt x="52349" y="8451354"/>
                </a:lnTo>
                <a:lnTo>
                  <a:pt x="52349" y="8425180"/>
                </a:lnTo>
                <a:lnTo>
                  <a:pt x="8087359" y="8425180"/>
                </a:lnTo>
                <a:lnTo>
                  <a:pt x="8087359" y="8451354"/>
                </a:lnTo>
                <a:close/>
              </a:path>
              <a:path w="8140065" h="8477885">
                <a:moveTo>
                  <a:pt x="8139709" y="8451354"/>
                </a:moveTo>
                <a:lnTo>
                  <a:pt x="8087359" y="8451354"/>
                </a:lnTo>
                <a:lnTo>
                  <a:pt x="8113534" y="8425180"/>
                </a:lnTo>
                <a:lnTo>
                  <a:pt x="8139709" y="8425180"/>
                </a:lnTo>
                <a:lnTo>
                  <a:pt x="8139709" y="845135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23619" y="1377748"/>
            <a:ext cx="16788765" cy="1708785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85"/>
              </a:spcBef>
            </a:pPr>
            <a:r>
              <a:rPr sz="4800" b="1" spc="-25" dirty="0">
                <a:latin typeface="Arial"/>
                <a:cs typeface="Arial"/>
              </a:rPr>
              <a:t>Сөздердің/сөйлемдердің/таңбалардың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санын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spc="-10" dirty="0">
                <a:latin typeface="Arial"/>
                <a:cs typeface="Arial"/>
              </a:rPr>
              <a:t>шектеңіз</a:t>
            </a:r>
            <a:endParaRPr sz="4800">
              <a:latin typeface="Arial"/>
              <a:cs typeface="Arial"/>
            </a:endParaRPr>
          </a:p>
          <a:p>
            <a:pPr marL="148590">
              <a:lnSpc>
                <a:spcPct val="100000"/>
              </a:lnSpc>
              <a:spcBef>
                <a:spcPts val="1465"/>
              </a:spcBef>
            </a:pPr>
            <a:r>
              <a:rPr sz="3200" dirty="0">
                <a:latin typeface="Microsoft Sans Serif"/>
                <a:cs typeface="Microsoft Sans Serif"/>
              </a:rPr>
              <a:t>Сұрау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=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510" y="3653155"/>
            <a:ext cx="68713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Сіздің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міндетіңіз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маркетинг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тобына </a:t>
            </a: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сипаттамалар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парағы негізінде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бөлшек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веб-</a:t>
            </a:r>
            <a:r>
              <a:rPr sz="3200" dirty="0">
                <a:latin typeface="Microsoft Sans Serif"/>
                <a:cs typeface="Microsoft Sans Serif"/>
              </a:rPr>
              <a:t>сайт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үшін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өнім </a:t>
            </a:r>
            <a:r>
              <a:rPr sz="3200" dirty="0">
                <a:latin typeface="Microsoft Sans Serif"/>
                <a:cs typeface="Microsoft Sans Serif"/>
              </a:rPr>
              <a:t>сипаттамасын</a:t>
            </a:r>
            <a:r>
              <a:rPr sz="3200" spc="-1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жасауға</a:t>
            </a:r>
            <a:r>
              <a:rPr sz="3200" spc="-1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көмектесу.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510" y="6196965"/>
            <a:ext cx="766762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спецификацияда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берілген </a:t>
            </a:r>
            <a:r>
              <a:rPr sz="3200" spc="-30" dirty="0">
                <a:latin typeface="Microsoft Sans Serif"/>
                <a:cs typeface="Microsoft Sans Serif"/>
              </a:rPr>
              <a:t>ақпарат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негізінде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өнім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сипаттамасын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үш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510" y="7172325"/>
            <a:ext cx="66681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таңбамен</a:t>
            </a:r>
            <a:r>
              <a:rPr sz="3200" spc="-10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бөлінген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түрде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жазыңыз.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510" y="8253094"/>
            <a:ext cx="54533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сипаттамалары: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9510" y="9333865"/>
            <a:ext cx="67163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``` </a:t>
            </a:r>
            <a:r>
              <a:rPr sz="3200" spc="-50" dirty="0">
                <a:latin typeface="Microsoft Sans Serif"/>
                <a:cs typeface="Microsoft Sans Serif"/>
              </a:rPr>
              <a:t>{техникалық_парақ_орындық}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```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49511" y="4405884"/>
            <a:ext cx="10429240" cy="2060575"/>
            <a:chOff x="9049511" y="4405884"/>
            <a:chExt cx="10429240" cy="20605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49511" y="4405884"/>
              <a:ext cx="10428731" cy="20604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9823" y="4511040"/>
              <a:ext cx="10011156" cy="164134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351264" y="3608832"/>
            <a:ext cx="3307079" cy="59753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80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669500" y="9208668"/>
            <a:ext cx="2780665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latin typeface="Trebuchet MS"/>
                <a:cs typeface="Trebuchet MS"/>
              </a:rPr>
              <a:t>С</a:t>
            </a:r>
            <a:r>
              <a:rPr sz="3700" dirty="0">
                <a:latin typeface="Microsoft Sans Serif"/>
                <a:cs typeface="Microsoft Sans Serif"/>
              </a:rPr>
              <a:t>ө</a:t>
            </a:r>
            <a:r>
              <a:rPr sz="3700" dirty="0">
                <a:latin typeface="Trebuchet MS"/>
                <a:cs typeface="Trebuchet MS"/>
              </a:rPr>
              <a:t>з</a:t>
            </a:r>
            <a:r>
              <a:rPr sz="3700" spc="-50" dirty="0">
                <a:latin typeface="Trebuchet MS"/>
                <a:cs typeface="Trebuchet MS"/>
              </a:rPr>
              <a:t> </a:t>
            </a:r>
            <a:r>
              <a:rPr sz="3700" dirty="0">
                <a:latin typeface="Trebuchet MS"/>
                <a:cs typeface="Trebuchet MS"/>
              </a:rPr>
              <a:t>саны:</a:t>
            </a:r>
            <a:r>
              <a:rPr sz="3700" spc="-145" dirty="0">
                <a:latin typeface="Trebuchet MS"/>
                <a:cs typeface="Trebuchet MS"/>
              </a:rPr>
              <a:t> </a:t>
            </a:r>
            <a:r>
              <a:rPr sz="3700" spc="-25" dirty="0">
                <a:latin typeface="Trebuchet MS"/>
                <a:cs typeface="Trebuchet MS"/>
              </a:rPr>
              <a:t>38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894" y="197485"/>
            <a:ext cx="11594465" cy="109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1-мәселе:</a:t>
            </a:r>
            <a:r>
              <a:rPr spc="-75" dirty="0"/>
              <a:t> </a:t>
            </a:r>
            <a:r>
              <a:rPr dirty="0"/>
              <a:t>Мәтін</a:t>
            </a:r>
            <a:r>
              <a:rPr spc="-65" dirty="0"/>
              <a:t> </a:t>
            </a:r>
            <a:r>
              <a:rPr dirty="0"/>
              <a:t>тым</a:t>
            </a:r>
            <a:r>
              <a:rPr spc="-90" dirty="0"/>
              <a:t> </a:t>
            </a:r>
            <a:r>
              <a:rPr spc="-20" dirty="0"/>
              <a:t>ұзын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4894" y="1278890"/>
            <a:ext cx="16788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5" dirty="0">
                <a:latin typeface="Arial"/>
                <a:cs typeface="Arial"/>
              </a:rPr>
              <a:t>Сөздердің/сөйлемдердің/таңбалардың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dirty="0">
                <a:latin typeface="Arial"/>
                <a:cs typeface="Arial"/>
              </a:rPr>
              <a:t>санын</a:t>
            </a:r>
            <a:r>
              <a:rPr sz="4800" b="1" spc="-80" dirty="0">
                <a:latin typeface="Arial"/>
                <a:cs typeface="Arial"/>
              </a:rPr>
              <a:t> </a:t>
            </a:r>
            <a:r>
              <a:rPr sz="4800" b="1" spc="-10" dirty="0">
                <a:latin typeface="Arial"/>
                <a:cs typeface="Arial"/>
              </a:rPr>
              <a:t>шектеңіз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955" y="7464552"/>
            <a:ext cx="7359650" cy="82804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Используйте</a:t>
            </a:r>
            <a:r>
              <a:rPr sz="2300" spc="-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300" spc="1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более</a:t>
            </a:r>
            <a:r>
              <a:rPr sz="2300" spc="1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3</a:t>
            </a:r>
            <a:r>
              <a:rPr sz="2300" spc="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предложений.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78090" y="2513825"/>
            <a:ext cx="7547609" cy="7903209"/>
          </a:xfrm>
          <a:custGeom>
            <a:avLst/>
            <a:gdLst/>
            <a:ahLst/>
            <a:cxnLst/>
            <a:rect l="l" t="t" r="r" b="b"/>
            <a:pathLst>
              <a:path w="7547609" h="7903209">
                <a:moveTo>
                  <a:pt x="7521079" y="7902854"/>
                </a:moveTo>
                <a:lnTo>
                  <a:pt x="26174" y="7902854"/>
                </a:lnTo>
                <a:lnTo>
                  <a:pt x="22453" y="7902587"/>
                </a:lnTo>
                <a:lnTo>
                  <a:pt x="0" y="7876679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7850505"/>
                </a:lnTo>
                <a:lnTo>
                  <a:pt x="26174" y="7850505"/>
                </a:lnTo>
                <a:lnTo>
                  <a:pt x="52349" y="7876679"/>
                </a:lnTo>
                <a:lnTo>
                  <a:pt x="7547254" y="7876679"/>
                </a:lnTo>
                <a:lnTo>
                  <a:pt x="7546987" y="7880400"/>
                </a:lnTo>
                <a:lnTo>
                  <a:pt x="7524800" y="7902587"/>
                </a:lnTo>
                <a:lnTo>
                  <a:pt x="7521079" y="7902854"/>
                </a:lnTo>
                <a:close/>
              </a:path>
              <a:path w="7547609" h="7903209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7547609" h="7903209">
                <a:moveTo>
                  <a:pt x="7494905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49"/>
                </a:lnTo>
                <a:close/>
              </a:path>
              <a:path w="7547609" h="7903209">
                <a:moveTo>
                  <a:pt x="7494905" y="7876679"/>
                </a:moveTo>
                <a:lnTo>
                  <a:pt x="7494905" y="26174"/>
                </a:lnTo>
                <a:lnTo>
                  <a:pt x="7521079" y="52349"/>
                </a:lnTo>
                <a:lnTo>
                  <a:pt x="7547254" y="52349"/>
                </a:lnTo>
                <a:lnTo>
                  <a:pt x="7547254" y="7850504"/>
                </a:lnTo>
                <a:lnTo>
                  <a:pt x="7521079" y="7850505"/>
                </a:lnTo>
                <a:lnTo>
                  <a:pt x="7494905" y="7876679"/>
                </a:lnTo>
                <a:close/>
              </a:path>
              <a:path w="7547609" h="7903209">
                <a:moveTo>
                  <a:pt x="7547254" y="52349"/>
                </a:moveTo>
                <a:lnTo>
                  <a:pt x="7521079" y="52349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49"/>
                </a:lnTo>
                <a:close/>
              </a:path>
              <a:path w="7547609" h="7903209">
                <a:moveTo>
                  <a:pt x="52349" y="7876679"/>
                </a:moveTo>
                <a:lnTo>
                  <a:pt x="26174" y="7850505"/>
                </a:lnTo>
                <a:lnTo>
                  <a:pt x="52349" y="7850505"/>
                </a:lnTo>
                <a:lnTo>
                  <a:pt x="52349" y="7876679"/>
                </a:lnTo>
                <a:close/>
              </a:path>
              <a:path w="7547609" h="7903209">
                <a:moveTo>
                  <a:pt x="7494905" y="7876679"/>
                </a:moveTo>
                <a:lnTo>
                  <a:pt x="52349" y="7876679"/>
                </a:lnTo>
                <a:lnTo>
                  <a:pt x="52349" y="7850505"/>
                </a:lnTo>
                <a:lnTo>
                  <a:pt x="7494905" y="7850505"/>
                </a:lnTo>
                <a:lnTo>
                  <a:pt x="7494905" y="7876679"/>
                </a:lnTo>
                <a:close/>
              </a:path>
              <a:path w="7547609" h="7903209">
                <a:moveTo>
                  <a:pt x="7547254" y="7876679"/>
                </a:moveTo>
                <a:lnTo>
                  <a:pt x="7494905" y="7876679"/>
                </a:lnTo>
                <a:lnTo>
                  <a:pt x="7521079" y="7850505"/>
                </a:lnTo>
                <a:lnTo>
                  <a:pt x="7547254" y="7850504"/>
                </a:lnTo>
                <a:lnTo>
                  <a:pt x="7547254" y="787667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59510" y="2558414"/>
            <a:ext cx="1528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Сұрау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=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510" y="3639184"/>
            <a:ext cx="6871334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Сіздің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міндетіңіз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маркетинг</a:t>
            </a:r>
            <a:r>
              <a:rPr sz="3200" spc="-16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тобына </a:t>
            </a: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сипаттамалар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парағы негізінде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бөлшек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веб-</a:t>
            </a:r>
            <a:r>
              <a:rPr sz="3200" dirty="0">
                <a:latin typeface="Microsoft Sans Serif"/>
                <a:cs typeface="Microsoft Sans Serif"/>
              </a:rPr>
              <a:t>сайт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үшін</a:t>
            </a:r>
            <a:r>
              <a:rPr sz="3200" spc="-9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өнім </a:t>
            </a:r>
            <a:r>
              <a:rPr sz="3200" dirty="0">
                <a:latin typeface="Microsoft Sans Serif"/>
                <a:cs typeface="Microsoft Sans Serif"/>
              </a:rPr>
              <a:t>сипаттамасын</a:t>
            </a:r>
            <a:r>
              <a:rPr sz="3200" spc="-19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жасауға</a:t>
            </a:r>
            <a:r>
              <a:rPr sz="3200" spc="-18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көмектесу.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510" y="6182995"/>
            <a:ext cx="73215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спецификацияда</a:t>
            </a:r>
            <a:r>
              <a:rPr sz="3200" spc="-114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берілген </a:t>
            </a:r>
            <a:r>
              <a:rPr sz="3200" spc="-30" dirty="0">
                <a:latin typeface="Microsoft Sans Serif"/>
                <a:cs typeface="Microsoft Sans Serif"/>
              </a:rPr>
              <a:t>ақпарат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негізінде</a:t>
            </a:r>
            <a:r>
              <a:rPr sz="3200" spc="-1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өнім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сипаттамасын </a:t>
            </a:r>
            <a:r>
              <a:rPr sz="3200" dirty="0">
                <a:latin typeface="Microsoft Sans Serif"/>
                <a:cs typeface="Microsoft Sans Serif"/>
              </a:rPr>
              <a:t>үш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таңбамен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бөлінген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түрде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spc="-30" dirty="0">
                <a:latin typeface="Microsoft Sans Serif"/>
                <a:cs typeface="Microsoft Sans Serif"/>
              </a:rPr>
              <a:t>жазыңыз.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510" y="8239125"/>
            <a:ext cx="6716395" cy="1595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latin typeface="Microsoft Sans Serif"/>
                <a:cs typeface="Microsoft Sans Serif"/>
              </a:rPr>
              <a:t>Техникалық</a:t>
            </a:r>
            <a:r>
              <a:rPr sz="3200" spc="-1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сипаттамалары: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Microsoft Sans Serif"/>
                <a:cs typeface="Microsoft Sans Serif"/>
              </a:rPr>
              <a:t>``` </a:t>
            </a:r>
            <a:r>
              <a:rPr sz="3200" spc="-50" dirty="0">
                <a:latin typeface="Microsoft Sans Serif"/>
                <a:cs typeface="Microsoft Sans Serif"/>
              </a:rPr>
              <a:t>{техникалық_парақ_орындық}</a:t>
            </a:r>
            <a:r>
              <a:rPr sz="320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```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5440" y="3550920"/>
            <a:ext cx="3438525" cy="65532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80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5504" y="4288535"/>
              <a:ext cx="10562844" cy="25740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4292" y="4393691"/>
              <a:ext cx="10143744" cy="21549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894" y="45084"/>
            <a:ext cx="16788765" cy="183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1-мәселе:</a:t>
            </a:r>
            <a:r>
              <a:rPr spc="-75" dirty="0"/>
              <a:t> </a:t>
            </a:r>
            <a:r>
              <a:rPr dirty="0"/>
              <a:t>Мәтін</a:t>
            </a:r>
            <a:r>
              <a:rPr spc="-65" dirty="0"/>
              <a:t> </a:t>
            </a:r>
            <a:r>
              <a:rPr dirty="0"/>
              <a:t>тым</a:t>
            </a:r>
            <a:r>
              <a:rPr spc="-90" dirty="0"/>
              <a:t> </a:t>
            </a:r>
            <a:r>
              <a:rPr spc="-20" dirty="0"/>
              <a:t>ұзын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00" spc="-25" dirty="0"/>
              <a:t>Сөздердің/сөйлемдердің/таңбалардың</a:t>
            </a:r>
            <a:r>
              <a:rPr sz="4800" spc="-80" dirty="0"/>
              <a:t> </a:t>
            </a:r>
            <a:r>
              <a:rPr sz="4800" dirty="0"/>
              <a:t>санын</a:t>
            </a:r>
            <a:r>
              <a:rPr sz="4800" spc="-80" dirty="0"/>
              <a:t> </a:t>
            </a:r>
            <a:r>
              <a:rPr sz="4800" spc="-10" dirty="0"/>
              <a:t>шектеңіз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71955" y="7464552"/>
            <a:ext cx="7359650" cy="82804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95"/>
              </a:spcBef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Используйте</a:t>
            </a:r>
            <a:r>
              <a:rPr sz="2300" spc="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не</a:t>
            </a:r>
            <a:r>
              <a:rPr sz="2300" spc="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более</a:t>
            </a:r>
            <a:r>
              <a:rPr sz="2300" spc="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280</a:t>
            </a:r>
            <a:r>
              <a:rPr sz="2300" spc="10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символов.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8090" y="2490965"/>
            <a:ext cx="7547609" cy="8514715"/>
          </a:xfrm>
          <a:custGeom>
            <a:avLst/>
            <a:gdLst/>
            <a:ahLst/>
            <a:cxnLst/>
            <a:rect l="l" t="t" r="r" b="b"/>
            <a:pathLst>
              <a:path w="7547609" h="8514715">
                <a:moveTo>
                  <a:pt x="7521079" y="8514359"/>
                </a:moveTo>
                <a:lnTo>
                  <a:pt x="26174" y="8514359"/>
                </a:lnTo>
                <a:lnTo>
                  <a:pt x="22453" y="8514092"/>
                </a:lnTo>
                <a:lnTo>
                  <a:pt x="0" y="8488184"/>
                </a:lnTo>
                <a:lnTo>
                  <a:pt x="0" y="26174"/>
                </a:lnTo>
                <a:lnTo>
                  <a:pt x="26174" y="0"/>
                </a:lnTo>
                <a:lnTo>
                  <a:pt x="7521079" y="0"/>
                </a:lnTo>
                <a:lnTo>
                  <a:pt x="7547254" y="26174"/>
                </a:lnTo>
                <a:lnTo>
                  <a:pt x="52349" y="26174"/>
                </a:lnTo>
                <a:lnTo>
                  <a:pt x="26174" y="52349"/>
                </a:lnTo>
                <a:lnTo>
                  <a:pt x="52349" y="52349"/>
                </a:lnTo>
                <a:lnTo>
                  <a:pt x="52349" y="8462010"/>
                </a:lnTo>
                <a:lnTo>
                  <a:pt x="26174" y="8462010"/>
                </a:lnTo>
                <a:lnTo>
                  <a:pt x="52349" y="8488184"/>
                </a:lnTo>
                <a:lnTo>
                  <a:pt x="7547254" y="8488184"/>
                </a:lnTo>
                <a:lnTo>
                  <a:pt x="7546987" y="8491905"/>
                </a:lnTo>
                <a:lnTo>
                  <a:pt x="7524800" y="8514092"/>
                </a:lnTo>
                <a:lnTo>
                  <a:pt x="7521079" y="8514359"/>
                </a:lnTo>
                <a:close/>
              </a:path>
              <a:path w="7547609" h="8514715">
                <a:moveTo>
                  <a:pt x="52349" y="52349"/>
                </a:moveTo>
                <a:lnTo>
                  <a:pt x="26174" y="52349"/>
                </a:lnTo>
                <a:lnTo>
                  <a:pt x="52349" y="26174"/>
                </a:lnTo>
                <a:lnTo>
                  <a:pt x="52349" y="52349"/>
                </a:lnTo>
                <a:close/>
              </a:path>
              <a:path w="7547609" h="8514715">
                <a:moveTo>
                  <a:pt x="7494905" y="52349"/>
                </a:moveTo>
                <a:lnTo>
                  <a:pt x="52349" y="52349"/>
                </a:lnTo>
                <a:lnTo>
                  <a:pt x="52349" y="26174"/>
                </a:lnTo>
                <a:lnTo>
                  <a:pt x="7494905" y="26174"/>
                </a:lnTo>
                <a:lnTo>
                  <a:pt x="7494905" y="52349"/>
                </a:lnTo>
                <a:close/>
              </a:path>
              <a:path w="7547609" h="8514715">
                <a:moveTo>
                  <a:pt x="7494905" y="8488184"/>
                </a:moveTo>
                <a:lnTo>
                  <a:pt x="7494905" y="26174"/>
                </a:lnTo>
                <a:lnTo>
                  <a:pt x="7521079" y="52349"/>
                </a:lnTo>
                <a:lnTo>
                  <a:pt x="7547254" y="52349"/>
                </a:lnTo>
                <a:lnTo>
                  <a:pt x="7547254" y="8462010"/>
                </a:lnTo>
                <a:lnTo>
                  <a:pt x="7521079" y="8462010"/>
                </a:lnTo>
                <a:lnTo>
                  <a:pt x="7494905" y="8488184"/>
                </a:lnTo>
                <a:close/>
              </a:path>
              <a:path w="7547609" h="8514715">
                <a:moveTo>
                  <a:pt x="7547254" y="52349"/>
                </a:moveTo>
                <a:lnTo>
                  <a:pt x="7521079" y="52349"/>
                </a:lnTo>
                <a:lnTo>
                  <a:pt x="7494905" y="26174"/>
                </a:lnTo>
                <a:lnTo>
                  <a:pt x="7547254" y="26174"/>
                </a:lnTo>
                <a:lnTo>
                  <a:pt x="7547254" y="52349"/>
                </a:lnTo>
                <a:close/>
              </a:path>
              <a:path w="7547609" h="8514715">
                <a:moveTo>
                  <a:pt x="52349" y="8488184"/>
                </a:moveTo>
                <a:lnTo>
                  <a:pt x="26174" y="8462010"/>
                </a:lnTo>
                <a:lnTo>
                  <a:pt x="52349" y="8462010"/>
                </a:lnTo>
                <a:lnTo>
                  <a:pt x="52349" y="8488184"/>
                </a:lnTo>
                <a:close/>
              </a:path>
              <a:path w="7547609" h="8514715">
                <a:moveTo>
                  <a:pt x="7494905" y="8488184"/>
                </a:moveTo>
                <a:lnTo>
                  <a:pt x="52349" y="8488184"/>
                </a:lnTo>
                <a:lnTo>
                  <a:pt x="52349" y="8462010"/>
                </a:lnTo>
                <a:lnTo>
                  <a:pt x="7494905" y="8462010"/>
                </a:lnTo>
                <a:lnTo>
                  <a:pt x="7494905" y="8488184"/>
                </a:lnTo>
                <a:close/>
              </a:path>
              <a:path w="7547609" h="8514715">
                <a:moveTo>
                  <a:pt x="7547254" y="8488184"/>
                </a:moveTo>
                <a:lnTo>
                  <a:pt x="7494905" y="8488184"/>
                </a:lnTo>
                <a:lnTo>
                  <a:pt x="7521079" y="8462010"/>
                </a:lnTo>
                <a:lnTo>
                  <a:pt x="7547254" y="8462010"/>
                </a:lnTo>
                <a:lnTo>
                  <a:pt x="7547254" y="8488184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9510" y="2540634"/>
            <a:ext cx="14414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С</a:t>
            </a:r>
            <a:r>
              <a:rPr sz="3200" dirty="0">
                <a:latin typeface="Microsoft Sans Serif"/>
                <a:cs typeface="Microsoft Sans Serif"/>
              </a:rPr>
              <a:t>ұ</a:t>
            </a:r>
            <a:r>
              <a:rPr sz="3200" dirty="0">
                <a:latin typeface="Trebuchet MS"/>
                <a:cs typeface="Trebuchet MS"/>
              </a:rPr>
              <a:t>рау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-50" dirty="0">
                <a:latin typeface="Trebuchet MS"/>
                <a:cs typeface="Trebuchet MS"/>
              </a:rPr>
              <a:t>=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9510" y="3621405"/>
            <a:ext cx="699071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Сізді</a:t>
            </a:r>
            <a:r>
              <a:rPr sz="3200" dirty="0">
                <a:latin typeface="Microsoft Sans Serif"/>
                <a:cs typeface="Microsoft Sans Serif"/>
              </a:rPr>
              <a:t>ң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міндеті</a:t>
            </a:r>
            <a:r>
              <a:rPr sz="3200" dirty="0">
                <a:latin typeface="Microsoft Sans Serif"/>
                <a:cs typeface="Microsoft Sans Serif"/>
              </a:rPr>
              <a:t>ң</a:t>
            </a:r>
            <a:r>
              <a:rPr sz="3200" dirty="0">
                <a:latin typeface="Trebuchet MS"/>
                <a:cs typeface="Trebuchet MS"/>
              </a:rPr>
              <a:t>із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маркетинг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тобына техникалы</a:t>
            </a:r>
            <a:r>
              <a:rPr sz="3200" spc="-10" dirty="0">
                <a:latin typeface="Microsoft Sans Serif"/>
                <a:cs typeface="Microsoft Sans Serif"/>
              </a:rPr>
              <a:t>қ</a:t>
            </a:r>
            <a:r>
              <a:rPr sz="3200" spc="-8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сипаттамалар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пара</a:t>
            </a:r>
            <a:r>
              <a:rPr sz="3200" spc="-10" dirty="0">
                <a:latin typeface="Microsoft Sans Serif"/>
                <a:cs typeface="Microsoft Sans Serif"/>
              </a:rPr>
              <a:t>ғ</a:t>
            </a:r>
            <a:r>
              <a:rPr sz="3200" spc="-10" dirty="0">
                <a:latin typeface="Trebuchet MS"/>
                <a:cs typeface="Trebuchet MS"/>
              </a:rPr>
              <a:t>ы </a:t>
            </a:r>
            <a:r>
              <a:rPr sz="3200" dirty="0">
                <a:latin typeface="Trebuchet MS"/>
                <a:cs typeface="Trebuchet MS"/>
              </a:rPr>
              <a:t>негізінде</a:t>
            </a:r>
            <a:r>
              <a:rPr sz="3200" spc="-3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б</a:t>
            </a:r>
            <a:r>
              <a:rPr sz="3200" dirty="0">
                <a:latin typeface="Microsoft Sans Serif"/>
                <a:cs typeface="Microsoft Sans Serif"/>
              </a:rPr>
              <a:t>ө</a:t>
            </a:r>
            <a:r>
              <a:rPr sz="3200" dirty="0">
                <a:latin typeface="Trebuchet MS"/>
                <a:cs typeface="Trebuchet MS"/>
              </a:rPr>
              <a:t>лшек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веб-</a:t>
            </a:r>
            <a:r>
              <a:rPr sz="3200" dirty="0">
                <a:latin typeface="Trebuchet MS"/>
                <a:cs typeface="Trebuchet MS"/>
              </a:rPr>
              <a:t>сайт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ү</a:t>
            </a:r>
            <a:r>
              <a:rPr sz="3200" dirty="0">
                <a:latin typeface="Trebuchet MS"/>
                <a:cs typeface="Trebuchet MS"/>
              </a:rPr>
              <a:t>шін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ө</a:t>
            </a:r>
            <a:r>
              <a:rPr sz="3200" spc="-20" dirty="0">
                <a:latin typeface="Trebuchet MS"/>
                <a:cs typeface="Trebuchet MS"/>
              </a:rPr>
              <a:t>нім </a:t>
            </a:r>
            <a:r>
              <a:rPr sz="3200" dirty="0">
                <a:latin typeface="Trebuchet MS"/>
                <a:cs typeface="Trebuchet MS"/>
              </a:rPr>
              <a:t>сипаттамасын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жасау</a:t>
            </a:r>
            <a:r>
              <a:rPr sz="3200" dirty="0">
                <a:latin typeface="Microsoft Sans Serif"/>
                <a:cs typeface="Microsoft Sans Serif"/>
              </a:rPr>
              <a:t>ғ</a:t>
            </a:r>
            <a:r>
              <a:rPr sz="3200" dirty="0">
                <a:latin typeface="Trebuchet MS"/>
                <a:cs typeface="Trebuchet MS"/>
              </a:rPr>
              <a:t>а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к</a:t>
            </a:r>
            <a:r>
              <a:rPr sz="3200" spc="-10" dirty="0">
                <a:latin typeface="Microsoft Sans Serif"/>
                <a:cs typeface="Microsoft Sans Serif"/>
              </a:rPr>
              <a:t>ө</a:t>
            </a:r>
            <a:r>
              <a:rPr sz="3200" spc="-10" dirty="0">
                <a:latin typeface="Trebuchet MS"/>
                <a:cs typeface="Trebuchet MS"/>
              </a:rPr>
              <a:t>мектесу.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9510" y="6165215"/>
            <a:ext cx="73367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rebuchet MS"/>
                <a:cs typeface="Trebuchet MS"/>
              </a:rPr>
              <a:t>Техникалы</a:t>
            </a:r>
            <a:r>
              <a:rPr sz="3200" spc="-10" dirty="0">
                <a:latin typeface="Microsoft Sans Serif"/>
                <a:cs typeface="Microsoft Sans Serif"/>
              </a:rPr>
              <a:t>қ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Trebuchet MS"/>
                <a:cs typeface="Trebuchet MS"/>
              </a:rPr>
              <a:t>спецификацияда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берілген </a:t>
            </a:r>
            <a:r>
              <a:rPr sz="3200" spc="-30" dirty="0">
                <a:latin typeface="Trebuchet MS"/>
                <a:cs typeface="Trebuchet MS"/>
              </a:rPr>
              <a:t>а</a:t>
            </a:r>
            <a:r>
              <a:rPr sz="3200" spc="-30" dirty="0">
                <a:latin typeface="Microsoft Sans Serif"/>
                <a:cs typeface="Microsoft Sans Serif"/>
              </a:rPr>
              <a:t>қ</a:t>
            </a:r>
            <a:r>
              <a:rPr sz="3200" spc="-30" dirty="0">
                <a:latin typeface="Trebuchet MS"/>
                <a:cs typeface="Trebuchet MS"/>
              </a:rPr>
              <a:t>парат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негізінде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ө</a:t>
            </a:r>
            <a:r>
              <a:rPr sz="3200" dirty="0">
                <a:latin typeface="Trebuchet MS"/>
                <a:cs typeface="Trebuchet MS"/>
              </a:rPr>
              <a:t>нім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сипаттамасын </a:t>
            </a:r>
            <a:r>
              <a:rPr sz="3200" dirty="0">
                <a:latin typeface="Microsoft Sans Serif"/>
                <a:cs typeface="Microsoft Sans Serif"/>
              </a:rPr>
              <a:t>ү</a:t>
            </a:r>
            <a:r>
              <a:rPr sz="3200" dirty="0">
                <a:latin typeface="Trebuchet MS"/>
                <a:cs typeface="Trebuchet MS"/>
              </a:rPr>
              <a:t>ш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та</a:t>
            </a:r>
            <a:r>
              <a:rPr sz="3200" dirty="0">
                <a:latin typeface="Microsoft Sans Serif"/>
                <a:cs typeface="Microsoft Sans Serif"/>
              </a:rPr>
              <a:t>ң</a:t>
            </a:r>
            <a:r>
              <a:rPr sz="3200" dirty="0">
                <a:latin typeface="Trebuchet MS"/>
                <a:cs typeface="Trebuchet MS"/>
              </a:rPr>
              <a:t>бамен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б</a:t>
            </a:r>
            <a:r>
              <a:rPr sz="3200" dirty="0">
                <a:latin typeface="Microsoft Sans Serif"/>
                <a:cs typeface="Microsoft Sans Serif"/>
              </a:rPr>
              <a:t>ө</a:t>
            </a:r>
            <a:r>
              <a:rPr sz="3200" dirty="0">
                <a:latin typeface="Trebuchet MS"/>
                <a:cs typeface="Trebuchet MS"/>
              </a:rPr>
              <a:t>лінген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т</a:t>
            </a:r>
            <a:r>
              <a:rPr sz="3200" dirty="0">
                <a:latin typeface="Microsoft Sans Serif"/>
                <a:cs typeface="Microsoft Sans Serif"/>
              </a:rPr>
              <a:t>ү</a:t>
            </a:r>
            <a:r>
              <a:rPr sz="3200" dirty="0">
                <a:latin typeface="Trebuchet MS"/>
                <a:cs typeface="Trebuchet MS"/>
              </a:rPr>
              <a:t>рде</a:t>
            </a:r>
            <a:r>
              <a:rPr sz="3200" spc="-5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жазы</a:t>
            </a:r>
            <a:r>
              <a:rPr sz="3200" spc="-10" dirty="0">
                <a:latin typeface="Microsoft Sans Serif"/>
                <a:cs typeface="Microsoft Sans Serif"/>
              </a:rPr>
              <a:t>ң</a:t>
            </a:r>
            <a:r>
              <a:rPr sz="3200" spc="-10" dirty="0">
                <a:latin typeface="Trebuchet MS"/>
                <a:cs typeface="Trebuchet MS"/>
              </a:rPr>
              <a:t>ыз.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9510" y="8221344"/>
            <a:ext cx="5408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rebuchet MS"/>
                <a:cs typeface="Trebuchet MS"/>
              </a:rPr>
              <a:t>Техникалы</a:t>
            </a:r>
            <a:r>
              <a:rPr sz="3200" spc="-10" dirty="0">
                <a:latin typeface="Microsoft Sans Serif"/>
                <a:cs typeface="Microsoft Sans Serif"/>
              </a:rPr>
              <a:t>қ</a:t>
            </a:r>
            <a:r>
              <a:rPr sz="3200" spc="-19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сипаттамалары: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510" y="9302115"/>
            <a:ext cx="71361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rebuchet MS"/>
                <a:cs typeface="Trebuchet MS"/>
              </a:rPr>
              <a:t>```</a:t>
            </a:r>
            <a:r>
              <a:rPr sz="3200" spc="-15" dirty="0">
                <a:latin typeface="Trebuchet MS"/>
                <a:cs typeface="Trebuchet MS"/>
              </a:rPr>
              <a:t> </a:t>
            </a:r>
            <a:r>
              <a:rPr sz="3200" spc="-45" dirty="0">
                <a:latin typeface="Trebuchet MS"/>
                <a:cs typeface="Trebuchet MS"/>
              </a:rPr>
              <a:t>{техникалы</a:t>
            </a:r>
            <a:r>
              <a:rPr sz="3200" spc="-45" dirty="0">
                <a:latin typeface="Microsoft Sans Serif"/>
                <a:cs typeface="Microsoft Sans Serif"/>
              </a:rPr>
              <a:t>қ</a:t>
            </a:r>
            <a:r>
              <a:rPr sz="3200" spc="-45" dirty="0">
                <a:latin typeface="Trebuchet MS"/>
                <a:cs typeface="Trebuchet MS"/>
              </a:rPr>
              <a:t>_пара</a:t>
            </a:r>
            <a:r>
              <a:rPr sz="3200" spc="-45" dirty="0">
                <a:latin typeface="Microsoft Sans Serif"/>
                <a:cs typeface="Microsoft Sans Serif"/>
              </a:rPr>
              <a:t>қ</a:t>
            </a:r>
            <a:r>
              <a:rPr sz="3200" spc="-45" dirty="0">
                <a:latin typeface="Trebuchet MS"/>
                <a:cs typeface="Trebuchet MS"/>
              </a:rPr>
              <a:t>_орынды</a:t>
            </a:r>
            <a:r>
              <a:rPr sz="3200" spc="-45" dirty="0">
                <a:latin typeface="Microsoft Sans Serif"/>
                <a:cs typeface="Microsoft Sans Serif"/>
              </a:rPr>
              <a:t>қ</a:t>
            </a:r>
            <a:r>
              <a:rPr sz="3200" spc="-45" dirty="0">
                <a:latin typeface="Trebuchet MS"/>
                <a:cs typeface="Trebuchet MS"/>
              </a:rPr>
              <a:t>}</a:t>
            </a:r>
            <a:r>
              <a:rPr sz="3200" spc="-2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```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35440" y="3550920"/>
            <a:ext cx="3682365" cy="436245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556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80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77883" y="4319015"/>
            <a:ext cx="10823575" cy="2135505"/>
            <a:chOff x="8977883" y="4319015"/>
            <a:chExt cx="10823575" cy="213550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7883" y="4319015"/>
              <a:ext cx="10823447" cy="21351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6671" y="4424171"/>
              <a:ext cx="10404347" cy="17160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926944" y="9149562"/>
            <a:ext cx="4350385" cy="588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dirty="0">
                <a:latin typeface="Trebuchet MS"/>
                <a:cs typeface="Trebuchet MS"/>
              </a:rPr>
              <a:t>Та</a:t>
            </a:r>
            <a:r>
              <a:rPr sz="3700" dirty="0">
                <a:latin typeface="Microsoft Sans Serif"/>
                <a:cs typeface="Microsoft Sans Serif"/>
              </a:rPr>
              <a:t>ң</a:t>
            </a:r>
            <a:r>
              <a:rPr sz="3700" dirty="0">
                <a:latin typeface="Trebuchet MS"/>
                <a:cs typeface="Trebuchet MS"/>
              </a:rPr>
              <a:t>балар</a:t>
            </a:r>
            <a:r>
              <a:rPr sz="3700" spc="-145" dirty="0">
                <a:latin typeface="Trebuchet MS"/>
                <a:cs typeface="Trebuchet MS"/>
              </a:rPr>
              <a:t> </a:t>
            </a:r>
            <a:r>
              <a:rPr sz="3700" dirty="0">
                <a:latin typeface="Trebuchet MS"/>
                <a:cs typeface="Trebuchet MS"/>
              </a:rPr>
              <a:t>саны:</a:t>
            </a:r>
            <a:r>
              <a:rPr sz="3700" spc="-180" dirty="0">
                <a:latin typeface="Trebuchet MS"/>
                <a:cs typeface="Trebuchet MS"/>
              </a:rPr>
              <a:t> </a:t>
            </a:r>
            <a:r>
              <a:rPr sz="3700" spc="-25" dirty="0">
                <a:latin typeface="Trebuchet MS"/>
                <a:cs typeface="Trebuchet MS"/>
              </a:rPr>
              <a:t>275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368490"/>
            <a:ext cx="15731490" cy="771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30" dirty="0"/>
              <a:t>2-</a:t>
            </a:r>
            <a:r>
              <a:rPr sz="4900" dirty="0"/>
              <a:t>мәселе:</a:t>
            </a:r>
            <a:r>
              <a:rPr sz="4900" spc="-150" dirty="0"/>
              <a:t> </a:t>
            </a:r>
            <a:r>
              <a:rPr sz="4900" dirty="0"/>
              <a:t>Мәтін</a:t>
            </a:r>
            <a:r>
              <a:rPr sz="4900" spc="-145" dirty="0"/>
              <a:t> </a:t>
            </a:r>
            <a:r>
              <a:rPr sz="4900" dirty="0"/>
              <a:t>қате</a:t>
            </a:r>
            <a:r>
              <a:rPr sz="4900" spc="-145" dirty="0"/>
              <a:t> </a:t>
            </a:r>
            <a:r>
              <a:rPr sz="4900" dirty="0"/>
              <a:t>бөлшектерге</a:t>
            </a:r>
            <a:r>
              <a:rPr sz="4900" spc="-145" dirty="0"/>
              <a:t> </a:t>
            </a:r>
            <a:r>
              <a:rPr sz="4900" dirty="0"/>
              <a:t>назар</a:t>
            </a:r>
            <a:r>
              <a:rPr sz="4900" spc="-145" dirty="0"/>
              <a:t> </a:t>
            </a:r>
            <a:r>
              <a:rPr sz="4900" spc="-10" dirty="0"/>
              <a:t>аударады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1019327" y="1300822"/>
            <a:ext cx="1525778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dirty="0">
                <a:latin typeface="Arial"/>
                <a:cs typeface="Arial"/>
              </a:rPr>
              <a:t>Оның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мақсатты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аудитория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үшін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маңызды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аспектілерге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назар</a:t>
            </a:r>
            <a:r>
              <a:rPr sz="2950" b="1" spc="-90" dirty="0">
                <a:latin typeface="Arial"/>
                <a:cs typeface="Arial"/>
              </a:rPr>
              <a:t> </a:t>
            </a:r>
            <a:r>
              <a:rPr sz="2950" b="1" dirty="0">
                <a:latin typeface="Arial"/>
                <a:cs typeface="Arial"/>
              </a:rPr>
              <a:t>аударуын</a:t>
            </a:r>
            <a:r>
              <a:rPr sz="2950" b="1" spc="-85" dirty="0">
                <a:latin typeface="Arial"/>
                <a:cs typeface="Arial"/>
              </a:rPr>
              <a:t> </a:t>
            </a:r>
            <a:r>
              <a:rPr sz="2950" b="1" spc="-10" dirty="0">
                <a:latin typeface="Arial"/>
                <a:cs typeface="Arial"/>
              </a:rPr>
              <a:t>сұраңыз</a:t>
            </a:r>
            <a:r>
              <a:rPr sz="2950" spc="-10" dirty="0">
                <a:latin typeface="Microsoft Sans Serif"/>
                <a:cs typeface="Microsoft Sans Serif"/>
              </a:rPr>
              <a:t>.</a:t>
            </a:r>
            <a:endParaRPr sz="295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8405" y="2144890"/>
            <a:ext cx="7547609" cy="9136380"/>
            <a:chOff x="1058405" y="2144890"/>
            <a:chExt cx="7547609" cy="9136380"/>
          </a:xfrm>
        </p:grpSpPr>
        <p:sp>
          <p:nvSpPr>
            <p:cNvPr id="5" name="object 5"/>
            <p:cNvSpPr/>
            <p:nvPr/>
          </p:nvSpPr>
          <p:spPr>
            <a:xfrm>
              <a:off x="1152143" y="6028944"/>
              <a:ext cx="7359650" cy="1896110"/>
            </a:xfrm>
            <a:custGeom>
              <a:avLst/>
              <a:gdLst/>
              <a:ahLst/>
              <a:cxnLst/>
              <a:rect l="l" t="t" r="r" b="b"/>
              <a:pathLst>
                <a:path w="7359650" h="1896109">
                  <a:moveTo>
                    <a:pt x="7359396" y="1895855"/>
                  </a:moveTo>
                  <a:lnTo>
                    <a:pt x="0" y="1895855"/>
                  </a:lnTo>
                  <a:lnTo>
                    <a:pt x="0" y="0"/>
                  </a:lnTo>
                  <a:lnTo>
                    <a:pt x="7359396" y="0"/>
                  </a:lnTo>
                  <a:lnTo>
                    <a:pt x="7359396" y="1895855"/>
                  </a:lnTo>
                  <a:close/>
                </a:path>
              </a:pathLst>
            </a:custGeom>
            <a:solidFill>
              <a:srgbClr val="FFEE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8405" y="2144890"/>
              <a:ext cx="7547609" cy="9136380"/>
            </a:xfrm>
            <a:custGeom>
              <a:avLst/>
              <a:gdLst/>
              <a:ahLst/>
              <a:cxnLst/>
              <a:rect l="l" t="t" r="r" b="b"/>
              <a:pathLst>
                <a:path w="7547609" h="9136380">
                  <a:moveTo>
                    <a:pt x="7521079" y="9136024"/>
                  </a:moveTo>
                  <a:lnTo>
                    <a:pt x="26174" y="9136024"/>
                  </a:lnTo>
                  <a:lnTo>
                    <a:pt x="22453" y="9135757"/>
                  </a:lnTo>
                  <a:lnTo>
                    <a:pt x="0" y="9109849"/>
                  </a:lnTo>
                  <a:lnTo>
                    <a:pt x="0" y="26174"/>
                  </a:lnTo>
                  <a:lnTo>
                    <a:pt x="26174" y="0"/>
                  </a:lnTo>
                  <a:lnTo>
                    <a:pt x="7521079" y="0"/>
                  </a:lnTo>
                  <a:lnTo>
                    <a:pt x="7547254" y="26174"/>
                  </a:lnTo>
                  <a:lnTo>
                    <a:pt x="52349" y="26174"/>
                  </a:lnTo>
                  <a:lnTo>
                    <a:pt x="26174" y="52349"/>
                  </a:lnTo>
                  <a:lnTo>
                    <a:pt x="52349" y="52349"/>
                  </a:lnTo>
                  <a:lnTo>
                    <a:pt x="52349" y="9083675"/>
                  </a:lnTo>
                  <a:lnTo>
                    <a:pt x="26174" y="9083675"/>
                  </a:lnTo>
                  <a:lnTo>
                    <a:pt x="52349" y="9109849"/>
                  </a:lnTo>
                  <a:lnTo>
                    <a:pt x="7547254" y="9109849"/>
                  </a:lnTo>
                  <a:lnTo>
                    <a:pt x="7546987" y="9113570"/>
                  </a:lnTo>
                  <a:lnTo>
                    <a:pt x="7524800" y="9135757"/>
                  </a:lnTo>
                  <a:lnTo>
                    <a:pt x="7521079" y="9136024"/>
                  </a:lnTo>
                  <a:close/>
                </a:path>
                <a:path w="7547609" h="9136380">
                  <a:moveTo>
                    <a:pt x="52349" y="52349"/>
                  </a:moveTo>
                  <a:lnTo>
                    <a:pt x="26174" y="52349"/>
                  </a:lnTo>
                  <a:lnTo>
                    <a:pt x="52349" y="26174"/>
                  </a:lnTo>
                  <a:lnTo>
                    <a:pt x="52349" y="52349"/>
                  </a:lnTo>
                  <a:close/>
                </a:path>
                <a:path w="7547609" h="9136380">
                  <a:moveTo>
                    <a:pt x="7494905" y="52349"/>
                  </a:moveTo>
                  <a:lnTo>
                    <a:pt x="52349" y="52349"/>
                  </a:lnTo>
                  <a:lnTo>
                    <a:pt x="52349" y="26174"/>
                  </a:lnTo>
                  <a:lnTo>
                    <a:pt x="7494905" y="26174"/>
                  </a:lnTo>
                  <a:lnTo>
                    <a:pt x="7494905" y="52349"/>
                  </a:lnTo>
                  <a:close/>
                </a:path>
                <a:path w="7547609" h="9136380">
                  <a:moveTo>
                    <a:pt x="7494905" y="9109849"/>
                  </a:moveTo>
                  <a:lnTo>
                    <a:pt x="7494905" y="26174"/>
                  </a:lnTo>
                  <a:lnTo>
                    <a:pt x="7521079" y="52349"/>
                  </a:lnTo>
                  <a:lnTo>
                    <a:pt x="7547254" y="52349"/>
                  </a:lnTo>
                  <a:lnTo>
                    <a:pt x="7547254" y="9083675"/>
                  </a:lnTo>
                  <a:lnTo>
                    <a:pt x="7521079" y="9083675"/>
                  </a:lnTo>
                  <a:lnTo>
                    <a:pt x="7494905" y="9109849"/>
                  </a:lnTo>
                  <a:close/>
                </a:path>
                <a:path w="7547609" h="9136380">
                  <a:moveTo>
                    <a:pt x="7547254" y="52349"/>
                  </a:moveTo>
                  <a:lnTo>
                    <a:pt x="7521079" y="52349"/>
                  </a:lnTo>
                  <a:lnTo>
                    <a:pt x="7494905" y="26174"/>
                  </a:lnTo>
                  <a:lnTo>
                    <a:pt x="7547254" y="26174"/>
                  </a:lnTo>
                  <a:lnTo>
                    <a:pt x="7547254" y="52349"/>
                  </a:lnTo>
                  <a:close/>
                </a:path>
                <a:path w="7547609" h="9136380">
                  <a:moveTo>
                    <a:pt x="52349" y="9109849"/>
                  </a:moveTo>
                  <a:lnTo>
                    <a:pt x="26174" y="9083675"/>
                  </a:lnTo>
                  <a:lnTo>
                    <a:pt x="52349" y="9083675"/>
                  </a:lnTo>
                  <a:lnTo>
                    <a:pt x="52349" y="9109849"/>
                  </a:lnTo>
                  <a:close/>
                </a:path>
                <a:path w="7547609" h="9136380">
                  <a:moveTo>
                    <a:pt x="7494905" y="9109849"/>
                  </a:moveTo>
                  <a:lnTo>
                    <a:pt x="52349" y="9109849"/>
                  </a:lnTo>
                  <a:lnTo>
                    <a:pt x="52349" y="9083675"/>
                  </a:lnTo>
                  <a:lnTo>
                    <a:pt x="7494905" y="9083675"/>
                  </a:lnTo>
                  <a:lnTo>
                    <a:pt x="7494905" y="9109849"/>
                  </a:lnTo>
                  <a:close/>
                </a:path>
                <a:path w="7547609" h="9136380">
                  <a:moveTo>
                    <a:pt x="7547254" y="9109849"/>
                  </a:moveTo>
                  <a:lnTo>
                    <a:pt x="7494905" y="9109849"/>
                  </a:lnTo>
                  <a:lnTo>
                    <a:pt x="7521079" y="9083675"/>
                  </a:lnTo>
                  <a:lnTo>
                    <a:pt x="7547254" y="9083675"/>
                  </a:lnTo>
                  <a:lnTo>
                    <a:pt x="7547254" y="9109849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0460" y="2195830"/>
            <a:ext cx="1152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Sans Serif"/>
                <a:cs typeface="Microsoft Sans Serif"/>
              </a:rPr>
              <a:t>Сұрау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=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0091" y="3032759"/>
            <a:ext cx="7301865" cy="645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9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Microsoft Sans Serif"/>
                <a:cs typeface="Microsoft Sans Serif"/>
              </a:rPr>
              <a:t>Сіздің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міндетіңіз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маркетинг</a:t>
            </a:r>
            <a:r>
              <a:rPr sz="2400" spc="-9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тобына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техникалық сипаттамалар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парағы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негізінде</a:t>
            </a:r>
            <a:r>
              <a:rPr sz="2400" spc="-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бөлшек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веб-</a:t>
            </a:r>
            <a:r>
              <a:rPr sz="2400" spc="-20" dirty="0">
                <a:latin typeface="Microsoft Sans Serif"/>
                <a:cs typeface="Microsoft Sans Serif"/>
              </a:rPr>
              <a:t>сайт </a:t>
            </a:r>
            <a:r>
              <a:rPr sz="2400" dirty="0">
                <a:latin typeface="Microsoft Sans Serif"/>
                <a:cs typeface="Microsoft Sans Serif"/>
              </a:rPr>
              <a:t>үшін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өнім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сипаттамасын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жасауға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көмектесу.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2400" spc="-35" dirty="0">
                <a:latin typeface="Microsoft Sans Serif"/>
                <a:cs typeface="Microsoft Sans Serif"/>
              </a:rPr>
              <a:t>Техникалық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спецификацияда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берілген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ақпарат </a:t>
            </a:r>
            <a:r>
              <a:rPr sz="2400" spc="-20" dirty="0">
                <a:latin typeface="Microsoft Sans Serif"/>
                <a:cs typeface="Microsoft Sans Serif"/>
              </a:rPr>
              <a:t>негізінде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өнім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сипаттамасын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үш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таңбамен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бөлінген </a:t>
            </a:r>
            <a:r>
              <a:rPr sz="2400" dirty="0">
                <a:latin typeface="Microsoft Sans Serif"/>
                <a:cs typeface="Microsoft Sans Serif"/>
              </a:rPr>
              <a:t>түрде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жазыңыз.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 marR="232410">
              <a:lnSpc>
                <a:spcPct val="102000"/>
              </a:lnSpc>
            </a:pP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Описание</a:t>
            </a:r>
            <a:r>
              <a:rPr sz="2300" spc="8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предназначено</a:t>
            </a:r>
            <a:r>
              <a:rPr sz="2300" spc="11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для</a:t>
            </a:r>
            <a:r>
              <a:rPr sz="2300" spc="10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продавцов</a:t>
            </a:r>
            <a:r>
              <a:rPr sz="2300" spc="114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мебели,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поэтому должно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быть</a:t>
            </a:r>
            <a:r>
              <a:rPr sz="2300" spc="6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техническим</a:t>
            </a:r>
            <a:r>
              <a:rPr sz="2300" spc="4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по</a:t>
            </a:r>
            <a:r>
              <a:rPr sz="2300" spc="2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своей</a:t>
            </a:r>
            <a:r>
              <a:rPr sz="2300" spc="3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сути</a:t>
            </a:r>
            <a:r>
              <a:rPr sz="2300" spc="2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50" dirty="0">
                <a:solidFill>
                  <a:srgbClr val="EC200B"/>
                </a:solidFill>
                <a:latin typeface="Trebuchet MS"/>
                <a:cs typeface="Trebuchet MS"/>
              </a:rPr>
              <a:t>и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фокусироваться на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материалах,</a:t>
            </a:r>
            <a:r>
              <a:rPr sz="2300" spc="3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из</a:t>
            </a:r>
            <a:r>
              <a:rPr sz="2300" spc="45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которых </a:t>
            </a:r>
            <a:r>
              <a:rPr sz="2300" dirty="0">
                <a:solidFill>
                  <a:srgbClr val="EC200B"/>
                </a:solidFill>
                <a:latin typeface="Trebuchet MS"/>
                <a:cs typeface="Trebuchet MS"/>
              </a:rPr>
              <a:t>изготовлен</a:t>
            </a:r>
            <a:r>
              <a:rPr sz="2300" spc="10" dirty="0">
                <a:solidFill>
                  <a:srgbClr val="EC200B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EC200B"/>
                </a:solidFill>
                <a:latin typeface="Trebuchet MS"/>
                <a:cs typeface="Trebuchet MS"/>
              </a:rPr>
              <a:t>продукт.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50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сөзден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аспау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керек.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Техникалық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сипаттамалар: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Sans Serif"/>
                <a:cs typeface="Microsoft Sans Serif"/>
              </a:rPr>
              <a:t>```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{техникалық_парақ_орындық}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```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3540" y="2241804"/>
            <a:ext cx="3563620" cy="744220"/>
          </a:xfrm>
          <a:prstGeom prst="rect">
            <a:avLst/>
          </a:prstGeom>
          <a:solidFill>
            <a:srgbClr val="FFEE54"/>
          </a:solidFill>
        </p:spPr>
        <p:txBody>
          <a:bodyPr vert="horz" wrap="square" lIns="0" tIns="3492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275"/>
              </a:spcBef>
            </a:pPr>
            <a:r>
              <a:rPr sz="2600" dirty="0">
                <a:latin typeface="Verdana"/>
                <a:cs typeface="Verdana"/>
              </a:rPr>
              <a:t>Модельдік</a:t>
            </a:r>
            <a:r>
              <a:rPr sz="2600" spc="-160" dirty="0">
                <a:latin typeface="Verdana"/>
                <a:cs typeface="Verdana"/>
              </a:rPr>
              <a:t> </a:t>
            </a:r>
            <a:r>
              <a:rPr sz="2600" spc="-10" dirty="0">
                <a:latin typeface="Verdana"/>
                <a:cs typeface="Verdana"/>
              </a:rPr>
              <a:t>жауап:</a:t>
            </a:r>
            <a:endParaRPr sz="26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1704" y="3046476"/>
              <a:ext cx="10116312" cy="21625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70492" y="3151632"/>
              <a:ext cx="9697212" cy="17434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667" y="6035040"/>
              <a:ext cx="7426452" cy="21031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3890</Words>
  <Application>Microsoft Office PowerPoint</Application>
  <PresentationFormat>Произвольный</PresentationFormat>
  <Paragraphs>479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Microsoft Sans Serif</vt:lpstr>
      <vt:lpstr>Times New Roman</vt:lpstr>
      <vt:lpstr>Trebuchet MS</vt:lpstr>
      <vt:lpstr>Verdana</vt:lpstr>
      <vt:lpstr>Office Theme</vt:lpstr>
      <vt:lpstr>6-дәріс: Сұрауға негізделген нәтижелерді жақсарту әдістері</vt:lpstr>
      <vt:lpstr>Негізгі сұрақтар:</vt:lpstr>
      <vt:lpstr>Итеративті сұрауларды әзірлеу</vt:lpstr>
      <vt:lpstr>Итеративті сұрауды әзірлеудің мысалы</vt:lpstr>
      <vt:lpstr>Итеративті сұрауды әзірлеудің мысалы</vt:lpstr>
      <vt:lpstr>1-мәселе: Мәтін тым ұзын</vt:lpstr>
      <vt:lpstr>1-мәселе: Мәтін тым ұзын</vt:lpstr>
      <vt:lpstr>1-мәселе: Мәтін тым ұзын Сөздердің/сөйлемдердің/таңбалардың санын шектеңіз</vt:lpstr>
      <vt:lpstr>2-мәселе: Мәтін қате бөлшектерге назар аударады</vt:lpstr>
      <vt:lpstr>2-мәселе: Мәтін қате бөлшектерге назар аударады</vt:lpstr>
      <vt:lpstr>Сипаттама өлшем кестесін қажет етеді.</vt:lpstr>
      <vt:lpstr>Веб-бетті көру үшін редакторға сілтеме:</vt:lpstr>
      <vt:lpstr>HTML бетін қараған кезде ол келесідей болады:</vt:lpstr>
      <vt:lpstr>Итеративті сұрауларды әзірлеу</vt:lpstr>
      <vt:lpstr>Қорытындылау/Қайталау</vt:lpstr>
      <vt:lpstr>Нақты тақырыптарға тоқталып, мәтінді қорытындылаймыз.</vt:lpstr>
      <vt:lpstr>Баға мен құнға назар аудара отырып, мәтінді қорытындылаңыз</vt:lpstr>
      <vt:lpstr>«Қорытындылау» орнына «үзіндіні» қолданып көріңіз. *Конспект негізгі тақырыпқа қатысы жоқ тақырыптарды қамтиды.</vt:lpstr>
      <vt:lpstr>Бірнеше өнімге шолуларды қорытындылау</vt:lpstr>
      <vt:lpstr>Бірнеше өнімге шолуларды қорытындылау</vt:lpstr>
      <vt:lpstr>Бірнеше өнімге шолуларды</vt:lpstr>
      <vt:lpstr>Эмоциялардың түрлерін анықтау</vt:lpstr>
      <vt:lpstr>Қорытынды Біз өнім шолулары негізінде көңіл-күй мен тақырыптарды анықтаймыз. Сезім анықтамасы (оң/теріс)</vt:lpstr>
      <vt:lpstr>Эмоциялардың түрлерін анықтау</vt:lpstr>
      <vt:lpstr>Ашу сезімін анықтау</vt:lpstr>
      <vt:lpstr>Қорытынды</vt:lpstr>
      <vt:lpstr>Ашу сезімін анықтаңыз</vt:lpstr>
      <vt:lpstr>Тұтынушының пікірлерінен өнім мен компания атауын алыңыз</vt:lpstr>
      <vt:lpstr>Тұтынушының пікірлерінен өнім мен компания атауын алыңыз</vt:lpstr>
      <vt:lpstr>Бірнеше тапсырманы бір уақытта орындау</vt:lpstr>
      <vt:lpstr>Бірнеше тапсырманы бір уақытта орындау</vt:lpstr>
      <vt:lpstr>Негізгі тақырыптарды қорытындылау</vt:lpstr>
      <vt:lpstr>Белгілі бір тақырыптар бойынша жаңалық ескертулерін жасаңыз</vt:lpstr>
      <vt:lpstr>Белгілі бір тақырыптар бойынша жаңалық ескертулерін жасаңыз</vt:lpstr>
      <vt:lpstr>Трансформация (түрлендірулер)</vt:lpstr>
      <vt:lpstr>Аударма</vt:lpstr>
      <vt:lpstr>Аударма</vt:lpstr>
      <vt:lpstr>Аударма</vt:lpstr>
      <vt:lpstr>Аударма</vt:lpstr>
      <vt:lpstr>Әмбебап аудармашы</vt:lpstr>
      <vt:lpstr>Аударма</vt:lpstr>
      <vt:lpstr>Әмбебап аудармашы</vt:lpstr>
      <vt:lpstr>Әмбебап аудармашы</vt:lpstr>
      <vt:lpstr>Тонды өзгерту</vt:lpstr>
      <vt:lpstr>Пішімді түрлендіру</vt:lpstr>
      <vt:lpstr>Пішімді түрлендіру</vt:lpstr>
      <vt:lpstr>Орфографияны/Грамматиканы тексеру</vt:lpstr>
      <vt:lpstr>Проверка орфографии/грамматики</vt:lpstr>
      <vt:lpstr>Назар аударғаныңызға рақмет!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7-дәріс: Сұрауға негізделген нәтижелерді жақсарту әдістері</dc:title>
  <dc:description/>
  <cp:lastModifiedBy>Гульназ Жомарткызы</cp:lastModifiedBy>
  <cp:revision>2</cp:revision>
  <dcterms:created xsi:type="dcterms:W3CDTF">2025-10-10T08:13:30Z</dcterms:created>
  <dcterms:modified xsi:type="dcterms:W3CDTF">2025-10-28T09:03:24Z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D:20251007221316+05'00'</vt:lpwstr>
  </property>
</Properties>
</file>