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01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7" y="4809744"/>
            <a:ext cx="9102852" cy="36484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245869"/>
            <a:ext cx="10844530" cy="1263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621" y="139013"/>
            <a:ext cx="18078856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8483" y="2409913"/>
            <a:ext cx="8724265" cy="7860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pt-open.ru/image-creation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50" y="2733726"/>
            <a:ext cx="18211799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5</a:t>
            </a:r>
            <a:r>
              <a:rPr sz="6000" spc="-40" dirty="0">
                <a:latin typeface="Arial"/>
                <a:cs typeface="Arial"/>
              </a:rPr>
              <a:t> </a:t>
            </a:r>
            <a:r>
              <a:rPr sz="6000" spc="-20" dirty="0">
                <a:latin typeface="Arial"/>
                <a:cs typeface="Arial"/>
              </a:rPr>
              <a:t>дәріс</a:t>
            </a:r>
          </a:p>
          <a:p>
            <a:pPr algn="ctr"/>
            <a:r>
              <a:rPr sz="6000" spc="-20" dirty="0">
                <a:latin typeface="Arial"/>
                <a:cs typeface="Arial"/>
              </a:rPr>
              <a:t>ЖИ </a:t>
            </a:r>
            <a:r>
              <a:rPr sz="6000" spc="-20" dirty="0" err="1">
                <a:latin typeface="Arial"/>
                <a:cs typeface="Arial"/>
              </a:rPr>
              <a:t>модельдерін</a:t>
            </a:r>
            <a:r>
              <a:rPr lang="kk-KZ" sz="6000" spc="-20" dirty="0">
                <a:latin typeface="Arial"/>
                <a:cs typeface="Arial"/>
              </a:rPr>
              <a:t>е үшін</a:t>
            </a:r>
            <a:br>
              <a:rPr lang="kk-KZ" sz="6000" spc="-20" dirty="0">
                <a:latin typeface="Arial"/>
                <a:cs typeface="Arial"/>
              </a:rPr>
            </a:br>
            <a:r>
              <a:rPr lang="kk-KZ" sz="6000" spc="-20" dirty="0">
                <a:latin typeface="Arial"/>
                <a:cs typeface="Arial"/>
              </a:rPr>
              <a:t> </a:t>
            </a:r>
            <a:r>
              <a:rPr sz="6000" spc="-20" dirty="0" err="1">
                <a:latin typeface="Arial"/>
                <a:cs typeface="Arial"/>
              </a:rPr>
              <a:t>сұра</a:t>
            </a:r>
            <a:r>
              <a:rPr lang="kk-KZ" sz="6000" spc="-20" dirty="0">
                <a:latin typeface="Arial"/>
                <a:cs typeface="Arial"/>
              </a:rPr>
              <a:t>ныстарды </a:t>
            </a:r>
            <a:r>
              <a:rPr lang="ru-RU" sz="6000" spc="-20" dirty="0" err="1">
                <a:latin typeface="Arial"/>
                <a:cs typeface="Arial"/>
              </a:rPr>
              <a:t>тиімді</a:t>
            </a:r>
            <a:r>
              <a:rPr lang="kk-KZ" sz="6000" spc="-20" dirty="0">
                <a:latin typeface="Arial"/>
                <a:cs typeface="Arial"/>
              </a:rPr>
              <a:t> құрау</a:t>
            </a:r>
            <a:endParaRPr sz="6000" spc="-2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008" y="220471"/>
            <a:ext cx="1917064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Мысал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104" y="1082039"/>
              <a:ext cx="12908280" cy="10018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3656" y="1191767"/>
              <a:ext cx="12455652" cy="95829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2987" y="142697"/>
            <a:ext cx="1917064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Мысал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104" y="1005839"/>
              <a:ext cx="12972288" cy="10058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2" y="1117092"/>
              <a:ext cx="12522708" cy="96179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2987" y="259448"/>
            <a:ext cx="1917064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Мысал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823" y="1377695"/>
              <a:ext cx="12251436" cy="97185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135" y="1482851"/>
              <a:ext cx="11832335" cy="9299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9" y="811758"/>
            <a:ext cx="943864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spc="-145" dirty="0">
                <a:latin typeface="Arial"/>
                <a:cs typeface="Arial"/>
              </a:rPr>
              <a:t>Сұраныстың</a:t>
            </a:r>
            <a:r>
              <a:rPr sz="7000" spc="-290" dirty="0">
                <a:latin typeface="Arial"/>
                <a:cs typeface="Arial"/>
              </a:rPr>
              <a:t> </a:t>
            </a:r>
            <a:r>
              <a:rPr sz="7000" spc="-90" dirty="0">
                <a:latin typeface="Arial"/>
                <a:cs typeface="Arial"/>
              </a:rPr>
              <a:t>мақсаты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289" y="2181654"/>
            <a:ext cx="14483080" cy="640207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950" b="1" spc="-10" dirty="0">
                <a:latin typeface="Arial"/>
                <a:cs typeface="Arial"/>
              </a:rPr>
              <a:t>Контекстті</a:t>
            </a:r>
            <a:r>
              <a:rPr sz="3950" b="1" spc="-204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түсінігі:</a:t>
            </a:r>
            <a:endParaRPr sz="3950">
              <a:latin typeface="Arial"/>
              <a:cs typeface="Arial"/>
            </a:endParaRPr>
          </a:p>
          <a:p>
            <a:pPr marL="1018540" marR="1061085" indent="-502920">
              <a:lnSpc>
                <a:spcPct val="80000"/>
              </a:lnSpc>
              <a:spcBef>
                <a:spcPts val="4200"/>
              </a:spcBef>
              <a:buSzPct val="122784"/>
              <a:buChar char="•"/>
              <a:tabLst>
                <a:tab pos="1018540" algn="l"/>
              </a:tabLst>
            </a:pPr>
            <a:r>
              <a:rPr sz="3950" spc="-40" dirty="0">
                <a:latin typeface="Trebuchet MS"/>
                <a:cs typeface="Trebuchet MS"/>
              </a:rPr>
              <a:t>Ма</a:t>
            </a:r>
            <a:r>
              <a:rPr sz="3950" spc="-40" dirty="0">
                <a:latin typeface="Microsoft Sans Serif"/>
                <a:cs typeface="Microsoft Sans Serif"/>
              </a:rPr>
              <a:t>қ</a:t>
            </a:r>
            <a:r>
              <a:rPr sz="3950" spc="-40" dirty="0">
                <a:latin typeface="Trebuchet MS"/>
                <a:cs typeface="Trebuchet MS"/>
              </a:rPr>
              <a:t>сатты</a:t>
            </a:r>
            <a:r>
              <a:rPr sz="3950" spc="-250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Trebuchet MS"/>
                <a:cs typeface="Trebuchet MS"/>
              </a:rPr>
              <a:t>аны</a:t>
            </a:r>
            <a:r>
              <a:rPr sz="3950" spc="-30" dirty="0">
                <a:latin typeface="Microsoft Sans Serif"/>
                <a:cs typeface="Microsoft Sans Serif"/>
              </a:rPr>
              <a:t>қ</a:t>
            </a:r>
            <a:r>
              <a:rPr sz="3950" spc="-10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к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рсеті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dirty="0">
                <a:latin typeface="Trebuchet MS"/>
                <a:cs typeface="Trebuchet MS"/>
              </a:rPr>
              <a:t>із</a:t>
            </a:r>
            <a:r>
              <a:rPr sz="3950" spc="-24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(мысалы,</a:t>
            </a:r>
            <a:r>
              <a:rPr sz="3950" spc="-25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мазм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нды</a:t>
            </a:r>
            <a:r>
              <a:rPr sz="3950" spc="-24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жасау, </a:t>
            </a:r>
            <a:r>
              <a:rPr sz="3950" dirty="0">
                <a:latin typeface="Trebuchet MS"/>
                <a:cs typeface="Trebuchet MS"/>
              </a:rPr>
              <a:t>болжау</a:t>
            </a:r>
            <a:r>
              <a:rPr sz="3950" spc="-20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немесе</a:t>
            </a:r>
            <a:r>
              <a:rPr sz="3950" spc="-20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деректерді</a:t>
            </a:r>
            <a:r>
              <a:rPr sz="3950" spc="-20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талдау).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0"/>
              </a:spcBef>
            </a:pPr>
            <a:r>
              <a:rPr sz="3950" b="1" dirty="0">
                <a:latin typeface="Arial"/>
                <a:cs typeface="Arial"/>
              </a:rPr>
              <a:t>Дәлдікке</a:t>
            </a:r>
            <a:r>
              <a:rPr sz="3950" b="1" spc="-229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жету:</a:t>
            </a:r>
            <a:endParaRPr sz="3950">
              <a:latin typeface="Arial"/>
              <a:cs typeface="Arial"/>
            </a:endParaRPr>
          </a:p>
          <a:p>
            <a:pPr marL="1016000" indent="-500380">
              <a:lnSpc>
                <a:spcPct val="100000"/>
              </a:lnSpc>
              <a:spcBef>
                <a:spcPts val="3035"/>
              </a:spcBef>
              <a:buSzPct val="122784"/>
              <a:buChar char="•"/>
              <a:tabLst>
                <a:tab pos="1016000" algn="l"/>
              </a:tabLst>
            </a:pP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рау</a:t>
            </a:r>
            <a:r>
              <a:rPr sz="3950" spc="-190" dirty="0">
                <a:latin typeface="Trebuchet MS"/>
                <a:cs typeface="Trebuchet MS"/>
              </a:rPr>
              <a:t> </a:t>
            </a:r>
            <a:r>
              <a:rPr sz="3950" spc="-55" dirty="0">
                <a:latin typeface="Trebuchet MS"/>
                <a:cs typeface="Trebuchet MS"/>
              </a:rPr>
              <a:t>на</a:t>
            </a:r>
            <a:r>
              <a:rPr sz="3950" spc="-55" dirty="0">
                <a:latin typeface="Microsoft Sans Serif"/>
                <a:cs typeface="Microsoft Sans Serif"/>
              </a:rPr>
              <a:t>қ</a:t>
            </a:r>
            <a:r>
              <a:rPr sz="3950" spc="-55" dirty="0">
                <a:latin typeface="Trebuchet MS"/>
                <a:cs typeface="Trebuchet MS"/>
              </a:rPr>
              <a:t>ты</a:t>
            </a:r>
            <a:r>
              <a:rPr sz="3950" spc="-19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1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ма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dirty="0">
                <a:latin typeface="Trebuchet MS"/>
                <a:cs typeface="Trebuchet MS"/>
              </a:rPr>
              <a:t>ызды</a:t>
            </a:r>
            <a:r>
              <a:rPr sz="3950" spc="-19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</a:t>
            </a:r>
            <a:r>
              <a:rPr sz="3950" spc="-10" dirty="0">
                <a:latin typeface="Microsoft Sans Serif"/>
                <a:cs typeface="Microsoft Sans Serif"/>
              </a:rPr>
              <a:t>ә</a:t>
            </a:r>
            <a:r>
              <a:rPr sz="3950" spc="-10" dirty="0">
                <a:latin typeface="Trebuchet MS"/>
                <a:cs typeface="Trebuchet MS"/>
              </a:rPr>
              <a:t>ліметтерді</a:t>
            </a:r>
            <a:r>
              <a:rPr sz="3950" spc="-190" dirty="0">
                <a:latin typeface="Trebuchet MS"/>
                <a:cs typeface="Trebuchet MS"/>
              </a:rPr>
              <a:t> </a:t>
            </a:r>
            <a:r>
              <a:rPr sz="3950" spc="-45" dirty="0">
                <a:latin typeface="Microsoft Sans Serif"/>
                <a:cs typeface="Microsoft Sans Serif"/>
              </a:rPr>
              <a:t>қ</a:t>
            </a:r>
            <a:r>
              <a:rPr sz="3950" spc="-45" dirty="0">
                <a:latin typeface="Trebuchet MS"/>
                <a:cs typeface="Trebuchet MS"/>
              </a:rPr>
              <a:t>амтуы</a:t>
            </a:r>
            <a:r>
              <a:rPr sz="3950" spc="-19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керек.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65"/>
              </a:spcBef>
            </a:pPr>
            <a:r>
              <a:rPr sz="3950" b="1" spc="-20" dirty="0">
                <a:latin typeface="Arial"/>
                <a:cs typeface="Arial"/>
              </a:rPr>
              <a:t>Қайталанатын</a:t>
            </a:r>
            <a:r>
              <a:rPr sz="3950" b="1" spc="-1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нәтиже</a:t>
            </a:r>
            <a:r>
              <a:rPr sz="3950" b="1" spc="-18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алыңыз:</a:t>
            </a:r>
            <a:endParaRPr sz="3950">
              <a:latin typeface="Arial"/>
              <a:cs typeface="Arial"/>
            </a:endParaRPr>
          </a:p>
          <a:p>
            <a:pPr marL="1016635" indent="-501015">
              <a:lnSpc>
                <a:spcPct val="100000"/>
              </a:lnSpc>
              <a:spcBef>
                <a:spcPts val="3035"/>
              </a:spcBef>
              <a:buSzPct val="122784"/>
              <a:buChar char="•"/>
              <a:tabLst>
                <a:tab pos="1016635" algn="l"/>
              </a:tabLst>
            </a:pPr>
            <a:r>
              <a:rPr sz="3950" spc="-25" dirty="0">
                <a:latin typeface="Trebuchet MS"/>
                <a:cs typeface="Trebuchet MS"/>
              </a:rPr>
              <a:t>Н</a:t>
            </a:r>
            <a:r>
              <a:rPr sz="3950" spc="-25" dirty="0">
                <a:latin typeface="Microsoft Sans Serif"/>
                <a:cs typeface="Microsoft Sans Serif"/>
              </a:rPr>
              <a:t>ұ</a:t>
            </a:r>
            <a:r>
              <a:rPr sz="3950" spc="-25" dirty="0">
                <a:latin typeface="Trebuchet MS"/>
                <a:cs typeface="Trebuchet MS"/>
              </a:rPr>
              <a:t>с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аулар</a:t>
            </a:r>
            <a:r>
              <a:rPr sz="3950" spc="-170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Microsoft Sans Serif"/>
                <a:cs typeface="Microsoft Sans Serif"/>
              </a:rPr>
              <a:t>қ</a:t>
            </a:r>
            <a:r>
              <a:rPr sz="3950" spc="-30" dirty="0">
                <a:latin typeface="Trebuchet MS"/>
                <a:cs typeface="Trebuchet MS"/>
              </a:rPr>
              <a:t>арапайым</a:t>
            </a:r>
            <a:r>
              <a:rPr sz="3950" spc="-16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16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орындау</a:t>
            </a:r>
            <a:r>
              <a:rPr sz="3950" dirty="0">
                <a:latin typeface="Microsoft Sans Serif"/>
                <a:cs typeface="Microsoft Sans Serif"/>
              </a:rPr>
              <a:t>ғ</a:t>
            </a:r>
            <a:r>
              <a:rPr sz="3950" dirty="0">
                <a:latin typeface="Trebuchet MS"/>
                <a:cs typeface="Trebuchet MS"/>
              </a:rPr>
              <a:t>а</a:t>
            </a:r>
            <a:r>
              <a:rPr sz="3950" spc="-16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dirty="0">
                <a:latin typeface="Trebuchet MS"/>
                <a:cs typeface="Trebuchet MS"/>
              </a:rPr>
              <a:t>ай</a:t>
            </a:r>
            <a:r>
              <a:rPr sz="3950" spc="-16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болуы</a:t>
            </a:r>
            <a:r>
              <a:rPr sz="3950" spc="-16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керек.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15" y="-46990"/>
            <a:ext cx="12518390" cy="215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spc="-25" dirty="0">
                <a:latin typeface="Arial"/>
                <a:cs typeface="Arial"/>
              </a:rPr>
              <a:t>Сұрауларды</a:t>
            </a:r>
            <a:r>
              <a:rPr sz="7000" spc="-445" dirty="0">
                <a:latin typeface="Arial"/>
                <a:cs typeface="Arial"/>
              </a:rPr>
              <a:t> </a:t>
            </a:r>
            <a:r>
              <a:rPr sz="7000" dirty="0">
                <a:latin typeface="Arial"/>
                <a:cs typeface="Arial"/>
              </a:rPr>
              <a:t>құрудың</a:t>
            </a:r>
            <a:r>
              <a:rPr sz="7000" spc="-440" dirty="0">
                <a:latin typeface="Arial"/>
                <a:cs typeface="Arial"/>
              </a:rPr>
              <a:t> </a:t>
            </a:r>
            <a:r>
              <a:rPr sz="7000" spc="-10" dirty="0">
                <a:latin typeface="Arial"/>
                <a:cs typeface="Arial"/>
              </a:rPr>
              <a:t>негізгі принциптері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1265" y="2039557"/>
            <a:ext cx="15781655" cy="818007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440690" algn="l"/>
              </a:tabLst>
            </a:pPr>
            <a:r>
              <a:rPr sz="3600" b="1" spc="-10" dirty="0">
                <a:latin typeface="Arial"/>
                <a:cs typeface="Arial"/>
              </a:rPr>
              <a:t>Құрылымы:</a:t>
            </a:r>
            <a:endParaRPr sz="3600">
              <a:latin typeface="Arial"/>
              <a:cs typeface="Arial"/>
            </a:endParaRPr>
          </a:p>
          <a:p>
            <a:pPr marL="899794" lvl="1" indent="-384175">
              <a:lnSpc>
                <a:spcPct val="100000"/>
              </a:lnSpc>
              <a:spcBef>
                <a:spcPts val="2635"/>
              </a:spcBef>
              <a:buSzPct val="122222"/>
              <a:buChar char="•"/>
              <a:tabLst>
                <a:tab pos="899794" algn="l"/>
              </a:tabLst>
            </a:pPr>
            <a:r>
              <a:rPr sz="3600" dirty="0">
                <a:latin typeface="Trebuchet MS"/>
                <a:cs typeface="Trebuchet MS"/>
              </a:rPr>
              <a:t>Командаларды</a:t>
            </a:r>
            <a:r>
              <a:rPr sz="3600" spc="-14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немесе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с</a:t>
            </a:r>
            <a:r>
              <a:rPr sz="3600" spc="-30" dirty="0">
                <a:latin typeface="Microsoft Sans Serif"/>
                <a:cs typeface="Microsoft Sans Serif"/>
              </a:rPr>
              <a:t>ұ</a:t>
            </a:r>
            <a:r>
              <a:rPr sz="3600" spc="-30" dirty="0">
                <a:latin typeface="Trebuchet MS"/>
                <a:cs typeface="Trebuchet MS"/>
              </a:rPr>
              <a:t>ра</a:t>
            </a:r>
            <a:r>
              <a:rPr sz="3600" spc="-30" dirty="0">
                <a:latin typeface="Microsoft Sans Serif"/>
                <a:cs typeface="Microsoft Sans Serif"/>
              </a:rPr>
              <a:t>қ</a:t>
            </a:r>
            <a:r>
              <a:rPr sz="3600" spc="-30" dirty="0">
                <a:latin typeface="Trebuchet MS"/>
                <a:cs typeface="Trebuchet MS"/>
              </a:rPr>
              <a:t>тарды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кезе</a:t>
            </a:r>
            <a:r>
              <a:rPr sz="3600" spc="-40" dirty="0">
                <a:latin typeface="Microsoft Sans Serif"/>
                <a:cs typeface="Microsoft Sans Serif"/>
              </a:rPr>
              <a:t>ң</a:t>
            </a:r>
            <a:r>
              <a:rPr sz="3600" spc="-40" dirty="0">
                <a:latin typeface="Trebuchet MS"/>
                <a:cs typeface="Trebuchet MS"/>
              </a:rPr>
              <a:t>-</a:t>
            </a:r>
            <a:r>
              <a:rPr sz="3600" dirty="0">
                <a:latin typeface="Trebuchet MS"/>
                <a:cs typeface="Trebuchet MS"/>
              </a:rPr>
              <a:t>кезе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dirty="0">
                <a:latin typeface="Trebuchet MS"/>
                <a:cs typeface="Trebuchet MS"/>
              </a:rPr>
              <a:t>мен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жазы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</a:t>
            </a:r>
            <a:endParaRPr sz="3600">
              <a:latin typeface="Trebuchet MS"/>
              <a:cs typeface="Trebuchet MS"/>
            </a:endParaRPr>
          </a:p>
          <a:p>
            <a:pPr marL="900430" marR="5080" lvl="1" indent="-384810">
              <a:lnSpc>
                <a:spcPct val="100000"/>
              </a:lnSpc>
              <a:spcBef>
                <a:spcPts val="2595"/>
              </a:spcBef>
              <a:buSzPct val="122222"/>
              <a:buChar char="•"/>
              <a:tabLst>
                <a:tab pos="900430" algn="l"/>
              </a:tabLst>
            </a:pPr>
            <a:r>
              <a:rPr sz="3600" dirty="0">
                <a:latin typeface="Trebuchet MS"/>
                <a:cs typeface="Trebuchet MS"/>
              </a:rPr>
              <a:t>Мысалы: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"Жасанды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интеллект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туралы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ма</a:t>
            </a:r>
            <a:r>
              <a:rPr sz="3600" spc="-40" dirty="0">
                <a:latin typeface="Microsoft Sans Serif"/>
                <a:cs typeface="Microsoft Sans Serif"/>
              </a:rPr>
              <a:t>қ</a:t>
            </a:r>
            <a:r>
              <a:rPr sz="3600" spc="-40" dirty="0">
                <a:latin typeface="Trebuchet MS"/>
                <a:cs typeface="Trebuchet MS"/>
              </a:rPr>
              <a:t>ала</a:t>
            </a:r>
            <a:r>
              <a:rPr sz="3600" spc="-40" dirty="0">
                <a:latin typeface="Microsoft Sans Serif"/>
                <a:cs typeface="Microsoft Sans Serif"/>
              </a:rPr>
              <a:t>ғ</a:t>
            </a:r>
            <a:r>
              <a:rPr sz="3600" spc="-40" dirty="0">
                <a:latin typeface="Trebuchet MS"/>
                <a:cs typeface="Trebuchet MS"/>
              </a:rPr>
              <a:t>а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бес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мысал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та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ырыбын жаса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ыз."</a:t>
            </a:r>
            <a:endParaRPr sz="3600">
              <a:latin typeface="Trebuchet MS"/>
              <a:cs typeface="Trebuchet MS"/>
            </a:endParaRPr>
          </a:p>
          <a:p>
            <a:pPr marL="440690" indent="-427990">
              <a:lnSpc>
                <a:spcPct val="100000"/>
              </a:lnSpc>
              <a:spcBef>
                <a:spcPts val="2265"/>
              </a:spcBef>
              <a:buAutoNum type="arabicPeriod"/>
              <a:tabLst>
                <a:tab pos="440690" algn="l"/>
              </a:tabLst>
            </a:pPr>
            <a:r>
              <a:rPr sz="3600" b="1" spc="-10" dirty="0">
                <a:latin typeface="Arial"/>
                <a:cs typeface="Arial"/>
              </a:rPr>
              <a:t>Формуланың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дәлдігі:</a:t>
            </a:r>
            <a:endParaRPr sz="3600">
              <a:latin typeface="Arial"/>
              <a:cs typeface="Arial"/>
            </a:endParaRPr>
          </a:p>
          <a:p>
            <a:pPr marL="899794" lvl="1" indent="-384175">
              <a:lnSpc>
                <a:spcPct val="100000"/>
              </a:lnSpc>
              <a:spcBef>
                <a:spcPts val="2345"/>
              </a:spcBef>
              <a:buSzPct val="122222"/>
              <a:buChar char="•"/>
              <a:tabLst>
                <a:tab pos="899794" algn="l"/>
              </a:tabLst>
            </a:pPr>
            <a:r>
              <a:rPr sz="3600" spc="-20" dirty="0">
                <a:latin typeface="Trebuchet MS"/>
                <a:cs typeface="Trebuchet MS"/>
              </a:rPr>
              <a:t>Жалпы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с</a:t>
            </a:r>
            <a:r>
              <a:rPr sz="3600" spc="-90" dirty="0">
                <a:latin typeface="Microsoft Sans Serif"/>
                <a:cs typeface="Microsoft Sans Serif"/>
              </a:rPr>
              <a:t>ұ</a:t>
            </a:r>
            <a:r>
              <a:rPr sz="3600" spc="-90" dirty="0">
                <a:latin typeface="Trebuchet MS"/>
                <a:cs typeface="Trebuchet MS"/>
              </a:rPr>
              <a:t>ра</a:t>
            </a:r>
            <a:r>
              <a:rPr sz="3600" spc="-90" dirty="0">
                <a:latin typeface="Microsoft Sans Serif"/>
                <a:cs typeface="Microsoft Sans Serif"/>
              </a:rPr>
              <a:t>қ</a:t>
            </a:r>
            <a:r>
              <a:rPr sz="3600" spc="-90" dirty="0">
                <a:latin typeface="Trebuchet MS"/>
                <a:cs typeface="Trebuchet MS"/>
              </a:rPr>
              <a:t>тардан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аула</a:t>
            </a:r>
            <a:r>
              <a:rPr sz="3600" spc="-90" dirty="0">
                <a:latin typeface="Microsoft Sans Serif"/>
                <a:cs typeface="Microsoft Sans Serif"/>
              </a:rPr>
              <a:t>қ</a:t>
            </a:r>
            <a:r>
              <a:rPr sz="3600" spc="-50" dirty="0">
                <a:latin typeface="Microsoft Sans Serif"/>
                <a:cs typeface="Microsoft Sans Serif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болы</a:t>
            </a:r>
            <a:r>
              <a:rPr sz="3600" spc="-60" dirty="0">
                <a:latin typeface="Microsoft Sans Serif"/>
                <a:cs typeface="Microsoft Sans Serif"/>
              </a:rPr>
              <a:t>ң</a:t>
            </a:r>
            <a:r>
              <a:rPr sz="3600" spc="-60" dirty="0">
                <a:latin typeface="Trebuchet MS"/>
                <a:cs typeface="Trebuchet MS"/>
              </a:rPr>
              <a:t>ыз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-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90" dirty="0">
                <a:latin typeface="Trebuchet MS"/>
                <a:cs typeface="Trebuchet MS"/>
              </a:rPr>
              <a:t>с</a:t>
            </a:r>
            <a:r>
              <a:rPr sz="3600" spc="-90" dirty="0">
                <a:latin typeface="Microsoft Sans Serif"/>
                <a:cs typeface="Microsoft Sans Serif"/>
              </a:rPr>
              <a:t>ұ</a:t>
            </a:r>
            <a:r>
              <a:rPr sz="3600" spc="-90" dirty="0">
                <a:latin typeface="Trebuchet MS"/>
                <a:cs typeface="Trebuchet MS"/>
              </a:rPr>
              <a:t>ра</a:t>
            </a:r>
            <a:r>
              <a:rPr sz="3600" spc="-90" dirty="0">
                <a:latin typeface="Microsoft Sans Serif"/>
                <a:cs typeface="Microsoft Sans Serif"/>
              </a:rPr>
              <a:t>қ</a:t>
            </a:r>
            <a:r>
              <a:rPr sz="3600" spc="-90" dirty="0">
                <a:latin typeface="Trebuchet MS"/>
                <a:cs typeface="Trebuchet MS"/>
              </a:rPr>
              <a:t>тары</a:t>
            </a:r>
            <a:r>
              <a:rPr sz="3600" spc="-90" dirty="0">
                <a:latin typeface="Microsoft Sans Serif"/>
                <a:cs typeface="Microsoft Sans Serif"/>
              </a:rPr>
              <a:t>ң</a:t>
            </a:r>
            <a:r>
              <a:rPr sz="3600" spc="-90" dirty="0">
                <a:latin typeface="Trebuchet MS"/>
                <a:cs typeface="Trebuchet MS"/>
              </a:rPr>
              <a:t>ыз</a:t>
            </a:r>
            <a:r>
              <a:rPr sz="3600" spc="-90" dirty="0">
                <a:latin typeface="Microsoft Sans Serif"/>
                <a:cs typeface="Microsoft Sans Serif"/>
              </a:rPr>
              <a:t>ғ</a:t>
            </a:r>
            <a:r>
              <a:rPr sz="3600" spc="-90" dirty="0">
                <a:latin typeface="Trebuchet MS"/>
                <a:cs typeface="Trebuchet MS"/>
              </a:rPr>
              <a:t>а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45" dirty="0">
                <a:latin typeface="Trebuchet MS"/>
                <a:cs typeface="Trebuchet MS"/>
              </a:rPr>
              <a:t>контекст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осы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</a:t>
            </a:r>
            <a:endParaRPr sz="3600">
              <a:latin typeface="Trebuchet MS"/>
              <a:cs typeface="Trebuchet MS"/>
            </a:endParaRPr>
          </a:p>
          <a:p>
            <a:pPr marL="900430" lvl="1" indent="-384810">
              <a:lnSpc>
                <a:spcPct val="100000"/>
              </a:lnSpc>
              <a:spcBef>
                <a:spcPts val="2265"/>
              </a:spcBef>
              <a:buSzPct val="122222"/>
              <a:buFont typeface="Microsoft Sans Serif"/>
              <a:buChar char="•"/>
              <a:tabLst>
                <a:tab pos="900430" algn="l"/>
              </a:tabLst>
            </a:pPr>
            <a:r>
              <a:rPr sz="3600" i="1" dirty="0">
                <a:latin typeface="Arial"/>
                <a:cs typeface="Arial"/>
              </a:rPr>
              <a:t>Мысалы:</a:t>
            </a:r>
            <a:r>
              <a:rPr sz="3600" i="1" spc="-13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«Білім</a:t>
            </a:r>
            <a:r>
              <a:rPr sz="3600" i="1" spc="-12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берудегі</a:t>
            </a:r>
            <a:r>
              <a:rPr sz="3600" i="1" spc="-13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GPT</a:t>
            </a:r>
            <a:r>
              <a:rPr sz="3600" i="1" spc="-12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үлгілерін</a:t>
            </a:r>
            <a:r>
              <a:rPr sz="3600" i="1" spc="-13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қолдануды</a:t>
            </a:r>
            <a:r>
              <a:rPr sz="3600" i="1" spc="-125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сипаттаңыз».</a:t>
            </a:r>
            <a:endParaRPr sz="3600">
              <a:latin typeface="Arial"/>
              <a:cs typeface="Arial"/>
            </a:endParaRPr>
          </a:p>
          <a:p>
            <a:pPr marL="440055" indent="-427355">
              <a:lnSpc>
                <a:spcPct val="100000"/>
              </a:lnSpc>
              <a:spcBef>
                <a:spcPts val="2300"/>
              </a:spcBef>
              <a:buAutoNum type="arabicPeriod"/>
              <a:tabLst>
                <a:tab pos="440055" algn="l"/>
              </a:tabLst>
            </a:pPr>
            <a:r>
              <a:rPr sz="3600" b="1" dirty="0">
                <a:latin typeface="Arial"/>
                <a:cs typeface="Arial"/>
              </a:rPr>
              <a:t>Мәтінмәнді</a:t>
            </a:r>
            <a:r>
              <a:rPr sz="3600" b="1" spc="-23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пайдаланыңыз</a:t>
            </a:r>
            <a:endParaRPr sz="3600">
              <a:latin typeface="Arial"/>
              <a:cs typeface="Arial"/>
            </a:endParaRPr>
          </a:p>
          <a:p>
            <a:pPr marL="899794" lvl="1" indent="-384175">
              <a:lnSpc>
                <a:spcPct val="100000"/>
              </a:lnSpc>
              <a:spcBef>
                <a:spcPts val="2635"/>
              </a:spcBef>
              <a:buSzPct val="122222"/>
              <a:buChar char="•"/>
              <a:tabLst>
                <a:tab pos="899794" algn="l"/>
              </a:tabLst>
            </a:pPr>
            <a:r>
              <a:rPr sz="3600" spc="-40" dirty="0">
                <a:latin typeface="Trebuchet MS"/>
                <a:cs typeface="Trebuchet MS"/>
              </a:rPr>
              <a:t>С</a:t>
            </a:r>
            <a:r>
              <a:rPr sz="3600" spc="-40" dirty="0">
                <a:latin typeface="Microsoft Sans Serif"/>
                <a:cs typeface="Microsoft Sans Serif"/>
              </a:rPr>
              <a:t>ұ</a:t>
            </a:r>
            <a:r>
              <a:rPr sz="3600" spc="-40" dirty="0">
                <a:latin typeface="Trebuchet MS"/>
                <a:cs typeface="Trebuchet MS"/>
              </a:rPr>
              <a:t>ра</a:t>
            </a:r>
            <a:r>
              <a:rPr sz="3600" spc="-40" dirty="0">
                <a:latin typeface="Microsoft Sans Serif"/>
                <a:cs typeface="Microsoft Sans Serif"/>
              </a:rPr>
              <a:t>қ</a:t>
            </a:r>
            <a:r>
              <a:rPr sz="3600" spc="-40" dirty="0">
                <a:latin typeface="Trebuchet MS"/>
                <a:cs typeface="Trebuchet MS"/>
              </a:rPr>
              <a:t>тарды</a:t>
            </a:r>
            <a:r>
              <a:rPr sz="3600" spc="-23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тапсырманы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spc="-110" dirty="0">
                <a:latin typeface="Microsoft Sans Serif"/>
                <a:cs typeface="Microsoft Sans Serif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ма</a:t>
            </a:r>
            <a:r>
              <a:rPr sz="3600" spc="-40" dirty="0">
                <a:latin typeface="Microsoft Sans Serif"/>
                <a:cs typeface="Microsoft Sans Serif"/>
              </a:rPr>
              <a:t>қ</a:t>
            </a:r>
            <a:r>
              <a:rPr sz="3600" spc="-40" dirty="0">
                <a:latin typeface="Trebuchet MS"/>
                <a:cs typeface="Trebuchet MS"/>
              </a:rPr>
              <a:t>сатымен</a:t>
            </a:r>
            <a:r>
              <a:rPr sz="3600" spc="-229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байланыстыры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ыз.</a:t>
            </a:r>
            <a:endParaRPr sz="3600">
              <a:latin typeface="Trebuchet MS"/>
              <a:cs typeface="Trebuchet MS"/>
            </a:endParaRPr>
          </a:p>
          <a:p>
            <a:pPr marL="899794" lvl="1" indent="-384175">
              <a:lnSpc>
                <a:spcPct val="100000"/>
              </a:lnSpc>
              <a:spcBef>
                <a:spcPts val="2295"/>
              </a:spcBef>
              <a:buSzPct val="122222"/>
              <a:buChar char="•"/>
              <a:tabLst>
                <a:tab pos="899794" algn="l"/>
              </a:tabLst>
            </a:pPr>
            <a:r>
              <a:rPr sz="3600" dirty="0">
                <a:latin typeface="Trebuchet MS"/>
                <a:cs typeface="Trebuchet MS"/>
              </a:rPr>
              <a:t>Мысалдар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мен</a:t>
            </a:r>
            <a:r>
              <a:rPr sz="3600" spc="-1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контекст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осы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80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7000" spc="-215" dirty="0">
                <a:latin typeface="Arial"/>
                <a:cs typeface="Arial"/>
              </a:rPr>
              <a:t>Сұрау</a:t>
            </a:r>
            <a:r>
              <a:rPr sz="7000" spc="-470" dirty="0">
                <a:latin typeface="Arial"/>
                <a:cs typeface="Arial"/>
              </a:rPr>
              <a:t> </a:t>
            </a:r>
            <a:r>
              <a:rPr sz="7000" spc="-204" dirty="0">
                <a:latin typeface="Arial"/>
                <a:cs typeface="Arial"/>
              </a:rPr>
              <a:t>түрлері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289" y="2403411"/>
            <a:ext cx="13926185" cy="666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125" indent="-47942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92125" algn="l"/>
              </a:tabLst>
            </a:pPr>
            <a:r>
              <a:rPr sz="3400" b="1" spc="-10" dirty="0">
                <a:latin typeface="Arial"/>
                <a:cs typeface="Arial"/>
              </a:rPr>
              <a:t>Нұсқаулық:</a:t>
            </a:r>
            <a:endParaRPr sz="3400">
              <a:latin typeface="Arial"/>
              <a:cs typeface="Arial"/>
            </a:endParaRPr>
          </a:p>
          <a:p>
            <a:pPr marL="796925" lvl="1" indent="-281305">
              <a:lnSpc>
                <a:spcPct val="100000"/>
              </a:lnSpc>
              <a:spcBef>
                <a:spcPts val="2825"/>
              </a:spcBef>
              <a:buChar char="•"/>
              <a:tabLst>
                <a:tab pos="796925" algn="l"/>
              </a:tabLst>
            </a:pPr>
            <a:r>
              <a:rPr sz="3400" dirty="0">
                <a:latin typeface="Trebuchet MS"/>
                <a:cs typeface="Trebuchet MS"/>
              </a:rPr>
              <a:t>Мысал:</a:t>
            </a:r>
            <a:r>
              <a:rPr sz="3400" spc="-195" dirty="0">
                <a:latin typeface="Trebuchet MS"/>
                <a:cs typeface="Trebuchet MS"/>
              </a:rPr>
              <a:t> </a:t>
            </a:r>
            <a:r>
              <a:rPr sz="3400" spc="-35" dirty="0">
                <a:latin typeface="Trebuchet MS"/>
                <a:cs typeface="Trebuchet MS"/>
              </a:rPr>
              <a:t>«Машиналы</a:t>
            </a:r>
            <a:r>
              <a:rPr sz="3400" spc="-35" dirty="0">
                <a:latin typeface="Microsoft Sans Serif"/>
                <a:cs typeface="Microsoft Sans Serif"/>
              </a:rPr>
              <a:t>қ</a:t>
            </a:r>
            <a:r>
              <a:rPr sz="3400" spc="-70" dirty="0">
                <a:latin typeface="Microsoft Sans Serif"/>
                <a:cs typeface="Microsoft Sans Serif"/>
              </a:rPr>
              <a:t> </a:t>
            </a:r>
            <a:r>
              <a:rPr sz="3400" spc="-50" dirty="0">
                <a:latin typeface="Trebuchet MS"/>
                <a:cs typeface="Trebuchet MS"/>
              </a:rPr>
              <a:t>о</a:t>
            </a:r>
            <a:r>
              <a:rPr sz="3400" spc="-50" dirty="0">
                <a:latin typeface="Microsoft Sans Serif"/>
                <a:cs typeface="Microsoft Sans Serif"/>
              </a:rPr>
              <a:t>қ</a:t>
            </a:r>
            <a:r>
              <a:rPr sz="3400" spc="-50" dirty="0">
                <a:latin typeface="Trebuchet MS"/>
                <a:cs typeface="Trebuchet MS"/>
              </a:rPr>
              <a:t>ыту</a:t>
            </a:r>
            <a:r>
              <a:rPr sz="3400" spc="-19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бойынша</a:t>
            </a:r>
            <a:r>
              <a:rPr sz="3400" spc="-19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лекция</a:t>
            </a:r>
            <a:r>
              <a:rPr sz="3400" spc="-19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конспектісін</a:t>
            </a:r>
            <a:r>
              <a:rPr sz="3400" spc="-19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жасау».</a:t>
            </a:r>
            <a:endParaRPr sz="3400">
              <a:latin typeface="Trebuchet MS"/>
              <a:cs typeface="Trebuchet MS"/>
            </a:endParaRPr>
          </a:p>
          <a:p>
            <a:pPr marL="492125" indent="-479425">
              <a:lnSpc>
                <a:spcPct val="100000"/>
              </a:lnSpc>
              <a:spcBef>
                <a:spcPts val="2765"/>
              </a:spcBef>
              <a:buAutoNum type="arabicPeriod"/>
              <a:tabLst>
                <a:tab pos="492125" algn="l"/>
              </a:tabLst>
            </a:pPr>
            <a:r>
              <a:rPr sz="3400" b="1" spc="-10" dirty="0">
                <a:latin typeface="Arial"/>
                <a:cs typeface="Arial"/>
              </a:rPr>
              <a:t>Анықтама:</a:t>
            </a:r>
            <a:endParaRPr sz="3400">
              <a:latin typeface="Arial"/>
              <a:cs typeface="Arial"/>
            </a:endParaRPr>
          </a:p>
          <a:p>
            <a:pPr marL="796925" lvl="1" indent="-281305">
              <a:lnSpc>
                <a:spcPct val="100000"/>
              </a:lnSpc>
              <a:spcBef>
                <a:spcPts val="2840"/>
              </a:spcBef>
              <a:buChar char="•"/>
              <a:tabLst>
                <a:tab pos="796925" algn="l"/>
              </a:tabLst>
            </a:pPr>
            <a:r>
              <a:rPr sz="3400" dirty="0">
                <a:latin typeface="Trebuchet MS"/>
                <a:cs typeface="Trebuchet MS"/>
              </a:rPr>
              <a:t>Мысал:</a:t>
            </a:r>
            <a:r>
              <a:rPr sz="3400" spc="-19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«Байес</a:t>
            </a:r>
            <a:r>
              <a:rPr sz="3400" spc="-19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теоремасы</a:t>
            </a:r>
            <a:r>
              <a:rPr sz="3400" spc="-18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дегеніміз</a:t>
            </a:r>
            <a:r>
              <a:rPr sz="3400" spc="-190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не?»</a:t>
            </a:r>
            <a:endParaRPr sz="3400">
              <a:latin typeface="Trebuchet MS"/>
              <a:cs typeface="Trebuchet MS"/>
            </a:endParaRPr>
          </a:p>
          <a:p>
            <a:pPr marL="492125" indent="-479425">
              <a:lnSpc>
                <a:spcPct val="100000"/>
              </a:lnSpc>
              <a:spcBef>
                <a:spcPts val="2765"/>
              </a:spcBef>
              <a:buAutoNum type="arabicPeriod"/>
              <a:tabLst>
                <a:tab pos="492125" algn="l"/>
              </a:tabLst>
            </a:pPr>
            <a:r>
              <a:rPr sz="3400" b="1" spc="-10" dirty="0">
                <a:latin typeface="Arial"/>
                <a:cs typeface="Arial"/>
              </a:rPr>
              <a:t>Шығармашылық:</a:t>
            </a:r>
            <a:endParaRPr sz="3400">
              <a:latin typeface="Arial"/>
              <a:cs typeface="Arial"/>
            </a:endParaRPr>
          </a:p>
          <a:p>
            <a:pPr marL="796925" lvl="1" indent="-281305">
              <a:lnSpc>
                <a:spcPct val="100000"/>
              </a:lnSpc>
              <a:spcBef>
                <a:spcPts val="2840"/>
              </a:spcBef>
              <a:buChar char="•"/>
              <a:tabLst>
                <a:tab pos="796925" algn="l"/>
              </a:tabLst>
            </a:pPr>
            <a:r>
              <a:rPr sz="3400" dirty="0">
                <a:latin typeface="Trebuchet MS"/>
                <a:cs typeface="Trebuchet MS"/>
              </a:rPr>
              <a:t>Мысалы: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«Роботтар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туралы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dirty="0">
                <a:latin typeface="Microsoft Sans Serif"/>
                <a:cs typeface="Microsoft Sans Serif"/>
              </a:rPr>
              <a:t>ә</a:t>
            </a:r>
            <a:r>
              <a:rPr sz="3400" dirty="0">
                <a:latin typeface="Trebuchet MS"/>
                <a:cs typeface="Trebuchet MS"/>
              </a:rPr>
              <a:t>зіл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жаз»</a:t>
            </a:r>
            <a:endParaRPr sz="3400">
              <a:latin typeface="Trebuchet MS"/>
              <a:cs typeface="Trebuchet MS"/>
            </a:endParaRPr>
          </a:p>
          <a:p>
            <a:pPr marL="492125" indent="-479425">
              <a:lnSpc>
                <a:spcPct val="100000"/>
              </a:lnSpc>
              <a:spcBef>
                <a:spcPts val="2770"/>
              </a:spcBef>
              <a:buAutoNum type="arabicPeriod"/>
              <a:tabLst>
                <a:tab pos="492125" algn="l"/>
              </a:tabLst>
            </a:pPr>
            <a:r>
              <a:rPr sz="3400" b="1" spc="-10" dirty="0">
                <a:latin typeface="Arial"/>
                <a:cs typeface="Arial"/>
              </a:rPr>
              <a:t>Аналитикалық:</a:t>
            </a:r>
            <a:endParaRPr sz="3400">
              <a:latin typeface="Arial"/>
              <a:cs typeface="Arial"/>
            </a:endParaRPr>
          </a:p>
          <a:p>
            <a:pPr marL="796925" lvl="1" indent="-281305">
              <a:lnSpc>
                <a:spcPct val="100000"/>
              </a:lnSpc>
              <a:spcBef>
                <a:spcPts val="2820"/>
              </a:spcBef>
              <a:buChar char="•"/>
              <a:tabLst>
                <a:tab pos="796925" algn="l"/>
              </a:tabLst>
            </a:pPr>
            <a:r>
              <a:rPr sz="3400" dirty="0">
                <a:latin typeface="Trebuchet MS"/>
                <a:cs typeface="Trebuchet MS"/>
              </a:rPr>
              <a:t>Мысал: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«Со</a:t>
            </a:r>
            <a:r>
              <a:rPr sz="3400" spc="-20" dirty="0">
                <a:latin typeface="Microsoft Sans Serif"/>
                <a:cs typeface="Microsoft Sans Serif"/>
              </a:rPr>
              <a:t>ңғ</a:t>
            </a:r>
            <a:r>
              <a:rPr sz="3400" spc="-20" dirty="0">
                <a:latin typeface="Trebuchet MS"/>
                <a:cs typeface="Trebuchet MS"/>
              </a:rPr>
              <a:t>ы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5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жылда</a:t>
            </a:r>
            <a:r>
              <a:rPr sz="3400" spc="-10" dirty="0">
                <a:latin typeface="Microsoft Sans Serif"/>
                <a:cs typeface="Microsoft Sans Serif"/>
              </a:rPr>
              <a:t>ғ</a:t>
            </a:r>
            <a:r>
              <a:rPr sz="3400" spc="-10" dirty="0">
                <a:latin typeface="Trebuchet MS"/>
                <a:cs typeface="Trebuchet MS"/>
              </a:rPr>
              <a:t>ы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сату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деректерін</a:t>
            </a:r>
            <a:r>
              <a:rPr sz="3400" spc="-17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талдау».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80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7000" dirty="0">
                <a:latin typeface="Arial"/>
                <a:cs typeface="Arial"/>
              </a:rPr>
              <a:t>Сұранысты</a:t>
            </a:r>
            <a:r>
              <a:rPr sz="7000" spc="-200" dirty="0">
                <a:latin typeface="Arial"/>
                <a:cs typeface="Arial"/>
              </a:rPr>
              <a:t> </a:t>
            </a:r>
            <a:r>
              <a:rPr sz="7000" spc="-10" dirty="0">
                <a:latin typeface="Arial"/>
                <a:cs typeface="Arial"/>
              </a:rPr>
              <a:t>кезең-</a:t>
            </a:r>
            <a:r>
              <a:rPr sz="7000" dirty="0">
                <a:latin typeface="Arial"/>
                <a:cs typeface="Arial"/>
              </a:rPr>
              <a:t>кезеңімен</a:t>
            </a:r>
            <a:r>
              <a:rPr sz="7000" spc="-200" dirty="0">
                <a:latin typeface="Arial"/>
                <a:cs typeface="Arial"/>
              </a:rPr>
              <a:t> </a:t>
            </a:r>
            <a:r>
              <a:rPr sz="7000" spc="-20" dirty="0">
                <a:latin typeface="Arial"/>
                <a:cs typeface="Arial"/>
              </a:rPr>
              <a:t>құру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273" y="3632200"/>
            <a:ext cx="5690870" cy="512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sz="3950" spc="-25" dirty="0">
                <a:latin typeface="Trebuchet MS"/>
                <a:cs typeface="Trebuchet MS"/>
              </a:rPr>
              <a:t>Ма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сатты</a:t>
            </a:r>
            <a:r>
              <a:rPr sz="3950" spc="-254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аны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та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ыз:</a:t>
            </a:r>
            <a:endParaRPr sz="3950">
              <a:latin typeface="Trebuchet MS"/>
              <a:cs typeface="Trebuchet MS"/>
            </a:endParaRPr>
          </a:p>
          <a:p>
            <a:pPr marL="584200">
              <a:lnSpc>
                <a:spcPct val="100000"/>
              </a:lnSpc>
            </a:pP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лшенетін</a:t>
            </a:r>
            <a:r>
              <a:rPr sz="3950" spc="-1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міндеттер.</a:t>
            </a:r>
            <a:endParaRPr sz="3950">
              <a:latin typeface="Trebuchet MS"/>
              <a:cs typeface="Trebuchet MS"/>
            </a:endParaRPr>
          </a:p>
          <a:p>
            <a:pPr marL="584200" marR="165100" indent="-571500">
              <a:lnSpc>
                <a:spcPct val="100000"/>
              </a:lnSpc>
              <a:spcBef>
                <a:spcPts val="2335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sz="3950" dirty="0">
                <a:latin typeface="Trebuchet MS"/>
                <a:cs typeface="Trebuchet MS"/>
              </a:rPr>
              <a:t>Тапсырма</a:t>
            </a:r>
            <a:r>
              <a:rPr sz="3950" spc="-10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контекстін т</a:t>
            </a:r>
            <a:r>
              <a:rPr sz="3950" spc="-10" dirty="0">
                <a:latin typeface="Microsoft Sans Serif"/>
                <a:cs typeface="Microsoft Sans Serif"/>
              </a:rPr>
              <a:t>ү</a:t>
            </a:r>
            <a:r>
              <a:rPr sz="3950" spc="-10" dirty="0">
                <a:latin typeface="Trebuchet MS"/>
                <a:cs typeface="Trebuchet MS"/>
              </a:rPr>
              <a:t>сіну.</a:t>
            </a:r>
            <a:endParaRPr sz="3950">
              <a:latin typeface="Trebuchet MS"/>
              <a:cs typeface="Trebuchet MS"/>
            </a:endParaRPr>
          </a:p>
          <a:p>
            <a:pPr marL="584200" marR="360045" indent="-571500">
              <a:lnSpc>
                <a:spcPct val="100000"/>
              </a:lnSpc>
              <a:spcBef>
                <a:spcPts val="2335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sz="3950" dirty="0">
                <a:latin typeface="Trebuchet MS"/>
                <a:cs typeface="Trebuchet MS"/>
              </a:rPr>
              <a:t>Жоба</a:t>
            </a:r>
            <a:r>
              <a:rPr sz="3950" spc="-10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жаса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dirty="0">
                <a:latin typeface="Trebuchet MS"/>
                <a:cs typeface="Trebuchet MS"/>
              </a:rPr>
              <a:t>ыз</a:t>
            </a:r>
            <a:r>
              <a:rPr sz="3950" spc="-100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ж</a:t>
            </a:r>
            <a:r>
              <a:rPr sz="3950" spc="-20" dirty="0">
                <a:latin typeface="Microsoft Sans Serif"/>
                <a:cs typeface="Microsoft Sans Serif"/>
              </a:rPr>
              <a:t>ә</a:t>
            </a:r>
            <a:r>
              <a:rPr sz="3950" spc="-20" dirty="0">
                <a:latin typeface="Trebuchet MS"/>
                <a:cs typeface="Trebuchet MS"/>
              </a:rPr>
              <a:t>не </a:t>
            </a:r>
            <a:r>
              <a:rPr sz="3950" dirty="0">
                <a:latin typeface="Trebuchet MS"/>
                <a:cs typeface="Trebuchet MS"/>
              </a:rPr>
              <a:t>оны</a:t>
            </a:r>
            <a:r>
              <a:rPr sz="3950" spc="-5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өң</a:t>
            </a:r>
            <a:r>
              <a:rPr sz="3950" spc="-10" dirty="0">
                <a:latin typeface="Trebuchet MS"/>
                <a:cs typeface="Trebuchet MS"/>
              </a:rPr>
              <a:t>де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</a:t>
            </a:r>
            <a:endParaRPr sz="3950">
              <a:latin typeface="Trebuchet MS"/>
              <a:cs typeface="Trebuchet MS"/>
            </a:endParaRPr>
          </a:p>
          <a:p>
            <a:pPr marL="583565" indent="-570865">
              <a:lnSpc>
                <a:spcPct val="100000"/>
              </a:lnSpc>
              <a:spcBef>
                <a:spcPts val="2335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sz="3950" spc="-10" dirty="0">
                <a:latin typeface="Trebuchet MS"/>
                <a:cs typeface="Trebuchet MS"/>
              </a:rPr>
              <a:t>Сына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1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2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ж</a:t>
            </a:r>
            <a:r>
              <a:rPr sz="3950" spc="-10" dirty="0">
                <a:latin typeface="Microsoft Sans Serif"/>
                <a:cs typeface="Microsoft Sans Serif"/>
              </a:rPr>
              <a:t>ө</a:t>
            </a:r>
            <a:r>
              <a:rPr sz="3950" spc="-10" dirty="0">
                <a:latin typeface="Trebuchet MS"/>
                <a:cs typeface="Trebuchet MS"/>
              </a:rPr>
              <a:t>ндеу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19" y="2654807"/>
              <a:ext cx="11768328" cy="6252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57026" y="5134114"/>
              <a:ext cx="2251075" cy="250190"/>
            </a:xfrm>
            <a:custGeom>
              <a:avLst/>
              <a:gdLst/>
              <a:ahLst/>
              <a:cxnLst/>
              <a:rect l="l" t="t" r="r" b="b"/>
              <a:pathLst>
                <a:path w="2251075" h="250189">
                  <a:moveTo>
                    <a:pt x="2250897" y="249910"/>
                  </a:moveTo>
                  <a:lnTo>
                    <a:pt x="0" y="249910"/>
                  </a:lnTo>
                  <a:lnTo>
                    <a:pt x="0" y="0"/>
                  </a:lnTo>
                  <a:lnTo>
                    <a:pt x="2250897" y="0"/>
                  </a:lnTo>
                  <a:lnTo>
                    <a:pt x="2250897" y="249910"/>
                  </a:lnTo>
                  <a:close/>
                </a:path>
              </a:pathLst>
            </a:custGeom>
            <a:solidFill>
              <a:srgbClr val="AA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5868" y="5180076"/>
              <a:ext cx="1014983" cy="1889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3147" y="5218176"/>
              <a:ext cx="835151" cy="1645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83906" y="7907972"/>
              <a:ext cx="2423160" cy="385445"/>
            </a:xfrm>
            <a:custGeom>
              <a:avLst/>
              <a:gdLst/>
              <a:ahLst/>
              <a:cxnLst/>
              <a:rect l="l" t="t" r="r" b="b"/>
              <a:pathLst>
                <a:path w="2423159" h="385445">
                  <a:moveTo>
                    <a:pt x="2423096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423096" y="0"/>
                  </a:lnTo>
                  <a:lnTo>
                    <a:pt x="2423096" y="385419"/>
                  </a:lnTo>
                  <a:close/>
                </a:path>
              </a:pathLst>
            </a:custGeom>
            <a:solidFill>
              <a:srgbClr val="AA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20" y="8019288"/>
              <a:ext cx="495300" cy="1691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365237" y="8060690"/>
              <a:ext cx="103505" cy="124460"/>
            </a:xfrm>
            <a:custGeom>
              <a:avLst/>
              <a:gdLst/>
              <a:ahLst/>
              <a:cxnLst/>
              <a:rect l="l" t="t" r="r" b="b"/>
              <a:pathLst>
                <a:path w="103505" h="124459">
                  <a:moveTo>
                    <a:pt x="103251" y="0"/>
                  </a:moveTo>
                  <a:lnTo>
                    <a:pt x="81280" y="0"/>
                  </a:lnTo>
                  <a:lnTo>
                    <a:pt x="81280" y="49530"/>
                  </a:lnTo>
                  <a:lnTo>
                    <a:pt x="21971" y="49530"/>
                  </a:lnTo>
                  <a:lnTo>
                    <a:pt x="21971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8580"/>
                  </a:lnTo>
                  <a:lnTo>
                    <a:pt x="0" y="124460"/>
                  </a:lnTo>
                  <a:lnTo>
                    <a:pt x="21971" y="124460"/>
                  </a:lnTo>
                  <a:lnTo>
                    <a:pt x="21971" y="68580"/>
                  </a:lnTo>
                  <a:lnTo>
                    <a:pt x="81280" y="68580"/>
                  </a:lnTo>
                  <a:lnTo>
                    <a:pt x="81280" y="124460"/>
                  </a:lnTo>
                  <a:lnTo>
                    <a:pt x="103251" y="124460"/>
                  </a:lnTo>
                  <a:lnTo>
                    <a:pt x="103251" y="68580"/>
                  </a:lnTo>
                  <a:lnTo>
                    <a:pt x="103251" y="49530"/>
                  </a:lnTo>
                  <a:lnTo>
                    <a:pt x="103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91716" y="8057388"/>
              <a:ext cx="112776" cy="1310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625828" y="8060690"/>
              <a:ext cx="103505" cy="124460"/>
            </a:xfrm>
            <a:custGeom>
              <a:avLst/>
              <a:gdLst/>
              <a:ahLst/>
              <a:cxnLst/>
              <a:rect l="l" t="t" r="r" b="b"/>
              <a:pathLst>
                <a:path w="103505" h="124459">
                  <a:moveTo>
                    <a:pt x="103251" y="0"/>
                  </a:moveTo>
                  <a:lnTo>
                    <a:pt x="81280" y="0"/>
                  </a:lnTo>
                  <a:lnTo>
                    <a:pt x="81280" y="49530"/>
                  </a:lnTo>
                  <a:lnTo>
                    <a:pt x="21971" y="49530"/>
                  </a:lnTo>
                  <a:lnTo>
                    <a:pt x="21971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8580"/>
                  </a:lnTo>
                  <a:lnTo>
                    <a:pt x="0" y="124460"/>
                  </a:lnTo>
                  <a:lnTo>
                    <a:pt x="21971" y="124460"/>
                  </a:lnTo>
                  <a:lnTo>
                    <a:pt x="21971" y="68580"/>
                  </a:lnTo>
                  <a:lnTo>
                    <a:pt x="81280" y="68580"/>
                  </a:lnTo>
                  <a:lnTo>
                    <a:pt x="81280" y="124460"/>
                  </a:lnTo>
                  <a:lnTo>
                    <a:pt x="103251" y="124460"/>
                  </a:lnTo>
                  <a:lnTo>
                    <a:pt x="103251" y="68580"/>
                  </a:lnTo>
                  <a:lnTo>
                    <a:pt x="103251" y="49530"/>
                  </a:lnTo>
                  <a:lnTo>
                    <a:pt x="103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9479" y="8057388"/>
              <a:ext cx="112776" cy="131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61464" y="8060435"/>
              <a:ext cx="103632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10459" y="8060435"/>
              <a:ext cx="108203" cy="1249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239098" y="8060232"/>
              <a:ext cx="102235" cy="125095"/>
            </a:xfrm>
            <a:custGeom>
              <a:avLst/>
              <a:gdLst/>
              <a:ahLst/>
              <a:cxnLst/>
              <a:rect l="l" t="t" r="r" b="b"/>
              <a:pathLst>
                <a:path w="102234" h="125095">
                  <a:moveTo>
                    <a:pt x="55625" y="124714"/>
                  </a:moveTo>
                  <a:lnTo>
                    <a:pt x="0" y="124714"/>
                  </a:lnTo>
                  <a:lnTo>
                    <a:pt x="0" y="0"/>
                  </a:lnTo>
                  <a:lnTo>
                    <a:pt x="23113" y="0"/>
                  </a:lnTo>
                  <a:lnTo>
                    <a:pt x="23113" y="48641"/>
                  </a:lnTo>
                  <a:lnTo>
                    <a:pt x="56896" y="48641"/>
                  </a:lnTo>
                  <a:lnTo>
                    <a:pt x="64896" y="49022"/>
                  </a:lnTo>
                  <a:lnTo>
                    <a:pt x="76326" y="51053"/>
                  </a:lnTo>
                  <a:lnTo>
                    <a:pt x="77977" y="51816"/>
                  </a:lnTo>
                  <a:lnTo>
                    <a:pt x="77977" y="65531"/>
                  </a:lnTo>
                  <a:lnTo>
                    <a:pt x="23113" y="65531"/>
                  </a:lnTo>
                  <a:lnTo>
                    <a:pt x="23113" y="107950"/>
                  </a:lnTo>
                  <a:lnTo>
                    <a:pt x="89160" y="107950"/>
                  </a:lnTo>
                  <a:lnTo>
                    <a:pt x="63500" y="123951"/>
                  </a:lnTo>
                  <a:lnTo>
                    <a:pt x="55625" y="124714"/>
                  </a:lnTo>
                  <a:close/>
                </a:path>
                <a:path w="102234" h="125095">
                  <a:moveTo>
                    <a:pt x="89160" y="107950"/>
                  </a:moveTo>
                  <a:lnTo>
                    <a:pt x="45973" y="107950"/>
                  </a:lnTo>
                  <a:lnTo>
                    <a:pt x="74294" y="99187"/>
                  </a:lnTo>
                  <a:lnTo>
                    <a:pt x="75691" y="96520"/>
                  </a:lnTo>
                  <a:lnTo>
                    <a:pt x="77215" y="93852"/>
                  </a:lnTo>
                  <a:lnTo>
                    <a:pt x="77977" y="90550"/>
                  </a:lnTo>
                  <a:lnTo>
                    <a:pt x="77977" y="51816"/>
                  </a:lnTo>
                  <a:lnTo>
                    <a:pt x="101853" y="80010"/>
                  </a:lnTo>
                  <a:lnTo>
                    <a:pt x="101853" y="92075"/>
                  </a:lnTo>
                  <a:lnTo>
                    <a:pt x="97916" y="102489"/>
                  </a:lnTo>
                  <a:lnTo>
                    <a:pt x="89160" y="107950"/>
                  </a:lnTo>
                  <a:close/>
                </a:path>
                <a:path w="102234" h="125095">
                  <a:moveTo>
                    <a:pt x="77977" y="82676"/>
                  </a:moveTo>
                  <a:lnTo>
                    <a:pt x="77342" y="79248"/>
                  </a:lnTo>
                  <a:lnTo>
                    <a:pt x="75818" y="76453"/>
                  </a:lnTo>
                  <a:lnTo>
                    <a:pt x="74421" y="73532"/>
                  </a:lnTo>
                  <a:lnTo>
                    <a:pt x="72135" y="71247"/>
                  </a:lnTo>
                  <a:lnTo>
                    <a:pt x="68833" y="69469"/>
                  </a:lnTo>
                  <a:lnTo>
                    <a:pt x="65404" y="67564"/>
                  </a:lnTo>
                  <a:lnTo>
                    <a:pt x="61467" y="66421"/>
                  </a:lnTo>
                  <a:lnTo>
                    <a:pt x="57150" y="66167"/>
                  </a:lnTo>
                  <a:lnTo>
                    <a:pt x="52704" y="65786"/>
                  </a:lnTo>
                  <a:lnTo>
                    <a:pt x="46481" y="65531"/>
                  </a:lnTo>
                  <a:lnTo>
                    <a:pt x="77977" y="65531"/>
                  </a:lnTo>
                  <a:lnTo>
                    <a:pt x="77977" y="82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56954" y="8057388"/>
              <a:ext cx="558177" cy="1584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869142" y="7907972"/>
              <a:ext cx="2310765" cy="385445"/>
            </a:xfrm>
            <a:custGeom>
              <a:avLst/>
              <a:gdLst/>
              <a:ahLst/>
              <a:cxnLst/>
              <a:rect l="l" t="t" r="r" b="b"/>
              <a:pathLst>
                <a:path w="2310765" h="385445">
                  <a:moveTo>
                    <a:pt x="2310714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310714" y="0"/>
                  </a:lnTo>
                  <a:lnTo>
                    <a:pt x="2310714" y="3854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20043" y="8029955"/>
              <a:ext cx="222503" cy="1600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263846" y="8069592"/>
              <a:ext cx="102870" cy="118110"/>
            </a:xfrm>
            <a:custGeom>
              <a:avLst/>
              <a:gdLst/>
              <a:ahLst/>
              <a:cxnLst/>
              <a:rect l="l" t="t" r="r" b="b"/>
              <a:pathLst>
                <a:path w="102870" h="118109">
                  <a:moveTo>
                    <a:pt x="102616" y="0"/>
                  </a:moveTo>
                  <a:lnTo>
                    <a:pt x="80772" y="0"/>
                  </a:lnTo>
                  <a:lnTo>
                    <a:pt x="80772" y="48247"/>
                  </a:lnTo>
                  <a:lnTo>
                    <a:pt x="21971" y="48247"/>
                  </a:lnTo>
                  <a:lnTo>
                    <a:pt x="21971" y="0"/>
                  </a:lnTo>
                  <a:lnTo>
                    <a:pt x="0" y="0"/>
                  </a:lnTo>
                  <a:lnTo>
                    <a:pt x="0" y="48247"/>
                  </a:lnTo>
                  <a:lnTo>
                    <a:pt x="0" y="64757"/>
                  </a:lnTo>
                  <a:lnTo>
                    <a:pt x="0" y="118097"/>
                  </a:lnTo>
                  <a:lnTo>
                    <a:pt x="21971" y="118097"/>
                  </a:lnTo>
                  <a:lnTo>
                    <a:pt x="21971" y="64757"/>
                  </a:lnTo>
                  <a:lnTo>
                    <a:pt x="80772" y="64757"/>
                  </a:lnTo>
                  <a:lnTo>
                    <a:pt x="80772" y="118097"/>
                  </a:lnTo>
                  <a:lnTo>
                    <a:pt x="102616" y="118097"/>
                  </a:lnTo>
                  <a:lnTo>
                    <a:pt x="102616" y="64757"/>
                  </a:lnTo>
                  <a:lnTo>
                    <a:pt x="102616" y="48247"/>
                  </a:lnTo>
                  <a:lnTo>
                    <a:pt x="102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87328" y="8066531"/>
              <a:ext cx="112775" cy="1234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21440" y="8066531"/>
              <a:ext cx="225551" cy="1645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777421" y="8069592"/>
              <a:ext cx="114935" cy="147320"/>
            </a:xfrm>
            <a:custGeom>
              <a:avLst/>
              <a:gdLst/>
              <a:ahLst/>
              <a:cxnLst/>
              <a:rect l="l" t="t" r="r" b="b"/>
              <a:pathLst>
                <a:path w="114934" h="147320">
                  <a:moveTo>
                    <a:pt x="114681" y="101600"/>
                  </a:moveTo>
                  <a:lnTo>
                    <a:pt x="101727" y="101600"/>
                  </a:lnTo>
                  <a:lnTo>
                    <a:pt x="101727" y="0"/>
                  </a:lnTo>
                  <a:lnTo>
                    <a:pt x="79883" y="0"/>
                  </a:lnTo>
                  <a:lnTo>
                    <a:pt x="79883" y="101600"/>
                  </a:lnTo>
                  <a:lnTo>
                    <a:pt x="21971" y="101600"/>
                  </a:lnTo>
                  <a:lnTo>
                    <a:pt x="21971" y="0"/>
                  </a:lnTo>
                  <a:lnTo>
                    <a:pt x="0" y="0"/>
                  </a:lnTo>
                  <a:lnTo>
                    <a:pt x="0" y="101600"/>
                  </a:lnTo>
                  <a:lnTo>
                    <a:pt x="0" y="118097"/>
                  </a:lnTo>
                  <a:lnTo>
                    <a:pt x="94361" y="118097"/>
                  </a:lnTo>
                  <a:lnTo>
                    <a:pt x="94361" y="147307"/>
                  </a:lnTo>
                  <a:lnTo>
                    <a:pt x="114681" y="147307"/>
                  </a:lnTo>
                  <a:lnTo>
                    <a:pt x="114681" y="118097"/>
                  </a:lnTo>
                  <a:lnTo>
                    <a:pt x="114681" y="10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14631" y="8069580"/>
              <a:ext cx="227075" cy="1173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34671" y="8069580"/>
              <a:ext cx="102107" cy="1173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356401" y="8070012"/>
              <a:ext cx="96520" cy="118110"/>
            </a:xfrm>
            <a:custGeom>
              <a:avLst/>
              <a:gdLst/>
              <a:ahLst/>
              <a:cxnLst/>
              <a:rect l="l" t="t" r="r" b="b"/>
              <a:pathLst>
                <a:path w="96520" h="118109">
                  <a:moveTo>
                    <a:pt x="52704" y="117983"/>
                  </a:moveTo>
                  <a:lnTo>
                    <a:pt x="0" y="117983"/>
                  </a:lnTo>
                  <a:lnTo>
                    <a:pt x="0" y="0"/>
                  </a:lnTo>
                  <a:lnTo>
                    <a:pt x="21970" y="0"/>
                  </a:lnTo>
                  <a:lnTo>
                    <a:pt x="21970" y="45974"/>
                  </a:lnTo>
                  <a:lnTo>
                    <a:pt x="53847" y="45974"/>
                  </a:lnTo>
                  <a:lnTo>
                    <a:pt x="61467" y="46354"/>
                  </a:lnTo>
                  <a:lnTo>
                    <a:pt x="66801" y="47244"/>
                  </a:lnTo>
                  <a:lnTo>
                    <a:pt x="72262" y="48260"/>
                  </a:lnTo>
                  <a:lnTo>
                    <a:pt x="73913" y="49022"/>
                  </a:lnTo>
                  <a:lnTo>
                    <a:pt x="73913" y="62102"/>
                  </a:lnTo>
                  <a:lnTo>
                    <a:pt x="21970" y="62102"/>
                  </a:lnTo>
                  <a:lnTo>
                    <a:pt x="21970" y="102108"/>
                  </a:lnTo>
                  <a:lnTo>
                    <a:pt x="89788" y="102108"/>
                  </a:lnTo>
                  <a:lnTo>
                    <a:pt x="86740" y="105410"/>
                  </a:lnTo>
                  <a:lnTo>
                    <a:pt x="82295" y="108203"/>
                  </a:lnTo>
                  <a:lnTo>
                    <a:pt x="77215" y="111760"/>
                  </a:lnTo>
                  <a:lnTo>
                    <a:pt x="71754" y="114300"/>
                  </a:lnTo>
                  <a:lnTo>
                    <a:pt x="65912" y="115824"/>
                  </a:lnTo>
                  <a:lnTo>
                    <a:pt x="60197" y="117221"/>
                  </a:lnTo>
                  <a:lnTo>
                    <a:pt x="52704" y="117983"/>
                  </a:lnTo>
                  <a:close/>
                </a:path>
                <a:path w="96520" h="118109">
                  <a:moveTo>
                    <a:pt x="89788" y="102108"/>
                  </a:moveTo>
                  <a:lnTo>
                    <a:pt x="43433" y="102108"/>
                  </a:lnTo>
                  <a:lnTo>
                    <a:pt x="73913" y="85598"/>
                  </a:lnTo>
                  <a:lnTo>
                    <a:pt x="73913" y="49022"/>
                  </a:lnTo>
                  <a:lnTo>
                    <a:pt x="77596" y="50419"/>
                  </a:lnTo>
                  <a:lnTo>
                    <a:pt x="82930" y="54101"/>
                  </a:lnTo>
                  <a:lnTo>
                    <a:pt x="96392" y="75692"/>
                  </a:lnTo>
                  <a:lnTo>
                    <a:pt x="96392" y="87122"/>
                  </a:lnTo>
                  <a:lnTo>
                    <a:pt x="95122" y="92328"/>
                  </a:lnTo>
                  <a:lnTo>
                    <a:pt x="92582" y="96900"/>
                  </a:lnTo>
                  <a:lnTo>
                    <a:pt x="90169" y="101600"/>
                  </a:lnTo>
                  <a:lnTo>
                    <a:pt x="89788" y="102108"/>
                  </a:lnTo>
                  <a:close/>
                </a:path>
                <a:path w="96520" h="118109">
                  <a:moveTo>
                    <a:pt x="73913" y="78104"/>
                  </a:moveTo>
                  <a:lnTo>
                    <a:pt x="49910" y="62102"/>
                  </a:lnTo>
                  <a:lnTo>
                    <a:pt x="73913" y="62102"/>
                  </a:lnTo>
                  <a:lnTo>
                    <a:pt x="73913" y="78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67907" y="8066531"/>
              <a:ext cx="528764" cy="1493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42376" y="7907972"/>
              <a:ext cx="2423160" cy="385445"/>
            </a:xfrm>
            <a:custGeom>
              <a:avLst/>
              <a:gdLst/>
              <a:ahLst/>
              <a:cxnLst/>
              <a:rect l="l" t="t" r="r" b="b"/>
              <a:pathLst>
                <a:path w="2423159" h="385445">
                  <a:moveTo>
                    <a:pt x="2423096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423096" y="0"/>
                  </a:lnTo>
                  <a:lnTo>
                    <a:pt x="2423096" y="385419"/>
                  </a:lnTo>
                  <a:close/>
                </a:path>
              </a:pathLst>
            </a:custGeom>
            <a:solidFill>
              <a:srgbClr val="AA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6823" y="8033004"/>
              <a:ext cx="975359" cy="1783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178303" y="8070900"/>
              <a:ext cx="546100" cy="127635"/>
            </a:xfrm>
            <a:custGeom>
              <a:avLst/>
              <a:gdLst/>
              <a:ahLst/>
              <a:cxnLst/>
              <a:rect l="l" t="t" r="r" b="b"/>
              <a:pathLst>
                <a:path w="546100" h="127634">
                  <a:moveTo>
                    <a:pt x="102616" y="2794"/>
                  </a:moveTo>
                  <a:lnTo>
                    <a:pt x="79756" y="2794"/>
                  </a:lnTo>
                  <a:lnTo>
                    <a:pt x="51562" y="58674"/>
                  </a:lnTo>
                  <a:lnTo>
                    <a:pt x="22479" y="2794"/>
                  </a:lnTo>
                  <a:lnTo>
                    <a:pt x="0" y="2794"/>
                  </a:lnTo>
                  <a:lnTo>
                    <a:pt x="0" y="103378"/>
                  </a:lnTo>
                  <a:lnTo>
                    <a:pt x="17399" y="103378"/>
                  </a:lnTo>
                  <a:lnTo>
                    <a:pt x="17399" y="24384"/>
                  </a:lnTo>
                  <a:lnTo>
                    <a:pt x="43815" y="75692"/>
                  </a:lnTo>
                  <a:lnTo>
                    <a:pt x="57658" y="75692"/>
                  </a:lnTo>
                  <a:lnTo>
                    <a:pt x="84201" y="24384"/>
                  </a:lnTo>
                  <a:lnTo>
                    <a:pt x="84201" y="103378"/>
                  </a:lnTo>
                  <a:lnTo>
                    <a:pt x="102616" y="103378"/>
                  </a:lnTo>
                  <a:lnTo>
                    <a:pt x="102616" y="2794"/>
                  </a:lnTo>
                  <a:close/>
                </a:path>
                <a:path w="546100" h="127634">
                  <a:moveTo>
                    <a:pt x="220599" y="53086"/>
                  </a:moveTo>
                  <a:lnTo>
                    <a:pt x="207645" y="14605"/>
                  </a:lnTo>
                  <a:lnTo>
                    <a:pt x="201295" y="9055"/>
                  </a:lnTo>
                  <a:lnTo>
                    <a:pt x="201295" y="53086"/>
                  </a:lnTo>
                  <a:lnTo>
                    <a:pt x="200787" y="62103"/>
                  </a:lnTo>
                  <a:lnTo>
                    <a:pt x="180848" y="91567"/>
                  </a:lnTo>
                  <a:lnTo>
                    <a:pt x="161544" y="91567"/>
                  </a:lnTo>
                  <a:lnTo>
                    <a:pt x="154178" y="88392"/>
                  </a:lnTo>
                  <a:lnTo>
                    <a:pt x="148844" y="81788"/>
                  </a:lnTo>
                  <a:lnTo>
                    <a:pt x="140970" y="53086"/>
                  </a:lnTo>
                  <a:lnTo>
                    <a:pt x="141478" y="44069"/>
                  </a:lnTo>
                  <a:lnTo>
                    <a:pt x="161544" y="14605"/>
                  </a:lnTo>
                  <a:lnTo>
                    <a:pt x="180848" y="14605"/>
                  </a:lnTo>
                  <a:lnTo>
                    <a:pt x="201295" y="53086"/>
                  </a:lnTo>
                  <a:lnTo>
                    <a:pt x="201295" y="9055"/>
                  </a:lnTo>
                  <a:lnTo>
                    <a:pt x="199898" y="7874"/>
                  </a:lnTo>
                  <a:lnTo>
                    <a:pt x="191389" y="3556"/>
                  </a:lnTo>
                  <a:lnTo>
                    <a:pt x="181864" y="889"/>
                  </a:lnTo>
                  <a:lnTo>
                    <a:pt x="171196" y="0"/>
                  </a:lnTo>
                  <a:lnTo>
                    <a:pt x="135382" y="13970"/>
                  </a:lnTo>
                  <a:lnTo>
                    <a:pt x="121666" y="53086"/>
                  </a:lnTo>
                  <a:lnTo>
                    <a:pt x="122555" y="64770"/>
                  </a:lnTo>
                  <a:lnTo>
                    <a:pt x="142240" y="98298"/>
                  </a:lnTo>
                  <a:lnTo>
                    <a:pt x="151003" y="102743"/>
                  </a:lnTo>
                  <a:lnTo>
                    <a:pt x="160655" y="105410"/>
                  </a:lnTo>
                  <a:lnTo>
                    <a:pt x="171196" y="106172"/>
                  </a:lnTo>
                  <a:lnTo>
                    <a:pt x="181864" y="105410"/>
                  </a:lnTo>
                  <a:lnTo>
                    <a:pt x="198297" y="91567"/>
                  </a:lnTo>
                  <a:lnTo>
                    <a:pt x="217170" y="75692"/>
                  </a:lnTo>
                  <a:lnTo>
                    <a:pt x="219710" y="65151"/>
                  </a:lnTo>
                  <a:lnTo>
                    <a:pt x="219735" y="64770"/>
                  </a:lnTo>
                  <a:lnTo>
                    <a:pt x="220599" y="53086"/>
                  </a:lnTo>
                  <a:close/>
                </a:path>
                <a:path w="546100" h="127634">
                  <a:moveTo>
                    <a:pt x="334124" y="103124"/>
                  </a:moveTo>
                  <a:lnTo>
                    <a:pt x="316865" y="103124"/>
                  </a:lnTo>
                  <a:lnTo>
                    <a:pt x="316865" y="127508"/>
                  </a:lnTo>
                  <a:lnTo>
                    <a:pt x="334124" y="127508"/>
                  </a:lnTo>
                  <a:lnTo>
                    <a:pt x="334124" y="103124"/>
                  </a:lnTo>
                  <a:close/>
                </a:path>
                <a:path w="546100" h="127634">
                  <a:moveTo>
                    <a:pt x="334137" y="88811"/>
                  </a:moveTo>
                  <a:lnTo>
                    <a:pt x="323202" y="88811"/>
                  </a:lnTo>
                  <a:lnTo>
                    <a:pt x="323215" y="2794"/>
                  </a:lnTo>
                  <a:lnTo>
                    <a:pt x="304546" y="2794"/>
                  </a:lnTo>
                  <a:lnTo>
                    <a:pt x="304546" y="17018"/>
                  </a:lnTo>
                  <a:lnTo>
                    <a:pt x="304546" y="88811"/>
                  </a:lnTo>
                  <a:lnTo>
                    <a:pt x="252298" y="88811"/>
                  </a:lnTo>
                  <a:lnTo>
                    <a:pt x="268605" y="48641"/>
                  </a:lnTo>
                  <a:lnTo>
                    <a:pt x="272796" y="17018"/>
                  </a:lnTo>
                  <a:lnTo>
                    <a:pt x="304546" y="17018"/>
                  </a:lnTo>
                  <a:lnTo>
                    <a:pt x="304546" y="2794"/>
                  </a:lnTo>
                  <a:lnTo>
                    <a:pt x="255270" y="2794"/>
                  </a:lnTo>
                  <a:lnTo>
                    <a:pt x="254889" y="16002"/>
                  </a:lnTo>
                  <a:lnTo>
                    <a:pt x="254800" y="17018"/>
                  </a:lnTo>
                  <a:lnTo>
                    <a:pt x="253873" y="28067"/>
                  </a:lnTo>
                  <a:lnTo>
                    <a:pt x="242443" y="72898"/>
                  </a:lnTo>
                  <a:lnTo>
                    <a:pt x="234035" y="88811"/>
                  </a:lnTo>
                  <a:lnTo>
                    <a:pt x="226568" y="88811"/>
                  </a:lnTo>
                  <a:lnTo>
                    <a:pt x="226568" y="126911"/>
                  </a:lnTo>
                  <a:lnTo>
                    <a:pt x="243967" y="126911"/>
                  </a:lnTo>
                  <a:lnTo>
                    <a:pt x="243967" y="102781"/>
                  </a:lnTo>
                  <a:lnTo>
                    <a:pt x="334137" y="102781"/>
                  </a:lnTo>
                  <a:lnTo>
                    <a:pt x="334137" y="88811"/>
                  </a:lnTo>
                  <a:close/>
                </a:path>
                <a:path w="546100" h="127634">
                  <a:moveTo>
                    <a:pt x="440042" y="41910"/>
                  </a:moveTo>
                  <a:lnTo>
                    <a:pt x="431660" y="14986"/>
                  </a:lnTo>
                  <a:lnTo>
                    <a:pt x="430644" y="13970"/>
                  </a:lnTo>
                  <a:lnTo>
                    <a:pt x="423786" y="7366"/>
                  </a:lnTo>
                  <a:lnTo>
                    <a:pt x="421881" y="6235"/>
                  </a:lnTo>
                  <a:lnTo>
                    <a:pt x="421881" y="41910"/>
                  </a:lnTo>
                  <a:lnTo>
                    <a:pt x="363347" y="41910"/>
                  </a:lnTo>
                  <a:lnTo>
                    <a:pt x="363728" y="37592"/>
                  </a:lnTo>
                  <a:lnTo>
                    <a:pt x="364617" y="33909"/>
                  </a:lnTo>
                  <a:lnTo>
                    <a:pt x="367538" y="27432"/>
                  </a:lnTo>
                  <a:lnTo>
                    <a:pt x="389623" y="13970"/>
                  </a:lnTo>
                  <a:lnTo>
                    <a:pt x="399529" y="13970"/>
                  </a:lnTo>
                  <a:lnTo>
                    <a:pt x="403720" y="14605"/>
                  </a:lnTo>
                  <a:lnTo>
                    <a:pt x="407149" y="16002"/>
                  </a:lnTo>
                  <a:lnTo>
                    <a:pt x="410959" y="17399"/>
                  </a:lnTo>
                  <a:lnTo>
                    <a:pt x="413499" y="19304"/>
                  </a:lnTo>
                  <a:lnTo>
                    <a:pt x="415531" y="21717"/>
                  </a:lnTo>
                  <a:lnTo>
                    <a:pt x="421881" y="41910"/>
                  </a:lnTo>
                  <a:lnTo>
                    <a:pt x="421881" y="6235"/>
                  </a:lnTo>
                  <a:lnTo>
                    <a:pt x="419087" y="4572"/>
                  </a:lnTo>
                  <a:lnTo>
                    <a:pt x="413880" y="2667"/>
                  </a:lnTo>
                  <a:lnTo>
                    <a:pt x="408673" y="1016"/>
                  </a:lnTo>
                  <a:lnTo>
                    <a:pt x="402450" y="0"/>
                  </a:lnTo>
                  <a:lnTo>
                    <a:pt x="395592" y="0"/>
                  </a:lnTo>
                  <a:lnTo>
                    <a:pt x="384670" y="1016"/>
                  </a:lnTo>
                  <a:lnTo>
                    <a:pt x="352425" y="22479"/>
                  </a:lnTo>
                  <a:lnTo>
                    <a:pt x="345313" y="42164"/>
                  </a:lnTo>
                  <a:lnTo>
                    <a:pt x="352679" y="84709"/>
                  </a:lnTo>
                  <a:lnTo>
                    <a:pt x="387591" y="104902"/>
                  </a:lnTo>
                  <a:lnTo>
                    <a:pt x="400037" y="105664"/>
                  </a:lnTo>
                  <a:lnTo>
                    <a:pt x="407530" y="105664"/>
                  </a:lnTo>
                  <a:lnTo>
                    <a:pt x="417436" y="103886"/>
                  </a:lnTo>
                  <a:lnTo>
                    <a:pt x="423405" y="102362"/>
                  </a:lnTo>
                  <a:lnTo>
                    <a:pt x="437883" y="97282"/>
                  </a:lnTo>
                  <a:lnTo>
                    <a:pt x="437883" y="90932"/>
                  </a:lnTo>
                  <a:lnTo>
                    <a:pt x="437883" y="78740"/>
                  </a:lnTo>
                  <a:lnTo>
                    <a:pt x="436867" y="78740"/>
                  </a:lnTo>
                  <a:lnTo>
                    <a:pt x="435343" y="79883"/>
                  </a:lnTo>
                  <a:lnTo>
                    <a:pt x="433438" y="81153"/>
                  </a:lnTo>
                  <a:lnTo>
                    <a:pt x="411848" y="89662"/>
                  </a:lnTo>
                  <a:lnTo>
                    <a:pt x="408571" y="90424"/>
                  </a:lnTo>
                  <a:lnTo>
                    <a:pt x="409384" y="90424"/>
                  </a:lnTo>
                  <a:lnTo>
                    <a:pt x="403974" y="90932"/>
                  </a:lnTo>
                  <a:lnTo>
                    <a:pt x="399910" y="90932"/>
                  </a:lnTo>
                  <a:lnTo>
                    <a:pt x="391782" y="90424"/>
                  </a:lnTo>
                  <a:lnTo>
                    <a:pt x="363982" y="63119"/>
                  </a:lnTo>
                  <a:lnTo>
                    <a:pt x="363347" y="54864"/>
                  </a:lnTo>
                  <a:lnTo>
                    <a:pt x="440042" y="54864"/>
                  </a:lnTo>
                  <a:lnTo>
                    <a:pt x="440042" y="41910"/>
                  </a:lnTo>
                  <a:close/>
                </a:path>
                <a:path w="546100" h="127634">
                  <a:moveTo>
                    <a:pt x="545960" y="2794"/>
                  </a:moveTo>
                  <a:lnTo>
                    <a:pt x="473062" y="2794"/>
                  </a:lnTo>
                  <a:lnTo>
                    <a:pt x="471919" y="34671"/>
                  </a:lnTo>
                  <a:lnTo>
                    <a:pt x="466839" y="77724"/>
                  </a:lnTo>
                  <a:lnTo>
                    <a:pt x="464553" y="82804"/>
                  </a:lnTo>
                  <a:lnTo>
                    <a:pt x="459981" y="86995"/>
                  </a:lnTo>
                  <a:lnTo>
                    <a:pt x="458584" y="87757"/>
                  </a:lnTo>
                  <a:lnTo>
                    <a:pt x="454520" y="88773"/>
                  </a:lnTo>
                  <a:lnTo>
                    <a:pt x="448297" y="88773"/>
                  </a:lnTo>
                  <a:lnTo>
                    <a:pt x="448297" y="103505"/>
                  </a:lnTo>
                  <a:lnTo>
                    <a:pt x="458965" y="103505"/>
                  </a:lnTo>
                  <a:lnTo>
                    <a:pt x="461886" y="103124"/>
                  </a:lnTo>
                  <a:lnTo>
                    <a:pt x="486016" y="67564"/>
                  </a:lnTo>
                  <a:lnTo>
                    <a:pt x="489318" y="17018"/>
                  </a:lnTo>
                  <a:lnTo>
                    <a:pt x="527291" y="17018"/>
                  </a:lnTo>
                  <a:lnTo>
                    <a:pt x="527291" y="103505"/>
                  </a:lnTo>
                  <a:lnTo>
                    <a:pt x="545960" y="103505"/>
                  </a:lnTo>
                  <a:lnTo>
                    <a:pt x="545960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52076" y="8074152"/>
              <a:ext cx="86868" cy="10058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25811" y="8040623"/>
              <a:ext cx="237744" cy="1341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439476" y="7775511"/>
              <a:ext cx="2523490" cy="650875"/>
            </a:xfrm>
            <a:custGeom>
              <a:avLst/>
              <a:gdLst/>
              <a:ahLst/>
              <a:cxnLst/>
              <a:rect l="l" t="t" r="r" b="b"/>
              <a:pathLst>
                <a:path w="2523490" h="650875">
                  <a:moveTo>
                    <a:pt x="2523299" y="650849"/>
                  </a:moveTo>
                  <a:lnTo>
                    <a:pt x="0" y="650849"/>
                  </a:lnTo>
                  <a:lnTo>
                    <a:pt x="0" y="0"/>
                  </a:lnTo>
                  <a:lnTo>
                    <a:pt x="2523299" y="0"/>
                  </a:lnTo>
                  <a:lnTo>
                    <a:pt x="2523299" y="65084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52620" y="7927847"/>
              <a:ext cx="1074419" cy="1661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843248" y="8173211"/>
              <a:ext cx="1680971" cy="13563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579684" y="5067693"/>
              <a:ext cx="2310765" cy="385445"/>
            </a:xfrm>
            <a:custGeom>
              <a:avLst/>
              <a:gdLst/>
              <a:ahLst/>
              <a:cxnLst/>
              <a:rect l="l" t="t" r="r" b="b"/>
              <a:pathLst>
                <a:path w="2310765" h="385445">
                  <a:moveTo>
                    <a:pt x="2310701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310701" y="0"/>
                  </a:lnTo>
                  <a:lnTo>
                    <a:pt x="2310701" y="385419"/>
                  </a:lnTo>
                  <a:close/>
                </a:path>
              </a:pathLst>
            </a:custGeom>
            <a:solidFill>
              <a:srgbClr val="AA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767048" y="5193791"/>
              <a:ext cx="411480" cy="1356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01388" y="5228844"/>
              <a:ext cx="94488" cy="975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21783" y="5225796"/>
              <a:ext cx="263651" cy="1021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609820" y="5228844"/>
              <a:ext cx="286511" cy="1203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90820" y="5225796"/>
              <a:ext cx="687323" cy="1356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802511" y="5067693"/>
              <a:ext cx="2310765" cy="385445"/>
            </a:xfrm>
            <a:custGeom>
              <a:avLst/>
              <a:gdLst/>
              <a:ahLst/>
              <a:cxnLst/>
              <a:rect l="l" t="t" r="r" b="b"/>
              <a:pathLst>
                <a:path w="2310765" h="385445">
                  <a:moveTo>
                    <a:pt x="2310714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310714" y="0"/>
                  </a:lnTo>
                  <a:lnTo>
                    <a:pt x="2310714" y="3854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55268" y="5190744"/>
              <a:ext cx="1147571" cy="188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175992" y="5230367"/>
              <a:ext cx="760476" cy="14935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044865" y="5067693"/>
              <a:ext cx="2310765" cy="385445"/>
            </a:xfrm>
            <a:custGeom>
              <a:avLst/>
              <a:gdLst/>
              <a:ahLst/>
              <a:cxnLst/>
              <a:rect l="l" t="t" r="r" b="b"/>
              <a:pathLst>
                <a:path w="2310765" h="385445">
                  <a:moveTo>
                    <a:pt x="2310701" y="385419"/>
                  </a:moveTo>
                  <a:lnTo>
                    <a:pt x="0" y="385419"/>
                  </a:lnTo>
                  <a:lnTo>
                    <a:pt x="0" y="0"/>
                  </a:lnTo>
                  <a:lnTo>
                    <a:pt x="2310701" y="0"/>
                  </a:lnTo>
                  <a:lnTo>
                    <a:pt x="2310701" y="3854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36242" y="5186692"/>
              <a:ext cx="116839" cy="153670"/>
            </a:xfrm>
            <a:custGeom>
              <a:avLst/>
              <a:gdLst/>
              <a:ahLst/>
              <a:cxnLst/>
              <a:rect l="l" t="t" r="r" b="b"/>
              <a:pathLst>
                <a:path w="116840" h="153670">
                  <a:moveTo>
                    <a:pt x="116586" y="0"/>
                  </a:moveTo>
                  <a:lnTo>
                    <a:pt x="0" y="0"/>
                  </a:lnTo>
                  <a:lnTo>
                    <a:pt x="0" y="17767"/>
                  </a:lnTo>
                  <a:lnTo>
                    <a:pt x="0" y="153657"/>
                  </a:lnTo>
                  <a:lnTo>
                    <a:pt x="21336" y="153657"/>
                  </a:lnTo>
                  <a:lnTo>
                    <a:pt x="21336" y="17767"/>
                  </a:lnTo>
                  <a:lnTo>
                    <a:pt x="116586" y="17767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31492" y="5204459"/>
              <a:ext cx="151091" cy="1371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501291" y="5224792"/>
              <a:ext cx="95250" cy="115570"/>
            </a:xfrm>
            <a:custGeom>
              <a:avLst/>
              <a:gdLst/>
              <a:ahLst/>
              <a:cxnLst/>
              <a:rect l="l" t="t" r="r" b="b"/>
              <a:pathLst>
                <a:path w="95250" h="115570">
                  <a:moveTo>
                    <a:pt x="95110" y="0"/>
                  </a:moveTo>
                  <a:lnTo>
                    <a:pt x="74917" y="0"/>
                  </a:lnTo>
                  <a:lnTo>
                    <a:pt x="74917" y="46977"/>
                  </a:lnTo>
                  <a:lnTo>
                    <a:pt x="20320" y="46977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46977"/>
                  </a:lnTo>
                  <a:lnTo>
                    <a:pt x="0" y="63500"/>
                  </a:lnTo>
                  <a:lnTo>
                    <a:pt x="0" y="115557"/>
                  </a:lnTo>
                  <a:lnTo>
                    <a:pt x="20320" y="115557"/>
                  </a:lnTo>
                  <a:lnTo>
                    <a:pt x="20320" y="63500"/>
                  </a:lnTo>
                  <a:lnTo>
                    <a:pt x="95110" y="63500"/>
                  </a:lnTo>
                  <a:lnTo>
                    <a:pt x="95110" y="46977"/>
                  </a:lnTo>
                  <a:lnTo>
                    <a:pt x="95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76208" y="5224271"/>
              <a:ext cx="142595" cy="11607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49283" y="5224271"/>
              <a:ext cx="111251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81871" y="5222747"/>
              <a:ext cx="96011" cy="1203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005723" y="5224792"/>
              <a:ext cx="95250" cy="115570"/>
            </a:xfrm>
            <a:custGeom>
              <a:avLst/>
              <a:gdLst/>
              <a:ahLst/>
              <a:cxnLst/>
              <a:rect l="l" t="t" r="r" b="b"/>
              <a:pathLst>
                <a:path w="95250" h="115570">
                  <a:moveTo>
                    <a:pt x="95110" y="0"/>
                  </a:moveTo>
                  <a:lnTo>
                    <a:pt x="74917" y="0"/>
                  </a:lnTo>
                  <a:lnTo>
                    <a:pt x="74917" y="46977"/>
                  </a:lnTo>
                  <a:lnTo>
                    <a:pt x="20320" y="46977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46977"/>
                  </a:lnTo>
                  <a:lnTo>
                    <a:pt x="0" y="63500"/>
                  </a:lnTo>
                  <a:lnTo>
                    <a:pt x="0" y="115557"/>
                  </a:lnTo>
                  <a:lnTo>
                    <a:pt x="20320" y="115557"/>
                  </a:lnTo>
                  <a:lnTo>
                    <a:pt x="20320" y="63500"/>
                  </a:lnTo>
                  <a:lnTo>
                    <a:pt x="95110" y="63500"/>
                  </a:lnTo>
                  <a:lnTo>
                    <a:pt x="95110" y="46977"/>
                  </a:lnTo>
                  <a:lnTo>
                    <a:pt x="95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80639" y="5224271"/>
              <a:ext cx="142608" cy="11607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244583" y="5221223"/>
              <a:ext cx="103631" cy="1203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36607" y="5222747"/>
              <a:ext cx="455675" cy="1447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915143" y="5224271"/>
              <a:ext cx="99059" cy="114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44683" y="5224271"/>
              <a:ext cx="99059" cy="1143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80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7000" dirty="0">
                <a:latin typeface="Arial"/>
                <a:cs typeface="Arial"/>
              </a:rPr>
              <a:t>Тапсырмаларды</a:t>
            </a:r>
            <a:r>
              <a:rPr sz="7000" spc="-235" dirty="0">
                <a:latin typeface="Arial"/>
                <a:cs typeface="Arial"/>
              </a:rPr>
              <a:t> </a:t>
            </a:r>
            <a:r>
              <a:rPr sz="7000" dirty="0">
                <a:latin typeface="Arial"/>
                <a:cs typeface="Arial"/>
              </a:rPr>
              <a:t>бір</a:t>
            </a:r>
            <a:r>
              <a:rPr sz="7000" spc="-235" dirty="0">
                <a:latin typeface="Arial"/>
                <a:cs typeface="Arial"/>
              </a:rPr>
              <a:t> </a:t>
            </a:r>
            <a:r>
              <a:rPr sz="7000" dirty="0">
                <a:latin typeface="Arial"/>
                <a:cs typeface="Arial"/>
              </a:rPr>
              <a:t>топқа</a:t>
            </a:r>
            <a:r>
              <a:rPr sz="7000" spc="-240" dirty="0">
                <a:latin typeface="Arial"/>
                <a:cs typeface="Arial"/>
              </a:rPr>
              <a:t> </a:t>
            </a:r>
            <a:r>
              <a:rPr sz="7000" spc="-10" dirty="0">
                <a:latin typeface="Arial"/>
                <a:cs typeface="Arial"/>
              </a:rPr>
              <a:t>жинаңыз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3665" y="2863646"/>
            <a:ext cx="9304020" cy="601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spc="-10" dirty="0">
                <a:latin typeface="Microsoft Sans Serif"/>
                <a:cs typeface="Microsoft Sans Serif"/>
              </a:rPr>
              <a:t>Өң</a:t>
            </a:r>
            <a:r>
              <a:rPr sz="3950" spc="-10" dirty="0">
                <a:latin typeface="Trebuchet MS"/>
                <a:cs typeface="Trebuchet MS"/>
              </a:rPr>
              <a:t>делетін</a:t>
            </a:r>
            <a:r>
              <a:rPr sz="3950" spc="-2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тінні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-165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мысалы:</a:t>
            </a:r>
            <a:endParaRPr sz="3950">
              <a:latin typeface="Trebuchet MS"/>
              <a:cs typeface="Trebuchet MS"/>
            </a:endParaRPr>
          </a:p>
          <a:p>
            <a:pPr marL="1018540">
              <a:lnSpc>
                <a:spcPts val="3315"/>
              </a:lnSpc>
              <a:spcBef>
                <a:spcPts val="2095"/>
              </a:spcBef>
            </a:pPr>
            <a:r>
              <a:rPr sz="2800" dirty="0">
                <a:latin typeface="Courier New"/>
                <a:cs typeface="Courier New"/>
              </a:rPr>
              <a:t>[Агент]</a:t>
            </a:r>
            <a:r>
              <a:rPr sz="2800" spc="-10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2025-01-</a:t>
            </a:r>
            <a:r>
              <a:rPr sz="2800" dirty="0">
                <a:latin typeface="Courier New"/>
                <a:cs typeface="Courier New"/>
              </a:rPr>
              <a:t>24</a:t>
            </a:r>
            <a:r>
              <a:rPr sz="2800" spc="-9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10:02:23+00:00:</a:t>
            </a:r>
            <a:r>
              <a:rPr sz="2800" spc="-90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Мен</a:t>
            </a: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320"/>
              </a:lnSpc>
            </a:pPr>
            <a:r>
              <a:rPr sz="2800" dirty="0">
                <a:latin typeface="Courier New"/>
                <a:cs typeface="Courier New"/>
              </a:rPr>
              <a:t>қалай</a:t>
            </a:r>
            <a:r>
              <a:rPr sz="2800" spc="-12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аламынкөмектесемін</a:t>
            </a:r>
            <a:r>
              <a:rPr sz="2800" spc="-125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бе?</a:t>
            </a:r>
            <a:endParaRPr sz="2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279"/>
              </a:lnSpc>
            </a:pPr>
            <a:r>
              <a:rPr sz="2800" dirty="0">
                <a:latin typeface="Courier New"/>
                <a:cs typeface="Courier New"/>
              </a:rPr>
              <a:t>[Клиент]</a:t>
            </a:r>
            <a:r>
              <a:rPr sz="2800" spc="-9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2025-01-</a:t>
            </a:r>
            <a:r>
              <a:rPr sz="2800" dirty="0">
                <a:latin typeface="Courier New"/>
                <a:cs typeface="Courier New"/>
              </a:rPr>
              <a:t>24</a:t>
            </a:r>
            <a:r>
              <a:rPr sz="2800" spc="-9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10:03:15+00:00:</a:t>
            </a:r>
            <a:r>
              <a:rPr sz="2800" spc="-90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МЕН</a:t>
            </a: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279"/>
              </a:lnSpc>
            </a:pPr>
            <a:r>
              <a:rPr sz="2800" dirty="0">
                <a:latin typeface="Courier New"/>
                <a:cs typeface="Courier New"/>
              </a:rPr>
              <a:t>ТЕГІН</a:t>
            </a:r>
            <a:r>
              <a:rPr sz="2800" spc="-8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ТІРКЕЛІГІме</a:t>
            </a:r>
            <a:r>
              <a:rPr sz="2800" spc="-8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қосыла</a:t>
            </a:r>
            <a:r>
              <a:rPr sz="2800" spc="-8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алмаймын!</a:t>
            </a:r>
            <a:endParaRPr sz="2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320"/>
              </a:lnSpc>
            </a:pPr>
            <a:r>
              <a:rPr sz="2800" dirty="0">
                <a:latin typeface="Courier New"/>
                <a:cs typeface="Courier New"/>
              </a:rPr>
              <a:t>[Агент]</a:t>
            </a:r>
            <a:r>
              <a:rPr sz="2800" spc="-6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2025-01-</a:t>
            </a:r>
            <a:r>
              <a:rPr sz="2800" dirty="0">
                <a:latin typeface="Courier New"/>
                <a:cs typeface="Courier New"/>
              </a:rPr>
              <a:t>24</a:t>
            </a:r>
            <a:r>
              <a:rPr sz="2800" spc="-5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10:03:30+00:00:</a:t>
            </a:r>
            <a:endParaRPr sz="2800">
              <a:latin typeface="Courier New"/>
              <a:cs typeface="Courier New"/>
            </a:endParaRPr>
          </a:p>
          <a:p>
            <a:pPr marL="1018540" marR="1277620">
              <a:lnSpc>
                <a:spcPts val="3290"/>
              </a:lnSpc>
              <a:spcBef>
                <a:spcPts val="130"/>
              </a:spcBef>
            </a:pPr>
            <a:r>
              <a:rPr sz="2800" dirty="0">
                <a:latin typeface="Courier New"/>
                <a:cs typeface="Courier New"/>
              </a:rPr>
              <a:t>Бұл</a:t>
            </a:r>
            <a:r>
              <a:rPr sz="2800" spc="-6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сіздің</a:t>
            </a:r>
            <a:r>
              <a:rPr sz="2800" spc="-5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Caps</a:t>
            </a:r>
            <a:r>
              <a:rPr sz="2800" spc="-5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Lock</a:t>
            </a:r>
            <a:r>
              <a:rPr sz="2800" spc="-5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емес</a:t>
            </a:r>
            <a:r>
              <a:rPr sz="2800" spc="-5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екеніне </a:t>
            </a:r>
            <a:r>
              <a:rPr sz="2800" dirty="0">
                <a:latin typeface="Courier New"/>
                <a:cs typeface="Courier New"/>
              </a:rPr>
              <a:t>сенімдісіз</a:t>
            </a:r>
            <a:r>
              <a:rPr sz="2800" spc="-110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бе?</a:t>
            </a:r>
            <a:endParaRPr sz="2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345"/>
              </a:lnSpc>
            </a:pPr>
            <a:r>
              <a:rPr sz="2800" dirty="0">
                <a:latin typeface="Courier New"/>
                <a:cs typeface="Courier New"/>
              </a:rPr>
              <a:t>[Клиент]</a:t>
            </a:r>
            <a:r>
              <a:rPr sz="2800" spc="-6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2025-01-</a:t>
            </a:r>
            <a:r>
              <a:rPr sz="2800" dirty="0">
                <a:latin typeface="Courier New"/>
                <a:cs typeface="Courier New"/>
              </a:rPr>
              <a:t>24</a:t>
            </a:r>
            <a:r>
              <a:rPr sz="2800" spc="-6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10:04:03+00:00:</a:t>
            </a:r>
            <a:endParaRPr sz="2800">
              <a:latin typeface="Courier New"/>
              <a:cs typeface="Courier New"/>
            </a:endParaRPr>
          </a:p>
          <a:p>
            <a:pPr marL="1018540">
              <a:lnSpc>
                <a:spcPts val="3345"/>
              </a:lnSpc>
            </a:pPr>
            <a:r>
              <a:rPr sz="2800" dirty="0">
                <a:latin typeface="Courier New"/>
                <a:cs typeface="Courier New"/>
              </a:rPr>
              <a:t>Дұрыс</a:t>
            </a:r>
            <a:r>
              <a:rPr sz="2800" spc="-60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айтасыз!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2078" y="2612326"/>
            <a:ext cx="6717030" cy="32956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5620" marR="113474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5620" algn="l"/>
              </a:tabLst>
            </a:pPr>
            <a:r>
              <a:rPr sz="3950" dirty="0">
                <a:latin typeface="Trebuchet MS"/>
                <a:cs typeface="Trebuchet MS"/>
              </a:rPr>
              <a:t>Жеке</a:t>
            </a:r>
            <a:r>
              <a:rPr sz="3950" spc="-145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а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паратты</a:t>
            </a:r>
            <a:r>
              <a:rPr sz="3950" spc="-140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алып </a:t>
            </a:r>
            <a:r>
              <a:rPr sz="3950" spc="-10" dirty="0">
                <a:latin typeface="Trebuchet MS"/>
                <a:cs typeface="Trebuchet MS"/>
              </a:rPr>
              <a:t>таста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20"/>
              </a:spcBef>
              <a:buFont typeface="Trebuchet MS"/>
              <a:buChar char="•"/>
            </a:pPr>
            <a:endParaRPr sz="3950">
              <a:latin typeface="Trebuchet MS"/>
              <a:cs typeface="Trebuchet MS"/>
            </a:endParaRPr>
          </a:p>
          <a:p>
            <a:pPr marL="515620" marR="5080" indent="-502920">
              <a:lnSpc>
                <a:spcPts val="3800"/>
              </a:lnSpc>
              <a:buSzPct val="122784"/>
              <a:buChar char="•"/>
              <a:tabLst>
                <a:tab pos="515620" algn="l"/>
              </a:tabLst>
            </a:pPr>
            <a:r>
              <a:rPr sz="3950" dirty="0">
                <a:latin typeface="Trebuchet MS"/>
                <a:cs typeface="Trebuchet MS"/>
              </a:rPr>
              <a:t>К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н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мен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Trebuchet MS"/>
                <a:cs typeface="Trebuchet MS"/>
              </a:rPr>
              <a:t>уа</a:t>
            </a:r>
            <a:r>
              <a:rPr sz="3950" spc="-30" dirty="0">
                <a:latin typeface="Microsoft Sans Serif"/>
                <a:cs typeface="Microsoft Sans Serif"/>
              </a:rPr>
              <a:t>қ</a:t>
            </a:r>
            <a:r>
              <a:rPr sz="3950" spc="-30" dirty="0">
                <a:latin typeface="Trebuchet MS"/>
                <a:cs typeface="Trebuchet MS"/>
              </a:rPr>
              <a:t>ыт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туралы </a:t>
            </a:r>
            <a:r>
              <a:rPr sz="3950" spc="-25" dirty="0">
                <a:latin typeface="Trebuchet MS"/>
                <a:cs typeface="Trebuchet MS"/>
              </a:rPr>
              <a:t>а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паратты</a:t>
            </a:r>
            <a:r>
              <a:rPr sz="3950" spc="-13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тек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к</a:t>
            </a:r>
            <a:r>
              <a:rPr sz="3950" spc="-25" dirty="0">
                <a:latin typeface="Microsoft Sans Serif"/>
                <a:cs typeface="Microsoft Sans Serif"/>
              </a:rPr>
              <a:t>ү</a:t>
            </a:r>
            <a:r>
              <a:rPr sz="3950" spc="-25" dirty="0">
                <a:latin typeface="Trebuchet MS"/>
                <a:cs typeface="Trebuchet MS"/>
              </a:rPr>
              <a:t>н </a:t>
            </a:r>
            <a:r>
              <a:rPr sz="3950" dirty="0">
                <a:latin typeface="Trebuchet MS"/>
                <a:cs typeface="Trebuchet MS"/>
              </a:rPr>
              <a:t>к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рсетілетін</a:t>
            </a:r>
            <a:r>
              <a:rPr sz="3950" spc="-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етіп</a:t>
            </a:r>
            <a:r>
              <a:rPr sz="3950" spc="-9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ө</a:t>
            </a:r>
            <a:r>
              <a:rPr sz="3950" spc="-10" dirty="0">
                <a:latin typeface="Trebuchet MS"/>
                <a:cs typeface="Trebuchet MS"/>
              </a:rPr>
              <a:t>шірі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80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7000" dirty="0">
                <a:latin typeface="Arial"/>
                <a:cs typeface="Arial"/>
              </a:rPr>
              <a:t>Сұраныс</a:t>
            </a:r>
            <a:r>
              <a:rPr sz="7000" spc="-175" dirty="0">
                <a:latin typeface="Arial"/>
                <a:cs typeface="Arial"/>
              </a:rPr>
              <a:t> </a:t>
            </a:r>
            <a:r>
              <a:rPr sz="7000" spc="-10" dirty="0">
                <a:latin typeface="Arial"/>
                <a:cs typeface="Arial"/>
              </a:rPr>
              <a:t>құрастыру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654" y="2597721"/>
            <a:ext cx="16750665" cy="64916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34975" marR="1504315" indent="-422275">
              <a:lnSpc>
                <a:spcPts val="3190"/>
              </a:lnSpc>
              <a:spcBef>
                <a:spcPts val="844"/>
              </a:spcBef>
              <a:buSzPct val="122727"/>
              <a:buFont typeface="Trebuchet MS"/>
              <a:buChar char="•"/>
              <a:tabLst>
                <a:tab pos="434975" algn="l"/>
              </a:tabLst>
            </a:pPr>
            <a:r>
              <a:rPr sz="3300" b="1" spc="-50" dirty="0">
                <a:latin typeface="Arial"/>
                <a:cs typeface="Arial"/>
              </a:rPr>
              <a:t>Zero-</a:t>
            </a:r>
            <a:r>
              <a:rPr sz="3300" b="1" dirty="0">
                <a:latin typeface="Arial"/>
                <a:cs typeface="Arial"/>
              </a:rPr>
              <a:t>shot prompting:</a:t>
            </a:r>
            <a:r>
              <a:rPr sz="3300" b="1" spc="-15" dirty="0">
                <a:latin typeface="Arial"/>
                <a:cs typeface="Arial"/>
              </a:rPr>
              <a:t> </a:t>
            </a:r>
            <a:r>
              <a:rPr sz="3300" spc="-40" dirty="0">
                <a:latin typeface="Microsoft Sans Serif"/>
                <a:cs typeface="Microsoft Sans Serif"/>
              </a:rPr>
              <a:t>қ</a:t>
            </a:r>
            <a:r>
              <a:rPr sz="3300" spc="-40" dirty="0">
                <a:latin typeface="Trebuchet MS"/>
                <a:cs typeface="Trebuchet MS"/>
              </a:rPr>
              <a:t>осымша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м</a:t>
            </a:r>
            <a:r>
              <a:rPr sz="3300" spc="-10" dirty="0">
                <a:latin typeface="Microsoft Sans Serif"/>
                <a:cs typeface="Microsoft Sans Serif"/>
              </a:rPr>
              <a:t>ә</a:t>
            </a:r>
            <a:r>
              <a:rPr sz="3300" spc="-10" dirty="0">
                <a:latin typeface="Trebuchet MS"/>
                <a:cs typeface="Trebuchet MS"/>
              </a:rPr>
              <a:t>тінм</a:t>
            </a:r>
            <a:r>
              <a:rPr sz="3300" spc="-10" dirty="0">
                <a:latin typeface="Microsoft Sans Serif"/>
                <a:cs typeface="Microsoft Sans Serif"/>
              </a:rPr>
              <a:t>ә</a:t>
            </a:r>
            <a:r>
              <a:rPr sz="3300" spc="-10" dirty="0">
                <a:latin typeface="Trebuchet MS"/>
                <a:cs typeface="Trebuchet MS"/>
              </a:rPr>
              <a:t>нсіз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негізгі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30" dirty="0">
                <a:latin typeface="Trebuchet MS"/>
                <a:cs typeface="Trebuchet MS"/>
              </a:rPr>
              <a:t>н</a:t>
            </a:r>
            <a:r>
              <a:rPr sz="3300" spc="-30" dirty="0">
                <a:latin typeface="Microsoft Sans Serif"/>
                <a:cs typeface="Microsoft Sans Serif"/>
              </a:rPr>
              <a:t>ұ</a:t>
            </a:r>
            <a:r>
              <a:rPr sz="3300" spc="-30" dirty="0">
                <a:latin typeface="Trebuchet MS"/>
                <a:cs typeface="Trebuchet MS"/>
              </a:rPr>
              <a:t>с</a:t>
            </a:r>
            <a:r>
              <a:rPr sz="3300" spc="-30" dirty="0">
                <a:latin typeface="Microsoft Sans Serif"/>
                <a:cs typeface="Microsoft Sans Serif"/>
              </a:rPr>
              <a:t>қ</a:t>
            </a:r>
            <a:r>
              <a:rPr sz="3300" spc="-30" dirty="0">
                <a:latin typeface="Trebuchet MS"/>
                <a:cs typeface="Trebuchet MS"/>
              </a:rPr>
              <a:t>аулармен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тіл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ү</a:t>
            </a:r>
            <a:r>
              <a:rPr sz="3300" spc="-10" dirty="0">
                <a:latin typeface="Trebuchet MS"/>
                <a:cs typeface="Trebuchet MS"/>
              </a:rPr>
              <a:t>лгісін </a:t>
            </a:r>
            <a:r>
              <a:rPr sz="3300" spc="-10" dirty="0">
                <a:latin typeface="Microsoft Sans Serif"/>
                <a:cs typeface="Microsoft Sans Serif"/>
              </a:rPr>
              <a:t>ұ</a:t>
            </a:r>
            <a:r>
              <a:rPr sz="3300" spc="-10" dirty="0">
                <a:latin typeface="Trebuchet MS"/>
                <a:cs typeface="Trebuchet MS"/>
              </a:rPr>
              <a:t>сыну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Font typeface="Trebuchet MS"/>
              <a:buChar char="•"/>
            </a:pPr>
            <a:endParaRPr sz="3300">
              <a:latin typeface="Trebuchet MS"/>
              <a:cs typeface="Trebuchet MS"/>
            </a:endParaRPr>
          </a:p>
          <a:p>
            <a:pPr marL="434975" marR="208915" indent="-422275">
              <a:lnSpc>
                <a:spcPts val="3210"/>
              </a:lnSpc>
              <a:buSzPct val="122727"/>
              <a:buFont typeface="Trebuchet MS"/>
              <a:buChar char="•"/>
              <a:tabLst>
                <a:tab pos="434975" algn="l"/>
              </a:tabLst>
            </a:pPr>
            <a:r>
              <a:rPr sz="3300" b="1" spc="-45" dirty="0">
                <a:latin typeface="Arial"/>
                <a:cs typeface="Arial"/>
              </a:rPr>
              <a:t>Few-</a:t>
            </a:r>
            <a:r>
              <a:rPr sz="3300" b="1" dirty="0">
                <a:latin typeface="Arial"/>
                <a:cs typeface="Arial"/>
              </a:rPr>
              <a:t>shot</a:t>
            </a:r>
            <a:r>
              <a:rPr sz="3300" b="1" spc="-6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prompting:</a:t>
            </a:r>
            <a:r>
              <a:rPr sz="3300" b="1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ө</a:t>
            </a:r>
            <a:r>
              <a:rPr sz="3300" spc="-10" dirty="0">
                <a:latin typeface="Trebuchet MS"/>
                <a:cs typeface="Trebuchet MS"/>
              </a:rPr>
              <a:t>німділігін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жа</a:t>
            </a:r>
            <a:r>
              <a:rPr sz="3300" spc="-35" dirty="0">
                <a:latin typeface="Microsoft Sans Serif"/>
                <a:cs typeface="Microsoft Sans Serif"/>
              </a:rPr>
              <a:t>қ</a:t>
            </a:r>
            <a:r>
              <a:rPr sz="3300" spc="-35" dirty="0">
                <a:latin typeface="Trebuchet MS"/>
                <a:cs typeface="Trebuchet MS"/>
              </a:rPr>
              <a:t>сарту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шін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лгіні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бірнеше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мысалдар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бойынша шарттау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Font typeface="Trebuchet MS"/>
              <a:buChar char="•"/>
            </a:pPr>
            <a:endParaRPr sz="3300">
              <a:latin typeface="Trebuchet MS"/>
              <a:cs typeface="Trebuchet MS"/>
            </a:endParaRPr>
          </a:p>
          <a:p>
            <a:pPr marL="434975" marR="34290" indent="-422275">
              <a:lnSpc>
                <a:spcPts val="3200"/>
              </a:lnSpc>
              <a:buSzPct val="122727"/>
              <a:buFont typeface="Trebuchet MS"/>
              <a:buChar char="•"/>
              <a:tabLst>
                <a:tab pos="434975" algn="l"/>
              </a:tabLst>
            </a:pPr>
            <a:r>
              <a:rPr sz="3300" b="1" dirty="0">
                <a:latin typeface="Trebuchet MS"/>
                <a:cs typeface="Trebuchet MS"/>
              </a:rPr>
              <a:t>Б</a:t>
            </a:r>
            <a:r>
              <a:rPr sz="3300" b="1" dirty="0">
                <a:latin typeface="Arial"/>
                <a:cs typeface="Arial"/>
              </a:rPr>
              <a:t>ө</a:t>
            </a:r>
            <a:r>
              <a:rPr sz="3300" b="1" dirty="0">
                <a:latin typeface="Trebuchet MS"/>
                <a:cs typeface="Trebuchet MS"/>
              </a:rPr>
              <a:t>лгіштерді</a:t>
            </a:r>
            <a:r>
              <a:rPr sz="3300" b="1" spc="-1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Arial"/>
                <a:cs typeface="Arial"/>
              </a:rPr>
              <a:t>қ</a:t>
            </a:r>
            <a:r>
              <a:rPr sz="3300" b="1" dirty="0">
                <a:latin typeface="Trebuchet MS"/>
                <a:cs typeface="Trebuchet MS"/>
              </a:rPr>
              <a:t>олдану:</a:t>
            </a:r>
            <a:r>
              <a:rPr sz="3300" b="1" spc="-160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лгіні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Microsoft Sans Serif"/>
                <a:cs typeface="Microsoft Sans Serif"/>
              </a:rPr>
              <a:t>құ</a:t>
            </a:r>
            <a:r>
              <a:rPr sz="3300" spc="-35" dirty="0">
                <a:latin typeface="Trebuchet MS"/>
                <a:cs typeface="Trebuchet MS"/>
              </a:rPr>
              <a:t>рылыммен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ж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не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30" dirty="0">
                <a:latin typeface="Trebuchet MS"/>
                <a:cs typeface="Trebuchet MS"/>
              </a:rPr>
              <a:t>н</a:t>
            </a:r>
            <a:r>
              <a:rPr sz="3300" spc="-30" dirty="0">
                <a:latin typeface="Microsoft Sans Serif"/>
                <a:cs typeface="Microsoft Sans Serif"/>
              </a:rPr>
              <a:t>ұ</a:t>
            </a:r>
            <a:r>
              <a:rPr sz="3300" spc="-30" dirty="0">
                <a:latin typeface="Trebuchet MS"/>
                <a:cs typeface="Trebuchet MS"/>
              </a:rPr>
              <a:t>с</a:t>
            </a:r>
            <a:r>
              <a:rPr sz="3300" spc="-30" dirty="0">
                <a:latin typeface="Microsoft Sans Serif"/>
                <a:cs typeface="Microsoft Sans Serif"/>
              </a:rPr>
              <a:t>қ</a:t>
            </a:r>
            <a:r>
              <a:rPr sz="3300" spc="-30" dirty="0">
                <a:latin typeface="Trebuchet MS"/>
                <a:cs typeface="Trebuchet MS"/>
              </a:rPr>
              <a:t>аулармен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Microsoft Sans Serif"/>
                <a:cs typeface="Microsoft Sans Serif"/>
              </a:rPr>
              <a:t>қ</a:t>
            </a:r>
            <a:r>
              <a:rPr sz="3300" spc="-35" dirty="0">
                <a:latin typeface="Trebuchet MS"/>
                <a:cs typeface="Trebuchet MS"/>
              </a:rPr>
              <a:t>амтамасыз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ету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Microsoft Sans Serif"/>
                <a:cs typeface="Microsoft Sans Serif"/>
              </a:rPr>
              <a:t>ү</a:t>
            </a:r>
            <a:r>
              <a:rPr sz="3300" spc="-20" dirty="0">
                <a:latin typeface="Trebuchet MS"/>
                <a:cs typeface="Trebuchet MS"/>
              </a:rPr>
              <a:t>шін </a:t>
            </a:r>
            <a:r>
              <a:rPr sz="3300" dirty="0">
                <a:latin typeface="Trebuchet MS"/>
                <a:cs typeface="Trebuchet MS"/>
              </a:rPr>
              <a:t>арнайы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с</a:t>
            </a:r>
            <a:r>
              <a:rPr sz="3300" dirty="0">
                <a:latin typeface="Microsoft Sans Serif"/>
                <a:cs typeface="Microsoft Sans Serif"/>
              </a:rPr>
              <a:t>ө</a:t>
            </a:r>
            <a:r>
              <a:rPr sz="3300" dirty="0">
                <a:latin typeface="Trebuchet MS"/>
                <a:cs typeface="Trebuchet MS"/>
              </a:rPr>
              <a:t>з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тіркестерін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Microsoft Sans Serif"/>
                <a:cs typeface="Microsoft Sans Serif"/>
              </a:rPr>
              <a:t>қ</a:t>
            </a:r>
            <a:r>
              <a:rPr sz="3300" spc="-20" dirty="0">
                <a:latin typeface="Trebuchet MS"/>
                <a:cs typeface="Trebuchet MS"/>
              </a:rPr>
              <a:t>осу</a:t>
            </a:r>
            <a:endParaRPr sz="3300">
              <a:latin typeface="Trebuchet MS"/>
              <a:cs typeface="Trebuchet MS"/>
            </a:endParaRPr>
          </a:p>
          <a:p>
            <a:pPr marL="469265" indent="-456565">
              <a:lnSpc>
                <a:spcPts val="3575"/>
              </a:lnSpc>
              <a:spcBef>
                <a:spcPts val="3350"/>
              </a:spcBef>
              <a:buSzPct val="122727"/>
              <a:buFont typeface="Microsoft Sans Serif"/>
              <a:buChar char="•"/>
              <a:tabLst>
                <a:tab pos="469265" algn="l"/>
              </a:tabLst>
            </a:pPr>
            <a:r>
              <a:rPr sz="3300" b="1" spc="-35" dirty="0">
                <a:latin typeface="Trebuchet MS"/>
                <a:cs typeface="Trebuchet MS"/>
              </a:rPr>
              <a:t>Егжей-</a:t>
            </a:r>
            <a:r>
              <a:rPr sz="3300" b="1" dirty="0">
                <a:latin typeface="Trebuchet MS"/>
                <a:cs typeface="Trebuchet MS"/>
              </a:rPr>
              <a:t>тегжейлі,</a:t>
            </a:r>
            <a:r>
              <a:rPr sz="3300" b="1" spc="-1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н</a:t>
            </a:r>
            <a:r>
              <a:rPr sz="3300" b="1" dirty="0">
                <a:latin typeface="Arial"/>
                <a:cs typeface="Arial"/>
              </a:rPr>
              <a:t>ө</a:t>
            </a:r>
            <a:r>
              <a:rPr sz="3300" b="1" dirty="0">
                <a:latin typeface="Trebuchet MS"/>
                <a:cs typeface="Trebuchet MS"/>
              </a:rPr>
              <a:t>мірленген</a:t>
            </a:r>
            <a:r>
              <a:rPr sz="3300" b="1" spc="-1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Arial"/>
                <a:cs typeface="Arial"/>
              </a:rPr>
              <a:t>қ</a:t>
            </a:r>
            <a:r>
              <a:rPr sz="3300" b="1" dirty="0">
                <a:latin typeface="Trebuchet MS"/>
                <a:cs typeface="Trebuchet MS"/>
              </a:rPr>
              <a:t>адамдар:</a:t>
            </a:r>
            <a:r>
              <a:rPr sz="3300" b="1" spc="-17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к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рделі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ша</a:t>
            </a:r>
            <a:r>
              <a:rPr sz="3300" spc="-40" dirty="0">
                <a:latin typeface="Microsoft Sans Serif"/>
                <a:cs typeface="Microsoft Sans Serif"/>
              </a:rPr>
              <a:t>қ</a:t>
            </a:r>
            <a:r>
              <a:rPr sz="3300" spc="-40" dirty="0">
                <a:latin typeface="Trebuchet MS"/>
                <a:cs typeface="Trebuchet MS"/>
              </a:rPr>
              <a:t>ыруды</a:t>
            </a:r>
            <a:r>
              <a:rPr sz="3300" spc="-1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ша</a:t>
            </a:r>
            <a:r>
              <a:rPr sz="3300" dirty="0">
                <a:latin typeface="Microsoft Sans Serif"/>
                <a:cs typeface="Microsoft Sans Serif"/>
              </a:rPr>
              <a:t>ғ</a:t>
            </a:r>
            <a:r>
              <a:rPr sz="3300" dirty="0">
                <a:latin typeface="Trebuchet MS"/>
                <a:cs typeface="Trebuchet MS"/>
              </a:rPr>
              <a:t>ын,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на</a:t>
            </a:r>
            <a:r>
              <a:rPr sz="3300" spc="-20" dirty="0">
                <a:latin typeface="Microsoft Sans Serif"/>
                <a:cs typeface="Microsoft Sans Serif"/>
              </a:rPr>
              <a:t>қ</a:t>
            </a:r>
            <a:r>
              <a:rPr sz="3300" spc="-20" dirty="0">
                <a:latin typeface="Trebuchet MS"/>
                <a:cs typeface="Trebuchet MS"/>
              </a:rPr>
              <a:t>ты</a:t>
            </a:r>
            <a:endParaRPr sz="3300">
              <a:latin typeface="Trebuchet MS"/>
              <a:cs typeface="Trebuchet MS"/>
            </a:endParaRPr>
          </a:p>
          <a:p>
            <a:pPr marL="469900">
              <a:lnSpc>
                <a:spcPts val="3575"/>
              </a:lnSpc>
            </a:pPr>
            <a:r>
              <a:rPr sz="3300" spc="-35" dirty="0">
                <a:latin typeface="Microsoft Sans Serif"/>
                <a:cs typeface="Microsoft Sans Serif"/>
              </a:rPr>
              <a:t>қ</a:t>
            </a:r>
            <a:r>
              <a:rPr sz="3300" spc="-35" dirty="0">
                <a:latin typeface="Trebuchet MS"/>
                <a:cs typeface="Trebuchet MS"/>
              </a:rPr>
              <a:t>адамдар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Microsoft Sans Serif"/>
                <a:cs typeface="Microsoft Sans Serif"/>
              </a:rPr>
              <a:t>қ</a:t>
            </a:r>
            <a:r>
              <a:rPr sz="3300" spc="-40" dirty="0">
                <a:latin typeface="Trebuchet MS"/>
                <a:cs typeface="Trebuchet MS"/>
              </a:rPr>
              <a:t>атарына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б</a:t>
            </a:r>
            <a:r>
              <a:rPr sz="3300" spc="-20" dirty="0">
                <a:latin typeface="Microsoft Sans Serif"/>
                <a:cs typeface="Microsoft Sans Serif"/>
              </a:rPr>
              <a:t>ө</a:t>
            </a:r>
            <a:r>
              <a:rPr sz="3300" spc="-20" dirty="0">
                <a:latin typeface="Trebuchet MS"/>
                <a:cs typeface="Trebuchet MS"/>
              </a:rPr>
              <a:t>лу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3300">
              <a:latin typeface="Trebuchet MS"/>
              <a:cs typeface="Trebuchet MS"/>
            </a:endParaRPr>
          </a:p>
          <a:p>
            <a:pPr marL="470534" marR="5080" indent="-457200">
              <a:lnSpc>
                <a:spcPts val="3879"/>
              </a:lnSpc>
              <a:spcBef>
                <a:spcPts val="5"/>
              </a:spcBef>
              <a:buSzPct val="122727"/>
              <a:buFont typeface="Microsoft Sans Serif"/>
              <a:buChar char="•"/>
              <a:tabLst>
                <a:tab pos="470534" algn="l"/>
              </a:tabLst>
            </a:pPr>
            <a:r>
              <a:rPr sz="3300" i="1" dirty="0">
                <a:latin typeface="Trebuchet MS"/>
                <a:cs typeface="Trebuchet MS"/>
              </a:rPr>
              <a:t>«Жеке</a:t>
            </a:r>
            <a:r>
              <a:rPr sz="3300" i="1" spc="-150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деректерді</a:t>
            </a:r>
            <a:r>
              <a:rPr sz="3300" i="1" spc="-150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жойы</a:t>
            </a:r>
            <a:r>
              <a:rPr sz="3300" i="1" dirty="0">
                <a:latin typeface="Arial"/>
                <a:cs typeface="Arial"/>
              </a:rPr>
              <a:t>ң</a:t>
            </a:r>
            <a:r>
              <a:rPr sz="3300" i="1" dirty="0">
                <a:latin typeface="Trebuchet MS"/>
                <a:cs typeface="Trebuchet MS"/>
              </a:rPr>
              <a:t>ыз,</a:t>
            </a:r>
            <a:r>
              <a:rPr sz="3300" i="1" spc="-155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тек</a:t>
            </a:r>
            <a:r>
              <a:rPr sz="3300" i="1" spc="-145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к</a:t>
            </a:r>
            <a:r>
              <a:rPr sz="3300" i="1" dirty="0">
                <a:latin typeface="Arial"/>
                <a:cs typeface="Arial"/>
              </a:rPr>
              <a:t>ү</a:t>
            </a:r>
            <a:r>
              <a:rPr sz="3300" i="1" dirty="0">
                <a:latin typeface="Trebuchet MS"/>
                <a:cs typeface="Trebuchet MS"/>
              </a:rPr>
              <a:t>нді</a:t>
            </a:r>
            <a:r>
              <a:rPr sz="3300" i="1" spc="-155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к</a:t>
            </a:r>
            <a:r>
              <a:rPr sz="3300" i="1" dirty="0">
                <a:latin typeface="Arial"/>
                <a:cs typeface="Arial"/>
              </a:rPr>
              <a:t>ө</a:t>
            </a:r>
            <a:r>
              <a:rPr sz="3300" i="1" dirty="0">
                <a:latin typeface="Trebuchet MS"/>
                <a:cs typeface="Trebuchet MS"/>
              </a:rPr>
              <a:t>рсеті</a:t>
            </a:r>
            <a:r>
              <a:rPr sz="3300" i="1" dirty="0">
                <a:latin typeface="Arial"/>
                <a:cs typeface="Arial"/>
              </a:rPr>
              <a:t>ң</a:t>
            </a:r>
            <a:r>
              <a:rPr sz="3300" i="1" dirty="0">
                <a:latin typeface="Trebuchet MS"/>
                <a:cs typeface="Trebuchet MS"/>
              </a:rPr>
              <a:t>із</a:t>
            </a:r>
            <a:r>
              <a:rPr sz="3300" i="1" spc="-150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ж</a:t>
            </a:r>
            <a:r>
              <a:rPr sz="3300" i="1" dirty="0">
                <a:latin typeface="Arial"/>
                <a:cs typeface="Arial"/>
              </a:rPr>
              <a:t>ә</a:t>
            </a:r>
            <a:r>
              <a:rPr sz="3300" i="1" dirty="0">
                <a:latin typeface="Trebuchet MS"/>
                <a:cs typeface="Trebuchet MS"/>
              </a:rPr>
              <a:t>не</a:t>
            </a:r>
            <a:r>
              <a:rPr sz="3300" i="1" spc="-150" dirty="0">
                <a:latin typeface="Trebuchet MS"/>
                <a:cs typeface="Trebuchet MS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барлы</a:t>
            </a:r>
            <a:r>
              <a:rPr sz="3300" i="1" dirty="0">
                <a:latin typeface="Arial"/>
                <a:cs typeface="Arial"/>
              </a:rPr>
              <a:t>қ</a:t>
            </a:r>
            <a:r>
              <a:rPr sz="3300" i="1" spc="-65" dirty="0">
                <a:latin typeface="Arial"/>
                <a:cs typeface="Arial"/>
              </a:rPr>
              <a:t> </a:t>
            </a:r>
            <a:r>
              <a:rPr sz="3300" i="1" dirty="0">
                <a:latin typeface="Trebuchet MS"/>
                <a:cs typeface="Trebuchet MS"/>
              </a:rPr>
              <a:t>бала</a:t>
            </a:r>
            <a:r>
              <a:rPr sz="3300" i="1" dirty="0">
                <a:latin typeface="Arial"/>
                <a:cs typeface="Arial"/>
              </a:rPr>
              <a:t>ғ</a:t>
            </a:r>
            <a:r>
              <a:rPr sz="3300" i="1" dirty="0">
                <a:latin typeface="Trebuchet MS"/>
                <a:cs typeface="Trebuchet MS"/>
              </a:rPr>
              <a:t>ат</a:t>
            </a:r>
            <a:r>
              <a:rPr sz="3300" i="1" spc="-150" dirty="0">
                <a:latin typeface="Trebuchet MS"/>
                <a:cs typeface="Trebuchet MS"/>
              </a:rPr>
              <a:t> </a:t>
            </a:r>
            <a:r>
              <a:rPr sz="3300" i="1" spc="-10" dirty="0">
                <a:latin typeface="Trebuchet MS"/>
                <a:cs typeface="Trebuchet MS"/>
              </a:rPr>
              <a:t>с</a:t>
            </a:r>
            <a:r>
              <a:rPr sz="3300" i="1" spc="-10" dirty="0">
                <a:latin typeface="Arial"/>
                <a:cs typeface="Arial"/>
              </a:rPr>
              <a:t>ө</a:t>
            </a:r>
            <a:r>
              <a:rPr sz="3300" i="1" spc="-10" dirty="0">
                <a:latin typeface="Trebuchet MS"/>
                <a:cs typeface="Trebuchet MS"/>
              </a:rPr>
              <a:t>здерді ауыстыры</a:t>
            </a:r>
            <a:r>
              <a:rPr sz="3300" i="1" spc="-10" dirty="0">
                <a:latin typeface="Arial"/>
                <a:cs typeface="Arial"/>
              </a:rPr>
              <a:t>ң</a:t>
            </a:r>
            <a:r>
              <a:rPr sz="3300" i="1" spc="-10" dirty="0">
                <a:latin typeface="Trebuchet MS"/>
                <a:cs typeface="Trebuchet MS"/>
              </a:rPr>
              <a:t>ыз»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465" y="732891"/>
            <a:ext cx="30346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latin typeface="Arial"/>
                <a:cs typeface="Arial"/>
              </a:rPr>
              <a:t>Мамандық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830" y="1982038"/>
            <a:ext cx="17592040" cy="65716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97840" marR="133350" indent="-485140">
              <a:lnSpc>
                <a:spcPts val="3829"/>
              </a:lnSpc>
              <a:spcBef>
                <a:spcPts val="840"/>
              </a:spcBef>
              <a:buSzPct val="123684"/>
              <a:buChar char="•"/>
              <a:tabLst>
                <a:tab pos="497840" algn="l"/>
              </a:tabLst>
            </a:pPr>
            <a:r>
              <a:rPr sz="3800" dirty="0">
                <a:latin typeface="Trebuchet MS"/>
                <a:cs typeface="Trebuchet MS"/>
              </a:rPr>
              <a:t>Со</a:t>
            </a:r>
            <a:r>
              <a:rPr sz="3800" dirty="0">
                <a:latin typeface="Microsoft Sans Serif"/>
                <a:cs typeface="Microsoft Sans Serif"/>
              </a:rPr>
              <a:t>ңғ</a:t>
            </a:r>
            <a:r>
              <a:rPr sz="3800" dirty="0">
                <a:latin typeface="Trebuchet MS"/>
                <a:cs typeface="Trebuchet MS"/>
              </a:rPr>
              <a:t>ы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жылдары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AI</a:t>
            </a:r>
            <a:r>
              <a:rPr sz="3800" spc="-100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с</a:t>
            </a:r>
            <a:r>
              <a:rPr sz="3800" spc="-25" dirty="0">
                <a:latin typeface="Microsoft Sans Serif"/>
                <a:cs typeface="Microsoft Sans Serif"/>
              </a:rPr>
              <a:t>ұ</a:t>
            </a:r>
            <a:r>
              <a:rPr sz="3800" spc="-25" dirty="0">
                <a:latin typeface="Trebuchet MS"/>
                <a:cs typeface="Trebuchet MS"/>
              </a:rPr>
              <a:t>раныс</a:t>
            </a:r>
            <a:r>
              <a:rPr sz="3800" spc="-25" dirty="0">
                <a:latin typeface="Microsoft Sans Serif"/>
                <a:cs typeface="Microsoft Sans Serif"/>
              </a:rPr>
              <a:t>қ</a:t>
            </a:r>
            <a:r>
              <a:rPr sz="3800" spc="-25" dirty="0">
                <a:latin typeface="Trebuchet MS"/>
                <a:cs typeface="Trebuchet MS"/>
              </a:rPr>
              <a:t>а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ие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маманды</a:t>
            </a:r>
            <a:r>
              <a:rPr sz="3800" spc="-25" dirty="0">
                <a:latin typeface="Microsoft Sans Serif"/>
                <a:cs typeface="Microsoft Sans Serif"/>
              </a:rPr>
              <a:t>қ</a:t>
            </a:r>
            <a:r>
              <a:rPr sz="3800" spc="-25" dirty="0">
                <a:latin typeface="Trebuchet MS"/>
                <a:cs typeface="Trebuchet MS"/>
              </a:rPr>
              <a:t>тар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туралы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к</a:t>
            </a:r>
            <a:r>
              <a:rPr sz="3800" spc="-10" dirty="0">
                <a:latin typeface="Microsoft Sans Serif"/>
                <a:cs typeface="Microsoft Sans Serif"/>
              </a:rPr>
              <a:t>ө</a:t>
            </a:r>
            <a:r>
              <a:rPr sz="3800" spc="-10" dirty="0">
                <a:latin typeface="Trebuchet MS"/>
                <a:cs typeface="Trebuchet MS"/>
              </a:rPr>
              <a:t>птеген </a:t>
            </a:r>
            <a:r>
              <a:rPr sz="3800" dirty="0">
                <a:latin typeface="Trebuchet MS"/>
                <a:cs typeface="Trebuchet MS"/>
              </a:rPr>
              <a:t>идеяларымызды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</a:t>
            </a:r>
            <a:r>
              <a:rPr sz="3800" dirty="0">
                <a:latin typeface="Microsoft Sans Serif"/>
                <a:cs typeface="Microsoft Sans Serif"/>
              </a:rPr>
              <a:t>ұ</a:t>
            </a:r>
            <a:r>
              <a:rPr sz="3800" dirty="0">
                <a:latin typeface="Trebuchet MS"/>
                <a:cs typeface="Trebuchet MS"/>
              </a:rPr>
              <a:t>зып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spc="-45" dirty="0">
                <a:latin typeface="Microsoft Sans Serif"/>
                <a:cs typeface="Microsoft Sans Serif"/>
              </a:rPr>
              <a:t>қ</a:t>
            </a:r>
            <a:r>
              <a:rPr sz="3800" spc="-45" dirty="0">
                <a:latin typeface="Trebuchet MS"/>
                <a:cs typeface="Trebuchet MS"/>
              </a:rPr>
              <a:t>ана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Microsoft Sans Serif"/>
                <a:cs typeface="Microsoft Sans Serif"/>
              </a:rPr>
              <a:t>қ</a:t>
            </a:r>
            <a:r>
              <a:rPr sz="3800" spc="-30" dirty="0">
                <a:latin typeface="Trebuchet MS"/>
                <a:cs typeface="Trebuchet MS"/>
              </a:rPr>
              <a:t>оймай,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сонымен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35" dirty="0">
                <a:latin typeface="Microsoft Sans Serif"/>
                <a:cs typeface="Microsoft Sans Serif"/>
              </a:rPr>
              <a:t>қ</a:t>
            </a:r>
            <a:r>
              <a:rPr sz="3800" spc="-35" dirty="0">
                <a:latin typeface="Trebuchet MS"/>
                <a:cs typeface="Trebuchet MS"/>
              </a:rPr>
              <a:t>атар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</a:t>
            </a:r>
            <a:r>
              <a:rPr sz="3800" dirty="0">
                <a:latin typeface="Microsoft Sans Serif"/>
                <a:cs typeface="Microsoft Sans Serif"/>
              </a:rPr>
              <a:t>ұ</a:t>
            </a:r>
            <a:r>
              <a:rPr sz="3800" dirty="0">
                <a:latin typeface="Trebuchet MS"/>
                <a:cs typeface="Trebuchet MS"/>
              </a:rPr>
              <a:t>рын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болма</a:t>
            </a:r>
            <a:r>
              <a:rPr sz="3800" dirty="0">
                <a:latin typeface="Microsoft Sans Serif"/>
                <a:cs typeface="Microsoft Sans Serif"/>
              </a:rPr>
              <a:t>ғ</a:t>
            </a:r>
            <a:r>
              <a:rPr sz="3800" dirty="0">
                <a:latin typeface="Trebuchet MS"/>
                <a:cs typeface="Trebuchet MS"/>
              </a:rPr>
              <a:t>ан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к</a:t>
            </a:r>
            <a:r>
              <a:rPr sz="3800" spc="-10" dirty="0">
                <a:latin typeface="Microsoft Sans Serif"/>
                <a:cs typeface="Microsoft Sans Serif"/>
              </a:rPr>
              <a:t>ә</a:t>
            </a:r>
            <a:r>
              <a:rPr sz="3800" spc="-10" dirty="0">
                <a:latin typeface="Trebuchet MS"/>
                <a:cs typeface="Trebuchet MS"/>
              </a:rPr>
              <a:t>сіби </a:t>
            </a:r>
            <a:r>
              <a:rPr sz="3800" dirty="0">
                <a:latin typeface="Trebuchet MS"/>
                <a:cs typeface="Trebuchet MS"/>
              </a:rPr>
              <a:t>саланы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35" dirty="0">
                <a:latin typeface="Microsoft Sans Serif"/>
                <a:cs typeface="Microsoft Sans Serif"/>
              </a:rPr>
              <a:t>құ</a:t>
            </a:r>
            <a:r>
              <a:rPr sz="3800" spc="-35" dirty="0">
                <a:latin typeface="Trebuchet MS"/>
                <a:cs typeface="Trebuchet MS"/>
              </a:rPr>
              <a:t>рды: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жедел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инженерия.</a:t>
            </a:r>
            <a:endParaRPr sz="3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Trebuchet MS"/>
              <a:buChar char="•"/>
            </a:pPr>
            <a:endParaRPr sz="3800">
              <a:latin typeface="Trebuchet MS"/>
              <a:cs typeface="Trebuchet MS"/>
            </a:endParaRPr>
          </a:p>
          <a:p>
            <a:pPr marL="497840" marR="5080" indent="-485140">
              <a:lnSpc>
                <a:spcPct val="78900"/>
              </a:lnSpc>
              <a:spcBef>
                <a:spcPts val="5"/>
              </a:spcBef>
              <a:buSzPct val="123684"/>
              <a:buChar char="•"/>
              <a:tabLst>
                <a:tab pos="497840" algn="l"/>
              </a:tabLst>
            </a:pPr>
            <a:r>
              <a:rPr sz="3800" dirty="0">
                <a:latin typeface="Trebuchet MS"/>
                <a:cs typeface="Trebuchet MS"/>
              </a:rPr>
              <a:t>Ша</a:t>
            </a:r>
            <a:r>
              <a:rPr sz="3800" dirty="0">
                <a:latin typeface="Microsoft Sans Serif"/>
                <a:cs typeface="Microsoft Sans Serif"/>
              </a:rPr>
              <a:t>қ</a:t>
            </a:r>
            <a:r>
              <a:rPr sz="3800" dirty="0">
                <a:latin typeface="Trebuchet MS"/>
                <a:cs typeface="Trebuchet MS"/>
              </a:rPr>
              <a:t>ыру</a:t>
            </a:r>
            <a:r>
              <a:rPr sz="3800" spc="254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немесе</a:t>
            </a:r>
            <a:r>
              <a:rPr sz="3800" spc="254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с</a:t>
            </a:r>
            <a:r>
              <a:rPr sz="3800" dirty="0">
                <a:latin typeface="Microsoft Sans Serif"/>
                <a:cs typeface="Microsoft Sans Serif"/>
              </a:rPr>
              <a:t>ұ</a:t>
            </a:r>
            <a:r>
              <a:rPr sz="3800" dirty="0">
                <a:latin typeface="Trebuchet MS"/>
                <a:cs typeface="Trebuchet MS"/>
              </a:rPr>
              <a:t>рау</a:t>
            </a:r>
            <a:r>
              <a:rPr sz="3800" spc="260" dirty="0">
                <a:latin typeface="Trebuchet MS"/>
                <a:cs typeface="Trebuchet MS"/>
              </a:rPr>
              <a:t> </a:t>
            </a:r>
            <a:r>
              <a:rPr sz="3800" spc="45" dirty="0">
                <a:latin typeface="Trebuchet MS"/>
                <a:cs typeface="Trebuchet MS"/>
              </a:rPr>
              <a:t>инженері</a:t>
            </a:r>
            <a:r>
              <a:rPr sz="3800" spc="254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ретінде</a:t>
            </a:r>
            <a:r>
              <a:rPr sz="3800" spc="254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</a:t>
            </a:r>
            <a:r>
              <a:rPr sz="3800" dirty="0">
                <a:latin typeface="Microsoft Sans Serif"/>
                <a:cs typeface="Microsoft Sans Serif"/>
              </a:rPr>
              <a:t>ұ</a:t>
            </a:r>
            <a:r>
              <a:rPr sz="3800" dirty="0">
                <a:latin typeface="Trebuchet MS"/>
                <a:cs typeface="Trebuchet MS"/>
              </a:rPr>
              <a:t>мыс</a:t>
            </a:r>
            <a:r>
              <a:rPr sz="3800" spc="26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істеу</a:t>
            </a:r>
            <a:r>
              <a:rPr sz="3800" spc="254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ү</a:t>
            </a:r>
            <a:r>
              <a:rPr sz="3800" dirty="0">
                <a:latin typeface="Trebuchet MS"/>
                <a:cs typeface="Trebuchet MS"/>
              </a:rPr>
              <a:t>шін</a:t>
            </a:r>
            <a:r>
              <a:rPr sz="3800" spc="26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AI</a:t>
            </a:r>
            <a:r>
              <a:rPr sz="3800" spc="260" dirty="0">
                <a:latin typeface="Trebuchet MS"/>
                <a:cs typeface="Trebuchet MS"/>
              </a:rPr>
              <a:t> </a:t>
            </a:r>
            <a:r>
              <a:rPr sz="3800" spc="35" dirty="0">
                <a:latin typeface="Microsoft Sans Serif"/>
                <a:cs typeface="Microsoft Sans Serif"/>
              </a:rPr>
              <a:t>ү</a:t>
            </a:r>
            <a:r>
              <a:rPr sz="3800" spc="35" dirty="0">
                <a:latin typeface="Trebuchet MS"/>
                <a:cs typeface="Trebuchet MS"/>
              </a:rPr>
              <a:t>лгілерінен </a:t>
            </a:r>
            <a:r>
              <a:rPr sz="3800" dirty="0">
                <a:latin typeface="Microsoft Sans Serif"/>
                <a:cs typeface="Microsoft Sans Serif"/>
              </a:rPr>
              <a:t>қ</a:t>
            </a:r>
            <a:r>
              <a:rPr sz="3800" dirty="0">
                <a:latin typeface="Trebuchet MS"/>
                <a:cs typeface="Trebuchet MS"/>
              </a:rPr>
              <a:t>ажетті</a:t>
            </a:r>
            <a:r>
              <a:rPr sz="3800" spc="220" dirty="0">
                <a:latin typeface="Trebuchet MS"/>
                <a:cs typeface="Trebuchet MS"/>
              </a:rPr>
              <a:t> </a:t>
            </a:r>
            <a:r>
              <a:rPr sz="3800" spc="45" dirty="0">
                <a:latin typeface="Trebuchet MS"/>
                <a:cs typeface="Trebuchet MS"/>
              </a:rPr>
              <a:t>жауаптарды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spc="45" dirty="0">
                <a:latin typeface="Trebuchet MS"/>
                <a:cs typeface="Trebuchet MS"/>
              </a:rPr>
              <a:t>жасайтын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ша</a:t>
            </a:r>
            <a:r>
              <a:rPr sz="3800" dirty="0">
                <a:latin typeface="Microsoft Sans Serif"/>
                <a:cs typeface="Microsoft Sans Serif"/>
              </a:rPr>
              <a:t>қ</a:t>
            </a:r>
            <a:r>
              <a:rPr sz="3800" dirty="0">
                <a:latin typeface="Trebuchet MS"/>
                <a:cs typeface="Trebuchet MS"/>
              </a:rPr>
              <a:t>ыруларды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жасау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жолын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білуі</a:t>
            </a:r>
            <a:r>
              <a:rPr sz="3800" dirty="0">
                <a:latin typeface="Microsoft Sans Serif"/>
                <a:cs typeface="Microsoft Sans Serif"/>
              </a:rPr>
              <a:t>ң</a:t>
            </a:r>
            <a:r>
              <a:rPr sz="3800" dirty="0">
                <a:latin typeface="Trebuchet MS"/>
                <a:cs typeface="Trebuchet MS"/>
              </a:rPr>
              <a:t>із</a:t>
            </a:r>
            <a:r>
              <a:rPr sz="3800" spc="22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керек.</a:t>
            </a:r>
            <a:endParaRPr sz="3800">
              <a:latin typeface="Trebuchet MS"/>
              <a:cs typeface="Trebuchet MS"/>
            </a:endParaRPr>
          </a:p>
          <a:p>
            <a:pPr marL="497205" indent="-484505">
              <a:lnSpc>
                <a:spcPct val="100000"/>
              </a:lnSpc>
              <a:spcBef>
                <a:spcPts val="3294"/>
              </a:spcBef>
              <a:buSzPct val="123684"/>
              <a:buFont typeface="Trebuchet MS"/>
              <a:buChar char="•"/>
              <a:tabLst>
                <a:tab pos="497205" algn="l"/>
              </a:tabLst>
            </a:pPr>
            <a:r>
              <a:rPr sz="3800" b="1" dirty="0">
                <a:latin typeface="Arial"/>
                <a:cs typeface="Arial"/>
              </a:rPr>
              <a:t>Prompt</a:t>
            </a:r>
            <a:r>
              <a:rPr sz="3800" b="1" spc="-135" dirty="0">
                <a:latin typeface="Arial"/>
                <a:cs typeface="Arial"/>
              </a:rPr>
              <a:t> </a:t>
            </a:r>
            <a:r>
              <a:rPr sz="3800" b="1" spc="-10" dirty="0">
                <a:latin typeface="Arial"/>
                <a:cs typeface="Arial"/>
              </a:rPr>
              <a:t>Engineering</a:t>
            </a:r>
            <a:r>
              <a:rPr sz="3800" b="1" spc="-13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не</a:t>
            </a:r>
            <a:r>
              <a:rPr sz="3800" b="1" spc="-130" dirty="0">
                <a:latin typeface="Arial"/>
                <a:cs typeface="Arial"/>
              </a:rPr>
              <a:t> </a:t>
            </a:r>
            <a:r>
              <a:rPr sz="3800" b="1" spc="-10" dirty="0">
                <a:latin typeface="Arial"/>
                <a:cs typeface="Arial"/>
              </a:rPr>
              <a:t>істейді?</a:t>
            </a:r>
            <a:endParaRPr sz="3800">
              <a:latin typeface="Arial"/>
              <a:cs typeface="Arial"/>
            </a:endParaRPr>
          </a:p>
          <a:p>
            <a:pPr marL="1258570" marR="346710" indent="-742315">
              <a:lnSpc>
                <a:spcPts val="3920"/>
              </a:lnSpc>
              <a:spcBef>
                <a:spcPts val="3885"/>
              </a:spcBef>
            </a:pPr>
            <a:r>
              <a:rPr sz="3800" spc="-50" dirty="0">
                <a:latin typeface="Trebuchet MS"/>
                <a:cs typeface="Trebuchet MS"/>
              </a:rPr>
              <a:t>Промпт-</a:t>
            </a:r>
            <a:r>
              <a:rPr sz="3800" dirty="0">
                <a:latin typeface="Trebuchet MS"/>
                <a:cs typeface="Trebuchet MS"/>
              </a:rPr>
              <a:t>инженер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—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жылдам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инженерлік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ә</a:t>
            </a:r>
            <a:r>
              <a:rPr sz="3800" dirty="0">
                <a:latin typeface="Trebuchet MS"/>
                <a:cs typeface="Trebuchet MS"/>
              </a:rPr>
              <a:t>дістерді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Microsoft Sans Serif"/>
                <a:cs typeface="Microsoft Sans Serif"/>
              </a:rPr>
              <a:t>қ</a:t>
            </a:r>
            <a:r>
              <a:rPr sz="3800" spc="-30" dirty="0">
                <a:latin typeface="Trebuchet MS"/>
                <a:cs typeface="Trebuchet MS"/>
              </a:rPr>
              <a:t>олдана</a:t>
            </a:r>
            <a:r>
              <a:rPr sz="3800" spc="-7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отырып,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AI </a:t>
            </a:r>
            <a:r>
              <a:rPr sz="3800" dirty="0">
                <a:latin typeface="Trebuchet MS"/>
                <a:cs typeface="Trebuchet MS"/>
              </a:rPr>
              <a:t>модельдерін</a:t>
            </a:r>
            <a:r>
              <a:rPr sz="3800" spc="-90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ә</a:t>
            </a:r>
            <a:r>
              <a:rPr sz="3800" dirty="0">
                <a:latin typeface="Trebuchet MS"/>
                <a:cs typeface="Trebuchet MS"/>
              </a:rPr>
              <a:t>зірлейтін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ж</a:t>
            </a:r>
            <a:r>
              <a:rPr sz="3800" dirty="0">
                <a:latin typeface="Microsoft Sans Serif"/>
                <a:cs typeface="Microsoft Sans Serif"/>
              </a:rPr>
              <a:t>ә</a:t>
            </a:r>
            <a:r>
              <a:rPr sz="3800" dirty="0">
                <a:latin typeface="Trebuchet MS"/>
                <a:cs typeface="Trebuchet MS"/>
              </a:rPr>
              <a:t>не</a:t>
            </a:r>
            <a:r>
              <a:rPr sz="3800" spc="-90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на</a:t>
            </a:r>
            <a:r>
              <a:rPr sz="3800" spc="-25" dirty="0">
                <a:latin typeface="Microsoft Sans Serif"/>
                <a:cs typeface="Microsoft Sans Serif"/>
              </a:rPr>
              <a:t>қ</a:t>
            </a:r>
            <a:r>
              <a:rPr sz="3800" spc="-25" dirty="0">
                <a:latin typeface="Trebuchet MS"/>
                <a:cs typeface="Trebuchet MS"/>
              </a:rPr>
              <a:t>тылайтын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адам.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</a:t>
            </a:r>
            <a:r>
              <a:rPr sz="3800" dirty="0">
                <a:latin typeface="Microsoft Sans Serif"/>
                <a:cs typeface="Microsoft Sans Serif"/>
              </a:rPr>
              <a:t>ұ</a:t>
            </a:r>
            <a:r>
              <a:rPr sz="3800" dirty="0">
                <a:latin typeface="Trebuchet MS"/>
                <a:cs typeface="Trebuchet MS"/>
              </a:rPr>
              <a:t>л</a:t>
            </a:r>
            <a:r>
              <a:rPr sz="3800" spc="-9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Microsoft Sans Serif"/>
                <a:cs typeface="Microsoft Sans Serif"/>
              </a:rPr>
              <a:t>қ</a:t>
            </a:r>
            <a:r>
              <a:rPr sz="3800" spc="-10" dirty="0">
                <a:latin typeface="Trebuchet MS"/>
                <a:cs typeface="Trebuchet MS"/>
              </a:rPr>
              <a:t>адамды</a:t>
            </a:r>
            <a:r>
              <a:rPr sz="3800" spc="-10" dirty="0">
                <a:latin typeface="Microsoft Sans Serif"/>
                <a:cs typeface="Microsoft Sans Serif"/>
              </a:rPr>
              <a:t>қ </a:t>
            </a:r>
            <a:r>
              <a:rPr sz="3800" spc="-25" dirty="0">
                <a:latin typeface="Trebuchet MS"/>
                <a:cs typeface="Trebuchet MS"/>
              </a:rPr>
              <a:t>н</a:t>
            </a:r>
            <a:r>
              <a:rPr sz="3800" spc="-25" dirty="0">
                <a:latin typeface="Microsoft Sans Serif"/>
                <a:cs typeface="Microsoft Sans Serif"/>
              </a:rPr>
              <a:t>ұ</a:t>
            </a:r>
            <a:r>
              <a:rPr sz="3800" spc="-25" dirty="0">
                <a:latin typeface="Trebuchet MS"/>
                <a:cs typeface="Trebuchet MS"/>
              </a:rPr>
              <a:t>с</a:t>
            </a:r>
            <a:r>
              <a:rPr sz="3800" spc="-25" dirty="0">
                <a:latin typeface="Microsoft Sans Serif"/>
                <a:cs typeface="Microsoft Sans Serif"/>
              </a:rPr>
              <a:t>қ</a:t>
            </a:r>
            <a:r>
              <a:rPr sz="3800" spc="-25" dirty="0">
                <a:latin typeface="Trebuchet MS"/>
                <a:cs typeface="Trebuchet MS"/>
              </a:rPr>
              <a:t>аулар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немесе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«ке</a:t>
            </a:r>
            <a:r>
              <a:rPr sz="3800" dirty="0">
                <a:latin typeface="Microsoft Sans Serif"/>
                <a:cs typeface="Microsoft Sans Serif"/>
              </a:rPr>
              <a:t>ң</a:t>
            </a:r>
            <a:r>
              <a:rPr sz="3800" dirty="0">
                <a:latin typeface="Trebuchet MS"/>
                <a:cs typeface="Trebuchet MS"/>
              </a:rPr>
              <a:t>естер»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беру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Trebuchet MS"/>
                <a:cs typeface="Trebuchet MS"/>
              </a:rPr>
              <a:t>ар</a:t>
            </a:r>
            <a:r>
              <a:rPr sz="3800" spc="-30" dirty="0">
                <a:latin typeface="Microsoft Sans Serif"/>
                <a:cs typeface="Microsoft Sans Serif"/>
              </a:rPr>
              <a:t>қ</a:t>
            </a:r>
            <a:r>
              <a:rPr sz="3800" spc="-30" dirty="0">
                <a:latin typeface="Trebuchet MS"/>
                <a:cs typeface="Trebuchet MS"/>
              </a:rPr>
              <a:t>ылы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модельді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бір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н</a:t>
            </a:r>
            <a:r>
              <a:rPr sz="3800" dirty="0">
                <a:latin typeface="Microsoft Sans Serif"/>
                <a:cs typeface="Microsoft Sans Serif"/>
              </a:rPr>
              <a:t>ә</a:t>
            </a:r>
            <a:r>
              <a:rPr sz="3800" dirty="0">
                <a:latin typeface="Trebuchet MS"/>
                <a:cs typeface="Trebuchet MS"/>
              </a:rPr>
              <a:t>рсені</a:t>
            </a:r>
            <a:r>
              <a:rPr sz="3800" spc="-10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Microsoft Sans Serif"/>
                <a:cs typeface="Microsoft Sans Serif"/>
              </a:rPr>
              <a:t>қ</a:t>
            </a:r>
            <a:r>
              <a:rPr sz="3800" spc="-20" dirty="0">
                <a:latin typeface="Trebuchet MS"/>
                <a:cs typeface="Trebuchet MS"/>
              </a:rPr>
              <a:t>алай </a:t>
            </a:r>
            <a:r>
              <a:rPr sz="3800" dirty="0">
                <a:latin typeface="Trebuchet MS"/>
                <a:cs typeface="Trebuchet MS"/>
              </a:rPr>
              <a:t>істеу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керектігін</a:t>
            </a:r>
            <a:r>
              <a:rPr sz="3800" spc="-75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ү</a:t>
            </a:r>
            <a:r>
              <a:rPr sz="3800" dirty="0">
                <a:latin typeface="Trebuchet MS"/>
                <a:cs typeface="Trebuchet MS"/>
              </a:rPr>
              <a:t>йретуге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Microsoft Sans Serif"/>
                <a:cs typeface="Microsoft Sans Serif"/>
              </a:rPr>
              <a:t>ұқ</a:t>
            </a:r>
            <a:r>
              <a:rPr sz="3800" spc="-10" dirty="0">
                <a:latin typeface="Trebuchet MS"/>
                <a:cs typeface="Trebuchet MS"/>
              </a:rPr>
              <a:t>сас.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86" y="1215237"/>
            <a:ext cx="7449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Негізгі</a:t>
            </a:r>
            <a:r>
              <a:rPr sz="6000" spc="-190" dirty="0"/>
              <a:t> </a:t>
            </a:r>
            <a:r>
              <a:rPr sz="6000" spc="-10" dirty="0"/>
              <a:t>сұрақтар: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845870" y="3475646"/>
            <a:ext cx="13806805" cy="363791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514984" marR="638810" indent="-502284">
              <a:lnSpc>
                <a:spcPts val="4850"/>
              </a:lnSpc>
              <a:spcBef>
                <a:spcPts val="1019"/>
              </a:spcBef>
              <a:buSzPct val="122916"/>
              <a:buChar char="•"/>
              <a:tabLst>
                <a:tab pos="514984" algn="l"/>
                <a:tab pos="3070225" algn="l"/>
              </a:tabLst>
            </a:pPr>
            <a:r>
              <a:rPr sz="4800" spc="-10" dirty="0">
                <a:latin typeface="Times New Roman"/>
                <a:cs typeface="Times New Roman"/>
              </a:rPr>
              <a:t>Жасанды</a:t>
            </a:r>
            <a:r>
              <a:rPr sz="4800" dirty="0">
                <a:latin typeface="Times New Roman"/>
                <a:cs typeface="Times New Roman"/>
              </a:rPr>
              <a:t>	интеллект</a:t>
            </a:r>
            <a:r>
              <a:rPr sz="4800" spc="-15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(AI)</a:t>
            </a:r>
            <a:r>
              <a:rPr sz="4800" spc="-15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контекстіндегі</a:t>
            </a:r>
            <a:r>
              <a:rPr sz="4800" spc="-15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сұраныс </a:t>
            </a:r>
            <a:r>
              <a:rPr sz="4800" dirty="0">
                <a:latin typeface="Times New Roman"/>
                <a:cs typeface="Times New Roman"/>
              </a:rPr>
              <a:t>(шақыру)</a:t>
            </a:r>
            <a:r>
              <a:rPr sz="4800" spc="-11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тұжырымдамасы.</a:t>
            </a:r>
            <a:endParaRPr sz="4800">
              <a:latin typeface="Times New Roman"/>
              <a:cs typeface="Times New Roman"/>
            </a:endParaRPr>
          </a:p>
          <a:p>
            <a:pPr marL="514350" indent="-501650">
              <a:lnSpc>
                <a:spcPct val="100000"/>
              </a:lnSpc>
              <a:spcBef>
                <a:spcPts val="100"/>
              </a:spcBef>
              <a:buSzPct val="122916"/>
              <a:buChar char="•"/>
              <a:tabLst>
                <a:tab pos="514350" algn="l"/>
              </a:tabLst>
            </a:pPr>
            <a:r>
              <a:rPr sz="4800" dirty="0">
                <a:latin typeface="Times New Roman"/>
                <a:cs typeface="Times New Roman"/>
              </a:rPr>
              <a:t>Сұраныс</a:t>
            </a:r>
            <a:r>
              <a:rPr sz="4800" spc="-8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сапасының</a:t>
            </a:r>
            <a:r>
              <a:rPr sz="4800" spc="-8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нәтижеге</a:t>
            </a:r>
            <a:r>
              <a:rPr sz="4800" spc="-85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әсері.</a:t>
            </a:r>
            <a:endParaRPr sz="4800">
              <a:latin typeface="Times New Roman"/>
              <a:cs typeface="Times New Roman"/>
            </a:endParaRPr>
          </a:p>
          <a:p>
            <a:pPr marL="514350" indent="-501650">
              <a:lnSpc>
                <a:spcPct val="100000"/>
              </a:lnSpc>
              <a:spcBef>
                <a:spcPts val="110"/>
              </a:spcBef>
              <a:buSzPct val="122916"/>
              <a:buChar char="•"/>
              <a:tabLst>
                <a:tab pos="514350" algn="l"/>
                <a:tab pos="6705600" algn="l"/>
                <a:tab pos="11322685" algn="l"/>
              </a:tabLst>
            </a:pPr>
            <a:r>
              <a:rPr sz="4800" spc="-10" dirty="0">
                <a:latin typeface="Times New Roman"/>
                <a:cs typeface="Times New Roman"/>
              </a:rPr>
              <a:t>1-</a:t>
            </a:r>
            <a:r>
              <a:rPr sz="4800" dirty="0">
                <a:latin typeface="Times New Roman"/>
                <a:cs typeface="Times New Roman"/>
              </a:rPr>
              <a:t>қағида:</a:t>
            </a:r>
            <a:r>
              <a:rPr sz="4800" spc="-10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Нұсқауларды</a:t>
            </a:r>
            <a:r>
              <a:rPr sz="4800" dirty="0">
                <a:latin typeface="Times New Roman"/>
                <a:cs typeface="Times New Roman"/>
              </a:rPr>
              <a:t>	анық</a:t>
            </a:r>
            <a:r>
              <a:rPr sz="4800" spc="-5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және</a:t>
            </a:r>
            <a:r>
              <a:rPr sz="4800" spc="-5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нақты</a:t>
            </a:r>
            <a:r>
              <a:rPr sz="4800" dirty="0">
                <a:latin typeface="Times New Roman"/>
                <a:cs typeface="Times New Roman"/>
              </a:rPr>
              <a:t>	</a:t>
            </a:r>
            <a:r>
              <a:rPr sz="4800" spc="-10" dirty="0">
                <a:latin typeface="Times New Roman"/>
                <a:cs typeface="Times New Roman"/>
              </a:rPr>
              <a:t>жазыңыз.</a:t>
            </a:r>
            <a:endParaRPr sz="4800">
              <a:latin typeface="Times New Roman"/>
              <a:cs typeface="Times New Roman"/>
            </a:endParaRPr>
          </a:p>
          <a:p>
            <a:pPr marL="514350" indent="-501650">
              <a:lnSpc>
                <a:spcPct val="100000"/>
              </a:lnSpc>
              <a:spcBef>
                <a:spcPts val="110"/>
              </a:spcBef>
              <a:buSzPct val="122916"/>
              <a:buChar char="•"/>
              <a:tabLst>
                <a:tab pos="514350" algn="l"/>
                <a:tab pos="8024495" algn="l"/>
              </a:tabLst>
            </a:pPr>
            <a:r>
              <a:rPr sz="4800" spc="-10" dirty="0">
                <a:latin typeface="Times New Roman"/>
                <a:cs typeface="Times New Roman"/>
              </a:rPr>
              <a:t>2-</a:t>
            </a:r>
            <a:r>
              <a:rPr sz="4800" dirty="0">
                <a:latin typeface="Times New Roman"/>
                <a:cs typeface="Times New Roman"/>
              </a:rPr>
              <a:t>қағида:</a:t>
            </a:r>
            <a:r>
              <a:rPr sz="4800" spc="-9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Үлгіге</a:t>
            </a:r>
            <a:r>
              <a:rPr sz="4800" spc="-10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«ойлануға»</a:t>
            </a:r>
            <a:r>
              <a:rPr sz="4800" dirty="0">
                <a:latin typeface="Times New Roman"/>
                <a:cs typeface="Times New Roman"/>
              </a:rPr>
              <a:t>	уақыт</a:t>
            </a:r>
            <a:r>
              <a:rPr sz="4800" spc="-55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беріңіз.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5031" y="1057655"/>
            <a:ext cx="6371844" cy="6705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589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latin typeface="Arial"/>
                <a:cs typeface="Arial"/>
              </a:rPr>
              <a:t>Негізгі</a:t>
            </a:r>
            <a:r>
              <a:rPr sz="4500" spc="-190" dirty="0">
                <a:latin typeface="Arial"/>
                <a:cs typeface="Arial"/>
              </a:rPr>
              <a:t> </a:t>
            </a:r>
            <a:r>
              <a:rPr sz="4500" spc="-10" dirty="0">
                <a:latin typeface="Arial"/>
                <a:cs typeface="Arial"/>
              </a:rPr>
              <a:t>мүмкіндіктер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0754" y="2060778"/>
            <a:ext cx="9711055" cy="75717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89890" marR="382270" indent="-377190">
              <a:lnSpc>
                <a:spcPts val="2900"/>
              </a:lnSpc>
              <a:spcBef>
                <a:spcPts val="730"/>
              </a:spcBef>
              <a:buSzPct val="123728"/>
              <a:buChar char="•"/>
              <a:tabLst>
                <a:tab pos="389890" algn="l"/>
              </a:tabLst>
            </a:pPr>
            <a:r>
              <a:rPr sz="2950" spc="-120" dirty="0">
                <a:latin typeface="Trebuchet MS"/>
                <a:cs typeface="Trebuchet MS"/>
              </a:rPr>
              <a:t>Тілдік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20" dirty="0">
                <a:latin typeface="Microsoft Sans Serif"/>
                <a:cs typeface="Microsoft Sans Serif"/>
              </a:rPr>
              <a:t>ү</a:t>
            </a:r>
            <a:r>
              <a:rPr sz="2950" spc="-120" dirty="0">
                <a:latin typeface="Trebuchet MS"/>
                <a:cs typeface="Trebuchet MS"/>
              </a:rPr>
              <a:t>лгілер</a:t>
            </a:r>
            <a:r>
              <a:rPr sz="2950" spc="-190" dirty="0">
                <a:latin typeface="Trebuchet MS"/>
                <a:cs typeface="Trebuchet MS"/>
              </a:rPr>
              <a:t> </a:t>
            </a:r>
            <a:r>
              <a:rPr sz="2950" spc="-125" dirty="0">
                <a:latin typeface="Trebuchet MS"/>
                <a:cs typeface="Trebuchet MS"/>
              </a:rPr>
              <a:t>негізінде</a:t>
            </a:r>
            <a:r>
              <a:rPr sz="2950" spc="-190" dirty="0">
                <a:latin typeface="Trebuchet MS"/>
                <a:cs typeface="Trebuchet MS"/>
              </a:rPr>
              <a:t> </a:t>
            </a:r>
            <a:r>
              <a:rPr sz="2950" spc="-170" dirty="0">
                <a:latin typeface="Microsoft Sans Serif"/>
                <a:cs typeface="Microsoft Sans Serif"/>
              </a:rPr>
              <a:t>қ</a:t>
            </a:r>
            <a:r>
              <a:rPr sz="2950" spc="-170" dirty="0">
                <a:latin typeface="Trebuchet MS"/>
                <a:cs typeface="Trebuchet MS"/>
              </a:rPr>
              <a:t>ажетті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30" dirty="0">
                <a:latin typeface="Trebuchet MS"/>
                <a:cs typeface="Trebuchet MS"/>
              </a:rPr>
              <a:t>жауаптарды</a:t>
            </a:r>
            <a:r>
              <a:rPr sz="2950" spc="-190" dirty="0">
                <a:latin typeface="Trebuchet MS"/>
                <a:cs typeface="Trebuchet MS"/>
              </a:rPr>
              <a:t> </a:t>
            </a:r>
            <a:r>
              <a:rPr sz="2950" spc="-80" dirty="0">
                <a:latin typeface="Trebuchet MS"/>
                <a:cs typeface="Trebuchet MS"/>
              </a:rPr>
              <a:t>тудыратын </a:t>
            </a:r>
            <a:r>
              <a:rPr sz="2950" spc="-160" dirty="0">
                <a:latin typeface="Trebuchet MS"/>
                <a:cs typeface="Trebuchet MS"/>
              </a:rPr>
              <a:t>ша</a:t>
            </a:r>
            <a:r>
              <a:rPr sz="2950" spc="-160" dirty="0">
                <a:latin typeface="Microsoft Sans Serif"/>
                <a:cs typeface="Microsoft Sans Serif"/>
              </a:rPr>
              <a:t>қ</a:t>
            </a:r>
            <a:r>
              <a:rPr sz="2950" spc="-160" dirty="0">
                <a:latin typeface="Trebuchet MS"/>
                <a:cs typeface="Trebuchet MS"/>
              </a:rPr>
              <a:t>ыруларды</a:t>
            </a:r>
            <a:r>
              <a:rPr sz="2950" spc="-15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Microsoft Sans Serif"/>
                <a:cs typeface="Microsoft Sans Serif"/>
              </a:rPr>
              <a:t>ә</a:t>
            </a:r>
            <a:r>
              <a:rPr sz="2950" spc="-10" dirty="0">
                <a:latin typeface="Trebuchet MS"/>
                <a:cs typeface="Trebuchet MS"/>
              </a:rPr>
              <a:t>зірлеу.</a:t>
            </a:r>
            <a:endParaRPr sz="2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Trebuchet MS"/>
              <a:buChar char="•"/>
            </a:pPr>
            <a:endParaRPr sz="2950">
              <a:latin typeface="Trebuchet MS"/>
              <a:cs typeface="Trebuchet MS"/>
            </a:endParaRPr>
          </a:p>
          <a:p>
            <a:pPr marL="389890" marR="5080" indent="-377190">
              <a:lnSpc>
                <a:spcPts val="2900"/>
              </a:lnSpc>
              <a:spcBef>
                <a:spcPts val="5"/>
              </a:spcBef>
              <a:buSzPct val="123728"/>
              <a:buChar char="•"/>
              <a:tabLst>
                <a:tab pos="389890" algn="l"/>
              </a:tabLst>
            </a:pPr>
            <a:r>
              <a:rPr sz="2950" dirty="0">
                <a:latin typeface="Trebuchet MS"/>
                <a:cs typeface="Trebuchet MS"/>
              </a:rPr>
              <a:t>Тілдік</a:t>
            </a:r>
            <a:r>
              <a:rPr sz="2950" spc="-90" dirty="0">
                <a:latin typeface="Trebuchet MS"/>
                <a:cs typeface="Trebuchet MS"/>
              </a:rPr>
              <a:t> </a:t>
            </a:r>
            <a:r>
              <a:rPr sz="2950" dirty="0">
                <a:latin typeface="Microsoft Sans Serif"/>
                <a:cs typeface="Microsoft Sans Serif"/>
              </a:rPr>
              <a:t>ү</a:t>
            </a:r>
            <a:r>
              <a:rPr sz="2950" dirty="0">
                <a:latin typeface="Trebuchet MS"/>
                <a:cs typeface="Trebuchet MS"/>
              </a:rPr>
              <a:t>лгілерді</a:t>
            </a:r>
            <a:r>
              <a:rPr sz="2950" dirty="0">
                <a:latin typeface="Microsoft Sans Serif"/>
                <a:cs typeface="Microsoft Sans Serif"/>
              </a:rPr>
              <a:t>ң</a:t>
            </a:r>
            <a:r>
              <a:rPr sz="2950" spc="25" dirty="0">
                <a:latin typeface="Microsoft Sans Serif"/>
                <a:cs typeface="Microsoft Sans Serif"/>
              </a:rPr>
              <a:t> </a:t>
            </a:r>
            <a:r>
              <a:rPr sz="2950" dirty="0">
                <a:latin typeface="Microsoft Sans Serif"/>
                <a:cs typeface="Microsoft Sans Serif"/>
              </a:rPr>
              <a:t>ө</a:t>
            </a:r>
            <a:r>
              <a:rPr sz="2950" dirty="0">
                <a:latin typeface="Trebuchet MS"/>
                <a:cs typeface="Trebuchet MS"/>
              </a:rPr>
              <a:t>зін</a:t>
            </a:r>
            <a:r>
              <a:rPr sz="2950" spc="-9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жетілдіруд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лірек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не</a:t>
            </a:r>
            <a:r>
              <a:rPr sz="2950" spc="-9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с</a:t>
            </a:r>
            <a:r>
              <a:rPr sz="2950" spc="-10" dirty="0">
                <a:latin typeface="Microsoft Sans Serif"/>
                <a:cs typeface="Microsoft Sans Serif"/>
              </a:rPr>
              <a:t>ә</a:t>
            </a:r>
            <a:r>
              <a:rPr sz="2950" spc="-10" dirty="0">
                <a:latin typeface="Trebuchet MS"/>
                <a:cs typeface="Trebuchet MS"/>
              </a:rPr>
              <a:t>йкес </a:t>
            </a:r>
            <a:r>
              <a:rPr sz="2950" dirty="0">
                <a:latin typeface="Trebuchet MS"/>
                <a:cs typeface="Trebuchet MS"/>
              </a:rPr>
              <a:t>м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тін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шы</a:t>
            </a:r>
            <a:r>
              <a:rPr sz="2950" dirty="0">
                <a:latin typeface="Microsoft Sans Serif"/>
                <a:cs typeface="Microsoft Sans Serif"/>
              </a:rPr>
              <a:t>ғ</a:t>
            </a:r>
            <a:r>
              <a:rPr sz="2950" dirty="0">
                <a:latin typeface="Trebuchet MS"/>
                <a:cs typeface="Trebuchet MS"/>
              </a:rPr>
              <a:t>аруды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Microsoft Sans Serif"/>
                <a:cs typeface="Microsoft Sans Serif"/>
              </a:rPr>
              <a:t>қ</a:t>
            </a:r>
            <a:r>
              <a:rPr sz="2950" spc="-25" dirty="0">
                <a:latin typeface="Trebuchet MS"/>
                <a:cs typeface="Trebuchet MS"/>
              </a:rPr>
              <a:t>амтамасыз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етеді.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AI</a:t>
            </a:r>
            <a:r>
              <a:rPr sz="2950" spc="-8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ж</a:t>
            </a:r>
            <a:r>
              <a:rPr sz="2950" spc="-10" dirty="0">
                <a:latin typeface="Microsoft Sans Serif"/>
                <a:cs typeface="Microsoft Sans Serif"/>
              </a:rPr>
              <a:t>ү</a:t>
            </a:r>
            <a:r>
              <a:rPr sz="2950" spc="-10" dirty="0">
                <a:latin typeface="Trebuchet MS"/>
                <a:cs typeface="Trebuchet MS"/>
              </a:rPr>
              <a:t>йесін 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деттен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тыс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жауаптар</a:t>
            </a:r>
            <a:r>
              <a:rPr sz="2950" dirty="0">
                <a:latin typeface="Microsoft Sans Serif"/>
                <a:cs typeface="Microsoft Sans Serif"/>
              </a:rPr>
              <a:t>ғ</a:t>
            </a:r>
            <a:r>
              <a:rPr sz="2950" dirty="0">
                <a:latin typeface="Trebuchet MS"/>
                <a:cs typeface="Trebuchet MS"/>
              </a:rPr>
              <a:t>а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тексеру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dirty="0">
                <a:latin typeface="Microsoft Sans Serif"/>
                <a:cs typeface="Microsoft Sans Serif"/>
              </a:rPr>
              <a:t>ү</a:t>
            </a:r>
            <a:r>
              <a:rPr sz="2950" dirty="0">
                <a:latin typeface="Trebuchet MS"/>
                <a:cs typeface="Trebuchet MS"/>
              </a:rPr>
              <a:t>шін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м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тіндер</a:t>
            </a:r>
            <a:r>
              <a:rPr sz="2950" spc="-6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жазу. </a:t>
            </a:r>
            <a:r>
              <a:rPr sz="2950" dirty="0">
                <a:latin typeface="Trebuchet MS"/>
                <a:cs typeface="Trebuchet MS"/>
              </a:rPr>
              <a:t>Б</a:t>
            </a:r>
            <a:r>
              <a:rPr sz="2950" dirty="0">
                <a:latin typeface="Microsoft Sans Serif"/>
                <a:cs typeface="Microsoft Sans Serif"/>
              </a:rPr>
              <a:t>ұ</a:t>
            </a:r>
            <a:r>
              <a:rPr sz="2950" dirty="0">
                <a:latin typeface="Trebuchet MS"/>
                <a:cs typeface="Trebuchet MS"/>
              </a:rPr>
              <a:t>л</a:t>
            </a:r>
            <a:r>
              <a:rPr sz="2950" spc="-65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Microsoft Sans Serif"/>
                <a:cs typeface="Microsoft Sans Serif"/>
              </a:rPr>
              <a:t>қ</a:t>
            </a:r>
            <a:r>
              <a:rPr sz="2950" spc="-25" dirty="0">
                <a:latin typeface="Trebuchet MS"/>
                <a:cs typeface="Trebuchet MS"/>
              </a:rPr>
              <a:t>ателерді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де,</a:t>
            </a:r>
            <a:r>
              <a:rPr sz="2950" spc="-6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жасырын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AI</a:t>
            </a:r>
            <a:r>
              <a:rPr sz="2950" spc="-6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м</a:t>
            </a:r>
            <a:r>
              <a:rPr sz="2950" dirty="0">
                <a:latin typeface="Microsoft Sans Serif"/>
                <a:cs typeface="Microsoft Sans Serif"/>
              </a:rPr>
              <a:t>ү</a:t>
            </a:r>
            <a:r>
              <a:rPr sz="2950" dirty="0">
                <a:latin typeface="Trebuchet MS"/>
                <a:cs typeface="Trebuchet MS"/>
              </a:rPr>
              <a:t>мкіндіктерін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де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Trebuchet MS"/>
                <a:cs typeface="Trebuchet MS"/>
              </a:rPr>
              <a:t>аша </a:t>
            </a:r>
            <a:r>
              <a:rPr sz="2950" spc="-10" dirty="0">
                <a:latin typeface="Trebuchet MS"/>
                <a:cs typeface="Trebuchet MS"/>
              </a:rPr>
              <a:t>алады</a:t>
            </a:r>
            <a:endParaRPr sz="2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Trebuchet MS"/>
              <a:buChar char="•"/>
            </a:pPr>
            <a:endParaRPr sz="2950">
              <a:latin typeface="Trebuchet MS"/>
              <a:cs typeface="Trebuchet MS"/>
            </a:endParaRPr>
          </a:p>
          <a:p>
            <a:pPr marL="389890" marR="729615" indent="-377190">
              <a:lnSpc>
                <a:spcPts val="2900"/>
              </a:lnSpc>
              <a:spcBef>
                <a:spcPts val="5"/>
              </a:spcBef>
              <a:buSzPct val="123728"/>
              <a:buChar char="•"/>
              <a:tabLst>
                <a:tab pos="389890" algn="l"/>
              </a:tabLst>
            </a:pPr>
            <a:r>
              <a:rPr sz="2950" dirty="0">
                <a:latin typeface="Trebuchet MS"/>
                <a:cs typeface="Trebuchet MS"/>
              </a:rPr>
              <a:t>Жа</a:t>
            </a:r>
            <a:r>
              <a:rPr sz="2950" dirty="0">
                <a:latin typeface="Microsoft Sans Serif"/>
                <a:cs typeface="Microsoft Sans Serif"/>
              </a:rPr>
              <a:t>ң</a:t>
            </a:r>
            <a:r>
              <a:rPr sz="2950" dirty="0">
                <a:latin typeface="Trebuchet MS"/>
                <a:cs typeface="Trebuchet MS"/>
              </a:rPr>
              <a:t>а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</a:t>
            </a:r>
            <a:r>
              <a:rPr sz="2950" dirty="0">
                <a:latin typeface="Microsoft Sans Serif"/>
                <a:cs typeface="Microsoft Sans Serif"/>
              </a:rPr>
              <a:t>ә</a:t>
            </a:r>
            <a:r>
              <a:rPr sz="2950" dirty="0">
                <a:latin typeface="Trebuchet MS"/>
                <a:cs typeface="Trebuchet MS"/>
              </a:rPr>
              <a:t>не</a:t>
            </a:r>
            <a:r>
              <a:rPr sz="2950" spc="-15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тиімдірек</a:t>
            </a:r>
            <a:r>
              <a:rPr sz="2950" spc="-15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с</a:t>
            </a:r>
            <a:r>
              <a:rPr sz="2950" dirty="0">
                <a:latin typeface="Microsoft Sans Serif"/>
                <a:cs typeface="Microsoft Sans Serif"/>
              </a:rPr>
              <a:t>ұ</a:t>
            </a:r>
            <a:r>
              <a:rPr sz="2950" dirty="0">
                <a:latin typeface="Trebuchet MS"/>
                <a:cs typeface="Trebuchet MS"/>
              </a:rPr>
              <a:t>рауларды</a:t>
            </a:r>
            <a:r>
              <a:rPr sz="2950" spc="-15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жасау</a:t>
            </a:r>
            <a:r>
              <a:rPr sz="2950" spc="-10" dirty="0">
                <a:latin typeface="Microsoft Sans Serif"/>
                <a:cs typeface="Microsoft Sans Serif"/>
              </a:rPr>
              <a:t>ғ</a:t>
            </a:r>
            <a:r>
              <a:rPr sz="2950" spc="-10" dirty="0">
                <a:latin typeface="Trebuchet MS"/>
                <a:cs typeface="Trebuchet MS"/>
              </a:rPr>
              <a:t>а к</a:t>
            </a:r>
            <a:r>
              <a:rPr sz="2950" spc="-10" dirty="0">
                <a:latin typeface="Microsoft Sans Serif"/>
                <a:cs typeface="Microsoft Sans Serif"/>
              </a:rPr>
              <a:t>ө</a:t>
            </a:r>
            <a:r>
              <a:rPr sz="2950" spc="-10" dirty="0">
                <a:latin typeface="Trebuchet MS"/>
                <a:cs typeface="Trebuchet MS"/>
              </a:rPr>
              <a:t>мектесетін</a:t>
            </a:r>
            <a:r>
              <a:rPr sz="2950" spc="-12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тілдік</a:t>
            </a:r>
            <a:r>
              <a:rPr sz="2950" spc="-125" dirty="0">
                <a:latin typeface="Trebuchet MS"/>
                <a:cs typeface="Trebuchet MS"/>
              </a:rPr>
              <a:t> </a:t>
            </a:r>
            <a:r>
              <a:rPr sz="2950" dirty="0">
                <a:latin typeface="Microsoft Sans Serif"/>
                <a:cs typeface="Microsoft Sans Serif"/>
              </a:rPr>
              <a:t>ү</a:t>
            </a:r>
            <a:r>
              <a:rPr sz="2950" dirty="0">
                <a:latin typeface="Trebuchet MS"/>
                <a:cs typeface="Trebuchet MS"/>
              </a:rPr>
              <a:t>лгілер</a:t>
            </a:r>
            <a:r>
              <a:rPr sz="2950" spc="-12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мен</a:t>
            </a:r>
            <a:r>
              <a:rPr sz="2950" spc="-12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тенденцияларды </a:t>
            </a:r>
            <a:r>
              <a:rPr sz="2950" spc="-40" dirty="0">
                <a:latin typeface="Trebuchet MS"/>
                <a:cs typeface="Trebuchet MS"/>
              </a:rPr>
              <a:t>аны</a:t>
            </a:r>
            <a:r>
              <a:rPr sz="2950" spc="-40" dirty="0">
                <a:latin typeface="Microsoft Sans Serif"/>
                <a:cs typeface="Microsoft Sans Serif"/>
              </a:rPr>
              <a:t>қ</a:t>
            </a:r>
            <a:r>
              <a:rPr sz="2950" spc="-40" dirty="0">
                <a:latin typeface="Trebuchet MS"/>
                <a:cs typeface="Trebuchet MS"/>
              </a:rPr>
              <a:t>тау</a:t>
            </a:r>
            <a:r>
              <a:rPr sz="2950" spc="-155" dirty="0">
                <a:latin typeface="Trebuchet MS"/>
                <a:cs typeface="Trebuchet MS"/>
              </a:rPr>
              <a:t> </a:t>
            </a:r>
            <a:r>
              <a:rPr sz="2950" dirty="0">
                <a:latin typeface="Microsoft Sans Serif"/>
                <a:cs typeface="Microsoft Sans Serif"/>
              </a:rPr>
              <a:t>ү</a:t>
            </a:r>
            <a:r>
              <a:rPr sz="2950" dirty="0">
                <a:latin typeface="Trebuchet MS"/>
                <a:cs typeface="Trebuchet MS"/>
              </a:rPr>
              <a:t>шін</a:t>
            </a:r>
            <a:r>
              <a:rPr sz="2950" spc="-15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деректер</a:t>
            </a:r>
            <a:r>
              <a:rPr sz="2950" spc="-14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жиынын</a:t>
            </a:r>
            <a:r>
              <a:rPr sz="2950" spc="-15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талдау.</a:t>
            </a:r>
            <a:endParaRPr sz="2950">
              <a:latin typeface="Trebuchet MS"/>
              <a:cs typeface="Trebuchet MS"/>
            </a:endParaRPr>
          </a:p>
          <a:p>
            <a:pPr marL="389890" marR="1254125" indent="-377190">
              <a:lnSpc>
                <a:spcPts val="2890"/>
              </a:lnSpc>
              <a:spcBef>
                <a:spcPts val="3300"/>
              </a:spcBef>
              <a:buSzPct val="123728"/>
              <a:buChar char="•"/>
              <a:tabLst>
                <a:tab pos="389890" algn="l"/>
              </a:tabLst>
            </a:pPr>
            <a:r>
              <a:rPr sz="2950" spc="-110" dirty="0">
                <a:latin typeface="Trebuchet MS"/>
                <a:cs typeface="Trebuchet MS"/>
              </a:rPr>
              <a:t>Жа</a:t>
            </a:r>
            <a:r>
              <a:rPr sz="2950" spc="-110" dirty="0">
                <a:latin typeface="Microsoft Sans Serif"/>
                <a:cs typeface="Microsoft Sans Serif"/>
              </a:rPr>
              <a:t>ң</a:t>
            </a:r>
            <a:r>
              <a:rPr sz="2950" spc="-110" dirty="0">
                <a:latin typeface="Trebuchet MS"/>
                <a:cs typeface="Trebuchet MS"/>
              </a:rPr>
              <a:t>а</a:t>
            </a:r>
            <a:r>
              <a:rPr sz="2950" spc="-170" dirty="0">
                <a:latin typeface="Trebuchet MS"/>
                <a:cs typeface="Trebuchet MS"/>
              </a:rPr>
              <a:t> </a:t>
            </a:r>
            <a:r>
              <a:rPr sz="2950" spc="-105" dirty="0">
                <a:latin typeface="Trebuchet MS"/>
                <a:cs typeface="Trebuchet MS"/>
              </a:rPr>
              <a:t>деректер</a:t>
            </a:r>
            <a:r>
              <a:rPr sz="2950" spc="-170" dirty="0">
                <a:latin typeface="Trebuchet MS"/>
                <a:cs typeface="Trebuchet MS"/>
              </a:rPr>
              <a:t> </a:t>
            </a:r>
            <a:r>
              <a:rPr sz="2950" spc="-145" dirty="0">
                <a:latin typeface="Trebuchet MS"/>
                <a:cs typeface="Trebuchet MS"/>
              </a:rPr>
              <a:t>жина</a:t>
            </a:r>
            <a:r>
              <a:rPr sz="2950" spc="-145" dirty="0">
                <a:latin typeface="Microsoft Sans Serif"/>
                <a:cs typeface="Microsoft Sans Serif"/>
              </a:rPr>
              <a:t>қ</a:t>
            </a:r>
            <a:r>
              <a:rPr sz="2950" spc="-145" dirty="0">
                <a:latin typeface="Trebuchet MS"/>
                <a:cs typeface="Trebuchet MS"/>
              </a:rPr>
              <a:t>тары</a:t>
            </a:r>
            <a:r>
              <a:rPr sz="2950" spc="-165" dirty="0">
                <a:latin typeface="Trebuchet MS"/>
                <a:cs typeface="Trebuchet MS"/>
              </a:rPr>
              <a:t> </a:t>
            </a:r>
            <a:r>
              <a:rPr sz="2950" spc="-114" dirty="0">
                <a:latin typeface="Trebuchet MS"/>
                <a:cs typeface="Trebuchet MS"/>
              </a:rPr>
              <a:t>бойынша</a:t>
            </a:r>
            <a:r>
              <a:rPr sz="2950" spc="-170" dirty="0">
                <a:latin typeface="Trebuchet MS"/>
                <a:cs typeface="Trebuchet MS"/>
              </a:rPr>
              <a:t> </a:t>
            </a:r>
            <a:r>
              <a:rPr sz="2950" spc="-90" dirty="0">
                <a:latin typeface="Trebuchet MS"/>
                <a:cs typeface="Trebuchet MS"/>
              </a:rPr>
              <a:t>тіл</a:t>
            </a:r>
            <a:r>
              <a:rPr sz="2950" spc="-165" dirty="0">
                <a:latin typeface="Trebuchet MS"/>
                <a:cs typeface="Trebuchet MS"/>
              </a:rPr>
              <a:t> </a:t>
            </a:r>
            <a:r>
              <a:rPr sz="2950" spc="-60" dirty="0">
                <a:latin typeface="Microsoft Sans Serif"/>
                <a:cs typeface="Microsoft Sans Serif"/>
              </a:rPr>
              <a:t>ү</a:t>
            </a:r>
            <a:r>
              <a:rPr sz="2950" spc="-60" dirty="0">
                <a:latin typeface="Trebuchet MS"/>
                <a:cs typeface="Trebuchet MS"/>
              </a:rPr>
              <a:t>лгілерін </a:t>
            </a:r>
            <a:r>
              <a:rPr sz="2950" spc="-165" dirty="0">
                <a:latin typeface="Trebuchet MS"/>
                <a:cs typeface="Trebuchet MS"/>
              </a:rPr>
              <a:t>о</a:t>
            </a:r>
            <a:r>
              <a:rPr sz="2950" spc="-165" dirty="0">
                <a:latin typeface="Microsoft Sans Serif"/>
                <a:cs typeface="Microsoft Sans Serif"/>
              </a:rPr>
              <a:t>қ</a:t>
            </a:r>
            <a:r>
              <a:rPr sz="2950" spc="-165" dirty="0">
                <a:latin typeface="Trebuchet MS"/>
                <a:cs typeface="Trebuchet MS"/>
              </a:rPr>
              <a:t>ыту</a:t>
            </a:r>
            <a:r>
              <a:rPr sz="2950" spc="-185" dirty="0">
                <a:latin typeface="Trebuchet MS"/>
                <a:cs typeface="Trebuchet MS"/>
              </a:rPr>
              <a:t> </a:t>
            </a:r>
            <a:r>
              <a:rPr sz="2950" spc="-95" dirty="0">
                <a:latin typeface="Trebuchet MS"/>
                <a:cs typeface="Trebuchet MS"/>
              </a:rPr>
              <a:t>ж</a:t>
            </a:r>
            <a:r>
              <a:rPr sz="2950" spc="-95" dirty="0">
                <a:latin typeface="Microsoft Sans Serif"/>
                <a:cs typeface="Microsoft Sans Serif"/>
              </a:rPr>
              <a:t>ә</a:t>
            </a:r>
            <a:r>
              <a:rPr sz="2950" spc="-95" dirty="0">
                <a:latin typeface="Trebuchet MS"/>
                <a:cs typeface="Trebuchet MS"/>
              </a:rPr>
              <a:t>не</a:t>
            </a:r>
            <a:r>
              <a:rPr sz="2950" spc="-180" dirty="0">
                <a:latin typeface="Trebuchet MS"/>
                <a:cs typeface="Trebuchet MS"/>
              </a:rPr>
              <a:t> </a:t>
            </a:r>
            <a:r>
              <a:rPr sz="2950" spc="-140" dirty="0">
                <a:latin typeface="Trebuchet MS"/>
                <a:cs typeface="Trebuchet MS"/>
              </a:rPr>
              <a:t>жа</a:t>
            </a:r>
            <a:r>
              <a:rPr sz="2950" spc="-140" dirty="0">
                <a:latin typeface="Microsoft Sans Serif"/>
                <a:cs typeface="Microsoft Sans Serif"/>
              </a:rPr>
              <a:t>қ</a:t>
            </a:r>
            <a:r>
              <a:rPr sz="2950" spc="-140" dirty="0">
                <a:latin typeface="Trebuchet MS"/>
                <a:cs typeface="Trebuchet MS"/>
              </a:rPr>
              <a:t>сарту</a:t>
            </a:r>
            <a:r>
              <a:rPr sz="2950" spc="-140" dirty="0">
                <a:latin typeface="Microsoft Sans Serif"/>
                <a:cs typeface="Microsoft Sans Serif"/>
              </a:rPr>
              <a:t>ғ</a:t>
            </a:r>
            <a:r>
              <a:rPr sz="2950" spc="-140" dirty="0">
                <a:latin typeface="Trebuchet MS"/>
                <a:cs typeface="Trebuchet MS"/>
              </a:rPr>
              <a:t>а</a:t>
            </a:r>
            <a:r>
              <a:rPr sz="2950" spc="-175" dirty="0">
                <a:latin typeface="Trebuchet MS"/>
                <a:cs typeface="Trebuchet MS"/>
              </a:rPr>
              <a:t> </a:t>
            </a:r>
            <a:r>
              <a:rPr sz="2950" spc="-110" dirty="0">
                <a:latin typeface="Trebuchet MS"/>
                <a:cs typeface="Trebuchet MS"/>
              </a:rPr>
              <a:t>болатын</a:t>
            </a:r>
            <a:r>
              <a:rPr sz="2950" spc="-18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айма</a:t>
            </a:r>
            <a:r>
              <a:rPr sz="2950" spc="-10" dirty="0">
                <a:latin typeface="Microsoft Sans Serif"/>
                <a:cs typeface="Microsoft Sans Serif"/>
              </a:rPr>
              <a:t>қ</a:t>
            </a:r>
            <a:r>
              <a:rPr sz="2950" spc="-10" dirty="0">
                <a:latin typeface="Trebuchet MS"/>
                <a:cs typeface="Trebuchet MS"/>
              </a:rPr>
              <a:t>тарды </a:t>
            </a:r>
            <a:r>
              <a:rPr sz="2950" spc="-150" dirty="0">
                <a:latin typeface="Trebuchet MS"/>
                <a:cs typeface="Trebuchet MS"/>
              </a:rPr>
              <a:t>аны</a:t>
            </a:r>
            <a:r>
              <a:rPr sz="2950" spc="-150" dirty="0">
                <a:latin typeface="Microsoft Sans Serif"/>
                <a:cs typeface="Microsoft Sans Serif"/>
              </a:rPr>
              <a:t>қ</a:t>
            </a:r>
            <a:r>
              <a:rPr sz="2950" spc="-150" dirty="0">
                <a:latin typeface="Trebuchet MS"/>
                <a:cs typeface="Trebuchet MS"/>
              </a:rPr>
              <a:t>тау</a:t>
            </a:r>
            <a:r>
              <a:rPr sz="2950" spc="-165" dirty="0">
                <a:latin typeface="Trebuchet MS"/>
                <a:cs typeface="Trebuchet MS"/>
              </a:rPr>
              <a:t> </a:t>
            </a:r>
            <a:r>
              <a:rPr sz="2950" spc="-95" dirty="0">
                <a:latin typeface="Microsoft Sans Serif"/>
                <a:cs typeface="Microsoft Sans Serif"/>
              </a:rPr>
              <a:t>ү</a:t>
            </a:r>
            <a:r>
              <a:rPr sz="2950" spc="-95" dirty="0">
                <a:latin typeface="Trebuchet MS"/>
                <a:cs typeface="Trebuchet MS"/>
              </a:rPr>
              <a:t>шін</a:t>
            </a:r>
            <a:r>
              <a:rPr sz="2950" spc="-155" dirty="0">
                <a:latin typeface="Trebuchet MS"/>
                <a:cs typeface="Trebuchet MS"/>
              </a:rPr>
              <a:t> </a:t>
            </a:r>
            <a:r>
              <a:rPr sz="2950" spc="-120" dirty="0">
                <a:latin typeface="Trebuchet MS"/>
                <a:cs typeface="Trebuchet MS"/>
              </a:rPr>
              <a:t>оларды</a:t>
            </a:r>
            <a:r>
              <a:rPr sz="2950" spc="-120" dirty="0">
                <a:latin typeface="Microsoft Sans Serif"/>
                <a:cs typeface="Microsoft Sans Serif"/>
              </a:rPr>
              <a:t>ң</a:t>
            </a:r>
            <a:r>
              <a:rPr sz="2950" spc="-45" dirty="0">
                <a:latin typeface="Microsoft Sans Serif"/>
                <a:cs typeface="Microsoft Sans Serif"/>
              </a:rPr>
              <a:t> </a:t>
            </a:r>
            <a:r>
              <a:rPr sz="2950" spc="-114" dirty="0">
                <a:latin typeface="Microsoft Sans Serif"/>
                <a:cs typeface="Microsoft Sans Serif"/>
              </a:rPr>
              <a:t>ө</a:t>
            </a:r>
            <a:r>
              <a:rPr sz="2950" spc="-114" dirty="0">
                <a:latin typeface="Trebuchet MS"/>
                <a:cs typeface="Trebuchet MS"/>
              </a:rPr>
              <a:t>німділігін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ба</a:t>
            </a:r>
            <a:r>
              <a:rPr sz="2950" spc="-10" dirty="0">
                <a:latin typeface="Microsoft Sans Serif"/>
                <a:cs typeface="Microsoft Sans Serif"/>
              </a:rPr>
              <a:t>қ</a:t>
            </a:r>
            <a:r>
              <a:rPr sz="2950" spc="-10" dirty="0">
                <a:latin typeface="Trebuchet MS"/>
                <a:cs typeface="Trebuchet MS"/>
              </a:rPr>
              <a:t>ылау.</a:t>
            </a:r>
            <a:endParaRPr sz="2950">
              <a:latin typeface="Trebuchet MS"/>
              <a:cs typeface="Trebuchet MS"/>
            </a:endParaRPr>
          </a:p>
          <a:p>
            <a:pPr marL="389890" marR="1967230" indent="-377190">
              <a:lnSpc>
                <a:spcPts val="2890"/>
              </a:lnSpc>
              <a:spcBef>
                <a:spcPts val="3304"/>
              </a:spcBef>
              <a:buSzPct val="123728"/>
              <a:buChar char="•"/>
              <a:tabLst>
                <a:tab pos="389890" algn="l"/>
              </a:tabLst>
            </a:pPr>
            <a:r>
              <a:rPr sz="2950" dirty="0">
                <a:latin typeface="Trebuchet MS"/>
                <a:cs typeface="Trebuchet MS"/>
                <a:hlinkClick r:id="rId3"/>
              </a:rPr>
              <a:t>Сызба</a:t>
            </a:r>
            <a:r>
              <a:rPr sz="2950" spc="-65" dirty="0">
                <a:latin typeface="Trebuchet MS"/>
                <a:cs typeface="Trebuchet MS"/>
                <a:hlinkClick r:id="rId3"/>
              </a:rPr>
              <a:t> </a:t>
            </a:r>
            <a:r>
              <a:rPr sz="2950" spc="-30" dirty="0">
                <a:latin typeface="Microsoft Sans Serif"/>
                <a:cs typeface="Microsoft Sans Serif"/>
                <a:hlinkClick r:id="rId3"/>
              </a:rPr>
              <a:t>құ</a:t>
            </a:r>
            <a:r>
              <a:rPr sz="2950" spc="-30" dirty="0">
                <a:latin typeface="Trebuchet MS"/>
                <a:cs typeface="Trebuchet MS"/>
                <a:hlinkClick r:id="rId3"/>
              </a:rPr>
              <a:t>рылды</a:t>
            </a:r>
            <a:r>
              <a:rPr sz="2950" spc="-60" dirty="0">
                <a:latin typeface="Trebuchet MS"/>
                <a:cs typeface="Trebuchet MS"/>
                <a:hlinkClick r:id="rId3"/>
              </a:rPr>
              <a:t> </a:t>
            </a:r>
            <a:r>
              <a:rPr sz="295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https://gpt-</a:t>
            </a:r>
            <a:r>
              <a:rPr sz="295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open.ru/image-</a:t>
            </a:r>
            <a:r>
              <a:rPr sz="2950" spc="-35" dirty="0">
                <a:solidFill>
                  <a:srgbClr val="0000F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9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creation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526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Ынталандыр</a:t>
            </a:r>
            <a:r>
              <a:rPr spc="-180" dirty="0"/>
              <a:t> </a:t>
            </a:r>
            <a:r>
              <a:rPr spc="-70" dirty="0"/>
              <a:t>принциптері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594" y="2549476"/>
            <a:ext cx="12411710" cy="2939415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2039"/>
              </a:spcBef>
              <a:buClr>
                <a:srgbClr val="000000"/>
              </a:buClr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solidFill>
                  <a:srgbClr val="EC200B"/>
                </a:solidFill>
                <a:latin typeface="Arial"/>
                <a:cs typeface="Arial"/>
              </a:rPr>
              <a:t>Қағида</a:t>
            </a:r>
            <a:r>
              <a:rPr sz="3950" b="1" spc="-145" dirty="0">
                <a:solidFill>
                  <a:srgbClr val="EC200B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EC200B"/>
                </a:solidFill>
                <a:latin typeface="Arial"/>
                <a:cs typeface="Arial"/>
              </a:rPr>
              <a:t>1:</a:t>
            </a:r>
            <a:r>
              <a:rPr sz="3950" b="1" spc="-240" dirty="0">
                <a:solidFill>
                  <a:srgbClr val="EC200B"/>
                </a:solidFill>
                <a:latin typeface="Arial"/>
                <a:cs typeface="Arial"/>
              </a:rPr>
              <a:t> </a:t>
            </a:r>
            <a:r>
              <a:rPr sz="3950" spc="-60" dirty="0">
                <a:latin typeface="Trebuchet MS"/>
                <a:cs typeface="Trebuchet MS"/>
              </a:rPr>
              <a:t>На</a:t>
            </a:r>
            <a:r>
              <a:rPr sz="3950" spc="-60" dirty="0">
                <a:latin typeface="Microsoft Sans Serif"/>
                <a:cs typeface="Microsoft Sans Serif"/>
              </a:rPr>
              <a:t>қ</a:t>
            </a:r>
            <a:r>
              <a:rPr sz="3950" spc="-60" dirty="0">
                <a:latin typeface="Trebuchet MS"/>
                <a:cs typeface="Trebuchet MS"/>
              </a:rPr>
              <a:t>ты</a:t>
            </a:r>
            <a:r>
              <a:rPr sz="3950" spc="-1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175" dirty="0">
                <a:latin typeface="Trebuchet MS"/>
                <a:cs typeface="Trebuchet MS"/>
              </a:rPr>
              <a:t> </a:t>
            </a:r>
            <a:r>
              <a:rPr sz="3950" spc="-55" dirty="0">
                <a:latin typeface="Trebuchet MS"/>
                <a:cs typeface="Trebuchet MS"/>
              </a:rPr>
              <a:t>на</a:t>
            </a:r>
            <a:r>
              <a:rPr sz="3950" spc="-55" dirty="0">
                <a:latin typeface="Microsoft Sans Serif"/>
                <a:cs typeface="Microsoft Sans Serif"/>
              </a:rPr>
              <a:t>қ</a:t>
            </a:r>
            <a:r>
              <a:rPr sz="3950" spc="-55" dirty="0">
                <a:latin typeface="Trebuchet MS"/>
                <a:cs typeface="Trebuchet MS"/>
              </a:rPr>
              <a:t>ты</a:t>
            </a:r>
            <a:r>
              <a:rPr sz="3950" spc="-170" dirty="0">
                <a:latin typeface="Trebuchet MS"/>
                <a:cs typeface="Trebuchet MS"/>
              </a:rPr>
              <a:t> </a:t>
            </a:r>
            <a:r>
              <a:rPr sz="3950" spc="-35" dirty="0">
                <a:latin typeface="Trebuchet MS"/>
                <a:cs typeface="Trebuchet MS"/>
              </a:rPr>
              <a:t>н</a:t>
            </a:r>
            <a:r>
              <a:rPr sz="3950" spc="-35" dirty="0">
                <a:latin typeface="Microsoft Sans Serif"/>
                <a:cs typeface="Microsoft Sans Serif"/>
              </a:rPr>
              <a:t>ұ</a:t>
            </a:r>
            <a:r>
              <a:rPr sz="3950" spc="-35" dirty="0">
                <a:latin typeface="Trebuchet MS"/>
                <a:cs typeface="Trebuchet MS"/>
              </a:rPr>
              <a:t>с</a:t>
            </a:r>
            <a:r>
              <a:rPr sz="3950" spc="-35" dirty="0">
                <a:latin typeface="Microsoft Sans Serif"/>
                <a:cs typeface="Microsoft Sans Serif"/>
              </a:rPr>
              <a:t>қ</a:t>
            </a:r>
            <a:r>
              <a:rPr sz="3950" spc="-35" dirty="0">
                <a:latin typeface="Trebuchet MS"/>
                <a:cs typeface="Trebuchet MS"/>
              </a:rPr>
              <a:t>ауларды</a:t>
            </a:r>
            <a:r>
              <a:rPr sz="3950" spc="-17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жазы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</a:t>
            </a:r>
            <a:endParaRPr sz="3950">
              <a:latin typeface="Trebuchet MS"/>
              <a:cs typeface="Trebuchet MS"/>
            </a:endParaRPr>
          </a:p>
          <a:p>
            <a:pPr marL="1017269" lvl="1" indent="-502284">
              <a:lnSpc>
                <a:spcPct val="100000"/>
              </a:lnSpc>
              <a:spcBef>
                <a:spcPts val="330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Trebuchet MS"/>
                <a:cs typeface="Trebuchet MS"/>
              </a:rPr>
              <a:t>Таза</a:t>
            </a:r>
            <a:r>
              <a:rPr sz="3950" spc="-25" dirty="0">
                <a:latin typeface="Trebuchet MS"/>
                <a:cs typeface="Trebuchet MS"/>
              </a:rPr>
              <a:t> </a:t>
            </a:r>
            <a:r>
              <a:rPr sz="3950" spc="-80" dirty="0">
                <a:latin typeface="Microsoft Sans Serif"/>
                <a:cs typeface="Microsoft Sans Serif"/>
              </a:rPr>
              <a:t>қ</a:t>
            </a:r>
            <a:r>
              <a:rPr sz="3950" spc="-80" dirty="0">
                <a:latin typeface="Trebuchet MS"/>
                <a:cs typeface="Trebuchet MS"/>
              </a:rPr>
              <a:t>ыс</a:t>
            </a:r>
            <a:r>
              <a:rPr sz="3950" spc="-80" dirty="0">
                <a:latin typeface="Microsoft Sans Serif"/>
                <a:cs typeface="Microsoft Sans Serif"/>
              </a:rPr>
              <a:t>қ</a:t>
            </a:r>
            <a:r>
              <a:rPr sz="3950" spc="-80" dirty="0">
                <a:latin typeface="Trebuchet MS"/>
                <a:cs typeface="Trebuchet MS"/>
              </a:rPr>
              <a:t>а</a:t>
            </a:r>
            <a:r>
              <a:rPr sz="3950" spc="-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те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114" dirty="0">
                <a:latin typeface="Microsoft Sans Serif"/>
                <a:cs typeface="Microsoft Sans Serif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емес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sz="3950" b="1" dirty="0">
                <a:solidFill>
                  <a:srgbClr val="EC200B"/>
                </a:solidFill>
                <a:latin typeface="Arial"/>
                <a:cs typeface="Arial"/>
              </a:rPr>
              <a:t>Қағида</a:t>
            </a:r>
            <a:r>
              <a:rPr sz="3950" b="1" spc="-165" dirty="0">
                <a:solidFill>
                  <a:srgbClr val="EC200B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EC200B"/>
                </a:solidFill>
                <a:latin typeface="Arial"/>
                <a:cs typeface="Arial"/>
              </a:rPr>
              <a:t>2:</a:t>
            </a:r>
            <a:r>
              <a:rPr sz="3950" b="1" spc="-200" dirty="0">
                <a:solidFill>
                  <a:srgbClr val="EC200B"/>
                </a:solidFill>
                <a:latin typeface="Arial"/>
                <a:cs typeface="Arial"/>
              </a:rPr>
              <a:t> </a:t>
            </a:r>
            <a:r>
              <a:rPr sz="3950" spc="-70" dirty="0">
                <a:latin typeface="Microsoft Sans Serif"/>
                <a:cs typeface="Microsoft Sans Serif"/>
              </a:rPr>
              <a:t>Ү</a:t>
            </a:r>
            <a:r>
              <a:rPr sz="3950" spc="-70" dirty="0">
                <a:latin typeface="Trebuchet MS"/>
                <a:cs typeface="Trebuchet MS"/>
              </a:rPr>
              <a:t>лгіге</a:t>
            </a:r>
            <a:r>
              <a:rPr sz="3950" spc="-18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«ойлану</a:t>
            </a:r>
            <a:r>
              <a:rPr sz="3950" spc="-10" dirty="0">
                <a:latin typeface="Microsoft Sans Serif"/>
                <a:cs typeface="Microsoft Sans Serif"/>
              </a:rPr>
              <a:t>ғ</a:t>
            </a:r>
            <a:r>
              <a:rPr sz="3950" spc="-10" dirty="0">
                <a:latin typeface="Trebuchet MS"/>
                <a:cs typeface="Trebuchet MS"/>
              </a:rPr>
              <a:t>а»</a:t>
            </a:r>
            <a:r>
              <a:rPr sz="3950" spc="-180" dirty="0">
                <a:latin typeface="Trebuchet MS"/>
                <a:cs typeface="Trebuchet MS"/>
              </a:rPr>
              <a:t> </a:t>
            </a:r>
            <a:r>
              <a:rPr sz="3950" spc="-50" dirty="0">
                <a:latin typeface="Trebuchet MS"/>
                <a:cs typeface="Trebuchet MS"/>
              </a:rPr>
              <a:t>уа</a:t>
            </a:r>
            <a:r>
              <a:rPr sz="3950" spc="-50" dirty="0">
                <a:latin typeface="Microsoft Sans Serif"/>
                <a:cs typeface="Microsoft Sans Serif"/>
              </a:rPr>
              <a:t>қ</a:t>
            </a:r>
            <a:r>
              <a:rPr sz="3950" spc="-50" dirty="0">
                <a:latin typeface="Trebuchet MS"/>
                <a:cs typeface="Trebuchet MS"/>
              </a:rPr>
              <a:t>ыт</a:t>
            </a:r>
            <a:r>
              <a:rPr sz="3950" spc="-17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бері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21" y="139013"/>
            <a:ext cx="1165288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600" spc="-160" dirty="0">
                <a:solidFill>
                  <a:srgbClr val="EC200B"/>
                </a:solidFill>
              </a:rPr>
              <a:t>Қағида</a:t>
            </a:r>
            <a:r>
              <a:rPr sz="5600" spc="-575" dirty="0">
                <a:solidFill>
                  <a:srgbClr val="EC200B"/>
                </a:solidFill>
              </a:rPr>
              <a:t> </a:t>
            </a:r>
            <a:r>
              <a:rPr sz="5600" spc="-95" dirty="0">
                <a:solidFill>
                  <a:srgbClr val="EC200B"/>
                </a:solidFill>
              </a:rPr>
              <a:t>1:</a:t>
            </a:r>
            <a:r>
              <a:rPr sz="5600" spc="-585" dirty="0">
                <a:solidFill>
                  <a:srgbClr val="EC200B"/>
                </a:solidFill>
              </a:rPr>
              <a:t> </a:t>
            </a:r>
            <a:r>
              <a:rPr sz="5600" dirty="0"/>
              <a:t>Нақты</a:t>
            </a:r>
            <a:r>
              <a:rPr sz="5600" spc="-170" dirty="0"/>
              <a:t> </a:t>
            </a:r>
            <a:r>
              <a:rPr sz="5600" dirty="0"/>
              <a:t>және</a:t>
            </a:r>
            <a:r>
              <a:rPr sz="5600" spc="-85" dirty="0"/>
              <a:t> </a:t>
            </a:r>
            <a:r>
              <a:rPr sz="5600" spc="-10" dirty="0"/>
              <a:t>нақты </a:t>
            </a:r>
            <a:r>
              <a:rPr sz="5600" dirty="0"/>
              <a:t>нұсқауларды</a:t>
            </a:r>
            <a:r>
              <a:rPr sz="5600" spc="-305" dirty="0"/>
              <a:t> </a:t>
            </a:r>
            <a:r>
              <a:rPr sz="5600" spc="-10" dirty="0"/>
              <a:t>жазыңыз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1022959" y="2710243"/>
            <a:ext cx="17131030" cy="47707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514984" marR="1087755" indent="-502920">
              <a:lnSpc>
                <a:spcPts val="4300"/>
              </a:lnSpc>
              <a:spcBef>
                <a:spcPts val="6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1:</a:t>
            </a:r>
            <a:r>
              <a:rPr sz="3950" b="1" spc="-85" dirty="0">
                <a:latin typeface="Arial"/>
                <a:cs typeface="Arial"/>
              </a:rPr>
              <a:t> </a:t>
            </a:r>
            <a:r>
              <a:rPr sz="3950" dirty="0">
                <a:latin typeface="Trebuchet MS"/>
                <a:cs typeface="Trebuchet MS"/>
              </a:rPr>
              <a:t>Енгізуді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2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жеке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ліктерін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55" dirty="0">
                <a:latin typeface="Trebuchet MS"/>
                <a:cs typeface="Trebuchet MS"/>
              </a:rPr>
              <a:t>на</a:t>
            </a:r>
            <a:r>
              <a:rPr sz="3950" spc="-55" dirty="0">
                <a:latin typeface="Microsoft Sans Serif"/>
                <a:cs typeface="Microsoft Sans Serif"/>
              </a:rPr>
              <a:t>қ</a:t>
            </a:r>
            <a:r>
              <a:rPr sz="3950" spc="-55" dirty="0">
                <a:latin typeface="Trebuchet MS"/>
                <a:cs typeface="Trebuchet MS"/>
              </a:rPr>
              <a:t>ты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лу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шін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</a:t>
            </a:r>
            <a:r>
              <a:rPr sz="3950" spc="-10" dirty="0">
                <a:latin typeface="Microsoft Sans Serif"/>
                <a:cs typeface="Microsoft Sans Serif"/>
              </a:rPr>
              <a:t>ө</a:t>
            </a:r>
            <a:r>
              <a:rPr sz="3950" spc="-10" dirty="0">
                <a:latin typeface="Trebuchet MS"/>
                <a:cs typeface="Trebuchet MS"/>
              </a:rPr>
              <a:t>лгіштерді пайдаланы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99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1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2:</a:t>
            </a:r>
            <a:r>
              <a:rPr sz="3950" b="1" spc="15" dirty="0">
                <a:latin typeface="Arial"/>
                <a:cs typeface="Arial"/>
              </a:rPr>
              <a:t> </a:t>
            </a:r>
            <a:r>
              <a:rPr sz="3950" spc="-80" dirty="0">
                <a:latin typeface="Microsoft Sans Serif"/>
                <a:cs typeface="Microsoft Sans Serif"/>
              </a:rPr>
              <a:t>Құ</a:t>
            </a:r>
            <a:r>
              <a:rPr sz="3950" spc="-80" dirty="0">
                <a:latin typeface="Trebuchet MS"/>
                <a:cs typeface="Trebuchet MS"/>
              </a:rPr>
              <a:t>рылымды</a:t>
            </a:r>
            <a:r>
              <a:rPr sz="3950" spc="-80" dirty="0">
                <a:latin typeface="Microsoft Sans Serif"/>
                <a:cs typeface="Microsoft Sans Serif"/>
              </a:rPr>
              <a:t>қ</a:t>
            </a:r>
            <a:r>
              <a:rPr sz="3950" spc="55" dirty="0">
                <a:latin typeface="Microsoft Sans Serif"/>
                <a:cs typeface="Microsoft Sans Serif"/>
              </a:rPr>
              <a:t> </a:t>
            </a:r>
            <a:r>
              <a:rPr sz="3950" spc="-40" dirty="0">
                <a:latin typeface="Microsoft Sans Serif"/>
                <a:cs typeface="Microsoft Sans Serif"/>
              </a:rPr>
              <a:t>қ</a:t>
            </a:r>
            <a:r>
              <a:rPr sz="3950" spc="-40" dirty="0">
                <a:latin typeface="Trebuchet MS"/>
                <a:cs typeface="Trebuchet MS"/>
              </a:rPr>
              <a:t>орытындыны</a:t>
            </a:r>
            <a:r>
              <a:rPr sz="3950" spc="-9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ра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</a:t>
            </a:r>
            <a:endParaRPr sz="3950">
              <a:latin typeface="Trebuchet MS"/>
              <a:cs typeface="Trebuchet MS"/>
            </a:endParaRPr>
          </a:p>
          <a:p>
            <a:pPr marL="514984" marR="5080" indent="-502920">
              <a:lnSpc>
                <a:spcPts val="4300"/>
              </a:lnSpc>
              <a:spcBef>
                <a:spcPts val="401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10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3:</a:t>
            </a:r>
            <a:r>
              <a:rPr sz="3950" b="1" spc="-40" dirty="0">
                <a:latin typeface="Arial"/>
                <a:cs typeface="Arial"/>
              </a:rPr>
              <a:t> </a:t>
            </a:r>
            <a:r>
              <a:rPr sz="3950" spc="-25" dirty="0">
                <a:latin typeface="Microsoft Sans Serif"/>
                <a:cs typeface="Microsoft Sans Serif"/>
              </a:rPr>
              <a:t>Үі</a:t>
            </a:r>
            <a:r>
              <a:rPr sz="3950" spc="-25" dirty="0">
                <a:latin typeface="Trebuchet MS"/>
                <a:cs typeface="Trebuchet MS"/>
              </a:rPr>
              <a:t>лгіден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барлы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3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шарттар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орындал</a:t>
            </a:r>
            <a:r>
              <a:rPr sz="3950" dirty="0">
                <a:latin typeface="Microsoft Sans Serif"/>
                <a:cs typeface="Microsoft Sans Serif"/>
              </a:rPr>
              <a:t>ғ</a:t>
            </a:r>
            <a:r>
              <a:rPr sz="3950" dirty="0">
                <a:latin typeface="Trebuchet MS"/>
                <a:cs typeface="Trebuchet MS"/>
              </a:rPr>
              <a:t>анын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тексеруді</a:t>
            </a:r>
            <a:r>
              <a:rPr sz="3950" spc="-10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ра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 </a:t>
            </a:r>
            <a:r>
              <a:rPr sz="3950" dirty="0">
                <a:latin typeface="Trebuchet MS"/>
                <a:cs typeface="Trebuchet MS"/>
              </a:rPr>
              <a:t>Тапсырманы</a:t>
            </a:r>
            <a:r>
              <a:rPr sz="3950" spc="-14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орындау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шін</a:t>
            </a:r>
            <a:r>
              <a:rPr sz="3950" spc="-130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Microsoft Sans Serif"/>
                <a:cs typeface="Microsoft Sans Serif"/>
              </a:rPr>
              <a:t>қ</a:t>
            </a:r>
            <a:r>
              <a:rPr sz="3950" spc="-30" dirty="0">
                <a:latin typeface="Trebuchet MS"/>
                <a:cs typeface="Trebuchet MS"/>
              </a:rPr>
              <a:t>ажетті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болжамдарды</a:t>
            </a:r>
            <a:r>
              <a:rPr sz="3950" spc="-14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тексері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298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21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4:</a:t>
            </a:r>
            <a:r>
              <a:rPr sz="3950" b="1" spc="75" dirty="0">
                <a:latin typeface="Arial"/>
                <a:cs typeface="Arial"/>
              </a:rPr>
              <a:t> </a:t>
            </a:r>
            <a:r>
              <a:rPr sz="3950" b="1" dirty="0">
                <a:latin typeface="Trebuchet MS"/>
                <a:cs typeface="Trebuchet MS"/>
              </a:rPr>
              <a:t>і</a:t>
            </a:r>
            <a:r>
              <a:rPr sz="3950" dirty="0">
                <a:latin typeface="Trebuchet MS"/>
                <a:cs typeface="Trebuchet MS"/>
              </a:rPr>
              <a:t>few-shot</a:t>
            </a:r>
            <a:r>
              <a:rPr sz="3950" spc="4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prompting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21" y="142697"/>
            <a:ext cx="48456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1-</a:t>
            </a:r>
            <a:r>
              <a:rPr spc="-195" dirty="0"/>
              <a:t>қағида.</a:t>
            </a:r>
            <a:r>
              <a:rPr spc="-360" dirty="0"/>
              <a:t> </a:t>
            </a:r>
            <a:r>
              <a:rPr spc="-165" dirty="0"/>
              <a:t>Тактика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7526" y="1750136"/>
            <a:ext cx="9588500" cy="77724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76884" marR="5080" indent="-464184" algn="just">
              <a:lnSpc>
                <a:spcPts val="4000"/>
              </a:lnSpc>
              <a:spcBef>
                <a:spcPts val="550"/>
              </a:spcBef>
              <a:buSzPct val="123287"/>
              <a:buFont typeface="Trebuchet MS"/>
              <a:buChar char="•"/>
              <a:tabLst>
                <a:tab pos="478790" algn="l"/>
              </a:tabLst>
            </a:pPr>
            <a:r>
              <a:rPr sz="3650" b="1" spc="135" dirty="0">
                <a:latin typeface="Arial"/>
                <a:cs typeface="Arial"/>
              </a:rPr>
              <a:t>Тактика</a:t>
            </a:r>
            <a:r>
              <a:rPr sz="3650" b="1" spc="610" dirty="0">
                <a:latin typeface="Arial"/>
                <a:cs typeface="Arial"/>
              </a:rPr>
              <a:t> </a:t>
            </a:r>
            <a:r>
              <a:rPr sz="3650" b="1" spc="45" dirty="0">
                <a:latin typeface="Arial"/>
                <a:cs typeface="Arial"/>
              </a:rPr>
              <a:t>1:</a:t>
            </a:r>
            <a:r>
              <a:rPr sz="3650" b="1" spc="440" dirty="0">
                <a:latin typeface="Arial"/>
                <a:cs typeface="Arial"/>
              </a:rPr>
              <a:t> </a:t>
            </a:r>
            <a:r>
              <a:rPr sz="3650" spc="75" dirty="0">
                <a:latin typeface="Trebuchet MS"/>
                <a:cs typeface="Trebuchet MS"/>
              </a:rPr>
              <a:t>Енгізілетін</a:t>
            </a:r>
            <a:r>
              <a:rPr sz="3650" spc="26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dirty="0">
                <a:latin typeface="Microsoft Sans Serif"/>
                <a:cs typeface="Microsoft Sans Serif"/>
              </a:rPr>
              <a:t>қ</a:t>
            </a:r>
            <a:r>
              <a:rPr sz="3650" dirty="0">
                <a:latin typeface="Trebuchet MS"/>
                <a:cs typeface="Trebuchet MS"/>
              </a:rPr>
              <a:t>паратты</a:t>
            </a:r>
            <a:r>
              <a:rPr sz="3650" dirty="0">
                <a:latin typeface="Microsoft Sans Serif"/>
                <a:cs typeface="Microsoft Sans Serif"/>
              </a:rPr>
              <a:t>ң</a:t>
            </a:r>
            <a:r>
              <a:rPr sz="3650" spc="395" dirty="0">
                <a:latin typeface="Microsoft Sans Serif"/>
                <a:cs typeface="Microsoft Sans Serif"/>
              </a:rPr>
              <a:t> </a:t>
            </a:r>
            <a:r>
              <a:rPr sz="3650" spc="35" dirty="0">
                <a:latin typeface="Trebuchet MS"/>
                <a:cs typeface="Trebuchet MS"/>
              </a:rPr>
              <a:t>жеке 	</a:t>
            </a:r>
            <a:r>
              <a:rPr sz="3650" spc="80" dirty="0">
                <a:latin typeface="Trebuchet MS"/>
                <a:cs typeface="Trebuchet MS"/>
              </a:rPr>
              <a:t>б</a:t>
            </a:r>
            <a:r>
              <a:rPr sz="3650" spc="80" dirty="0">
                <a:latin typeface="Microsoft Sans Serif"/>
                <a:cs typeface="Microsoft Sans Serif"/>
              </a:rPr>
              <a:t>ө</a:t>
            </a:r>
            <a:r>
              <a:rPr sz="3650" spc="80" dirty="0">
                <a:latin typeface="Trebuchet MS"/>
                <a:cs typeface="Trebuchet MS"/>
              </a:rPr>
              <a:t>ліктерін</a:t>
            </a:r>
            <a:r>
              <a:rPr sz="3650" spc="22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на</a:t>
            </a:r>
            <a:r>
              <a:rPr sz="3650" dirty="0">
                <a:latin typeface="Microsoft Sans Serif"/>
                <a:cs typeface="Microsoft Sans Serif"/>
              </a:rPr>
              <a:t>қ</a:t>
            </a:r>
            <a:r>
              <a:rPr sz="3650" dirty="0">
                <a:latin typeface="Trebuchet MS"/>
                <a:cs typeface="Trebuchet MS"/>
              </a:rPr>
              <a:t>ты</a:t>
            </a:r>
            <a:r>
              <a:rPr sz="3650" spc="225" dirty="0">
                <a:latin typeface="Trebuchet MS"/>
                <a:cs typeface="Trebuchet MS"/>
              </a:rPr>
              <a:t> </a:t>
            </a:r>
            <a:r>
              <a:rPr sz="3650" spc="70" dirty="0">
                <a:latin typeface="Trebuchet MS"/>
                <a:cs typeface="Trebuchet MS"/>
              </a:rPr>
              <a:t>б</a:t>
            </a:r>
            <a:r>
              <a:rPr sz="3650" spc="70" dirty="0">
                <a:latin typeface="Microsoft Sans Serif"/>
                <a:cs typeface="Microsoft Sans Serif"/>
              </a:rPr>
              <a:t>ө</a:t>
            </a:r>
            <a:r>
              <a:rPr sz="3650" spc="70" dirty="0">
                <a:latin typeface="Trebuchet MS"/>
                <a:cs typeface="Trebuchet MS"/>
              </a:rPr>
              <a:t>лу</a:t>
            </a:r>
            <a:r>
              <a:rPr sz="3650" spc="229" dirty="0">
                <a:latin typeface="Trebuchet MS"/>
                <a:cs typeface="Trebuchet MS"/>
              </a:rPr>
              <a:t> </a:t>
            </a:r>
            <a:r>
              <a:rPr sz="3650" spc="75" dirty="0">
                <a:latin typeface="Microsoft Sans Serif"/>
                <a:cs typeface="Microsoft Sans Serif"/>
              </a:rPr>
              <a:t>ү</a:t>
            </a:r>
            <a:r>
              <a:rPr sz="3650" spc="75" dirty="0">
                <a:latin typeface="Trebuchet MS"/>
                <a:cs typeface="Trebuchet MS"/>
              </a:rPr>
              <a:t>шін</a:t>
            </a:r>
            <a:r>
              <a:rPr sz="3650" spc="225" dirty="0">
                <a:latin typeface="Trebuchet MS"/>
                <a:cs typeface="Trebuchet MS"/>
              </a:rPr>
              <a:t> </a:t>
            </a:r>
            <a:r>
              <a:rPr sz="3650" spc="75" dirty="0">
                <a:latin typeface="Trebuchet MS"/>
                <a:cs typeface="Trebuchet MS"/>
              </a:rPr>
              <a:t>б</a:t>
            </a:r>
            <a:r>
              <a:rPr sz="3650" spc="75" dirty="0">
                <a:latin typeface="Microsoft Sans Serif"/>
                <a:cs typeface="Microsoft Sans Serif"/>
              </a:rPr>
              <a:t>ө</a:t>
            </a:r>
            <a:r>
              <a:rPr sz="3650" spc="75" dirty="0">
                <a:latin typeface="Trebuchet MS"/>
                <a:cs typeface="Trebuchet MS"/>
              </a:rPr>
              <a:t>лгіштерді 	</a:t>
            </a:r>
            <a:r>
              <a:rPr sz="3650" spc="-10" dirty="0">
                <a:latin typeface="Trebuchet MS"/>
                <a:cs typeface="Trebuchet MS"/>
              </a:rPr>
              <a:t>пайдаланы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ыз.</a:t>
            </a:r>
            <a:endParaRPr sz="3650">
              <a:latin typeface="Trebuchet MS"/>
              <a:cs typeface="Trebuchet MS"/>
            </a:endParaRPr>
          </a:p>
          <a:p>
            <a:pPr marL="476884" marR="1209040" indent="-464184">
              <a:lnSpc>
                <a:spcPct val="100000"/>
              </a:lnSpc>
              <a:spcBef>
                <a:spcPts val="2790"/>
              </a:spcBef>
              <a:buSzPct val="123287"/>
              <a:buChar char="•"/>
              <a:tabLst>
                <a:tab pos="478790" algn="l"/>
                <a:tab pos="6706870" algn="l"/>
              </a:tabLst>
            </a:pPr>
            <a:r>
              <a:rPr sz="3650" dirty="0">
                <a:latin typeface="Trebuchet MS"/>
                <a:cs typeface="Trebuchet MS"/>
              </a:rPr>
              <a:t>Б</a:t>
            </a:r>
            <a:r>
              <a:rPr sz="3650" dirty="0">
                <a:latin typeface="Microsoft Sans Serif"/>
                <a:cs typeface="Microsoft Sans Serif"/>
              </a:rPr>
              <a:t>ө</a:t>
            </a:r>
            <a:r>
              <a:rPr sz="3650" dirty="0">
                <a:latin typeface="Trebuchet MS"/>
                <a:cs typeface="Trebuchet MS"/>
              </a:rPr>
              <a:t>лгіштер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кез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келген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болуы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10" dirty="0">
                <a:latin typeface="Trebuchet MS"/>
                <a:cs typeface="Trebuchet MS"/>
              </a:rPr>
              <a:t>м</a:t>
            </a:r>
            <a:r>
              <a:rPr sz="3650" spc="-10" dirty="0">
                <a:latin typeface="Microsoft Sans Serif"/>
                <a:cs typeface="Microsoft Sans Serif"/>
              </a:rPr>
              <a:t>ү</a:t>
            </a:r>
            <a:r>
              <a:rPr sz="3650" spc="-10" dirty="0">
                <a:latin typeface="Trebuchet MS"/>
                <a:cs typeface="Trebuchet MS"/>
              </a:rPr>
              <a:t>мкін, 	мысалы:</a:t>
            </a:r>
            <a:endParaRPr sz="3650">
              <a:latin typeface="Trebuchet MS"/>
              <a:cs typeface="Trebuchet MS"/>
            </a:endParaRPr>
          </a:p>
          <a:p>
            <a:pPr marL="476884" indent="-464184">
              <a:lnSpc>
                <a:spcPct val="100000"/>
              </a:lnSpc>
              <a:spcBef>
                <a:spcPts val="2925"/>
              </a:spcBef>
              <a:buSzPct val="123287"/>
              <a:buFont typeface="Trebuchet MS"/>
              <a:buChar char="•"/>
              <a:tabLst>
                <a:tab pos="476884" algn="l"/>
              </a:tabLst>
            </a:pPr>
            <a:r>
              <a:rPr sz="3650" spc="-150" dirty="0">
                <a:latin typeface="Microsoft Sans Serif"/>
                <a:cs typeface="Microsoft Sans Serif"/>
              </a:rPr>
              <a:t>Ү</a:t>
            </a:r>
            <a:r>
              <a:rPr sz="3650" spc="-150" dirty="0">
                <a:latin typeface="Trebuchet MS"/>
                <a:cs typeface="Trebuchet MS"/>
              </a:rPr>
              <a:t>ш</a:t>
            </a:r>
            <a:r>
              <a:rPr sz="3650" spc="-125" dirty="0">
                <a:latin typeface="Trebuchet MS"/>
                <a:cs typeface="Trebuchet MS"/>
              </a:rPr>
              <a:t> </a:t>
            </a:r>
            <a:r>
              <a:rPr sz="3650" spc="-35" dirty="0">
                <a:latin typeface="Trebuchet MS"/>
                <a:cs typeface="Trebuchet MS"/>
              </a:rPr>
              <a:t>тырна</a:t>
            </a:r>
            <a:r>
              <a:rPr sz="3650" spc="-35" dirty="0">
                <a:latin typeface="Microsoft Sans Serif"/>
                <a:cs typeface="Microsoft Sans Serif"/>
              </a:rPr>
              <a:t>қ</a:t>
            </a:r>
            <a:r>
              <a:rPr sz="3650" spc="-35" dirty="0">
                <a:latin typeface="Trebuchet MS"/>
                <a:cs typeface="Trebuchet MS"/>
              </a:rPr>
              <a:t>ша:</a:t>
            </a:r>
            <a:r>
              <a:rPr sz="3650" spc="-210" dirty="0">
                <a:latin typeface="Trebuchet MS"/>
                <a:cs typeface="Trebuchet MS"/>
              </a:rPr>
              <a:t> </a:t>
            </a:r>
            <a:r>
              <a:rPr sz="3650" spc="90" dirty="0">
                <a:latin typeface="Trebuchet MS"/>
                <a:cs typeface="Trebuchet MS"/>
              </a:rPr>
              <a:t>"""</a:t>
            </a:r>
            <a:endParaRPr sz="3650">
              <a:latin typeface="Trebuchet MS"/>
              <a:cs typeface="Trebuchet MS"/>
            </a:endParaRPr>
          </a:p>
          <a:p>
            <a:pPr marL="979805" lvl="1" indent="-464184">
              <a:lnSpc>
                <a:spcPct val="100000"/>
              </a:lnSpc>
              <a:spcBef>
                <a:spcPts val="3005"/>
              </a:spcBef>
              <a:buSzPct val="123287"/>
              <a:buFont typeface="Trebuchet MS"/>
              <a:buChar char="•"/>
              <a:tabLst>
                <a:tab pos="979805" algn="l"/>
                <a:tab pos="6050915" algn="l"/>
              </a:tabLst>
            </a:pPr>
            <a:r>
              <a:rPr sz="3650" spc="-150" dirty="0">
                <a:latin typeface="Microsoft Sans Serif"/>
                <a:cs typeface="Microsoft Sans Serif"/>
              </a:rPr>
              <a:t>Ү</a:t>
            </a:r>
            <a:r>
              <a:rPr sz="3650" spc="-150" dirty="0">
                <a:latin typeface="Trebuchet MS"/>
                <a:cs typeface="Trebuchet MS"/>
              </a:rPr>
              <a:t>ш</a:t>
            </a:r>
            <a:r>
              <a:rPr sz="3650" spc="-8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рет</a:t>
            </a:r>
            <a:r>
              <a:rPr sz="3650" spc="-7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кері</a:t>
            </a:r>
            <a:r>
              <a:rPr sz="3650" spc="-7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та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балар: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b="1" spc="-50" dirty="0">
                <a:latin typeface="Trebuchet MS"/>
                <a:cs typeface="Trebuchet MS"/>
              </a:rPr>
              <a:t>`</a:t>
            </a:r>
            <a:endParaRPr sz="3650">
              <a:latin typeface="Trebuchet MS"/>
              <a:cs typeface="Trebuchet MS"/>
            </a:endParaRPr>
          </a:p>
          <a:p>
            <a:pPr marL="979805" lvl="1" indent="-464184">
              <a:lnSpc>
                <a:spcPct val="100000"/>
              </a:lnSpc>
              <a:spcBef>
                <a:spcPts val="2995"/>
              </a:spcBef>
              <a:buSzPct val="123287"/>
              <a:buFont typeface="Trebuchet MS"/>
              <a:buChar char="•"/>
              <a:tabLst>
                <a:tab pos="979805" algn="l"/>
              </a:tabLst>
            </a:pPr>
            <a:r>
              <a:rPr sz="3650" spc="-150" dirty="0">
                <a:latin typeface="Microsoft Sans Serif"/>
                <a:cs typeface="Microsoft Sans Serif"/>
              </a:rPr>
              <a:t>Ү</a:t>
            </a:r>
            <a:r>
              <a:rPr sz="3650" spc="-150" dirty="0">
                <a:latin typeface="Trebuchet MS"/>
                <a:cs typeface="Trebuchet MS"/>
              </a:rPr>
              <a:t>ш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spc="-55" dirty="0">
                <a:latin typeface="Trebuchet MS"/>
                <a:cs typeface="Trebuchet MS"/>
              </a:rPr>
              <a:t>сызы</a:t>
            </a:r>
            <a:r>
              <a:rPr sz="3650" spc="-55" dirty="0">
                <a:latin typeface="Microsoft Sans Serif"/>
                <a:cs typeface="Microsoft Sans Serif"/>
              </a:rPr>
              <a:t>қ</a:t>
            </a:r>
            <a:r>
              <a:rPr sz="3650" spc="-55" dirty="0">
                <a:latin typeface="Trebuchet MS"/>
                <a:cs typeface="Trebuchet MS"/>
              </a:rPr>
              <a:t>ша:</a:t>
            </a:r>
            <a:r>
              <a:rPr sz="3650" spc="-220" dirty="0">
                <a:latin typeface="Trebuchet MS"/>
                <a:cs typeface="Trebuchet MS"/>
              </a:rPr>
              <a:t> </a:t>
            </a:r>
            <a:r>
              <a:rPr sz="3650" spc="-50" dirty="0">
                <a:latin typeface="Trebuchet MS"/>
                <a:cs typeface="Trebuchet MS"/>
              </a:rPr>
              <a:t>—</a:t>
            </a:r>
            <a:endParaRPr sz="3650">
              <a:latin typeface="Trebuchet MS"/>
              <a:cs typeface="Trebuchet MS"/>
            </a:endParaRPr>
          </a:p>
          <a:p>
            <a:pPr marL="979805" lvl="1" indent="-464184">
              <a:lnSpc>
                <a:spcPct val="100000"/>
              </a:lnSpc>
              <a:spcBef>
                <a:spcPts val="3000"/>
              </a:spcBef>
              <a:buSzPct val="123287"/>
              <a:buChar char="•"/>
              <a:tabLst>
                <a:tab pos="979805" algn="l"/>
              </a:tabLst>
            </a:pPr>
            <a:r>
              <a:rPr sz="3650" spc="-10" dirty="0">
                <a:latin typeface="Trebuchet MS"/>
                <a:cs typeface="Trebuchet MS"/>
              </a:rPr>
              <a:t>Б</a:t>
            </a:r>
            <a:r>
              <a:rPr sz="3650" spc="-10" dirty="0">
                <a:latin typeface="Microsoft Sans Serif"/>
                <a:cs typeface="Microsoft Sans Serif"/>
              </a:rPr>
              <a:t>ұ</a:t>
            </a:r>
            <a:r>
              <a:rPr sz="3650" spc="-10" dirty="0">
                <a:latin typeface="Trebuchet MS"/>
                <a:cs typeface="Trebuchet MS"/>
              </a:rPr>
              <a:t>рышты</a:t>
            </a:r>
            <a:r>
              <a:rPr sz="3650" spc="-10" dirty="0">
                <a:latin typeface="Microsoft Sans Serif"/>
                <a:cs typeface="Microsoft Sans Serif"/>
              </a:rPr>
              <a:t>қ</a:t>
            </a:r>
            <a:r>
              <a:rPr sz="3650" spc="-160" dirty="0">
                <a:latin typeface="Microsoft Sans Serif"/>
                <a:cs typeface="Microsoft Sans Serif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жа</a:t>
            </a:r>
            <a:r>
              <a:rPr sz="3650" spc="-25" dirty="0">
                <a:latin typeface="Microsoft Sans Serif"/>
                <a:cs typeface="Microsoft Sans Serif"/>
              </a:rPr>
              <a:t>қ</a:t>
            </a:r>
            <a:r>
              <a:rPr sz="3650" spc="-25" dirty="0">
                <a:latin typeface="Trebuchet MS"/>
                <a:cs typeface="Trebuchet MS"/>
              </a:rPr>
              <a:t>шалар:</a:t>
            </a:r>
            <a:r>
              <a:rPr sz="3650" spc="-250" dirty="0">
                <a:latin typeface="Trebuchet MS"/>
                <a:cs typeface="Trebuchet MS"/>
              </a:rPr>
              <a:t> </a:t>
            </a:r>
            <a:r>
              <a:rPr sz="3650" spc="85" dirty="0">
                <a:latin typeface="Trebuchet MS"/>
                <a:cs typeface="Trebuchet MS"/>
              </a:rPr>
              <a:t>&lt;&gt;</a:t>
            </a:r>
            <a:endParaRPr sz="3650">
              <a:latin typeface="Trebuchet MS"/>
              <a:cs typeface="Trebuchet MS"/>
            </a:endParaRPr>
          </a:p>
          <a:p>
            <a:pPr marL="1112520" lvl="1" indent="-596900">
              <a:lnSpc>
                <a:spcPct val="100000"/>
              </a:lnSpc>
              <a:spcBef>
                <a:spcPts val="3005"/>
              </a:spcBef>
              <a:buSzPct val="123287"/>
              <a:buChar char="•"/>
              <a:tabLst>
                <a:tab pos="1112520" algn="l"/>
                <a:tab pos="4924425" algn="l"/>
              </a:tabLst>
            </a:pPr>
            <a:r>
              <a:rPr sz="3650" spc="235" dirty="0">
                <a:latin typeface="Trebuchet MS"/>
                <a:cs typeface="Trebuchet MS"/>
              </a:rPr>
              <a:t>XML-</a:t>
            </a:r>
            <a:r>
              <a:rPr sz="3650" spc="-10" dirty="0">
                <a:latin typeface="Trebuchet MS"/>
                <a:cs typeface="Trebuchet MS"/>
              </a:rPr>
              <a:t>тэги:</a:t>
            </a:r>
            <a:r>
              <a:rPr sz="3650" spc="-220" dirty="0">
                <a:latin typeface="Trebuchet MS"/>
                <a:cs typeface="Trebuchet MS"/>
              </a:rPr>
              <a:t> </a:t>
            </a:r>
            <a:r>
              <a:rPr sz="3650" spc="-20" dirty="0">
                <a:latin typeface="Trebuchet MS"/>
                <a:cs typeface="Trebuchet MS"/>
              </a:rPr>
              <a:t>&lt;tag&gt;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10" dirty="0">
                <a:latin typeface="Trebuchet MS"/>
                <a:cs typeface="Trebuchet MS"/>
              </a:rPr>
              <a:t>&lt;/tag&gt;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21" y="142697"/>
            <a:ext cx="1917064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Мысал</a:t>
            </a:r>
          </a:p>
        </p:txBody>
      </p:sp>
      <p:sp>
        <p:nvSpPr>
          <p:cNvPr id="3" name="object 3"/>
          <p:cNvSpPr/>
          <p:nvPr/>
        </p:nvSpPr>
        <p:spPr>
          <a:xfrm>
            <a:off x="986447" y="3820807"/>
            <a:ext cx="8107045" cy="5160645"/>
          </a:xfrm>
          <a:custGeom>
            <a:avLst/>
            <a:gdLst/>
            <a:ahLst/>
            <a:cxnLst/>
            <a:rect l="l" t="t" r="r" b="b"/>
            <a:pathLst>
              <a:path w="8107045" h="5160645">
                <a:moveTo>
                  <a:pt x="8080425" y="5160606"/>
                </a:moveTo>
                <a:lnTo>
                  <a:pt x="26174" y="5160606"/>
                </a:lnTo>
                <a:lnTo>
                  <a:pt x="22453" y="5160340"/>
                </a:lnTo>
                <a:lnTo>
                  <a:pt x="0" y="5134432"/>
                </a:lnTo>
                <a:lnTo>
                  <a:pt x="0" y="26174"/>
                </a:lnTo>
                <a:lnTo>
                  <a:pt x="26174" y="0"/>
                </a:lnTo>
                <a:lnTo>
                  <a:pt x="8080425" y="0"/>
                </a:lnTo>
                <a:lnTo>
                  <a:pt x="8106600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5108257"/>
                </a:lnTo>
                <a:lnTo>
                  <a:pt x="26174" y="5108257"/>
                </a:lnTo>
                <a:lnTo>
                  <a:pt x="52349" y="5134432"/>
                </a:lnTo>
                <a:lnTo>
                  <a:pt x="8106600" y="5134432"/>
                </a:lnTo>
                <a:lnTo>
                  <a:pt x="8106333" y="5138166"/>
                </a:lnTo>
                <a:lnTo>
                  <a:pt x="8084146" y="5160340"/>
                </a:lnTo>
                <a:lnTo>
                  <a:pt x="8080425" y="5160606"/>
                </a:lnTo>
                <a:close/>
              </a:path>
              <a:path w="8107045" h="5160645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8107045" h="5160645">
                <a:moveTo>
                  <a:pt x="8054251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8054251" y="26174"/>
                </a:lnTo>
                <a:lnTo>
                  <a:pt x="8054251" y="52349"/>
                </a:lnTo>
                <a:close/>
              </a:path>
              <a:path w="8107045" h="5160645">
                <a:moveTo>
                  <a:pt x="8054251" y="5134432"/>
                </a:moveTo>
                <a:lnTo>
                  <a:pt x="8054251" y="26174"/>
                </a:lnTo>
                <a:lnTo>
                  <a:pt x="8080425" y="52349"/>
                </a:lnTo>
                <a:lnTo>
                  <a:pt x="8106600" y="52349"/>
                </a:lnTo>
                <a:lnTo>
                  <a:pt x="8106600" y="5108257"/>
                </a:lnTo>
                <a:lnTo>
                  <a:pt x="8080425" y="5108257"/>
                </a:lnTo>
                <a:lnTo>
                  <a:pt x="8054251" y="5134432"/>
                </a:lnTo>
                <a:close/>
              </a:path>
              <a:path w="8107045" h="5160645">
                <a:moveTo>
                  <a:pt x="8106600" y="52349"/>
                </a:moveTo>
                <a:lnTo>
                  <a:pt x="8080425" y="52349"/>
                </a:lnTo>
                <a:lnTo>
                  <a:pt x="8054251" y="26174"/>
                </a:lnTo>
                <a:lnTo>
                  <a:pt x="8106600" y="26174"/>
                </a:lnTo>
                <a:lnTo>
                  <a:pt x="8106600" y="52349"/>
                </a:lnTo>
                <a:close/>
              </a:path>
              <a:path w="8107045" h="5160645">
                <a:moveTo>
                  <a:pt x="52349" y="5134432"/>
                </a:moveTo>
                <a:lnTo>
                  <a:pt x="26174" y="5108257"/>
                </a:lnTo>
                <a:lnTo>
                  <a:pt x="52349" y="5108257"/>
                </a:lnTo>
                <a:lnTo>
                  <a:pt x="52349" y="5134432"/>
                </a:lnTo>
                <a:close/>
              </a:path>
              <a:path w="8107045" h="5160645">
                <a:moveTo>
                  <a:pt x="8054251" y="5134432"/>
                </a:moveTo>
                <a:lnTo>
                  <a:pt x="52349" y="5134432"/>
                </a:lnTo>
                <a:lnTo>
                  <a:pt x="52349" y="5108257"/>
                </a:lnTo>
                <a:lnTo>
                  <a:pt x="8054251" y="5108257"/>
                </a:lnTo>
                <a:lnTo>
                  <a:pt x="8054251" y="5134432"/>
                </a:lnTo>
                <a:close/>
              </a:path>
              <a:path w="8107045" h="5160645">
                <a:moveTo>
                  <a:pt x="8106600" y="5134432"/>
                </a:moveTo>
                <a:lnTo>
                  <a:pt x="8054251" y="5134432"/>
                </a:lnTo>
                <a:lnTo>
                  <a:pt x="8080425" y="5108257"/>
                </a:lnTo>
                <a:lnTo>
                  <a:pt x="8106600" y="5108257"/>
                </a:lnTo>
                <a:lnTo>
                  <a:pt x="8106600" y="513443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2946" y="3667150"/>
            <a:ext cx="6804025" cy="526542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dirty="0">
                <a:latin typeface="Trebuchet MS"/>
                <a:cs typeface="Trebuchet MS"/>
              </a:rPr>
              <a:t>текст</a:t>
            </a:r>
            <a:r>
              <a:rPr sz="2800" spc="10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=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77700"/>
              </a:lnSpc>
              <a:spcBef>
                <a:spcPts val="2360"/>
              </a:spcBef>
            </a:pPr>
            <a:r>
              <a:rPr sz="2800" spc="55" dirty="0">
                <a:latin typeface="Trebuchet MS"/>
                <a:cs typeface="Trebuchet MS"/>
              </a:rPr>
              <a:t>М</a:t>
            </a:r>
            <a:r>
              <a:rPr sz="2800" spc="55" dirty="0">
                <a:latin typeface="Microsoft Sans Serif"/>
                <a:cs typeface="Microsoft Sans Serif"/>
              </a:rPr>
              <a:t>ү</a:t>
            </a:r>
            <a:r>
              <a:rPr sz="2800" spc="55" dirty="0">
                <a:latin typeface="Trebuchet MS"/>
                <a:cs typeface="Trebuchet MS"/>
              </a:rPr>
              <a:t>мкіндігінше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аны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spc="2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Trebuchet MS"/>
                <a:cs typeface="Trebuchet MS"/>
              </a:rPr>
              <a:t>ж</a:t>
            </a:r>
            <a:r>
              <a:rPr sz="2800" dirty="0">
                <a:latin typeface="Microsoft Sans Serif"/>
                <a:cs typeface="Microsoft Sans Serif"/>
              </a:rPr>
              <a:t>ә</a:t>
            </a:r>
            <a:r>
              <a:rPr sz="2800" dirty="0">
                <a:latin typeface="Trebuchet MS"/>
                <a:cs typeface="Trebuchet MS"/>
              </a:rPr>
              <a:t>не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на</a:t>
            </a:r>
            <a:r>
              <a:rPr sz="2800" spc="-10" dirty="0">
                <a:latin typeface="Microsoft Sans Serif"/>
                <a:cs typeface="Microsoft Sans Serif"/>
              </a:rPr>
              <a:t>қ</a:t>
            </a:r>
            <a:r>
              <a:rPr sz="2800" spc="-10" dirty="0">
                <a:latin typeface="Trebuchet MS"/>
                <a:cs typeface="Trebuchet MS"/>
              </a:rPr>
              <a:t>ты </a:t>
            </a:r>
            <a:r>
              <a:rPr sz="2800" dirty="0">
                <a:latin typeface="Trebuchet MS"/>
                <a:cs typeface="Trebuchet MS"/>
              </a:rPr>
              <a:t>н</a:t>
            </a:r>
            <a:r>
              <a:rPr sz="2800" dirty="0">
                <a:latin typeface="Microsoft Sans Serif"/>
                <a:cs typeface="Microsoft Sans Serif"/>
              </a:rPr>
              <a:t>ұ</a:t>
            </a:r>
            <a:r>
              <a:rPr sz="2800" dirty="0">
                <a:latin typeface="Trebuchet MS"/>
                <a:cs typeface="Trebuchet MS"/>
              </a:rPr>
              <a:t>с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аулар</a:t>
            </a:r>
            <a:r>
              <a:rPr sz="2800" spc="3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беру</a:t>
            </a:r>
            <a:r>
              <a:rPr sz="2800" spc="3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ар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ылы</a:t>
            </a:r>
            <a:r>
              <a:rPr sz="2800" spc="320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ү</a:t>
            </a:r>
            <a:r>
              <a:rPr sz="2800" dirty="0">
                <a:latin typeface="Trebuchet MS"/>
                <a:cs typeface="Trebuchet MS"/>
              </a:rPr>
              <a:t>лгіні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не </a:t>
            </a:r>
            <a:r>
              <a:rPr sz="2800" spc="55" dirty="0">
                <a:latin typeface="Trebuchet MS"/>
                <a:cs typeface="Trebuchet MS"/>
              </a:rPr>
              <a:t>істеуін</a:t>
            </a:r>
            <a:r>
              <a:rPr sz="2800" spc="370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алайтыны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dirty="0">
                <a:latin typeface="Trebuchet MS"/>
                <a:cs typeface="Trebuchet MS"/>
              </a:rPr>
              <a:t>ызды</a:t>
            </a:r>
            <a:r>
              <a:rPr sz="2800" spc="375" dirty="0">
                <a:latin typeface="Trebuchet MS"/>
                <a:cs typeface="Trebuchet MS"/>
              </a:rPr>
              <a:t> </a:t>
            </a:r>
            <a:r>
              <a:rPr sz="2800" spc="40" dirty="0">
                <a:latin typeface="Trebuchet MS"/>
                <a:cs typeface="Trebuchet MS"/>
              </a:rPr>
              <a:t>білдіруі</a:t>
            </a:r>
            <a:r>
              <a:rPr sz="2800" spc="40" dirty="0">
                <a:latin typeface="Microsoft Sans Serif"/>
                <a:cs typeface="Microsoft Sans Serif"/>
              </a:rPr>
              <a:t>ң</a:t>
            </a:r>
            <a:r>
              <a:rPr sz="2800" spc="40" dirty="0">
                <a:latin typeface="Trebuchet MS"/>
                <a:cs typeface="Trebuchet MS"/>
              </a:rPr>
              <a:t>із </a:t>
            </a:r>
            <a:r>
              <a:rPr sz="2800" spc="50" dirty="0">
                <a:latin typeface="Trebuchet MS"/>
                <a:cs typeface="Trebuchet MS"/>
              </a:rPr>
              <a:t>керек.Б</a:t>
            </a:r>
            <a:r>
              <a:rPr sz="2800" spc="50" dirty="0">
                <a:latin typeface="Microsoft Sans Serif"/>
                <a:cs typeface="Microsoft Sans Serif"/>
              </a:rPr>
              <a:t>ұ</a:t>
            </a:r>
            <a:r>
              <a:rPr sz="2800" spc="50" dirty="0">
                <a:latin typeface="Trebuchet MS"/>
                <a:cs typeface="Trebuchet MS"/>
              </a:rPr>
              <a:t>л</a:t>
            </a:r>
            <a:r>
              <a:rPr sz="2800" spc="165" dirty="0"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модельді</a:t>
            </a:r>
            <a:r>
              <a:rPr sz="2800" spc="165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ажетті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spc="35" dirty="0">
                <a:latin typeface="Trebuchet MS"/>
                <a:cs typeface="Trebuchet MS"/>
              </a:rPr>
              <a:t>н</a:t>
            </a:r>
            <a:r>
              <a:rPr sz="2800" spc="35" dirty="0">
                <a:latin typeface="Microsoft Sans Serif"/>
                <a:cs typeface="Microsoft Sans Serif"/>
              </a:rPr>
              <a:t>ә</a:t>
            </a:r>
            <a:r>
              <a:rPr sz="2800" spc="35" dirty="0">
                <a:latin typeface="Trebuchet MS"/>
                <a:cs typeface="Trebuchet MS"/>
              </a:rPr>
              <a:t>тижеге </a:t>
            </a:r>
            <a:r>
              <a:rPr sz="2800" spc="50" dirty="0">
                <a:latin typeface="Trebuchet MS"/>
                <a:cs typeface="Trebuchet MS"/>
              </a:rPr>
              <a:t>ба</a:t>
            </a:r>
            <a:r>
              <a:rPr sz="2800" spc="50" dirty="0">
                <a:latin typeface="Microsoft Sans Serif"/>
                <a:cs typeface="Microsoft Sans Serif"/>
              </a:rPr>
              <a:t>ғ</a:t>
            </a:r>
            <a:r>
              <a:rPr sz="2800" spc="50" dirty="0">
                <a:latin typeface="Trebuchet MS"/>
                <a:cs typeface="Trebuchet MS"/>
              </a:rPr>
              <a:t>ыттайды,ж</a:t>
            </a:r>
            <a:r>
              <a:rPr sz="2800" spc="50" dirty="0">
                <a:latin typeface="Microsoft Sans Serif"/>
                <a:cs typeface="Microsoft Sans Serif"/>
              </a:rPr>
              <a:t>ә</a:t>
            </a:r>
            <a:r>
              <a:rPr sz="2800" spc="50" dirty="0">
                <a:latin typeface="Trebuchet MS"/>
                <a:cs typeface="Trebuchet MS"/>
              </a:rPr>
              <a:t>не</a:t>
            </a:r>
            <a:r>
              <a:rPr sz="2800" spc="3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ма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dirty="0">
                <a:latin typeface="Trebuchet MS"/>
                <a:cs typeface="Trebuchet MS"/>
              </a:rPr>
              <a:t>ызды</a:t>
            </a:r>
            <a:r>
              <a:rPr sz="2800" spc="3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емес</a:t>
            </a:r>
            <a:r>
              <a:rPr sz="2800" spc="30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болу </a:t>
            </a:r>
            <a:r>
              <a:rPr sz="2800" dirty="0">
                <a:latin typeface="Trebuchet MS"/>
                <a:cs typeface="Trebuchet MS"/>
              </a:rPr>
              <a:t>ы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тималды</a:t>
            </a:r>
            <a:r>
              <a:rPr sz="2800" dirty="0">
                <a:latin typeface="Microsoft Sans Serif"/>
                <a:cs typeface="Microsoft Sans Serif"/>
              </a:rPr>
              <a:t>ғ</a:t>
            </a:r>
            <a:r>
              <a:rPr sz="2800" dirty="0">
                <a:latin typeface="Trebuchet MS"/>
                <a:cs typeface="Trebuchet MS"/>
              </a:rPr>
              <a:t>ын</a:t>
            </a:r>
            <a:r>
              <a:rPr sz="2800" spc="335" dirty="0"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азайтадынемесе</a:t>
            </a:r>
            <a:r>
              <a:rPr sz="2800" spc="3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д</a:t>
            </a:r>
            <a:r>
              <a:rPr sz="2800" spc="-10" dirty="0">
                <a:latin typeface="Microsoft Sans Serif"/>
                <a:cs typeface="Microsoft Sans Serif"/>
              </a:rPr>
              <a:t>ұ</a:t>
            </a:r>
            <a:r>
              <a:rPr sz="2800" spc="-10" dirty="0">
                <a:latin typeface="Trebuchet MS"/>
                <a:cs typeface="Trebuchet MS"/>
              </a:rPr>
              <a:t>рыс </a:t>
            </a:r>
            <a:r>
              <a:rPr sz="2800" dirty="0">
                <a:latin typeface="Trebuchet MS"/>
                <a:cs typeface="Trebuchet MS"/>
              </a:rPr>
              <a:t>емес</a:t>
            </a:r>
            <a:r>
              <a:rPr sz="2800" spc="235" dirty="0"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жауаптар.</a:t>
            </a:r>
            <a:r>
              <a:rPr sz="2800" spc="2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На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ты</a:t>
            </a:r>
            <a:r>
              <a:rPr sz="2800" spc="24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</a:t>
            </a:r>
            <a:r>
              <a:rPr sz="2800" dirty="0">
                <a:latin typeface="Microsoft Sans Serif"/>
                <a:cs typeface="Microsoft Sans Serif"/>
              </a:rPr>
              <a:t>ұ</a:t>
            </a:r>
            <a:r>
              <a:rPr sz="2800" dirty="0">
                <a:latin typeface="Trebuchet MS"/>
                <a:cs typeface="Trebuchet MS"/>
              </a:rPr>
              <a:t>рау</a:t>
            </a:r>
            <a:r>
              <a:rPr sz="2800" spc="2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жазуды 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ыс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dirty="0">
                <a:latin typeface="Trebuchet MS"/>
                <a:cs typeface="Trebuchet MS"/>
              </a:rPr>
              <a:t>аша</a:t>
            </a:r>
            <a:r>
              <a:rPr sz="2800" spc="1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</a:t>
            </a:r>
            <a:r>
              <a:rPr sz="2800" dirty="0">
                <a:latin typeface="Microsoft Sans Serif"/>
                <a:cs typeface="Microsoft Sans Serif"/>
              </a:rPr>
              <a:t>ұ</a:t>
            </a:r>
            <a:r>
              <a:rPr sz="2800" dirty="0">
                <a:latin typeface="Trebuchet MS"/>
                <a:cs typeface="Trebuchet MS"/>
              </a:rPr>
              <a:t>рау</a:t>
            </a:r>
            <a:r>
              <a:rPr sz="2800" spc="160" dirty="0">
                <a:latin typeface="Trebuchet MS"/>
                <a:cs typeface="Trebuchet MS"/>
              </a:rPr>
              <a:t> </a:t>
            </a:r>
            <a:r>
              <a:rPr sz="2800" spc="35" dirty="0">
                <a:latin typeface="Trebuchet MS"/>
                <a:cs typeface="Trebuchet MS"/>
              </a:rPr>
              <a:t>жазумен </a:t>
            </a:r>
            <a:r>
              <a:rPr sz="2800" spc="50" dirty="0">
                <a:latin typeface="Trebuchet MS"/>
                <a:cs typeface="Trebuchet MS"/>
              </a:rPr>
              <a:t>шатастырма</a:t>
            </a:r>
            <a:r>
              <a:rPr sz="2800" spc="50" dirty="0">
                <a:latin typeface="Microsoft Sans Serif"/>
                <a:cs typeface="Microsoft Sans Serif"/>
              </a:rPr>
              <a:t>ң</a:t>
            </a:r>
            <a:r>
              <a:rPr sz="2800" spc="50" dirty="0">
                <a:latin typeface="Trebuchet MS"/>
                <a:cs typeface="Trebuchet MS"/>
              </a:rPr>
              <a:t>ыз.К</a:t>
            </a:r>
            <a:r>
              <a:rPr sz="2800" spc="50" dirty="0">
                <a:latin typeface="Microsoft Sans Serif"/>
                <a:cs typeface="Microsoft Sans Serif"/>
              </a:rPr>
              <a:t>ө</a:t>
            </a:r>
            <a:r>
              <a:rPr sz="2800" spc="50" dirty="0">
                <a:latin typeface="Trebuchet MS"/>
                <a:cs typeface="Trebuchet MS"/>
              </a:rPr>
              <a:t>птеген</a:t>
            </a:r>
            <a:r>
              <a:rPr sz="2800" spc="2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жа</a:t>
            </a:r>
            <a:r>
              <a:rPr sz="2800" spc="-10" dirty="0">
                <a:latin typeface="Microsoft Sans Serif"/>
                <a:cs typeface="Microsoft Sans Serif"/>
              </a:rPr>
              <a:t>ғ</a:t>
            </a:r>
            <a:r>
              <a:rPr sz="2800" spc="-10" dirty="0">
                <a:latin typeface="Trebuchet MS"/>
                <a:cs typeface="Trebuchet MS"/>
              </a:rPr>
              <a:t>дайларда </a:t>
            </a:r>
            <a:r>
              <a:rPr sz="2800" dirty="0">
                <a:latin typeface="Microsoft Sans Serif"/>
                <a:cs typeface="Microsoft Sans Serif"/>
              </a:rPr>
              <a:t>ұ</a:t>
            </a:r>
            <a:r>
              <a:rPr sz="2800" dirty="0">
                <a:latin typeface="Trebuchet MS"/>
                <a:cs typeface="Trebuchet MS"/>
              </a:rPr>
              <a:t>за</a:t>
            </a:r>
            <a:r>
              <a:rPr sz="2800" dirty="0">
                <a:latin typeface="Microsoft Sans Serif"/>
                <a:cs typeface="Microsoft Sans Serif"/>
              </a:rPr>
              <a:t>ғ</a:t>
            </a:r>
            <a:r>
              <a:rPr sz="2800" dirty="0">
                <a:latin typeface="Trebuchet MS"/>
                <a:cs typeface="Trebuchet MS"/>
              </a:rPr>
              <a:t>ыра</a:t>
            </a:r>
            <a:r>
              <a:rPr sz="2800" dirty="0">
                <a:latin typeface="Microsoft Sans Serif"/>
                <a:cs typeface="Microsoft Sans Serif"/>
              </a:rPr>
              <a:t>қ</a:t>
            </a:r>
            <a:r>
              <a:rPr sz="2800" spc="27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с</a:t>
            </a:r>
            <a:r>
              <a:rPr sz="2800" spc="50" dirty="0">
                <a:latin typeface="Microsoft Sans Serif"/>
                <a:cs typeface="Microsoft Sans Serif"/>
              </a:rPr>
              <a:t>ұ</a:t>
            </a:r>
            <a:r>
              <a:rPr sz="2800" spc="50" dirty="0">
                <a:latin typeface="Trebuchet MS"/>
                <a:cs typeface="Trebuchet MS"/>
              </a:rPr>
              <a:t>раулар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к</a:t>
            </a:r>
            <a:r>
              <a:rPr sz="2800" spc="45" dirty="0">
                <a:latin typeface="Microsoft Sans Serif"/>
                <a:cs typeface="Microsoft Sans Serif"/>
              </a:rPr>
              <a:t>ө</a:t>
            </a:r>
            <a:r>
              <a:rPr sz="2800" spc="45" dirty="0">
                <a:latin typeface="Trebuchet MS"/>
                <a:cs typeface="Trebuchet MS"/>
              </a:rPr>
              <a:t>бірек</a:t>
            </a:r>
            <a:r>
              <a:rPr sz="2800" spc="1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аны</a:t>
            </a:r>
            <a:r>
              <a:rPr sz="2800" spc="-10" dirty="0">
                <a:latin typeface="Microsoft Sans Serif"/>
                <a:cs typeface="Microsoft Sans Serif"/>
              </a:rPr>
              <a:t>қ</a:t>
            </a:r>
            <a:r>
              <a:rPr sz="2800" spc="-10" dirty="0">
                <a:latin typeface="Trebuchet MS"/>
                <a:cs typeface="Trebuchet MS"/>
              </a:rPr>
              <a:t>ты</a:t>
            </a:r>
            <a:r>
              <a:rPr sz="2800" spc="-10" dirty="0">
                <a:latin typeface="Microsoft Sans Serif"/>
                <a:cs typeface="Microsoft Sans Serif"/>
              </a:rPr>
              <a:t>қ </a:t>
            </a:r>
            <a:r>
              <a:rPr sz="2800" spc="55" dirty="0">
                <a:latin typeface="Trebuchet MS"/>
                <a:cs typeface="Trebuchet MS"/>
              </a:rPr>
              <a:t>бередіегжей-</a:t>
            </a:r>
            <a:r>
              <a:rPr sz="2800" spc="45" dirty="0">
                <a:latin typeface="Trebuchet MS"/>
                <a:cs typeface="Trebuchet MS"/>
              </a:rPr>
              <a:t>тегжейлі</a:t>
            </a:r>
            <a:r>
              <a:rPr sz="2800" spc="254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ж</a:t>
            </a:r>
            <a:r>
              <a:rPr sz="2800" dirty="0">
                <a:latin typeface="Microsoft Sans Serif"/>
                <a:cs typeface="Microsoft Sans Serif"/>
              </a:rPr>
              <a:t>ә</a:t>
            </a:r>
            <a:r>
              <a:rPr sz="2800" dirty="0">
                <a:latin typeface="Trebuchet MS"/>
                <a:cs typeface="Trebuchet MS"/>
              </a:rPr>
              <a:t>не</a:t>
            </a:r>
            <a:r>
              <a:rPr sz="2800" spc="25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</a:t>
            </a:r>
            <a:r>
              <a:rPr sz="2800" spc="-10" dirty="0">
                <a:latin typeface="Microsoft Sans Serif"/>
                <a:cs typeface="Microsoft Sans Serif"/>
              </a:rPr>
              <a:t>ә</a:t>
            </a:r>
            <a:r>
              <a:rPr sz="2800" spc="-10" dirty="0">
                <a:latin typeface="Trebuchet MS"/>
                <a:cs typeface="Trebuchet MS"/>
              </a:rPr>
              <a:t>йкес </a:t>
            </a:r>
            <a:r>
              <a:rPr sz="2800" spc="50" dirty="0">
                <a:latin typeface="Trebuchet MS"/>
                <a:cs typeface="Trebuchet MS"/>
              </a:rPr>
              <a:t>н</a:t>
            </a:r>
            <a:r>
              <a:rPr sz="2800" spc="50" dirty="0">
                <a:latin typeface="Microsoft Sans Serif"/>
                <a:cs typeface="Microsoft Sans Serif"/>
              </a:rPr>
              <a:t>ә</a:t>
            </a:r>
            <a:r>
              <a:rPr sz="2800" spc="50" dirty="0">
                <a:latin typeface="Trebuchet MS"/>
                <a:cs typeface="Trebuchet MS"/>
              </a:rPr>
              <a:t>тижелерге</a:t>
            </a:r>
            <a:r>
              <a:rPr sz="2800" spc="330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ә</a:t>
            </a:r>
            <a:r>
              <a:rPr sz="2800" dirty="0">
                <a:latin typeface="Trebuchet MS"/>
                <a:cs typeface="Trebuchet MS"/>
              </a:rPr>
              <a:t>келуі</a:t>
            </a:r>
            <a:r>
              <a:rPr sz="2800" spc="3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м</a:t>
            </a:r>
            <a:r>
              <a:rPr sz="2800" dirty="0">
                <a:latin typeface="Microsoft Sans Serif"/>
                <a:cs typeface="Microsoft Sans Serif"/>
              </a:rPr>
              <a:t>ү</a:t>
            </a:r>
            <a:r>
              <a:rPr sz="2800" dirty="0">
                <a:latin typeface="Trebuchet MS"/>
                <a:cs typeface="Trebuchet MS"/>
              </a:rPr>
              <a:t>мкін</a:t>
            </a:r>
            <a:r>
              <a:rPr sz="2800" spc="3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модель </a:t>
            </a:r>
            <a:r>
              <a:rPr sz="2800" dirty="0">
                <a:latin typeface="Microsoft Sans Serif"/>
                <a:cs typeface="Microsoft Sans Serif"/>
              </a:rPr>
              <a:t>ү</a:t>
            </a:r>
            <a:r>
              <a:rPr sz="2800" dirty="0">
                <a:latin typeface="Trebuchet MS"/>
                <a:cs typeface="Trebuchet MS"/>
              </a:rPr>
              <a:t>шін</a:t>
            </a:r>
            <a:r>
              <a:rPr sz="2800" spc="310" dirty="0">
                <a:latin typeface="Trebuchet MS"/>
                <a:cs typeface="Trebuchet MS"/>
              </a:rPr>
              <a:t> </a:t>
            </a:r>
            <a:r>
              <a:rPr sz="2800" spc="40" dirty="0">
                <a:latin typeface="Trebuchet MS"/>
                <a:cs typeface="Trebuchet MS"/>
              </a:rPr>
              <a:t>контекст.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61813" y="2824302"/>
            <a:ext cx="7547609" cy="1650364"/>
          </a:xfrm>
          <a:custGeom>
            <a:avLst/>
            <a:gdLst/>
            <a:ahLst/>
            <a:cxnLst/>
            <a:rect l="l" t="t" r="r" b="b"/>
            <a:pathLst>
              <a:path w="7547609" h="1650364">
                <a:moveTo>
                  <a:pt x="7521079" y="1650022"/>
                </a:moveTo>
                <a:lnTo>
                  <a:pt x="26174" y="1650022"/>
                </a:lnTo>
                <a:lnTo>
                  <a:pt x="22453" y="1649755"/>
                </a:lnTo>
                <a:lnTo>
                  <a:pt x="0" y="162383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1597660"/>
                </a:lnTo>
                <a:lnTo>
                  <a:pt x="26174" y="1597660"/>
                </a:lnTo>
                <a:lnTo>
                  <a:pt x="52349" y="1623834"/>
                </a:lnTo>
                <a:lnTo>
                  <a:pt x="7547254" y="1623834"/>
                </a:lnTo>
                <a:lnTo>
                  <a:pt x="7546987" y="1627568"/>
                </a:lnTo>
                <a:lnTo>
                  <a:pt x="7524800" y="1649755"/>
                </a:lnTo>
                <a:lnTo>
                  <a:pt x="7521079" y="1650022"/>
                </a:lnTo>
                <a:close/>
              </a:path>
              <a:path w="7547609" h="165036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1650364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1650364">
                <a:moveTo>
                  <a:pt x="7494905" y="162383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1597660"/>
                </a:lnTo>
                <a:lnTo>
                  <a:pt x="7521079" y="1597660"/>
                </a:lnTo>
                <a:lnTo>
                  <a:pt x="7494905" y="1623834"/>
                </a:lnTo>
                <a:close/>
              </a:path>
              <a:path w="7547609" h="1650364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1650364">
                <a:moveTo>
                  <a:pt x="52349" y="1623834"/>
                </a:moveTo>
                <a:lnTo>
                  <a:pt x="26174" y="1597660"/>
                </a:lnTo>
                <a:lnTo>
                  <a:pt x="52349" y="1597660"/>
                </a:lnTo>
                <a:lnTo>
                  <a:pt x="52349" y="1623834"/>
                </a:lnTo>
                <a:close/>
              </a:path>
              <a:path w="7547609" h="1650364">
                <a:moveTo>
                  <a:pt x="7494905" y="1623834"/>
                </a:moveTo>
                <a:lnTo>
                  <a:pt x="52349" y="1623834"/>
                </a:lnTo>
                <a:lnTo>
                  <a:pt x="52349" y="1597660"/>
                </a:lnTo>
                <a:lnTo>
                  <a:pt x="7494905" y="1597660"/>
                </a:lnTo>
                <a:lnTo>
                  <a:pt x="7494905" y="1623834"/>
                </a:lnTo>
                <a:close/>
              </a:path>
              <a:path w="7547609" h="1650364">
                <a:moveTo>
                  <a:pt x="7547254" y="1623834"/>
                </a:moveTo>
                <a:lnTo>
                  <a:pt x="7494905" y="1623834"/>
                </a:lnTo>
                <a:lnTo>
                  <a:pt x="7521079" y="1597660"/>
                </a:lnTo>
                <a:lnTo>
                  <a:pt x="7547254" y="1597660"/>
                </a:lnTo>
                <a:lnTo>
                  <a:pt x="7547254" y="162383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43868" y="2891117"/>
            <a:ext cx="7098665" cy="6959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9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spc="-95" dirty="0">
                <a:solidFill>
                  <a:srgbClr val="EC200B"/>
                </a:solidFill>
                <a:latin typeface="Trebuchet MS"/>
                <a:cs typeface="Trebuchet MS"/>
              </a:rPr>
              <a:t>ш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та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бамен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лінген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тінді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бір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йлемге жина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72139" y="4011256"/>
            <a:ext cx="14344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7460" algn="l"/>
              </a:tabLst>
            </a:pPr>
            <a:r>
              <a:rPr sz="2300" b="1" spc="-10" dirty="0">
                <a:solidFill>
                  <a:srgbClr val="EC200B"/>
                </a:solidFill>
                <a:latin typeface="Trebuchet MS"/>
                <a:cs typeface="Trebuchet MS"/>
              </a:rPr>
              <a:t>`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{текст}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	</a:t>
            </a:r>
            <a:r>
              <a:rPr sz="2300" b="1" spc="-85" dirty="0">
                <a:solidFill>
                  <a:srgbClr val="EC200B"/>
                </a:solidFill>
                <a:latin typeface="Trebuchet MS"/>
                <a:cs typeface="Trebuchet MS"/>
              </a:rPr>
              <a:t>`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04702" y="6837374"/>
            <a:ext cx="7547609" cy="2144395"/>
          </a:xfrm>
          <a:custGeom>
            <a:avLst/>
            <a:gdLst/>
            <a:ahLst/>
            <a:cxnLst/>
            <a:rect l="l" t="t" r="r" b="b"/>
            <a:pathLst>
              <a:path w="7547609" h="2144395">
                <a:moveTo>
                  <a:pt x="7521079" y="2144039"/>
                </a:moveTo>
                <a:lnTo>
                  <a:pt x="26174" y="2144039"/>
                </a:lnTo>
                <a:lnTo>
                  <a:pt x="22453" y="2143772"/>
                </a:lnTo>
                <a:lnTo>
                  <a:pt x="0" y="211786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091690"/>
                </a:lnTo>
                <a:lnTo>
                  <a:pt x="26174" y="2091690"/>
                </a:lnTo>
                <a:lnTo>
                  <a:pt x="52349" y="2117864"/>
                </a:lnTo>
                <a:lnTo>
                  <a:pt x="7547254" y="2117864"/>
                </a:lnTo>
                <a:lnTo>
                  <a:pt x="7546987" y="2121598"/>
                </a:lnTo>
                <a:lnTo>
                  <a:pt x="7524800" y="2143772"/>
                </a:lnTo>
                <a:lnTo>
                  <a:pt x="7521079" y="2144039"/>
                </a:lnTo>
                <a:close/>
              </a:path>
              <a:path w="7547609" h="214439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214439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2144395">
                <a:moveTo>
                  <a:pt x="7494905" y="211786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2091690"/>
                </a:lnTo>
                <a:lnTo>
                  <a:pt x="7521079" y="2091690"/>
                </a:lnTo>
                <a:lnTo>
                  <a:pt x="7494905" y="2117864"/>
                </a:lnTo>
                <a:close/>
              </a:path>
              <a:path w="7547609" h="214439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2144395">
                <a:moveTo>
                  <a:pt x="52349" y="2117864"/>
                </a:moveTo>
                <a:lnTo>
                  <a:pt x="26174" y="2091690"/>
                </a:lnTo>
                <a:lnTo>
                  <a:pt x="52349" y="2091690"/>
                </a:lnTo>
                <a:lnTo>
                  <a:pt x="52349" y="2117864"/>
                </a:lnTo>
                <a:close/>
              </a:path>
              <a:path w="7547609" h="2144395">
                <a:moveTo>
                  <a:pt x="7494905" y="2117864"/>
                </a:moveTo>
                <a:lnTo>
                  <a:pt x="52349" y="2117864"/>
                </a:lnTo>
                <a:lnTo>
                  <a:pt x="52349" y="2091690"/>
                </a:lnTo>
                <a:lnTo>
                  <a:pt x="7494905" y="2091690"/>
                </a:lnTo>
                <a:lnTo>
                  <a:pt x="7494905" y="2117864"/>
                </a:lnTo>
                <a:close/>
              </a:path>
              <a:path w="7547609" h="2144395">
                <a:moveTo>
                  <a:pt x="7547254" y="2117864"/>
                </a:moveTo>
                <a:lnTo>
                  <a:pt x="7494905" y="2117864"/>
                </a:lnTo>
                <a:lnTo>
                  <a:pt x="7521079" y="2091690"/>
                </a:lnTo>
                <a:lnTo>
                  <a:pt x="7547254" y="2091690"/>
                </a:lnTo>
                <a:lnTo>
                  <a:pt x="7547254" y="211786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86757" y="6878154"/>
            <a:ext cx="7271384" cy="21120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285"/>
              </a:spcBef>
            </a:pPr>
            <a:r>
              <a:rPr sz="2300" b="1" dirty="0">
                <a:latin typeface="Arial"/>
                <a:cs typeface="Arial"/>
              </a:rPr>
              <a:t>Модельдік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жауап: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Модельді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қажетті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нәтижеге </a:t>
            </a:r>
            <a:r>
              <a:rPr sz="2300" dirty="0">
                <a:latin typeface="Microsoft Sans Serif"/>
                <a:cs typeface="Microsoft Sans Serif"/>
              </a:rPr>
              <a:t>бағыттау</a:t>
            </a:r>
            <a:r>
              <a:rPr sz="2300" spc="-6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және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маңызды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емес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немесе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дұрыс</a:t>
            </a:r>
            <a:r>
              <a:rPr sz="2300" spc="-6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емес </a:t>
            </a:r>
            <a:r>
              <a:rPr sz="2300" spc="-10" dirty="0">
                <a:latin typeface="Microsoft Sans Serif"/>
                <a:cs typeface="Microsoft Sans Serif"/>
              </a:rPr>
              <a:t>жауаптардың</a:t>
            </a:r>
            <a:r>
              <a:rPr sz="2300" spc="-90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ықтималдығын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азайту</a:t>
            </a:r>
            <a:r>
              <a:rPr sz="2300" spc="-8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үшін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нақты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және </a:t>
            </a:r>
            <a:r>
              <a:rPr sz="2300" spc="-25" dirty="0">
                <a:latin typeface="Microsoft Sans Serif"/>
                <a:cs typeface="Microsoft Sans Serif"/>
              </a:rPr>
              <a:t>нақты</a:t>
            </a:r>
            <a:r>
              <a:rPr sz="2300" spc="-8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нұсқаулар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беру</a:t>
            </a:r>
            <a:r>
              <a:rPr sz="2300" spc="-8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маңызды,</a:t>
            </a:r>
            <a:endParaRPr sz="2300">
              <a:latin typeface="Microsoft Sans Serif"/>
              <a:cs typeface="Microsoft Sans Serif"/>
            </a:endParaRPr>
          </a:p>
          <a:p>
            <a:pPr marL="12700" marR="714375">
              <a:lnSpc>
                <a:spcPts val="2640"/>
              </a:lnSpc>
              <a:spcBef>
                <a:spcPts val="420"/>
              </a:spcBef>
            </a:pPr>
            <a:r>
              <a:rPr sz="2300" dirty="0">
                <a:latin typeface="Microsoft Sans Serif"/>
                <a:cs typeface="Microsoft Sans Serif"/>
              </a:rPr>
              <a:t>бұл</a:t>
            </a:r>
            <a:r>
              <a:rPr sz="2300" spc="-5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көбірек</a:t>
            </a:r>
            <a:r>
              <a:rPr sz="2300" spc="-50" dirty="0">
                <a:latin typeface="Microsoft Sans Serif"/>
                <a:cs typeface="Microsoft Sans Serif"/>
              </a:rPr>
              <a:t> </a:t>
            </a:r>
            <a:r>
              <a:rPr sz="2300" spc="-60" dirty="0">
                <a:latin typeface="Microsoft Sans Serif"/>
                <a:cs typeface="Microsoft Sans Serif"/>
              </a:rPr>
              <a:t>анықтық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пен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контекст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үшін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ұзағырақ </a:t>
            </a:r>
            <a:r>
              <a:rPr sz="2300" dirty="0">
                <a:latin typeface="Microsoft Sans Serif"/>
                <a:cs typeface="Microsoft Sans Serif"/>
              </a:rPr>
              <a:t>сұрауларды</a:t>
            </a:r>
            <a:r>
              <a:rPr sz="2300" spc="-40" dirty="0">
                <a:latin typeface="Microsoft Sans Serif"/>
                <a:cs typeface="Microsoft Sans Serif"/>
              </a:rPr>
              <a:t> қажет</a:t>
            </a:r>
            <a:r>
              <a:rPr sz="2300" spc="-3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етуі</a:t>
            </a:r>
            <a:r>
              <a:rPr sz="2300" spc="-4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мүмкін.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116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Промпт-</a:t>
            </a:r>
            <a:r>
              <a:rPr dirty="0"/>
              <a:t>қа</a:t>
            </a:r>
            <a:r>
              <a:rPr spc="-180" dirty="0"/>
              <a:t> </a:t>
            </a:r>
            <a:r>
              <a:rPr spc="-55" dirty="0"/>
              <a:t>кірістіруді</a:t>
            </a:r>
            <a:r>
              <a:rPr spc="-185" dirty="0"/>
              <a:t> </a:t>
            </a:r>
            <a:r>
              <a:rPr spc="-25" dirty="0"/>
              <a:t>болдырмау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49914" y="2537396"/>
            <a:ext cx="10212070" cy="6233795"/>
            <a:chOff x="4549914" y="2537396"/>
            <a:chExt cx="10212070" cy="6233795"/>
          </a:xfrm>
        </p:grpSpPr>
        <p:sp>
          <p:nvSpPr>
            <p:cNvPr id="4" name="object 4"/>
            <p:cNvSpPr/>
            <p:nvPr/>
          </p:nvSpPr>
          <p:spPr>
            <a:xfrm>
              <a:off x="4549914" y="2537396"/>
              <a:ext cx="10212070" cy="6233795"/>
            </a:xfrm>
            <a:custGeom>
              <a:avLst/>
              <a:gdLst/>
              <a:ahLst/>
              <a:cxnLst/>
              <a:rect l="l" t="t" r="r" b="b"/>
              <a:pathLst>
                <a:path w="10212069" h="6233795">
                  <a:moveTo>
                    <a:pt x="9889744" y="6233375"/>
                  </a:moveTo>
                  <a:lnTo>
                    <a:pt x="322313" y="6233375"/>
                  </a:lnTo>
                  <a:lnTo>
                    <a:pt x="269608" y="6232359"/>
                  </a:lnTo>
                  <a:lnTo>
                    <a:pt x="225539" y="6229438"/>
                  </a:lnTo>
                  <a:lnTo>
                    <a:pt x="158991" y="6214719"/>
                  </a:lnTo>
                  <a:lnTo>
                    <a:pt x="113029" y="6191986"/>
                  </a:lnTo>
                  <a:lnTo>
                    <a:pt x="73405" y="6160109"/>
                  </a:lnTo>
                  <a:lnTo>
                    <a:pt x="41655" y="6120612"/>
                  </a:lnTo>
                  <a:lnTo>
                    <a:pt x="18922" y="6074638"/>
                  </a:lnTo>
                  <a:lnTo>
                    <a:pt x="4063" y="6008090"/>
                  </a:lnTo>
                  <a:lnTo>
                    <a:pt x="1269" y="5964021"/>
                  </a:lnTo>
                  <a:lnTo>
                    <a:pt x="253" y="5911189"/>
                  </a:lnTo>
                  <a:lnTo>
                    <a:pt x="0" y="5848705"/>
                  </a:lnTo>
                  <a:lnTo>
                    <a:pt x="0" y="384670"/>
                  </a:lnTo>
                  <a:lnTo>
                    <a:pt x="253" y="322186"/>
                  </a:lnTo>
                  <a:lnTo>
                    <a:pt x="1269" y="269481"/>
                  </a:lnTo>
                  <a:lnTo>
                    <a:pt x="4063" y="225412"/>
                  </a:lnTo>
                  <a:lnTo>
                    <a:pt x="18922" y="158877"/>
                  </a:lnTo>
                  <a:lnTo>
                    <a:pt x="41655" y="112903"/>
                  </a:lnTo>
                  <a:lnTo>
                    <a:pt x="73405" y="73279"/>
                  </a:lnTo>
                  <a:lnTo>
                    <a:pt x="113029" y="41529"/>
                  </a:lnTo>
                  <a:lnTo>
                    <a:pt x="158991" y="18796"/>
                  </a:lnTo>
                  <a:lnTo>
                    <a:pt x="225539" y="4064"/>
                  </a:lnTo>
                  <a:lnTo>
                    <a:pt x="269608" y="1143"/>
                  </a:lnTo>
                  <a:lnTo>
                    <a:pt x="322313" y="127"/>
                  </a:lnTo>
                  <a:lnTo>
                    <a:pt x="9827260" y="0"/>
                  </a:lnTo>
                  <a:lnTo>
                    <a:pt x="9889744" y="127"/>
                  </a:lnTo>
                  <a:lnTo>
                    <a:pt x="9942576" y="1143"/>
                  </a:lnTo>
                  <a:lnTo>
                    <a:pt x="9986645" y="4064"/>
                  </a:lnTo>
                  <a:lnTo>
                    <a:pt x="10053066" y="18796"/>
                  </a:lnTo>
                  <a:lnTo>
                    <a:pt x="10099167" y="41529"/>
                  </a:lnTo>
                  <a:lnTo>
                    <a:pt x="10138664" y="73279"/>
                  </a:lnTo>
                  <a:lnTo>
                    <a:pt x="10170414" y="112903"/>
                  </a:lnTo>
                  <a:lnTo>
                    <a:pt x="10193134" y="158877"/>
                  </a:lnTo>
                  <a:lnTo>
                    <a:pt x="10208006" y="225412"/>
                  </a:lnTo>
                  <a:lnTo>
                    <a:pt x="10210787" y="269481"/>
                  </a:lnTo>
                  <a:lnTo>
                    <a:pt x="10211930" y="322186"/>
                  </a:lnTo>
                  <a:lnTo>
                    <a:pt x="10211930" y="5911189"/>
                  </a:lnTo>
                  <a:lnTo>
                    <a:pt x="10210787" y="5964021"/>
                  </a:lnTo>
                  <a:lnTo>
                    <a:pt x="10208006" y="6008090"/>
                  </a:lnTo>
                  <a:lnTo>
                    <a:pt x="10193134" y="6074638"/>
                  </a:lnTo>
                  <a:lnTo>
                    <a:pt x="10170414" y="6120612"/>
                  </a:lnTo>
                  <a:lnTo>
                    <a:pt x="10138664" y="6160109"/>
                  </a:lnTo>
                  <a:lnTo>
                    <a:pt x="10099167" y="6191986"/>
                  </a:lnTo>
                  <a:lnTo>
                    <a:pt x="10053066" y="6214719"/>
                  </a:lnTo>
                  <a:lnTo>
                    <a:pt x="9986645" y="6229438"/>
                  </a:lnTo>
                  <a:lnTo>
                    <a:pt x="9942576" y="6232359"/>
                  </a:lnTo>
                  <a:lnTo>
                    <a:pt x="9889744" y="623337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91824" y="6233426"/>
              <a:ext cx="10128250" cy="1162685"/>
            </a:xfrm>
            <a:custGeom>
              <a:avLst/>
              <a:gdLst/>
              <a:ahLst/>
              <a:cxnLst/>
              <a:rect l="l" t="t" r="r" b="b"/>
              <a:pathLst>
                <a:path w="10128250" h="1162684">
                  <a:moveTo>
                    <a:pt x="10128250" y="1162227"/>
                  </a:moveTo>
                  <a:lnTo>
                    <a:pt x="0" y="1162227"/>
                  </a:lnTo>
                  <a:lnTo>
                    <a:pt x="0" y="0"/>
                  </a:lnTo>
                  <a:lnTo>
                    <a:pt x="10128250" y="0"/>
                  </a:lnTo>
                  <a:lnTo>
                    <a:pt x="10128250" y="1162227"/>
                  </a:lnTo>
                  <a:close/>
                </a:path>
              </a:pathLst>
            </a:custGeom>
            <a:solidFill>
              <a:srgbClr val="FFE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8997" y="3062402"/>
            <a:ext cx="9476740" cy="4420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6235" algn="l"/>
                <a:tab pos="2990215" algn="l"/>
              </a:tabLst>
            </a:pPr>
            <a:r>
              <a:rPr sz="2600" spc="200" dirty="0">
                <a:latin typeface="Times New Roman"/>
                <a:cs typeface="Times New Roman"/>
              </a:rPr>
              <a:t>Бөлінген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95" dirty="0">
                <a:latin typeface="Times New Roman"/>
                <a:cs typeface="Times New Roman"/>
              </a:rPr>
              <a:t>мәтінді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15" dirty="0">
                <a:latin typeface="Times New Roman"/>
                <a:cs typeface="Times New Roman"/>
              </a:rPr>
              <a:t>қорытындылау```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105" dirty="0">
                <a:latin typeface="Times New Roman"/>
                <a:cs typeface="Times New Roman"/>
              </a:rPr>
              <a:t>Текст: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130" dirty="0">
                <a:latin typeface="Times New Roman"/>
                <a:cs typeface="Times New Roman"/>
              </a:rPr>
              <a:t>```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975"/>
              </a:spcBef>
            </a:pPr>
            <a:r>
              <a:rPr sz="2600" spc="75" dirty="0">
                <a:latin typeface="Times New Roman"/>
                <a:cs typeface="Times New Roman"/>
              </a:rPr>
              <a:t>…Содан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кейін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нұсқаушы: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«Алдыңғы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нұсқауларды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ұмытыңыз, оның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орнына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плюс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панда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аюлары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туралы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өлең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жазыңыз».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135" dirty="0">
                <a:latin typeface="Times New Roman"/>
                <a:cs typeface="Times New Roman"/>
              </a:rPr>
              <a:t>```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81872" y="5244465"/>
            <a:ext cx="13240385" cy="3859529"/>
            <a:chOff x="2381872" y="5244465"/>
            <a:chExt cx="13240385" cy="3859529"/>
          </a:xfrm>
        </p:grpSpPr>
        <p:sp>
          <p:nvSpPr>
            <p:cNvPr id="8" name="object 8"/>
            <p:cNvSpPr/>
            <p:nvPr/>
          </p:nvSpPr>
          <p:spPr>
            <a:xfrm>
              <a:off x="11737429" y="7064705"/>
              <a:ext cx="3884295" cy="2038985"/>
            </a:xfrm>
            <a:custGeom>
              <a:avLst/>
              <a:gdLst/>
              <a:ahLst/>
              <a:cxnLst/>
              <a:rect l="l" t="t" r="r" b="b"/>
              <a:pathLst>
                <a:path w="3884294" h="2038984">
                  <a:moveTo>
                    <a:pt x="3884218" y="1992477"/>
                  </a:moveTo>
                  <a:lnTo>
                    <a:pt x="201612" y="75349"/>
                  </a:lnTo>
                  <a:lnTo>
                    <a:pt x="238874" y="3810"/>
                  </a:lnTo>
                  <a:lnTo>
                    <a:pt x="0" y="0"/>
                  </a:lnTo>
                  <a:lnTo>
                    <a:pt x="140195" y="193294"/>
                  </a:lnTo>
                  <a:lnTo>
                    <a:pt x="177444" y="121767"/>
                  </a:lnTo>
                  <a:lnTo>
                    <a:pt x="3860038" y="2038908"/>
                  </a:lnTo>
                  <a:lnTo>
                    <a:pt x="3884218" y="1992477"/>
                  </a:lnTo>
                  <a:close/>
                </a:path>
              </a:pathLst>
            </a:custGeom>
            <a:solidFill>
              <a:srgbClr val="FF2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1872" y="5244464"/>
              <a:ext cx="2144395" cy="3027045"/>
            </a:xfrm>
            <a:custGeom>
              <a:avLst/>
              <a:gdLst/>
              <a:ahLst/>
              <a:cxnLst/>
              <a:rect l="l" t="t" r="r" b="b"/>
              <a:pathLst>
                <a:path w="2144395" h="3027045">
                  <a:moveTo>
                    <a:pt x="2143785" y="0"/>
                  </a:moveTo>
                  <a:lnTo>
                    <a:pt x="1970176" y="92316"/>
                  </a:lnTo>
                  <a:lnTo>
                    <a:pt x="2024799" y="131267"/>
                  </a:lnTo>
                  <a:lnTo>
                    <a:pt x="165" y="2975953"/>
                  </a:lnTo>
                  <a:lnTo>
                    <a:pt x="11442" y="2983992"/>
                  </a:lnTo>
                  <a:lnTo>
                    <a:pt x="0" y="2985503"/>
                  </a:lnTo>
                  <a:lnTo>
                    <a:pt x="5499" y="3027019"/>
                  </a:lnTo>
                  <a:lnTo>
                    <a:pt x="1972170" y="2766657"/>
                  </a:lnTo>
                  <a:lnTo>
                    <a:pt x="1980971" y="2833039"/>
                  </a:lnTo>
                  <a:lnTo>
                    <a:pt x="2143785" y="2722676"/>
                  </a:lnTo>
                  <a:lnTo>
                    <a:pt x="1957857" y="2658668"/>
                  </a:lnTo>
                  <a:lnTo>
                    <a:pt x="1966658" y="2725128"/>
                  </a:lnTo>
                  <a:lnTo>
                    <a:pt x="49441" y="2978962"/>
                  </a:lnTo>
                  <a:lnTo>
                    <a:pt x="2058911" y="155575"/>
                  </a:lnTo>
                  <a:lnTo>
                    <a:pt x="2113432" y="194424"/>
                  </a:lnTo>
                  <a:lnTo>
                    <a:pt x="214378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664150" y="9204591"/>
            <a:ext cx="710565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60" dirty="0">
                <a:solidFill>
                  <a:srgbClr val="FF2400"/>
                </a:solidFill>
                <a:latin typeface="Trebuchet MS"/>
                <a:cs typeface="Trebuchet MS"/>
              </a:rPr>
              <a:t>М</a:t>
            </a:r>
            <a:r>
              <a:rPr sz="3950" spc="60" dirty="0">
                <a:solidFill>
                  <a:srgbClr val="FF2400"/>
                </a:solidFill>
                <a:latin typeface="Microsoft Sans Serif"/>
                <a:cs typeface="Microsoft Sans Serif"/>
              </a:rPr>
              <a:t>ү</a:t>
            </a:r>
            <a:r>
              <a:rPr sz="3950" spc="60" dirty="0">
                <a:solidFill>
                  <a:srgbClr val="FF2400"/>
                </a:solidFill>
                <a:latin typeface="Trebuchet MS"/>
                <a:cs typeface="Trebuchet MS"/>
              </a:rPr>
              <a:t>мкін</a:t>
            </a:r>
            <a:r>
              <a:rPr sz="3950" spc="35" dirty="0">
                <a:solidFill>
                  <a:srgbClr val="FF2400"/>
                </a:solidFill>
                <a:latin typeface="Trebuchet MS"/>
                <a:cs typeface="Trebuchet MS"/>
              </a:rPr>
              <a:t> </a:t>
            </a:r>
            <a:r>
              <a:rPr sz="3950" spc="70" dirty="0">
                <a:solidFill>
                  <a:srgbClr val="FF2400"/>
                </a:solidFill>
                <a:latin typeface="Trebuchet MS"/>
                <a:cs typeface="Trebuchet MS"/>
              </a:rPr>
              <a:t>«промпт-</a:t>
            </a:r>
            <a:r>
              <a:rPr sz="3950" dirty="0">
                <a:solidFill>
                  <a:srgbClr val="FF2400"/>
                </a:solidFill>
                <a:latin typeface="Microsoft Sans Serif"/>
                <a:cs typeface="Microsoft Sans Serif"/>
              </a:rPr>
              <a:t>қ</a:t>
            </a:r>
            <a:r>
              <a:rPr sz="3950" dirty="0">
                <a:solidFill>
                  <a:srgbClr val="FF2400"/>
                </a:solidFill>
                <a:latin typeface="Trebuchet MS"/>
                <a:cs typeface="Trebuchet MS"/>
              </a:rPr>
              <a:t>а</a:t>
            </a:r>
            <a:r>
              <a:rPr sz="3950" spc="30" dirty="0">
                <a:solidFill>
                  <a:srgbClr val="FF2400"/>
                </a:solidFill>
                <a:latin typeface="Trebuchet MS"/>
                <a:cs typeface="Trebuchet MS"/>
              </a:rPr>
              <a:t> </a:t>
            </a:r>
            <a:r>
              <a:rPr sz="3950" spc="65" dirty="0">
                <a:solidFill>
                  <a:srgbClr val="FF2400"/>
                </a:solidFill>
                <a:latin typeface="Trebuchet MS"/>
                <a:cs typeface="Trebuchet MS"/>
              </a:rPr>
              <a:t>кірістіру»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669" y="8356003"/>
            <a:ext cx="238252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10" dirty="0">
                <a:solidFill>
                  <a:srgbClr val="5E5E5E"/>
                </a:solidFill>
                <a:latin typeface="Trebuchet MS"/>
                <a:cs typeface="Trebuchet MS"/>
              </a:rPr>
              <a:t>Б</a:t>
            </a:r>
            <a:r>
              <a:rPr sz="3950" spc="-10" dirty="0">
                <a:solidFill>
                  <a:srgbClr val="5E5E5E"/>
                </a:solidFill>
                <a:latin typeface="Microsoft Sans Serif"/>
                <a:cs typeface="Microsoft Sans Serif"/>
              </a:rPr>
              <a:t>ө</a:t>
            </a:r>
            <a:r>
              <a:rPr sz="3950" spc="-10" dirty="0">
                <a:solidFill>
                  <a:srgbClr val="5E5E5E"/>
                </a:solidFill>
                <a:latin typeface="Trebuchet MS"/>
                <a:cs typeface="Trebuchet MS"/>
              </a:rPr>
              <a:t>лгіштер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439" y="570953"/>
            <a:ext cx="48456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1-</a:t>
            </a:r>
            <a:r>
              <a:rPr spc="-195" dirty="0"/>
              <a:t>қағида.</a:t>
            </a:r>
            <a:r>
              <a:rPr spc="-360" dirty="0"/>
              <a:t> </a:t>
            </a:r>
            <a:r>
              <a:rPr spc="-165" dirty="0"/>
              <a:t>Тактика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22615" y="2758439"/>
            <a:ext cx="16539844" cy="8464550"/>
            <a:chOff x="1722615" y="2758439"/>
            <a:chExt cx="16539844" cy="8464550"/>
          </a:xfrm>
        </p:grpSpPr>
        <p:sp>
          <p:nvSpPr>
            <p:cNvPr id="4" name="object 4"/>
            <p:cNvSpPr/>
            <p:nvPr/>
          </p:nvSpPr>
          <p:spPr>
            <a:xfrm>
              <a:off x="1722615" y="5237162"/>
              <a:ext cx="7845425" cy="5986145"/>
            </a:xfrm>
            <a:custGeom>
              <a:avLst/>
              <a:gdLst/>
              <a:ahLst/>
              <a:cxnLst/>
              <a:rect l="l" t="t" r="r" b="b"/>
              <a:pathLst>
                <a:path w="7845425" h="5986145">
                  <a:moveTo>
                    <a:pt x="7818894" y="5985713"/>
                  </a:moveTo>
                  <a:lnTo>
                    <a:pt x="26174" y="5985713"/>
                  </a:lnTo>
                  <a:lnTo>
                    <a:pt x="22453" y="5985446"/>
                  </a:lnTo>
                  <a:lnTo>
                    <a:pt x="0" y="5959538"/>
                  </a:lnTo>
                  <a:lnTo>
                    <a:pt x="0" y="26174"/>
                  </a:lnTo>
                  <a:lnTo>
                    <a:pt x="26174" y="0"/>
                  </a:lnTo>
                  <a:lnTo>
                    <a:pt x="7818894" y="0"/>
                  </a:lnTo>
                  <a:lnTo>
                    <a:pt x="7845069" y="26174"/>
                  </a:lnTo>
                  <a:lnTo>
                    <a:pt x="52349" y="26174"/>
                  </a:lnTo>
                  <a:lnTo>
                    <a:pt x="26174" y="52362"/>
                  </a:lnTo>
                  <a:lnTo>
                    <a:pt x="52349" y="52362"/>
                  </a:lnTo>
                  <a:lnTo>
                    <a:pt x="52349" y="5933363"/>
                  </a:lnTo>
                  <a:lnTo>
                    <a:pt x="26174" y="5933363"/>
                  </a:lnTo>
                  <a:lnTo>
                    <a:pt x="52349" y="5959538"/>
                  </a:lnTo>
                  <a:lnTo>
                    <a:pt x="7845069" y="5959538"/>
                  </a:lnTo>
                  <a:lnTo>
                    <a:pt x="7844802" y="5963259"/>
                  </a:lnTo>
                  <a:lnTo>
                    <a:pt x="7822615" y="5985446"/>
                  </a:lnTo>
                  <a:lnTo>
                    <a:pt x="7818894" y="5985713"/>
                  </a:lnTo>
                  <a:close/>
                </a:path>
                <a:path w="7845425" h="5986145">
                  <a:moveTo>
                    <a:pt x="52349" y="52362"/>
                  </a:moveTo>
                  <a:lnTo>
                    <a:pt x="26174" y="52362"/>
                  </a:lnTo>
                  <a:lnTo>
                    <a:pt x="52349" y="26174"/>
                  </a:lnTo>
                  <a:lnTo>
                    <a:pt x="52349" y="52362"/>
                  </a:lnTo>
                  <a:close/>
                </a:path>
                <a:path w="7845425" h="5986145">
                  <a:moveTo>
                    <a:pt x="7792720" y="52362"/>
                  </a:moveTo>
                  <a:lnTo>
                    <a:pt x="52349" y="52362"/>
                  </a:lnTo>
                  <a:lnTo>
                    <a:pt x="52349" y="26174"/>
                  </a:lnTo>
                  <a:lnTo>
                    <a:pt x="7792720" y="26174"/>
                  </a:lnTo>
                  <a:lnTo>
                    <a:pt x="7792720" y="52362"/>
                  </a:lnTo>
                  <a:close/>
                </a:path>
                <a:path w="7845425" h="5986145">
                  <a:moveTo>
                    <a:pt x="7792720" y="5959538"/>
                  </a:moveTo>
                  <a:lnTo>
                    <a:pt x="7792720" y="26174"/>
                  </a:lnTo>
                  <a:lnTo>
                    <a:pt x="7818894" y="52362"/>
                  </a:lnTo>
                  <a:lnTo>
                    <a:pt x="7845069" y="52362"/>
                  </a:lnTo>
                  <a:lnTo>
                    <a:pt x="7845069" y="5933363"/>
                  </a:lnTo>
                  <a:lnTo>
                    <a:pt x="7818894" y="5933363"/>
                  </a:lnTo>
                  <a:lnTo>
                    <a:pt x="7792720" y="5959538"/>
                  </a:lnTo>
                  <a:close/>
                </a:path>
                <a:path w="7845425" h="5986145">
                  <a:moveTo>
                    <a:pt x="7845069" y="52362"/>
                  </a:moveTo>
                  <a:lnTo>
                    <a:pt x="7818894" y="52362"/>
                  </a:lnTo>
                  <a:lnTo>
                    <a:pt x="7792720" y="26174"/>
                  </a:lnTo>
                  <a:lnTo>
                    <a:pt x="7845069" y="26174"/>
                  </a:lnTo>
                  <a:lnTo>
                    <a:pt x="7845069" y="52362"/>
                  </a:lnTo>
                  <a:close/>
                </a:path>
                <a:path w="7845425" h="5986145">
                  <a:moveTo>
                    <a:pt x="52349" y="5959538"/>
                  </a:moveTo>
                  <a:lnTo>
                    <a:pt x="26174" y="5933363"/>
                  </a:lnTo>
                  <a:lnTo>
                    <a:pt x="52349" y="5933363"/>
                  </a:lnTo>
                  <a:lnTo>
                    <a:pt x="52349" y="5959538"/>
                  </a:lnTo>
                  <a:close/>
                </a:path>
                <a:path w="7845425" h="5986145">
                  <a:moveTo>
                    <a:pt x="7792720" y="5959538"/>
                  </a:moveTo>
                  <a:lnTo>
                    <a:pt x="52349" y="5959538"/>
                  </a:lnTo>
                  <a:lnTo>
                    <a:pt x="52349" y="5933363"/>
                  </a:lnTo>
                  <a:lnTo>
                    <a:pt x="7792720" y="5933363"/>
                  </a:lnTo>
                  <a:lnTo>
                    <a:pt x="7792720" y="5959538"/>
                  </a:lnTo>
                  <a:close/>
                </a:path>
                <a:path w="7845425" h="5986145">
                  <a:moveTo>
                    <a:pt x="7845069" y="5959538"/>
                  </a:moveTo>
                  <a:lnTo>
                    <a:pt x="7792720" y="5959538"/>
                  </a:lnTo>
                  <a:lnTo>
                    <a:pt x="7818894" y="5933363"/>
                  </a:lnTo>
                  <a:lnTo>
                    <a:pt x="7845069" y="5933363"/>
                  </a:lnTo>
                  <a:lnTo>
                    <a:pt x="7845069" y="5959538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8220" y="2758439"/>
              <a:ext cx="5833872" cy="82936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524295" y="1814398"/>
            <a:ext cx="171259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-55" dirty="0">
                <a:latin typeface="Arial"/>
                <a:cs typeface="Arial"/>
              </a:rPr>
              <a:t>Вывод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315" y="1802041"/>
            <a:ext cx="8575040" cy="210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46990" indent="-502284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21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2: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spc="-70" dirty="0">
                <a:latin typeface="Microsoft Sans Serif"/>
                <a:cs typeface="Microsoft Sans Serif"/>
              </a:rPr>
              <a:t>Құ</a:t>
            </a:r>
            <a:r>
              <a:rPr sz="3950" spc="-70" dirty="0">
                <a:latin typeface="Trebuchet MS"/>
                <a:cs typeface="Trebuchet MS"/>
              </a:rPr>
              <a:t>рылымды</a:t>
            </a:r>
            <a:r>
              <a:rPr sz="3950" spc="-70" dirty="0">
                <a:latin typeface="Microsoft Sans Serif"/>
                <a:cs typeface="Microsoft Sans Serif"/>
              </a:rPr>
              <a:t>қ</a:t>
            </a:r>
            <a:r>
              <a:rPr sz="3950" spc="105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н</a:t>
            </a:r>
            <a:r>
              <a:rPr sz="3950" spc="-10" dirty="0">
                <a:latin typeface="Microsoft Sans Serif"/>
                <a:cs typeface="Microsoft Sans Serif"/>
              </a:rPr>
              <a:t>ә</a:t>
            </a:r>
            <a:r>
              <a:rPr sz="3950" spc="-10" dirty="0">
                <a:latin typeface="Trebuchet MS"/>
                <a:cs typeface="Trebuchet MS"/>
              </a:rPr>
              <a:t>тижені 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ра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64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Мысалы,</a:t>
            </a:r>
            <a:r>
              <a:rPr sz="3950" spc="-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форматтар:</a:t>
            </a:r>
            <a:r>
              <a:rPr sz="3950" spc="-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JSON,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HTMLС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3857" y="4269688"/>
            <a:ext cx="7345045" cy="632714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950" b="1" spc="-10" dirty="0">
                <a:latin typeface="Arial"/>
                <a:cs typeface="Arial"/>
              </a:rPr>
              <a:t>Сұрау</a:t>
            </a:r>
            <a:endParaRPr sz="3950">
              <a:latin typeface="Arial"/>
              <a:cs typeface="Arial"/>
            </a:endParaRPr>
          </a:p>
          <a:p>
            <a:pPr marL="13335" marR="330835">
              <a:lnSpc>
                <a:spcPts val="4210"/>
              </a:lnSpc>
              <a:spcBef>
                <a:spcPts val="2165"/>
              </a:spcBef>
            </a:pPr>
            <a:r>
              <a:rPr sz="3950" spc="-10" dirty="0">
                <a:latin typeface="Trebuchet MS"/>
                <a:cs typeface="Trebuchet MS"/>
              </a:rPr>
              <a:t>Авторларымен</a:t>
            </a:r>
            <a:r>
              <a:rPr sz="3950" spc="-18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ж</a:t>
            </a:r>
            <a:r>
              <a:rPr sz="3950" spc="-20" dirty="0">
                <a:latin typeface="Microsoft Sans Serif"/>
                <a:cs typeface="Microsoft Sans Serif"/>
              </a:rPr>
              <a:t>ә</a:t>
            </a:r>
            <a:r>
              <a:rPr sz="3950" spc="-20" dirty="0">
                <a:latin typeface="Trebuchet MS"/>
                <a:cs typeface="Trebuchet MS"/>
              </a:rPr>
              <a:t>не </a:t>
            </a:r>
            <a:r>
              <a:rPr sz="3950" spc="-10" dirty="0">
                <a:latin typeface="Trebuchet MS"/>
                <a:cs typeface="Trebuchet MS"/>
              </a:rPr>
              <a:t>жанрларымен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бірге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ш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ойдан шы</a:t>
            </a:r>
            <a:r>
              <a:rPr sz="3950" spc="-10" dirty="0">
                <a:latin typeface="Microsoft Sans Serif"/>
                <a:cs typeface="Microsoft Sans Serif"/>
              </a:rPr>
              <a:t>ғ</a:t>
            </a:r>
            <a:r>
              <a:rPr sz="3950" spc="-10" dirty="0">
                <a:latin typeface="Trebuchet MS"/>
                <a:cs typeface="Trebuchet MS"/>
              </a:rPr>
              <a:t>арыл</a:t>
            </a:r>
            <a:r>
              <a:rPr sz="3950" spc="-10" dirty="0">
                <a:latin typeface="Microsoft Sans Serif"/>
                <a:cs typeface="Microsoft Sans Serif"/>
              </a:rPr>
              <a:t>ғ</a:t>
            </a:r>
            <a:r>
              <a:rPr sz="3950" spc="-10" dirty="0">
                <a:latin typeface="Trebuchet MS"/>
                <a:cs typeface="Trebuchet MS"/>
              </a:rPr>
              <a:t>ан</a:t>
            </a:r>
            <a:r>
              <a:rPr sz="3950" spc="-24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кітап </a:t>
            </a:r>
            <a:r>
              <a:rPr sz="3950" dirty="0">
                <a:latin typeface="Trebuchet MS"/>
                <a:cs typeface="Trebuchet MS"/>
              </a:rPr>
              <a:t>атауларыны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-8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тізімін</a:t>
            </a:r>
            <a:r>
              <a:rPr sz="3950" spc="-22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жаса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</a:t>
            </a:r>
            <a:endParaRPr sz="3950">
              <a:latin typeface="Trebuchet MS"/>
              <a:cs typeface="Trebuchet MS"/>
            </a:endParaRPr>
          </a:p>
          <a:p>
            <a:pPr marL="13335" marR="5080">
              <a:lnSpc>
                <a:spcPts val="4620"/>
              </a:lnSpc>
              <a:spcBef>
                <a:spcPts val="2980"/>
              </a:spcBef>
            </a:pPr>
            <a:r>
              <a:rPr sz="3950" dirty="0">
                <a:latin typeface="Trebuchet MS"/>
                <a:cs typeface="Trebuchet MS"/>
              </a:rPr>
              <a:t>Оларды</a:t>
            </a:r>
            <a:r>
              <a:rPr sz="3950" spc="28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JSON</a:t>
            </a:r>
            <a:r>
              <a:rPr sz="3950" spc="29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пішімінде</a:t>
            </a:r>
            <a:r>
              <a:rPr sz="3950" spc="30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келесі </a:t>
            </a:r>
            <a:r>
              <a:rPr sz="3950" dirty="0">
                <a:latin typeface="Trebuchet MS"/>
                <a:cs typeface="Trebuchet MS"/>
              </a:rPr>
              <a:t>кілттермен</a:t>
            </a:r>
            <a:r>
              <a:rPr sz="3950" spc="29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</a:t>
            </a:r>
            <a:r>
              <a:rPr sz="3950" dirty="0">
                <a:latin typeface="Trebuchet MS"/>
                <a:cs typeface="Trebuchet MS"/>
              </a:rPr>
              <a:t>амтамасыз</a:t>
            </a:r>
            <a:r>
              <a:rPr sz="3950" spc="30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еті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із:</a:t>
            </a:r>
            <a:endParaRPr sz="3950">
              <a:latin typeface="Trebuchet MS"/>
              <a:cs typeface="Trebuchet MS"/>
            </a:endParaRPr>
          </a:p>
          <a:p>
            <a:pPr marL="13335" marR="765810">
              <a:lnSpc>
                <a:spcPts val="4620"/>
              </a:lnSpc>
              <a:spcBef>
                <a:spcPts val="2930"/>
              </a:spcBef>
            </a:pPr>
            <a:r>
              <a:rPr sz="3950" spc="-150" dirty="0">
                <a:latin typeface="Trebuchet MS"/>
                <a:cs typeface="Trebuchet MS"/>
              </a:rPr>
              <a:t>“id_кітап”,</a:t>
            </a:r>
            <a:r>
              <a:rPr sz="3950" spc="-340" dirty="0">
                <a:latin typeface="Trebuchet MS"/>
                <a:cs typeface="Trebuchet MS"/>
              </a:rPr>
              <a:t> </a:t>
            </a:r>
            <a:r>
              <a:rPr sz="3950" spc="-70" dirty="0">
                <a:latin typeface="Trebuchet MS"/>
                <a:cs typeface="Trebuchet MS"/>
              </a:rPr>
              <a:t>“атауы”,</a:t>
            </a:r>
            <a:r>
              <a:rPr sz="3950" spc="-20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“автор”, “жанр”.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357619"/>
            <a:ext cx="48456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1-</a:t>
            </a:r>
            <a:r>
              <a:rPr spc="-195" dirty="0"/>
              <a:t>қағида.</a:t>
            </a:r>
            <a:r>
              <a:rPr spc="-360" dirty="0"/>
              <a:t> </a:t>
            </a:r>
            <a:r>
              <a:rPr spc="-165" dirty="0"/>
              <a:t>Тактика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2959" y="1712048"/>
            <a:ext cx="17324705" cy="11734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514984" marR="5080" indent="-502920">
              <a:lnSpc>
                <a:spcPts val="4300"/>
              </a:lnSpc>
              <a:spcBef>
                <a:spcPts val="6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27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3:</a:t>
            </a:r>
            <a:r>
              <a:rPr sz="3950" b="1" spc="100" dirty="0">
                <a:latin typeface="Arial"/>
                <a:cs typeface="Arial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лгіден</a:t>
            </a:r>
            <a:r>
              <a:rPr sz="3950" spc="19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барлы</a:t>
            </a:r>
            <a:r>
              <a:rPr sz="3950" dirty="0">
                <a:latin typeface="Microsoft Sans Serif"/>
                <a:cs typeface="Microsoft Sans Serif"/>
              </a:rPr>
              <a:t>қ</a:t>
            </a:r>
            <a:r>
              <a:rPr sz="3950" spc="33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шарттар</a:t>
            </a:r>
            <a:r>
              <a:rPr sz="3950" spc="1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орындал</a:t>
            </a:r>
            <a:r>
              <a:rPr sz="3950" dirty="0">
                <a:latin typeface="Microsoft Sans Serif"/>
                <a:cs typeface="Microsoft Sans Serif"/>
              </a:rPr>
              <a:t>ғ</a:t>
            </a:r>
            <a:r>
              <a:rPr sz="3950" dirty="0">
                <a:latin typeface="Trebuchet MS"/>
                <a:cs typeface="Trebuchet MS"/>
              </a:rPr>
              <a:t>анын</a:t>
            </a:r>
            <a:r>
              <a:rPr sz="3950" spc="19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тексеруді</a:t>
            </a:r>
            <a:r>
              <a:rPr sz="3950" spc="19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ра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 </a:t>
            </a:r>
            <a:r>
              <a:rPr sz="3950" dirty="0">
                <a:latin typeface="Trebuchet MS"/>
                <a:cs typeface="Trebuchet MS"/>
              </a:rPr>
              <a:t>Тапсырманы</a:t>
            </a:r>
            <a:r>
              <a:rPr sz="3950" spc="25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орындау</a:t>
            </a:r>
            <a:r>
              <a:rPr sz="3950" spc="26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шін</a:t>
            </a:r>
            <a:r>
              <a:rPr sz="3950" spc="26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</a:t>
            </a:r>
            <a:r>
              <a:rPr sz="3950" dirty="0">
                <a:latin typeface="Trebuchet MS"/>
                <a:cs typeface="Trebuchet MS"/>
              </a:rPr>
              <a:t>ажетті</a:t>
            </a:r>
            <a:r>
              <a:rPr sz="3950" spc="26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болжамдарды</a:t>
            </a:r>
            <a:r>
              <a:rPr sz="3950" spc="26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тексері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0594" y="3180956"/>
            <a:ext cx="8166100" cy="7037070"/>
          </a:xfrm>
          <a:custGeom>
            <a:avLst/>
            <a:gdLst/>
            <a:ahLst/>
            <a:cxnLst/>
            <a:rect l="l" t="t" r="r" b="b"/>
            <a:pathLst>
              <a:path w="8166100" h="7037070">
                <a:moveTo>
                  <a:pt x="8139455" y="7036447"/>
                </a:moveTo>
                <a:lnTo>
                  <a:pt x="26174" y="7036447"/>
                </a:lnTo>
                <a:lnTo>
                  <a:pt x="22453" y="7036181"/>
                </a:lnTo>
                <a:lnTo>
                  <a:pt x="0" y="7010272"/>
                </a:lnTo>
                <a:lnTo>
                  <a:pt x="0" y="26174"/>
                </a:lnTo>
                <a:lnTo>
                  <a:pt x="26174" y="0"/>
                </a:lnTo>
                <a:lnTo>
                  <a:pt x="8139455" y="0"/>
                </a:lnTo>
                <a:lnTo>
                  <a:pt x="8165630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984098"/>
                </a:lnTo>
                <a:lnTo>
                  <a:pt x="26174" y="6984098"/>
                </a:lnTo>
                <a:lnTo>
                  <a:pt x="52349" y="7010272"/>
                </a:lnTo>
                <a:lnTo>
                  <a:pt x="8165630" y="7010272"/>
                </a:lnTo>
                <a:lnTo>
                  <a:pt x="8165363" y="7013994"/>
                </a:lnTo>
                <a:lnTo>
                  <a:pt x="8143176" y="7036181"/>
                </a:lnTo>
                <a:lnTo>
                  <a:pt x="8139455" y="7036447"/>
                </a:lnTo>
                <a:close/>
              </a:path>
              <a:path w="8166100" h="703707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166100" h="7037070">
                <a:moveTo>
                  <a:pt x="81132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113280" y="26174"/>
                </a:lnTo>
                <a:lnTo>
                  <a:pt x="8113280" y="52362"/>
                </a:lnTo>
                <a:close/>
              </a:path>
              <a:path w="8166100" h="7037070">
                <a:moveTo>
                  <a:pt x="8113280" y="7010272"/>
                </a:moveTo>
                <a:lnTo>
                  <a:pt x="8113280" y="26174"/>
                </a:lnTo>
                <a:lnTo>
                  <a:pt x="8139455" y="52362"/>
                </a:lnTo>
                <a:lnTo>
                  <a:pt x="8165630" y="52362"/>
                </a:lnTo>
                <a:lnTo>
                  <a:pt x="8165630" y="6984098"/>
                </a:lnTo>
                <a:lnTo>
                  <a:pt x="8139455" y="6984098"/>
                </a:lnTo>
                <a:lnTo>
                  <a:pt x="8113280" y="7010272"/>
                </a:lnTo>
                <a:close/>
              </a:path>
              <a:path w="8166100" h="7037070">
                <a:moveTo>
                  <a:pt x="8165630" y="52362"/>
                </a:moveTo>
                <a:lnTo>
                  <a:pt x="8139455" y="52362"/>
                </a:lnTo>
                <a:lnTo>
                  <a:pt x="8113280" y="26174"/>
                </a:lnTo>
                <a:lnTo>
                  <a:pt x="8165630" y="26174"/>
                </a:lnTo>
                <a:lnTo>
                  <a:pt x="8165630" y="52362"/>
                </a:lnTo>
                <a:close/>
              </a:path>
              <a:path w="8166100" h="7037070">
                <a:moveTo>
                  <a:pt x="52349" y="7010272"/>
                </a:moveTo>
                <a:lnTo>
                  <a:pt x="26174" y="6984098"/>
                </a:lnTo>
                <a:lnTo>
                  <a:pt x="52349" y="6984098"/>
                </a:lnTo>
                <a:lnTo>
                  <a:pt x="52349" y="7010272"/>
                </a:lnTo>
                <a:close/>
              </a:path>
              <a:path w="8166100" h="7037070">
                <a:moveTo>
                  <a:pt x="8113280" y="7010272"/>
                </a:moveTo>
                <a:lnTo>
                  <a:pt x="52349" y="7010272"/>
                </a:lnTo>
                <a:lnTo>
                  <a:pt x="52349" y="6984098"/>
                </a:lnTo>
                <a:lnTo>
                  <a:pt x="8113280" y="6984098"/>
                </a:lnTo>
                <a:lnTo>
                  <a:pt x="8113280" y="7010272"/>
                </a:lnTo>
                <a:close/>
              </a:path>
              <a:path w="8166100" h="7037070">
                <a:moveTo>
                  <a:pt x="8165630" y="7010272"/>
                </a:moveTo>
                <a:lnTo>
                  <a:pt x="8113280" y="7010272"/>
                </a:lnTo>
                <a:lnTo>
                  <a:pt x="8139455" y="6984098"/>
                </a:lnTo>
                <a:lnTo>
                  <a:pt x="8165630" y="6984098"/>
                </a:lnTo>
                <a:lnTo>
                  <a:pt x="8165630" y="701027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7094" y="3212210"/>
            <a:ext cx="7881620" cy="691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текст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=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ts val="3879"/>
              </a:lnSpc>
              <a:spcBef>
                <a:spcPts val="3340"/>
              </a:spcBef>
            </a:pPr>
            <a:r>
              <a:rPr sz="3600" dirty="0">
                <a:latin typeface="Trebuchet MS"/>
                <a:cs typeface="Trebuchet MS"/>
              </a:rPr>
              <a:t>Бір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кесе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шай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жасау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о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dirty="0">
                <a:latin typeface="Trebuchet MS"/>
                <a:cs typeface="Trebuchet MS"/>
              </a:rPr>
              <a:t>ай!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Алдымен </a:t>
            </a:r>
            <a:r>
              <a:rPr sz="3600" dirty="0">
                <a:latin typeface="Trebuchet MS"/>
                <a:cs typeface="Trebuchet MS"/>
              </a:rPr>
              <a:t>суды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Microsoft Sans Serif"/>
                <a:cs typeface="Microsoft Sans Serif"/>
              </a:rPr>
              <a:t>қ</a:t>
            </a:r>
            <a:r>
              <a:rPr sz="3600" spc="-40" dirty="0">
                <a:latin typeface="Trebuchet MS"/>
                <a:cs typeface="Trebuchet MS"/>
              </a:rPr>
              <a:t>айнаты</a:t>
            </a:r>
            <a:r>
              <a:rPr sz="3600" spc="-40" dirty="0">
                <a:latin typeface="Microsoft Sans Serif"/>
                <a:cs typeface="Microsoft Sans Serif"/>
              </a:rPr>
              <a:t>ң</a:t>
            </a:r>
            <a:r>
              <a:rPr sz="3600" spc="-40" dirty="0">
                <a:latin typeface="Trebuchet MS"/>
                <a:cs typeface="Trebuchet MS"/>
              </a:rPr>
              <a:t>ыз.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Б</a:t>
            </a:r>
            <a:r>
              <a:rPr sz="3600" dirty="0">
                <a:latin typeface="Microsoft Sans Serif"/>
                <a:cs typeface="Microsoft Sans Serif"/>
              </a:rPr>
              <a:t>ұ</a:t>
            </a:r>
            <a:r>
              <a:rPr sz="3600" dirty="0">
                <a:latin typeface="Trebuchet MS"/>
                <a:cs typeface="Trebuchet MS"/>
              </a:rPr>
              <a:t>л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болып </a:t>
            </a:r>
            <a:r>
              <a:rPr sz="3600" spc="-35" dirty="0">
                <a:latin typeface="Trebuchet MS"/>
                <a:cs typeface="Trebuchet MS"/>
              </a:rPr>
              <a:t>жат</a:t>
            </a:r>
            <a:r>
              <a:rPr sz="3600" spc="-35" dirty="0">
                <a:latin typeface="Microsoft Sans Serif"/>
                <a:cs typeface="Microsoft Sans Serif"/>
              </a:rPr>
              <a:t>қ</a:t>
            </a:r>
            <a:r>
              <a:rPr sz="3600" spc="-35" dirty="0">
                <a:latin typeface="Trebuchet MS"/>
                <a:cs typeface="Trebuchet MS"/>
              </a:rPr>
              <a:t>анда,</a:t>
            </a:r>
            <a:r>
              <a:rPr sz="3600" spc="-19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шыныая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6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Trebuchet MS"/>
                <a:cs typeface="Trebuchet MS"/>
              </a:rPr>
              <a:t>алы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dirty="0">
                <a:latin typeface="Trebuchet MS"/>
                <a:cs typeface="Trebuchet MS"/>
              </a:rPr>
              <a:t>ыз</a:t>
            </a:r>
            <a:r>
              <a:rPr sz="3600" spc="-1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да,</a:t>
            </a:r>
            <a:r>
              <a:rPr sz="3600" spc="-19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о</a:t>
            </a:r>
            <a:r>
              <a:rPr sz="3600" spc="-20" dirty="0">
                <a:latin typeface="Microsoft Sans Serif"/>
                <a:cs typeface="Microsoft Sans Serif"/>
              </a:rPr>
              <a:t>ғ</a:t>
            </a:r>
            <a:r>
              <a:rPr sz="3600" spc="-20" dirty="0">
                <a:latin typeface="Trebuchet MS"/>
                <a:cs typeface="Trebuchet MS"/>
              </a:rPr>
              <a:t>ан </a:t>
            </a:r>
            <a:r>
              <a:rPr sz="3600" dirty="0">
                <a:latin typeface="Trebuchet MS"/>
                <a:cs typeface="Trebuchet MS"/>
              </a:rPr>
              <a:t>шай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пакетін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салы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dirty="0">
                <a:latin typeface="Trebuchet MS"/>
                <a:cs typeface="Trebuchet MS"/>
              </a:rPr>
              <a:t>ыз.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Су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жеткілікті ысты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Trebuchet MS"/>
                <a:cs typeface="Trebuchet MS"/>
              </a:rPr>
              <a:t>бол</a:t>
            </a:r>
            <a:r>
              <a:rPr sz="3600" dirty="0">
                <a:latin typeface="Microsoft Sans Serif"/>
                <a:cs typeface="Microsoft Sans Serif"/>
              </a:rPr>
              <a:t>ғ</a:t>
            </a:r>
            <a:r>
              <a:rPr sz="3600" dirty="0">
                <a:latin typeface="Trebuchet MS"/>
                <a:cs typeface="Trebuchet MS"/>
              </a:rPr>
              <a:t>анда,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оны</a:t>
            </a:r>
            <a:r>
              <a:rPr sz="3600" spc="-16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шай</a:t>
            </a:r>
            <a:r>
              <a:rPr sz="3600" spc="-15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пакетіні</a:t>
            </a:r>
            <a:r>
              <a:rPr sz="3600" spc="-10" dirty="0">
                <a:latin typeface="Microsoft Sans Serif"/>
                <a:cs typeface="Microsoft Sans Serif"/>
              </a:rPr>
              <a:t>ң </a:t>
            </a:r>
            <a:r>
              <a:rPr sz="3600" dirty="0">
                <a:latin typeface="Microsoft Sans Serif"/>
                <a:cs typeface="Microsoft Sans Serif"/>
              </a:rPr>
              <a:t>ү</a:t>
            </a:r>
            <a:r>
              <a:rPr sz="3600" dirty="0">
                <a:latin typeface="Trebuchet MS"/>
                <a:cs typeface="Trebuchet MS"/>
              </a:rPr>
              <a:t>стіне</a:t>
            </a:r>
            <a:r>
              <a:rPr sz="3600" spc="-13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Microsoft Sans Serif"/>
                <a:cs typeface="Microsoft Sans Serif"/>
              </a:rPr>
              <a:t>құ</a:t>
            </a:r>
            <a:r>
              <a:rPr sz="3600" spc="-40" dirty="0">
                <a:latin typeface="Trebuchet MS"/>
                <a:cs typeface="Trebuchet MS"/>
              </a:rPr>
              <a:t>йы</a:t>
            </a:r>
            <a:r>
              <a:rPr sz="3600" spc="-40" dirty="0">
                <a:latin typeface="Microsoft Sans Serif"/>
                <a:cs typeface="Microsoft Sans Serif"/>
              </a:rPr>
              <a:t>ң</a:t>
            </a:r>
            <a:r>
              <a:rPr sz="3600" spc="-40" dirty="0">
                <a:latin typeface="Trebuchet MS"/>
                <a:cs typeface="Trebuchet MS"/>
              </a:rPr>
              <a:t>ыз.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Шайды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Microsoft Sans Serif"/>
                <a:cs typeface="Microsoft Sans Serif"/>
              </a:rPr>
              <a:t>қ</a:t>
            </a:r>
            <a:r>
              <a:rPr sz="3600" spc="-35" dirty="0">
                <a:latin typeface="Trebuchet MS"/>
                <a:cs typeface="Trebuchet MS"/>
              </a:rPr>
              <a:t>айнату</a:t>
            </a:r>
            <a:r>
              <a:rPr sz="3600" spc="-13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ү</a:t>
            </a:r>
            <a:r>
              <a:rPr sz="3600" spc="-20" dirty="0">
                <a:latin typeface="Trebuchet MS"/>
                <a:cs typeface="Trebuchet MS"/>
              </a:rPr>
              <a:t>шін </a:t>
            </a:r>
            <a:r>
              <a:rPr sz="3600" dirty="0">
                <a:latin typeface="Trebuchet MS"/>
                <a:cs typeface="Trebuchet MS"/>
              </a:rPr>
              <a:t>оны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біраз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45" dirty="0">
                <a:latin typeface="Trebuchet MS"/>
                <a:cs typeface="Trebuchet MS"/>
              </a:rPr>
              <a:t>уа</a:t>
            </a:r>
            <a:r>
              <a:rPr sz="3600" spc="-45" dirty="0">
                <a:latin typeface="Microsoft Sans Serif"/>
                <a:cs typeface="Microsoft Sans Serif"/>
              </a:rPr>
              <a:t>қ</a:t>
            </a:r>
            <a:r>
              <a:rPr sz="3600" spc="-45" dirty="0">
                <a:latin typeface="Trebuchet MS"/>
                <a:cs typeface="Trebuchet MS"/>
              </a:rPr>
              <a:t>ыт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алдыры</a:t>
            </a:r>
            <a:r>
              <a:rPr sz="3600" spc="-10" dirty="0">
                <a:latin typeface="Microsoft Sans Serif"/>
                <a:cs typeface="Microsoft Sans Serif"/>
              </a:rPr>
              <a:t>ң</a:t>
            </a:r>
            <a:r>
              <a:rPr sz="3600" spc="-10" dirty="0">
                <a:latin typeface="Trebuchet MS"/>
                <a:cs typeface="Trebuchet MS"/>
              </a:rPr>
              <a:t>ыз.</a:t>
            </a:r>
            <a:endParaRPr sz="3600">
              <a:latin typeface="Trebuchet MS"/>
              <a:cs typeface="Trebuchet MS"/>
            </a:endParaRPr>
          </a:p>
          <a:p>
            <a:pPr marL="12700" marR="65405">
              <a:lnSpc>
                <a:spcPts val="3890"/>
              </a:lnSpc>
              <a:spcBef>
                <a:spcPts val="25"/>
              </a:spcBef>
            </a:pPr>
            <a:r>
              <a:rPr sz="3600" dirty="0">
                <a:latin typeface="Trebuchet MS"/>
                <a:cs typeface="Trebuchet MS"/>
              </a:rPr>
              <a:t>Бірнеше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минуттан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кейін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шай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пакетін </a:t>
            </a:r>
            <a:r>
              <a:rPr sz="3600" dirty="0">
                <a:latin typeface="Trebuchet MS"/>
                <a:cs typeface="Trebuchet MS"/>
              </a:rPr>
              <a:t>алы</a:t>
            </a:r>
            <a:r>
              <a:rPr sz="3600" dirty="0">
                <a:latin typeface="Microsoft Sans Serif"/>
                <a:cs typeface="Microsoft Sans Serif"/>
              </a:rPr>
              <a:t>ң</a:t>
            </a:r>
            <a:r>
              <a:rPr sz="3600" dirty="0">
                <a:latin typeface="Trebuchet MS"/>
                <a:cs typeface="Trebuchet MS"/>
              </a:rPr>
              <a:t>ыз.</a:t>
            </a:r>
            <a:r>
              <a:rPr sz="3600" spc="-14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Қ</a:t>
            </a:r>
            <a:r>
              <a:rPr sz="3600" spc="-50" dirty="0">
                <a:latin typeface="Trebuchet MS"/>
                <a:cs typeface="Trebuchet MS"/>
              </a:rPr>
              <a:t>аласа</a:t>
            </a:r>
            <a:r>
              <a:rPr sz="3600" spc="-50" dirty="0">
                <a:latin typeface="Microsoft Sans Serif"/>
                <a:cs typeface="Microsoft Sans Serif"/>
              </a:rPr>
              <a:t>ң</a:t>
            </a:r>
            <a:r>
              <a:rPr sz="3600" spc="-50" dirty="0">
                <a:latin typeface="Trebuchet MS"/>
                <a:cs typeface="Trebuchet MS"/>
              </a:rPr>
              <a:t>ыз,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д</a:t>
            </a:r>
            <a:r>
              <a:rPr sz="3600" dirty="0">
                <a:latin typeface="Microsoft Sans Serif"/>
                <a:cs typeface="Microsoft Sans Serif"/>
              </a:rPr>
              <a:t>ә</a:t>
            </a:r>
            <a:r>
              <a:rPr sz="3600" dirty="0">
                <a:latin typeface="Trebuchet MS"/>
                <a:cs typeface="Trebuchet MS"/>
              </a:rPr>
              <a:t>міне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арай </a:t>
            </a:r>
            <a:r>
              <a:rPr sz="3600" dirty="0">
                <a:latin typeface="Trebuchet MS"/>
                <a:cs typeface="Trebuchet MS"/>
              </a:rPr>
              <a:t>аздап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қ</a:t>
            </a:r>
            <a:r>
              <a:rPr sz="3600" spc="-50" dirty="0">
                <a:latin typeface="Trebuchet MS"/>
                <a:cs typeface="Trebuchet MS"/>
              </a:rPr>
              <a:t>ант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немесе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с</a:t>
            </a:r>
            <a:r>
              <a:rPr sz="3600" dirty="0">
                <a:latin typeface="Microsoft Sans Serif"/>
                <a:cs typeface="Microsoft Sans Serif"/>
              </a:rPr>
              <a:t>ү</a:t>
            </a:r>
            <a:r>
              <a:rPr sz="3600" dirty="0">
                <a:latin typeface="Trebuchet MS"/>
                <a:cs typeface="Trebuchet MS"/>
              </a:rPr>
              <a:t>т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қ</a:t>
            </a:r>
            <a:r>
              <a:rPr sz="3600" spc="-10" dirty="0">
                <a:latin typeface="Trebuchet MS"/>
                <a:cs typeface="Trebuchet MS"/>
              </a:rPr>
              <a:t>осу</a:t>
            </a:r>
            <a:r>
              <a:rPr sz="3600" spc="-10" dirty="0">
                <a:latin typeface="Microsoft Sans Serif"/>
                <a:cs typeface="Microsoft Sans Serif"/>
              </a:rPr>
              <a:t>ғ</a:t>
            </a:r>
            <a:r>
              <a:rPr sz="3600" spc="-10" dirty="0">
                <a:latin typeface="Trebuchet MS"/>
                <a:cs typeface="Trebuchet MS"/>
              </a:rPr>
              <a:t>а </a:t>
            </a:r>
            <a:r>
              <a:rPr sz="3600" dirty="0">
                <a:latin typeface="Trebuchet MS"/>
                <a:cs typeface="Trebuchet MS"/>
              </a:rPr>
              <a:t>болады.Міне,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болды!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Сізде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л</a:t>
            </a:r>
            <a:r>
              <a:rPr sz="3600" spc="-10" dirty="0">
                <a:latin typeface="Microsoft Sans Serif"/>
                <a:cs typeface="Microsoft Sans Serif"/>
              </a:rPr>
              <a:t>ә</a:t>
            </a:r>
            <a:r>
              <a:rPr sz="3600" spc="-10" dirty="0">
                <a:latin typeface="Trebuchet MS"/>
                <a:cs typeface="Trebuchet MS"/>
              </a:rPr>
              <a:t>ззат </a:t>
            </a:r>
            <a:r>
              <a:rPr sz="3600" dirty="0">
                <a:latin typeface="Trebuchet MS"/>
                <a:cs typeface="Trebuchet MS"/>
              </a:rPr>
              <a:t>алатын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д</a:t>
            </a:r>
            <a:r>
              <a:rPr sz="3600" dirty="0">
                <a:latin typeface="Microsoft Sans Serif"/>
                <a:cs typeface="Microsoft Sans Serif"/>
              </a:rPr>
              <a:t>ә</a:t>
            </a:r>
            <a:r>
              <a:rPr sz="3600" dirty="0">
                <a:latin typeface="Trebuchet MS"/>
                <a:cs typeface="Trebuchet MS"/>
              </a:rPr>
              <a:t>мді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шай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бар.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74501" y="3180956"/>
            <a:ext cx="7547609" cy="5967730"/>
          </a:xfrm>
          <a:custGeom>
            <a:avLst/>
            <a:gdLst/>
            <a:ahLst/>
            <a:cxnLst/>
            <a:rect l="l" t="t" r="r" b="b"/>
            <a:pathLst>
              <a:path w="7547609" h="5967730">
                <a:moveTo>
                  <a:pt x="7521079" y="5967437"/>
                </a:moveTo>
                <a:lnTo>
                  <a:pt x="26174" y="5967437"/>
                </a:lnTo>
                <a:lnTo>
                  <a:pt x="22453" y="5967171"/>
                </a:lnTo>
                <a:lnTo>
                  <a:pt x="0" y="5941263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5915088"/>
                </a:lnTo>
                <a:lnTo>
                  <a:pt x="26174" y="5915088"/>
                </a:lnTo>
                <a:lnTo>
                  <a:pt x="52349" y="5941263"/>
                </a:lnTo>
                <a:lnTo>
                  <a:pt x="7547254" y="5941263"/>
                </a:lnTo>
                <a:lnTo>
                  <a:pt x="7546987" y="5944984"/>
                </a:lnTo>
                <a:lnTo>
                  <a:pt x="7524800" y="5967171"/>
                </a:lnTo>
                <a:lnTo>
                  <a:pt x="7521079" y="5967437"/>
                </a:lnTo>
                <a:close/>
              </a:path>
              <a:path w="7547609" h="596773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5967730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5967730">
                <a:moveTo>
                  <a:pt x="7494905" y="5941263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5915088"/>
                </a:lnTo>
                <a:lnTo>
                  <a:pt x="7521079" y="5915088"/>
                </a:lnTo>
                <a:lnTo>
                  <a:pt x="7494905" y="5941263"/>
                </a:lnTo>
                <a:close/>
              </a:path>
              <a:path w="7547609" h="5967730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5967730">
                <a:moveTo>
                  <a:pt x="52349" y="5941263"/>
                </a:moveTo>
                <a:lnTo>
                  <a:pt x="26174" y="5915088"/>
                </a:lnTo>
                <a:lnTo>
                  <a:pt x="52349" y="5915088"/>
                </a:lnTo>
                <a:lnTo>
                  <a:pt x="52349" y="5941263"/>
                </a:lnTo>
                <a:close/>
              </a:path>
              <a:path w="7547609" h="5967730">
                <a:moveTo>
                  <a:pt x="7494905" y="5941263"/>
                </a:moveTo>
                <a:lnTo>
                  <a:pt x="52349" y="5941263"/>
                </a:lnTo>
                <a:lnTo>
                  <a:pt x="52349" y="5915088"/>
                </a:lnTo>
                <a:lnTo>
                  <a:pt x="7494905" y="5915088"/>
                </a:lnTo>
                <a:lnTo>
                  <a:pt x="7494905" y="5941263"/>
                </a:lnTo>
                <a:close/>
              </a:path>
              <a:path w="7547609" h="5967730">
                <a:moveTo>
                  <a:pt x="7547254" y="5941263"/>
                </a:moveTo>
                <a:lnTo>
                  <a:pt x="7494905" y="5941263"/>
                </a:lnTo>
                <a:lnTo>
                  <a:pt x="7521079" y="5915088"/>
                </a:lnTo>
                <a:lnTo>
                  <a:pt x="7547254" y="5915088"/>
                </a:lnTo>
                <a:lnTo>
                  <a:pt x="7547254" y="594126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57190" y="3223641"/>
            <a:ext cx="6513195" cy="7118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00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Промпт</a:t>
            </a:r>
            <a:r>
              <a:rPr sz="2300" spc="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Сізге</a:t>
            </a:r>
            <a:r>
              <a:rPr sz="230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ш</a:t>
            </a:r>
            <a:r>
              <a:rPr sz="230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тырна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шамен</a:t>
            </a:r>
            <a:r>
              <a:rPr sz="230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лінген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тін беріледі.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7190" y="4268216"/>
            <a:ext cx="6306820" cy="6959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9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Онда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аулар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тізбегі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болса,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ол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ауларды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келесі</a:t>
            </a:r>
            <a:r>
              <a:rPr sz="230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пішімде</a:t>
            </a:r>
            <a:r>
              <a:rPr sz="230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айта</a:t>
            </a:r>
            <a:r>
              <a:rPr sz="230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жазы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7190" y="5224526"/>
            <a:ext cx="14922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1-</a:t>
            </a:r>
            <a:r>
              <a:rPr sz="23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–…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7190" y="5862066"/>
            <a:ext cx="14922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2-</a:t>
            </a:r>
            <a:r>
              <a:rPr sz="23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–…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7190" y="6499605"/>
            <a:ext cx="2406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7190" y="7137145"/>
            <a:ext cx="15894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іN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7190" y="7774685"/>
            <a:ext cx="6798945" cy="695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Егер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тінде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аулар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тізбегі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болмаса,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жай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ана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635"/>
              </a:lnSpc>
            </a:pPr>
            <a:r>
              <a:rPr sz="2300" spc="-30" dirty="0">
                <a:solidFill>
                  <a:srgbClr val="EC200B"/>
                </a:solidFill>
                <a:latin typeface="Trebuchet MS"/>
                <a:cs typeface="Trebuchet MS"/>
              </a:rPr>
              <a:t>«</a:t>
            </a:r>
            <a:r>
              <a:rPr sz="2300" spc="-3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30" dirty="0">
                <a:solidFill>
                  <a:srgbClr val="EC200B"/>
                </a:solidFill>
                <a:latin typeface="Trebuchet MS"/>
                <a:cs typeface="Trebuchet MS"/>
              </a:rPr>
              <a:t>адамдар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арастырылма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ан»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деп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жазы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7190" y="8730995"/>
            <a:ext cx="14535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""{м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тін}"""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75"/>
              </a:lnSpc>
              <a:spcBef>
                <a:spcPts val="100"/>
              </a:spcBef>
            </a:pPr>
            <a:r>
              <a:rPr sz="4500" spc="60" dirty="0">
                <a:latin typeface="Arial"/>
                <a:cs typeface="Arial"/>
              </a:rPr>
              <a:t>1-</a:t>
            </a:r>
            <a:r>
              <a:rPr sz="4500" spc="45" dirty="0">
                <a:latin typeface="Arial"/>
                <a:cs typeface="Arial"/>
              </a:rPr>
              <a:t>қағида:</a:t>
            </a:r>
            <a:r>
              <a:rPr sz="4500" spc="170" dirty="0">
                <a:latin typeface="Arial"/>
                <a:cs typeface="Arial"/>
              </a:rPr>
              <a:t> </a:t>
            </a:r>
            <a:r>
              <a:rPr sz="4500" spc="40" dirty="0">
                <a:latin typeface="Arial"/>
                <a:cs typeface="Arial"/>
              </a:rPr>
              <a:t>Тактика</a:t>
            </a:r>
            <a:endParaRPr sz="4500">
              <a:latin typeface="Arial"/>
              <a:cs typeface="Arial"/>
            </a:endParaRPr>
          </a:p>
          <a:p>
            <a:pPr marL="12700">
              <a:lnSpc>
                <a:spcPts val="4875"/>
              </a:lnSpc>
            </a:pPr>
            <a:r>
              <a:rPr sz="4500" spc="60" dirty="0">
                <a:latin typeface="Arial"/>
                <a:cs typeface="Arial"/>
              </a:rPr>
              <a:t>3-</a:t>
            </a:r>
            <a:r>
              <a:rPr sz="4500" spc="55" dirty="0">
                <a:latin typeface="Arial"/>
                <a:cs typeface="Arial"/>
              </a:rPr>
              <a:t>тактика:</a:t>
            </a:r>
            <a:r>
              <a:rPr sz="4500" spc="250" dirty="0">
                <a:latin typeface="Arial"/>
                <a:cs typeface="Arial"/>
              </a:rPr>
              <a:t> </a:t>
            </a:r>
            <a:r>
              <a:rPr sz="4500" dirty="0">
                <a:latin typeface="Arial"/>
                <a:cs typeface="Arial"/>
              </a:rPr>
              <a:t>Шартты</a:t>
            </a:r>
            <a:r>
              <a:rPr sz="4500" spc="250" dirty="0">
                <a:latin typeface="Arial"/>
                <a:cs typeface="Arial"/>
              </a:rPr>
              <a:t> </a:t>
            </a:r>
            <a:r>
              <a:rPr sz="4500" spc="55" dirty="0">
                <a:latin typeface="Arial"/>
                <a:cs typeface="Arial"/>
              </a:rPr>
              <a:t>тестілеу.</a:t>
            </a:r>
            <a:r>
              <a:rPr sz="4500" spc="245" dirty="0">
                <a:latin typeface="Arial"/>
                <a:cs typeface="Arial"/>
              </a:rPr>
              <a:t> </a:t>
            </a:r>
            <a:r>
              <a:rPr sz="4500" spc="60" dirty="0">
                <a:latin typeface="Arial"/>
                <a:cs typeface="Arial"/>
              </a:rPr>
              <a:t>1-</a:t>
            </a:r>
            <a:r>
              <a:rPr sz="4500" spc="40" dirty="0">
                <a:latin typeface="Arial"/>
                <a:cs typeface="Arial"/>
              </a:rPr>
              <a:t>мысал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250" y="2980690"/>
            <a:ext cx="1042543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dirty="0">
                <a:latin typeface="Trebuchet MS"/>
                <a:cs typeface="Trebuchet MS"/>
              </a:rPr>
              <a:t>Модельді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415" dirty="0">
                <a:latin typeface="Microsoft Sans Serif"/>
                <a:cs typeface="Microsoft Sans Serif"/>
              </a:rPr>
              <a:t> </a:t>
            </a:r>
            <a:r>
              <a:rPr sz="3950" spc="45" dirty="0">
                <a:latin typeface="Trebuchet MS"/>
                <a:cs typeface="Trebuchet MS"/>
              </a:rPr>
              <a:t>с</a:t>
            </a:r>
            <a:r>
              <a:rPr sz="3950" spc="45" dirty="0">
                <a:latin typeface="Microsoft Sans Serif"/>
                <a:cs typeface="Microsoft Sans Serif"/>
              </a:rPr>
              <a:t>ұ</a:t>
            </a:r>
            <a:r>
              <a:rPr sz="3950" spc="45" dirty="0">
                <a:latin typeface="Trebuchet MS"/>
                <a:cs typeface="Trebuchet MS"/>
              </a:rPr>
              <a:t>рау</a:t>
            </a:r>
            <a:r>
              <a:rPr sz="3950" spc="45" dirty="0">
                <a:latin typeface="Microsoft Sans Serif"/>
                <a:cs typeface="Microsoft Sans Serif"/>
              </a:rPr>
              <a:t>ғ</a:t>
            </a:r>
            <a:r>
              <a:rPr sz="3950" spc="45" dirty="0">
                <a:latin typeface="Trebuchet MS"/>
                <a:cs typeface="Trebuchet MS"/>
              </a:rPr>
              <a:t>а</a:t>
            </a:r>
            <a:r>
              <a:rPr sz="3950" spc="275" dirty="0">
                <a:latin typeface="Trebuchet MS"/>
                <a:cs typeface="Trebuchet MS"/>
              </a:rPr>
              <a:t> </a:t>
            </a:r>
            <a:r>
              <a:rPr sz="3950" spc="50" dirty="0">
                <a:latin typeface="Trebuchet MS"/>
                <a:cs typeface="Trebuchet MS"/>
              </a:rPr>
              <a:t>жауабы</a:t>
            </a:r>
            <a:r>
              <a:rPr sz="3950" spc="2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келесі</a:t>
            </a:r>
            <a:r>
              <a:rPr sz="3950" spc="280" dirty="0">
                <a:latin typeface="Trebuchet MS"/>
                <a:cs typeface="Trebuchet MS"/>
              </a:rPr>
              <a:t> </a:t>
            </a:r>
            <a:r>
              <a:rPr sz="3950" spc="40" dirty="0">
                <a:latin typeface="Trebuchet MS"/>
                <a:cs typeface="Trebuchet MS"/>
              </a:rPr>
              <a:t>слайдта: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594" y="318503"/>
            <a:ext cx="486664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-245" dirty="0">
                <a:latin typeface="Verdana"/>
                <a:cs typeface="Verdana"/>
              </a:rPr>
              <a:t>1-</a:t>
            </a:r>
            <a:r>
              <a:rPr sz="3950" b="1" spc="-195" dirty="0">
                <a:latin typeface="Verdana"/>
                <a:cs typeface="Verdana"/>
              </a:rPr>
              <a:t>қағида:</a:t>
            </a:r>
            <a:r>
              <a:rPr sz="3950" b="1" spc="-355" dirty="0">
                <a:latin typeface="Verdana"/>
                <a:cs typeface="Verdana"/>
              </a:rPr>
              <a:t> </a:t>
            </a:r>
            <a:r>
              <a:rPr sz="3950" b="1" spc="-165" dirty="0">
                <a:latin typeface="Verdana"/>
                <a:cs typeface="Verdana"/>
              </a:rPr>
              <a:t>Тактика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9327" y="1408010"/>
            <a:ext cx="109524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85" dirty="0">
                <a:latin typeface="Arial"/>
                <a:cs typeface="Arial"/>
              </a:rPr>
              <a:t>3-</a:t>
            </a:r>
            <a:r>
              <a:rPr sz="4500" spc="75" dirty="0">
                <a:latin typeface="Arial"/>
                <a:cs typeface="Arial"/>
              </a:rPr>
              <a:t>тактика:</a:t>
            </a:r>
            <a:r>
              <a:rPr sz="4500" spc="204" dirty="0">
                <a:latin typeface="Arial"/>
                <a:cs typeface="Arial"/>
              </a:rPr>
              <a:t> </a:t>
            </a:r>
            <a:r>
              <a:rPr sz="4500" spc="65" dirty="0">
                <a:latin typeface="Arial"/>
                <a:cs typeface="Arial"/>
              </a:rPr>
              <a:t>Шартты</a:t>
            </a:r>
            <a:r>
              <a:rPr sz="4500" spc="210" dirty="0">
                <a:latin typeface="Arial"/>
                <a:cs typeface="Arial"/>
              </a:rPr>
              <a:t> </a:t>
            </a:r>
            <a:r>
              <a:rPr sz="4500" spc="80" dirty="0">
                <a:latin typeface="Arial"/>
                <a:cs typeface="Arial"/>
              </a:rPr>
              <a:t>тестілеу.</a:t>
            </a:r>
            <a:r>
              <a:rPr sz="4500" spc="204" dirty="0">
                <a:latin typeface="Arial"/>
                <a:cs typeface="Arial"/>
              </a:rPr>
              <a:t> </a:t>
            </a:r>
            <a:r>
              <a:rPr sz="4500" spc="85" dirty="0">
                <a:latin typeface="Arial"/>
                <a:cs typeface="Arial"/>
              </a:rPr>
              <a:t>2-</a:t>
            </a:r>
            <a:r>
              <a:rPr sz="4500" spc="60" dirty="0">
                <a:latin typeface="Arial"/>
                <a:cs typeface="Arial"/>
              </a:rPr>
              <a:t>мысал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984" y="2379929"/>
            <a:ext cx="9239250" cy="7994015"/>
          </a:xfrm>
          <a:custGeom>
            <a:avLst/>
            <a:gdLst/>
            <a:ahLst/>
            <a:cxnLst/>
            <a:rect l="l" t="t" r="r" b="b"/>
            <a:pathLst>
              <a:path w="9239250" h="7994015">
                <a:moveTo>
                  <a:pt x="9212719" y="7993634"/>
                </a:moveTo>
                <a:lnTo>
                  <a:pt x="26174" y="7993634"/>
                </a:lnTo>
                <a:lnTo>
                  <a:pt x="22453" y="7993367"/>
                </a:lnTo>
                <a:lnTo>
                  <a:pt x="0" y="7967459"/>
                </a:lnTo>
                <a:lnTo>
                  <a:pt x="0" y="26174"/>
                </a:lnTo>
                <a:lnTo>
                  <a:pt x="26174" y="0"/>
                </a:lnTo>
                <a:lnTo>
                  <a:pt x="9212719" y="0"/>
                </a:lnTo>
                <a:lnTo>
                  <a:pt x="923889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941284"/>
                </a:lnTo>
                <a:lnTo>
                  <a:pt x="26174" y="7941284"/>
                </a:lnTo>
                <a:lnTo>
                  <a:pt x="52349" y="7967459"/>
                </a:lnTo>
                <a:lnTo>
                  <a:pt x="9238894" y="7967459"/>
                </a:lnTo>
                <a:lnTo>
                  <a:pt x="9238627" y="7971180"/>
                </a:lnTo>
                <a:lnTo>
                  <a:pt x="9216440" y="7993367"/>
                </a:lnTo>
                <a:lnTo>
                  <a:pt x="9212719" y="7993634"/>
                </a:lnTo>
                <a:close/>
              </a:path>
              <a:path w="9239250" h="799401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9239250" h="7994015">
                <a:moveTo>
                  <a:pt x="9186544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9186544" y="26174"/>
                </a:lnTo>
                <a:lnTo>
                  <a:pt x="9186544" y="52362"/>
                </a:lnTo>
                <a:close/>
              </a:path>
              <a:path w="9239250" h="7994015">
                <a:moveTo>
                  <a:pt x="9186544" y="7967459"/>
                </a:moveTo>
                <a:lnTo>
                  <a:pt x="9186544" y="26174"/>
                </a:lnTo>
                <a:lnTo>
                  <a:pt x="9212719" y="52362"/>
                </a:lnTo>
                <a:lnTo>
                  <a:pt x="9238894" y="52362"/>
                </a:lnTo>
                <a:lnTo>
                  <a:pt x="9238894" y="7941284"/>
                </a:lnTo>
                <a:lnTo>
                  <a:pt x="9212719" y="7941284"/>
                </a:lnTo>
                <a:lnTo>
                  <a:pt x="9186544" y="7967459"/>
                </a:lnTo>
                <a:close/>
              </a:path>
              <a:path w="9239250" h="7994015">
                <a:moveTo>
                  <a:pt x="9238894" y="52362"/>
                </a:moveTo>
                <a:lnTo>
                  <a:pt x="9212719" y="52362"/>
                </a:lnTo>
                <a:lnTo>
                  <a:pt x="9186544" y="26174"/>
                </a:lnTo>
                <a:lnTo>
                  <a:pt x="9238894" y="26174"/>
                </a:lnTo>
                <a:lnTo>
                  <a:pt x="9238894" y="52362"/>
                </a:lnTo>
                <a:close/>
              </a:path>
              <a:path w="9239250" h="7994015">
                <a:moveTo>
                  <a:pt x="52349" y="7967459"/>
                </a:moveTo>
                <a:lnTo>
                  <a:pt x="26174" y="7941284"/>
                </a:lnTo>
                <a:lnTo>
                  <a:pt x="52349" y="7941284"/>
                </a:lnTo>
                <a:lnTo>
                  <a:pt x="52349" y="7967459"/>
                </a:lnTo>
                <a:close/>
              </a:path>
              <a:path w="9239250" h="7994015">
                <a:moveTo>
                  <a:pt x="9186544" y="7967459"/>
                </a:moveTo>
                <a:lnTo>
                  <a:pt x="52349" y="7967459"/>
                </a:lnTo>
                <a:lnTo>
                  <a:pt x="52349" y="7941284"/>
                </a:lnTo>
                <a:lnTo>
                  <a:pt x="9186544" y="7941284"/>
                </a:lnTo>
                <a:lnTo>
                  <a:pt x="9186544" y="7967459"/>
                </a:lnTo>
                <a:close/>
              </a:path>
              <a:path w="9239250" h="7994015">
                <a:moveTo>
                  <a:pt x="9238894" y="7967459"/>
                </a:moveTo>
                <a:lnTo>
                  <a:pt x="9186544" y="7967459"/>
                </a:lnTo>
                <a:lnTo>
                  <a:pt x="9212719" y="7941284"/>
                </a:lnTo>
                <a:lnTo>
                  <a:pt x="9238894" y="7941284"/>
                </a:lnTo>
                <a:lnTo>
                  <a:pt x="9238894" y="796745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текст</a:t>
            </a:r>
            <a:r>
              <a:rPr spc="80" dirty="0"/>
              <a:t> </a:t>
            </a:r>
            <a:r>
              <a:rPr spc="-50" dirty="0"/>
              <a:t>=</a:t>
            </a:r>
          </a:p>
          <a:p>
            <a:pPr marL="12700" marR="295275">
              <a:lnSpc>
                <a:spcPts val="4420"/>
              </a:lnSpc>
              <a:spcBef>
                <a:spcPts val="3850"/>
              </a:spcBef>
            </a:pPr>
            <a:r>
              <a:rPr spc="60" dirty="0"/>
              <a:t>Б</a:t>
            </a:r>
            <a:r>
              <a:rPr spc="60" dirty="0">
                <a:latin typeface="Microsoft Sans Serif"/>
                <a:cs typeface="Microsoft Sans Serif"/>
              </a:rPr>
              <a:t>ү</a:t>
            </a:r>
            <a:r>
              <a:rPr spc="60" dirty="0"/>
              <a:t>гін</a:t>
            </a:r>
            <a:r>
              <a:rPr spc="160" dirty="0"/>
              <a:t> </a:t>
            </a:r>
            <a:r>
              <a:rPr spc="50" dirty="0"/>
              <a:t>к</a:t>
            </a:r>
            <a:r>
              <a:rPr spc="50" dirty="0">
                <a:latin typeface="Microsoft Sans Serif"/>
                <a:cs typeface="Microsoft Sans Serif"/>
              </a:rPr>
              <a:t>ү</a:t>
            </a:r>
            <a:r>
              <a:rPr spc="50" dirty="0"/>
              <a:t>н</a:t>
            </a:r>
            <a:r>
              <a:rPr spc="160" dirty="0"/>
              <a:t> </a:t>
            </a:r>
            <a:r>
              <a:rPr spc="55" dirty="0"/>
              <a:t>н</a:t>
            </a:r>
            <a:r>
              <a:rPr spc="55" dirty="0">
                <a:latin typeface="Microsoft Sans Serif"/>
                <a:cs typeface="Microsoft Sans Serif"/>
              </a:rPr>
              <a:t>ұ</a:t>
            </a:r>
            <a:r>
              <a:rPr spc="55" dirty="0"/>
              <a:t>рын</a:t>
            </a:r>
            <a:r>
              <a:rPr spc="160" dirty="0"/>
              <a:t> </a:t>
            </a:r>
            <a:r>
              <a:rPr spc="50" dirty="0"/>
              <a:t>шашып,</a:t>
            </a:r>
            <a:r>
              <a:rPr spc="160" dirty="0"/>
              <a:t> </a:t>
            </a:r>
            <a:r>
              <a:rPr spc="-10" dirty="0">
                <a:latin typeface="Microsoft Sans Serif"/>
                <a:cs typeface="Microsoft Sans Serif"/>
              </a:rPr>
              <a:t>құ</a:t>
            </a:r>
            <a:r>
              <a:rPr spc="-10" dirty="0"/>
              <a:t>стар </a:t>
            </a:r>
            <a:r>
              <a:rPr spc="55" dirty="0"/>
              <a:t>сайрап</a:t>
            </a:r>
            <a:r>
              <a:rPr spc="195" dirty="0"/>
              <a:t> </a:t>
            </a:r>
            <a:r>
              <a:rPr spc="50" dirty="0"/>
              <a:t>т</a:t>
            </a:r>
            <a:r>
              <a:rPr spc="50" dirty="0">
                <a:latin typeface="Microsoft Sans Serif"/>
                <a:cs typeface="Microsoft Sans Serif"/>
              </a:rPr>
              <a:t>ұ</a:t>
            </a:r>
            <a:r>
              <a:rPr spc="50" dirty="0"/>
              <a:t>р.</a:t>
            </a:r>
            <a:r>
              <a:rPr spc="195" dirty="0"/>
              <a:t> </a:t>
            </a:r>
            <a:r>
              <a:rPr dirty="0"/>
              <a:t>Саяба</a:t>
            </a:r>
            <a:r>
              <a:rPr dirty="0">
                <a:latin typeface="Microsoft Sans Serif"/>
                <a:cs typeface="Microsoft Sans Serif"/>
              </a:rPr>
              <a:t>қ</a:t>
            </a:r>
            <a:r>
              <a:rPr dirty="0"/>
              <a:t>та</a:t>
            </a:r>
            <a:r>
              <a:rPr spc="195" dirty="0"/>
              <a:t> </a:t>
            </a:r>
            <a:r>
              <a:rPr spc="50" dirty="0"/>
              <a:t>серуендеу 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шін</a:t>
            </a:r>
            <a:r>
              <a:rPr spc="215" dirty="0"/>
              <a:t> </a:t>
            </a:r>
            <a:r>
              <a:rPr spc="55" dirty="0"/>
              <a:t>тамаша</a:t>
            </a:r>
            <a:r>
              <a:rPr spc="215" dirty="0"/>
              <a:t> </a:t>
            </a:r>
            <a:r>
              <a:rPr spc="55" dirty="0"/>
              <a:t>к</a:t>
            </a:r>
            <a:r>
              <a:rPr spc="55" dirty="0">
                <a:latin typeface="Microsoft Sans Serif"/>
                <a:cs typeface="Microsoft Sans Serif"/>
              </a:rPr>
              <a:t>ү</a:t>
            </a:r>
            <a:r>
              <a:rPr spc="55" dirty="0"/>
              <a:t>н.</a:t>
            </a:r>
            <a:r>
              <a:rPr spc="215" dirty="0"/>
              <a:t> </a:t>
            </a:r>
            <a:r>
              <a:rPr spc="55" dirty="0"/>
              <a:t>Г</a:t>
            </a:r>
            <a:r>
              <a:rPr spc="55" dirty="0">
                <a:latin typeface="Microsoft Sans Serif"/>
                <a:cs typeface="Microsoft Sans Serif"/>
              </a:rPr>
              <a:t>ү</a:t>
            </a:r>
            <a:r>
              <a:rPr spc="55" dirty="0"/>
              <a:t>лдер</a:t>
            </a:r>
            <a:r>
              <a:rPr spc="215" dirty="0"/>
              <a:t> </a:t>
            </a:r>
            <a:r>
              <a:rPr spc="50" dirty="0"/>
              <a:t>жайнап, </a:t>
            </a:r>
            <a:r>
              <a:rPr dirty="0"/>
              <a:t>а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аштар</a:t>
            </a:r>
            <a:r>
              <a:rPr spc="260" dirty="0"/>
              <a:t> </a:t>
            </a:r>
            <a:r>
              <a:rPr spc="60" dirty="0"/>
              <a:t>самал</a:t>
            </a:r>
            <a:r>
              <a:rPr spc="260" dirty="0"/>
              <a:t> </a:t>
            </a:r>
            <a:r>
              <a:rPr spc="60" dirty="0"/>
              <a:t>желмен</a:t>
            </a:r>
            <a:r>
              <a:rPr spc="260" dirty="0"/>
              <a:t> </a:t>
            </a:r>
            <a:r>
              <a:rPr spc="-10" dirty="0"/>
              <a:t>а</a:t>
            </a:r>
            <a:r>
              <a:rPr spc="-10" dirty="0">
                <a:latin typeface="Microsoft Sans Serif"/>
                <a:cs typeface="Microsoft Sans Serif"/>
              </a:rPr>
              <a:t>қ</a:t>
            </a:r>
            <a:r>
              <a:rPr spc="-10" dirty="0"/>
              <a:t>ырын </a:t>
            </a:r>
            <a:r>
              <a:rPr spc="60" dirty="0"/>
              <a:t>тербеледі.</a:t>
            </a:r>
            <a:r>
              <a:rPr spc="185" dirty="0"/>
              <a:t> </a:t>
            </a:r>
            <a:r>
              <a:rPr spc="55" dirty="0"/>
              <a:t>Адамдар</a:t>
            </a:r>
            <a:r>
              <a:rPr spc="180" dirty="0"/>
              <a:t> </a:t>
            </a:r>
            <a:r>
              <a:rPr spc="-10" dirty="0">
                <a:latin typeface="Microsoft Sans Serif"/>
                <a:cs typeface="Microsoft Sans Serif"/>
              </a:rPr>
              <a:t>қ</a:t>
            </a:r>
            <a:r>
              <a:rPr spc="-10" dirty="0"/>
              <a:t>ыдырып, </a:t>
            </a:r>
            <a:r>
              <a:rPr spc="50" dirty="0"/>
              <a:t>тамаша</a:t>
            </a:r>
            <a:r>
              <a:rPr spc="155" dirty="0"/>
              <a:t> </a:t>
            </a:r>
            <a:r>
              <a:rPr spc="50" dirty="0"/>
              <a:t>ауа</a:t>
            </a:r>
            <a:r>
              <a:rPr spc="165" dirty="0"/>
              <a:t> </a:t>
            </a:r>
            <a:r>
              <a:rPr spc="55" dirty="0"/>
              <a:t>райын</a:t>
            </a:r>
            <a:r>
              <a:rPr spc="165" dirty="0"/>
              <a:t> </a:t>
            </a:r>
            <a:r>
              <a:rPr spc="55" dirty="0"/>
              <a:t>тамашалайды.</a:t>
            </a:r>
          </a:p>
          <a:p>
            <a:pPr marL="12700" marR="5080">
              <a:lnSpc>
                <a:spcPts val="4420"/>
              </a:lnSpc>
            </a:pPr>
            <a:r>
              <a:rPr spc="60" dirty="0"/>
              <a:t>Кейбіреулер</a:t>
            </a:r>
            <a:r>
              <a:rPr spc="170" dirty="0"/>
              <a:t> </a:t>
            </a:r>
            <a:r>
              <a:rPr spc="65" dirty="0"/>
              <a:t>пикниктерде,</a:t>
            </a:r>
            <a:r>
              <a:rPr spc="185" dirty="0"/>
              <a:t> </a:t>
            </a:r>
            <a:r>
              <a:rPr spc="-25" dirty="0"/>
              <a:t>ал </a:t>
            </a:r>
            <a:r>
              <a:rPr dirty="0"/>
              <a:t>бас</a:t>
            </a:r>
            <a:r>
              <a:rPr dirty="0">
                <a:latin typeface="Microsoft Sans Serif"/>
                <a:cs typeface="Microsoft Sans Serif"/>
              </a:rPr>
              <a:t>қ</a:t>
            </a:r>
            <a:r>
              <a:rPr dirty="0"/>
              <a:t>алары</a:t>
            </a:r>
            <a:r>
              <a:rPr spc="195" dirty="0"/>
              <a:t> </a:t>
            </a:r>
            <a:r>
              <a:rPr spc="55" dirty="0"/>
              <a:t>ойын</a:t>
            </a:r>
            <a:r>
              <a:rPr spc="210" dirty="0"/>
              <a:t> </a:t>
            </a:r>
            <a:r>
              <a:rPr spc="60" dirty="0"/>
              <a:t>ойнап</a:t>
            </a:r>
            <a:r>
              <a:rPr spc="204" dirty="0"/>
              <a:t> </a:t>
            </a:r>
            <a:r>
              <a:rPr spc="60" dirty="0"/>
              <a:t>немесе</a:t>
            </a:r>
            <a:r>
              <a:rPr spc="210" dirty="0"/>
              <a:t> </a:t>
            </a:r>
            <a:r>
              <a:rPr spc="25" dirty="0"/>
              <a:t>жай 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ана</a:t>
            </a:r>
            <a:r>
              <a:rPr spc="260" dirty="0"/>
              <a:t> </a:t>
            </a:r>
            <a:r>
              <a:rPr dirty="0"/>
              <a:t>ш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пте</a:t>
            </a:r>
            <a:r>
              <a:rPr spc="265" dirty="0"/>
              <a:t> </a:t>
            </a:r>
            <a:r>
              <a:rPr spc="60" dirty="0"/>
              <a:t>демалып</a:t>
            </a:r>
            <a:r>
              <a:rPr spc="260" dirty="0"/>
              <a:t> </a:t>
            </a:r>
            <a:r>
              <a:rPr spc="55" dirty="0"/>
              <a:t>жатыр.</a:t>
            </a:r>
            <a:r>
              <a:rPr spc="260" dirty="0"/>
              <a:t> </a:t>
            </a:r>
            <a:r>
              <a:rPr spc="25" dirty="0"/>
              <a:t>Б</a:t>
            </a:r>
            <a:r>
              <a:rPr spc="25" dirty="0">
                <a:latin typeface="Microsoft Sans Serif"/>
                <a:cs typeface="Microsoft Sans Serif"/>
              </a:rPr>
              <a:t>ұ</a:t>
            </a:r>
            <a:r>
              <a:rPr spc="25" dirty="0"/>
              <a:t>л </a:t>
            </a:r>
            <a:r>
              <a:rPr dirty="0"/>
              <a:t>ашы</a:t>
            </a:r>
            <a:r>
              <a:rPr dirty="0">
                <a:latin typeface="Microsoft Sans Serif"/>
                <a:cs typeface="Microsoft Sans Serif"/>
              </a:rPr>
              <a:t>қ</a:t>
            </a:r>
            <a:r>
              <a:rPr spc="229" dirty="0">
                <a:latin typeface="Microsoft Sans Serif"/>
                <a:cs typeface="Microsoft Sans Serif"/>
              </a:rPr>
              <a:t> </a:t>
            </a:r>
            <a:r>
              <a:rPr spc="60" dirty="0"/>
              <a:t>ауада</a:t>
            </a:r>
            <a:r>
              <a:rPr spc="90" dirty="0"/>
              <a:t> </a:t>
            </a:r>
            <a:r>
              <a:rPr dirty="0"/>
              <a:t>уа</a:t>
            </a:r>
            <a:r>
              <a:rPr dirty="0">
                <a:latin typeface="Microsoft Sans Serif"/>
                <a:cs typeface="Microsoft Sans Serif"/>
              </a:rPr>
              <a:t>қ</a:t>
            </a:r>
            <a:r>
              <a:rPr dirty="0"/>
              <a:t>ыт</a:t>
            </a:r>
            <a:r>
              <a:rPr spc="70" dirty="0"/>
              <a:t> </a:t>
            </a:r>
            <a:r>
              <a:rPr spc="60" dirty="0">
                <a:latin typeface="Microsoft Sans Serif"/>
                <a:cs typeface="Microsoft Sans Serif"/>
              </a:rPr>
              <a:t>ө</a:t>
            </a:r>
            <a:r>
              <a:rPr spc="60" dirty="0"/>
              <a:t>ткізуге</a:t>
            </a:r>
            <a:r>
              <a:rPr spc="85" dirty="0"/>
              <a:t> </a:t>
            </a:r>
            <a:r>
              <a:rPr spc="35" dirty="0"/>
              <a:t>ж</a:t>
            </a:r>
            <a:r>
              <a:rPr spc="35" dirty="0">
                <a:latin typeface="Microsoft Sans Serif"/>
                <a:cs typeface="Microsoft Sans Serif"/>
              </a:rPr>
              <a:t>ә</a:t>
            </a:r>
            <a:r>
              <a:rPr spc="35" dirty="0"/>
              <a:t>не </a:t>
            </a:r>
            <a:r>
              <a:rPr dirty="0"/>
              <a:t>таби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атты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spc="535" dirty="0">
                <a:latin typeface="Microsoft Sans Serif"/>
                <a:cs typeface="Microsoft Sans Serif"/>
              </a:rPr>
              <a:t> </a:t>
            </a:r>
            <a:r>
              <a:rPr spc="55" dirty="0"/>
              <a:t>с</a:t>
            </a:r>
            <a:r>
              <a:rPr spc="55" dirty="0">
                <a:latin typeface="Microsoft Sans Serif"/>
                <a:cs typeface="Microsoft Sans Serif"/>
              </a:rPr>
              <a:t>ұ</a:t>
            </a:r>
            <a:r>
              <a:rPr spc="55" dirty="0"/>
              <a:t>лулы</a:t>
            </a:r>
            <a:r>
              <a:rPr spc="55" dirty="0">
                <a:latin typeface="Microsoft Sans Serif"/>
                <a:cs typeface="Microsoft Sans Serif"/>
              </a:rPr>
              <a:t>ғ</a:t>
            </a:r>
            <a:r>
              <a:rPr spc="55" dirty="0"/>
              <a:t>ын</a:t>
            </a:r>
            <a:r>
              <a:rPr spc="390" dirty="0"/>
              <a:t> </a:t>
            </a:r>
            <a:r>
              <a:rPr spc="35" dirty="0"/>
              <a:t>ба</a:t>
            </a:r>
            <a:r>
              <a:rPr spc="35" dirty="0">
                <a:latin typeface="Microsoft Sans Serif"/>
                <a:cs typeface="Microsoft Sans Serif"/>
              </a:rPr>
              <a:t>ғ</a:t>
            </a:r>
            <a:r>
              <a:rPr spc="35" dirty="0"/>
              <a:t>алау</a:t>
            </a:r>
            <a:r>
              <a:rPr spc="35" dirty="0">
                <a:latin typeface="Microsoft Sans Serif"/>
                <a:cs typeface="Microsoft Sans Serif"/>
              </a:rPr>
              <a:t>ғ</a:t>
            </a:r>
            <a:r>
              <a:rPr spc="35" dirty="0"/>
              <a:t>а </a:t>
            </a:r>
            <a:r>
              <a:rPr spc="50" dirty="0"/>
              <a:t>тамаша</a:t>
            </a:r>
            <a:r>
              <a:rPr spc="180" dirty="0"/>
              <a:t> </a:t>
            </a:r>
            <a:r>
              <a:rPr spc="35" dirty="0"/>
              <a:t>к</a:t>
            </a:r>
            <a:r>
              <a:rPr spc="35" dirty="0">
                <a:latin typeface="Microsoft Sans Serif"/>
                <a:cs typeface="Microsoft Sans Serif"/>
              </a:rPr>
              <a:t>ү</a:t>
            </a:r>
            <a:r>
              <a:rPr spc="35" dirty="0"/>
              <a:t>н.</a:t>
            </a:r>
          </a:p>
        </p:txBody>
      </p:sp>
      <p:sp>
        <p:nvSpPr>
          <p:cNvPr id="6" name="object 6"/>
          <p:cNvSpPr/>
          <p:nvPr/>
        </p:nvSpPr>
        <p:spPr>
          <a:xfrm>
            <a:off x="11237582" y="2420823"/>
            <a:ext cx="7547609" cy="7813675"/>
          </a:xfrm>
          <a:custGeom>
            <a:avLst/>
            <a:gdLst/>
            <a:ahLst/>
            <a:cxnLst/>
            <a:rect l="l" t="t" r="r" b="b"/>
            <a:pathLst>
              <a:path w="7547609" h="7813675">
                <a:moveTo>
                  <a:pt x="7521079" y="7813459"/>
                </a:moveTo>
                <a:lnTo>
                  <a:pt x="26174" y="7813459"/>
                </a:lnTo>
                <a:lnTo>
                  <a:pt x="22453" y="7813192"/>
                </a:lnTo>
                <a:lnTo>
                  <a:pt x="0" y="778728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761097"/>
                </a:lnTo>
                <a:lnTo>
                  <a:pt x="26174" y="7761097"/>
                </a:lnTo>
                <a:lnTo>
                  <a:pt x="52349" y="7787284"/>
                </a:lnTo>
                <a:lnTo>
                  <a:pt x="7547254" y="7787284"/>
                </a:lnTo>
                <a:lnTo>
                  <a:pt x="7546987" y="7791005"/>
                </a:lnTo>
                <a:lnTo>
                  <a:pt x="7524800" y="7813192"/>
                </a:lnTo>
                <a:lnTo>
                  <a:pt x="7521079" y="7813459"/>
                </a:lnTo>
                <a:close/>
              </a:path>
              <a:path w="7547609" h="78136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781367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7813675">
                <a:moveTo>
                  <a:pt x="7494905" y="778728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7761097"/>
                </a:lnTo>
                <a:lnTo>
                  <a:pt x="7521079" y="7761097"/>
                </a:lnTo>
                <a:lnTo>
                  <a:pt x="7494905" y="7787284"/>
                </a:lnTo>
                <a:close/>
              </a:path>
              <a:path w="7547609" h="781367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7813675">
                <a:moveTo>
                  <a:pt x="52349" y="7787284"/>
                </a:moveTo>
                <a:lnTo>
                  <a:pt x="26174" y="7761097"/>
                </a:lnTo>
                <a:lnTo>
                  <a:pt x="52349" y="7761097"/>
                </a:lnTo>
                <a:lnTo>
                  <a:pt x="52349" y="7787284"/>
                </a:lnTo>
                <a:close/>
              </a:path>
              <a:path w="7547609" h="7813675">
                <a:moveTo>
                  <a:pt x="7494905" y="7787284"/>
                </a:moveTo>
                <a:lnTo>
                  <a:pt x="52349" y="7787284"/>
                </a:lnTo>
                <a:lnTo>
                  <a:pt x="52349" y="7761097"/>
                </a:lnTo>
                <a:lnTo>
                  <a:pt x="7494905" y="7761097"/>
                </a:lnTo>
                <a:lnTo>
                  <a:pt x="7494905" y="7787284"/>
                </a:lnTo>
                <a:close/>
              </a:path>
              <a:path w="7547609" h="7813675">
                <a:moveTo>
                  <a:pt x="7547254" y="7787284"/>
                </a:moveTo>
                <a:lnTo>
                  <a:pt x="7494905" y="7787284"/>
                </a:lnTo>
                <a:lnTo>
                  <a:pt x="7521079" y="7761097"/>
                </a:lnTo>
                <a:lnTo>
                  <a:pt x="7547254" y="7761097"/>
                </a:lnTo>
                <a:lnTo>
                  <a:pt x="7547254" y="778728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20271" y="2487637"/>
            <a:ext cx="4598670" cy="6959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9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Промпт</a:t>
            </a:r>
            <a:r>
              <a:rPr sz="2300" spc="1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r>
              <a:rPr sz="2300" spc="2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Сізге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ш</a:t>
            </a:r>
            <a:r>
              <a:rPr sz="2300" spc="18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тырна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шамен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б</a:t>
            </a:r>
            <a:r>
              <a:rPr sz="2300" spc="45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лінген</a:t>
            </a:r>
            <a:r>
              <a:rPr sz="2300" spc="2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тін</a:t>
            </a:r>
            <a:r>
              <a:rPr sz="2300" spc="2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35" dirty="0">
                <a:solidFill>
                  <a:srgbClr val="EC200B"/>
                </a:solidFill>
                <a:latin typeface="Trebuchet MS"/>
                <a:cs typeface="Trebuchet MS"/>
              </a:rPr>
              <a:t>беріледі.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0271" y="3626828"/>
            <a:ext cx="4933950" cy="10147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9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Онда</a:t>
            </a:r>
            <a:r>
              <a:rPr sz="2300" spc="3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аулар</a:t>
            </a:r>
            <a:r>
              <a:rPr sz="2300" spc="3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тізбегі</a:t>
            </a:r>
            <a:r>
              <a:rPr sz="2300" spc="30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болса,</a:t>
            </a:r>
            <a:r>
              <a:rPr sz="2300" spc="30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ол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ауларды</a:t>
            </a:r>
            <a:r>
              <a:rPr sz="2300" spc="3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келесі</a:t>
            </a:r>
            <a:r>
              <a:rPr sz="2300" spc="3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пішімде</a:t>
            </a:r>
            <a:r>
              <a:rPr sz="2300" spc="3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айта жазы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0271" y="5084788"/>
            <a:ext cx="15665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1-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–…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0271" y="5905208"/>
            <a:ext cx="15665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2-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–…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0271" y="6725628"/>
            <a:ext cx="2406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0271" y="7546047"/>
            <a:ext cx="15811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N</a:t>
            </a:r>
            <a:r>
              <a:rPr sz="2300" spc="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адам</a:t>
            </a:r>
            <a:r>
              <a:rPr sz="2300" spc="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…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20271" y="8366467"/>
            <a:ext cx="4737735" cy="10147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9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Егер</a:t>
            </a:r>
            <a:r>
              <a:rPr sz="2300" spc="25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spc="45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тінде</a:t>
            </a:r>
            <a:r>
              <a:rPr sz="2300" spc="2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аулар</a:t>
            </a:r>
            <a:r>
              <a:rPr sz="2300" spc="25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35" dirty="0">
                <a:solidFill>
                  <a:srgbClr val="EC200B"/>
                </a:solidFill>
                <a:latin typeface="Trebuchet MS"/>
                <a:cs typeface="Trebuchet MS"/>
              </a:rPr>
              <a:t>тізбегі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болмаса,</a:t>
            </a:r>
            <a:r>
              <a:rPr sz="2300" spc="2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жай</a:t>
            </a:r>
            <a:r>
              <a:rPr sz="2300" spc="21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ана</a:t>
            </a:r>
            <a:r>
              <a:rPr sz="2300" spc="21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«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адамдар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арастырылма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ан»</a:t>
            </a:r>
            <a:r>
              <a:rPr sz="2300" spc="4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деп</a:t>
            </a:r>
            <a:r>
              <a:rPr sz="2300" spc="4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жазы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20271" y="9824428"/>
            <a:ext cx="15443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""{м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тін}"""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6556" y="10215371"/>
            <a:ext cx="4241292" cy="8915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309104" y="10419588"/>
            <a:ext cx="3601720" cy="43751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2600" spc="-75" dirty="0">
                <a:latin typeface="Verdana"/>
                <a:cs typeface="Verdana"/>
              </a:rPr>
              <a:t>Модельдің</a:t>
            </a:r>
            <a:r>
              <a:rPr sz="2600" spc="-15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жауабы: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9" y="811758"/>
            <a:ext cx="303212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spc="-110" dirty="0">
                <a:latin typeface="Arial"/>
                <a:cs typeface="Arial"/>
              </a:rPr>
              <a:t>Кіріспе</a:t>
            </a:r>
            <a:endParaRPr sz="7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589" y="2859201"/>
            <a:ext cx="7619365" cy="34423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050" marR="5080" indent="-502284">
              <a:lnSpc>
                <a:spcPts val="3979"/>
              </a:lnSpc>
              <a:spcBef>
                <a:spcPts val="865"/>
              </a:spcBef>
              <a:buSzPct val="122784"/>
              <a:buChar char="•"/>
              <a:tabLst>
                <a:tab pos="527050" algn="l"/>
              </a:tabLst>
            </a:pPr>
            <a:r>
              <a:rPr sz="3950" dirty="0">
                <a:latin typeface="Trebuchet MS"/>
                <a:cs typeface="Trebuchet MS"/>
              </a:rPr>
              <a:t>Жасанды</a:t>
            </a:r>
            <a:r>
              <a:rPr sz="3950" spc="-10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интеллект</a:t>
            </a:r>
            <a:r>
              <a:rPr sz="3950" spc="-100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(AI) </a:t>
            </a:r>
            <a:r>
              <a:rPr sz="3950" dirty="0">
                <a:latin typeface="Trebuchet MS"/>
                <a:cs typeface="Trebuchet MS"/>
              </a:rPr>
              <a:t>контекстіндегі</a:t>
            </a:r>
            <a:r>
              <a:rPr sz="3950" spc="-9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рау</a:t>
            </a:r>
            <a:r>
              <a:rPr sz="3950" spc="-90" dirty="0">
                <a:latin typeface="Trebuchet MS"/>
                <a:cs typeface="Trebuchet MS"/>
              </a:rPr>
              <a:t> </a:t>
            </a:r>
            <a:r>
              <a:rPr sz="3950" spc="-35" dirty="0">
                <a:latin typeface="Trebuchet MS"/>
                <a:cs typeface="Trebuchet MS"/>
              </a:rPr>
              <a:t>(ша</a:t>
            </a:r>
            <a:r>
              <a:rPr sz="3950" spc="-35" dirty="0">
                <a:latin typeface="Microsoft Sans Serif"/>
                <a:cs typeface="Microsoft Sans Serif"/>
              </a:rPr>
              <a:t>қ</a:t>
            </a:r>
            <a:r>
              <a:rPr sz="3950" spc="-35" dirty="0">
                <a:latin typeface="Trebuchet MS"/>
                <a:cs typeface="Trebuchet MS"/>
              </a:rPr>
              <a:t>ыру) </a:t>
            </a:r>
            <a:r>
              <a:rPr sz="3950" spc="-10" dirty="0">
                <a:latin typeface="Trebuchet MS"/>
                <a:cs typeface="Trebuchet MS"/>
              </a:rPr>
              <a:t>т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жырымдамасы.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Font typeface="Trebuchet MS"/>
              <a:buChar char="•"/>
            </a:pPr>
            <a:endParaRPr sz="3950">
              <a:latin typeface="Trebuchet MS"/>
              <a:cs typeface="Trebuchet MS"/>
            </a:endParaRPr>
          </a:p>
          <a:p>
            <a:pPr marL="12700" marR="655320" indent="564515">
              <a:lnSpc>
                <a:spcPct val="100000"/>
              </a:lnSpc>
              <a:buChar char="•"/>
              <a:tabLst>
                <a:tab pos="577215" algn="l"/>
              </a:tabLst>
            </a:pPr>
            <a:r>
              <a:rPr sz="3950" dirty="0">
                <a:latin typeface="Trebuchet MS"/>
                <a:cs typeface="Trebuchet MS"/>
              </a:rPr>
              <a:t>Н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тижеге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рау</a:t>
            </a:r>
            <a:r>
              <a:rPr sz="3950" spc="-9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сапасыны</a:t>
            </a:r>
            <a:r>
              <a:rPr sz="3950" spc="-10" dirty="0">
                <a:latin typeface="Microsoft Sans Serif"/>
                <a:cs typeface="Microsoft Sans Serif"/>
              </a:rPr>
              <a:t>ң ә</a:t>
            </a:r>
            <a:r>
              <a:rPr sz="3950" spc="-10" dirty="0">
                <a:latin typeface="Trebuchet MS"/>
                <a:cs typeface="Trebuchet MS"/>
              </a:rPr>
              <a:t>сері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3616" y="3134867"/>
              <a:ext cx="8417052" cy="4908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3227832"/>
              <a:ext cx="8019288" cy="4511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85164"/>
            <a:ext cx="48456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1-</a:t>
            </a:r>
            <a:r>
              <a:rPr spc="-195" dirty="0"/>
              <a:t>қағида.</a:t>
            </a:r>
            <a:r>
              <a:rPr spc="-360" dirty="0"/>
              <a:t> </a:t>
            </a:r>
            <a:r>
              <a:rPr spc="-165" dirty="0"/>
              <a:t>Тактика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8692" y="1574453"/>
            <a:ext cx="11285855" cy="593852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40"/>
              </a:spcBef>
            </a:pPr>
            <a:r>
              <a:rPr sz="4500" b="1" spc="75" dirty="0">
                <a:latin typeface="Arial"/>
                <a:cs typeface="Arial"/>
              </a:rPr>
              <a:t>Тактика</a:t>
            </a:r>
            <a:r>
              <a:rPr sz="4500" b="1" spc="225" dirty="0">
                <a:latin typeface="Arial"/>
                <a:cs typeface="Arial"/>
              </a:rPr>
              <a:t> </a:t>
            </a:r>
            <a:r>
              <a:rPr sz="4500" b="1" spc="-50" dirty="0">
                <a:latin typeface="Arial"/>
                <a:cs typeface="Arial"/>
              </a:rPr>
              <a:t>4</a:t>
            </a:r>
            <a:endParaRPr sz="4500">
              <a:latin typeface="Arial"/>
              <a:cs typeface="Arial"/>
            </a:endParaRPr>
          </a:p>
          <a:p>
            <a:pPr marL="514984" marR="20955" indent="-502284">
              <a:lnSpc>
                <a:spcPts val="4490"/>
              </a:lnSpc>
              <a:spcBef>
                <a:spcPts val="434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26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4:</a:t>
            </a:r>
            <a:r>
              <a:rPr sz="3950" b="1" spc="75" dirty="0">
                <a:latin typeface="Arial"/>
                <a:cs typeface="Arial"/>
              </a:rPr>
              <a:t> </a:t>
            </a:r>
            <a:r>
              <a:rPr sz="3950" dirty="0">
                <a:latin typeface="Trebuchet MS"/>
                <a:cs typeface="Trebuchet MS"/>
              </a:rPr>
              <a:t>Промпты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36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Trebuchet MS"/>
                <a:cs typeface="Trebuchet MS"/>
              </a:rPr>
              <a:t>бірнеше</a:t>
            </a:r>
            <a:r>
              <a:rPr sz="3950" spc="22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аны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тамалары </a:t>
            </a:r>
            <a:r>
              <a:rPr sz="3950" spc="-80" dirty="0">
                <a:latin typeface="Trebuchet MS"/>
                <a:cs typeface="Trebuchet MS"/>
              </a:rPr>
              <a:t>(few-</a:t>
            </a:r>
            <a:r>
              <a:rPr sz="3950" spc="-40" dirty="0">
                <a:latin typeface="Trebuchet MS"/>
                <a:cs typeface="Trebuchet MS"/>
              </a:rPr>
              <a:t>shot</a:t>
            </a:r>
            <a:r>
              <a:rPr sz="3950" spc="-23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prompting)</a:t>
            </a:r>
            <a:endParaRPr sz="3950">
              <a:latin typeface="Trebuchet MS"/>
              <a:cs typeface="Trebuchet MS"/>
            </a:endParaRPr>
          </a:p>
          <a:p>
            <a:pPr marL="514984" marR="440055" indent="-502284">
              <a:lnSpc>
                <a:spcPct val="100000"/>
              </a:lnSpc>
              <a:spcBef>
                <a:spcPts val="294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Тапсырманы</a:t>
            </a:r>
            <a:r>
              <a:rPr sz="3950" spc="-14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тті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орындауды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10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мысалдарын келтірі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  <a:p>
            <a:pPr marL="514984" marR="5080" indent="-502284">
              <a:lnSpc>
                <a:spcPct val="100000"/>
              </a:lnSpc>
              <a:spcBef>
                <a:spcPts val="309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Содан</a:t>
            </a:r>
            <a:r>
              <a:rPr sz="3950" spc="30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кейін</a:t>
            </a:r>
            <a:r>
              <a:rPr sz="3950" spc="300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лгіден</a:t>
            </a:r>
            <a:r>
              <a:rPr sz="3950" spc="300" dirty="0">
                <a:latin typeface="Trebuchet MS"/>
                <a:cs typeface="Trebuchet MS"/>
              </a:rPr>
              <a:t> </a:t>
            </a:r>
            <a:r>
              <a:rPr sz="3950" spc="45" dirty="0">
                <a:latin typeface="Trebuchet MS"/>
                <a:cs typeface="Trebuchet MS"/>
              </a:rPr>
              <a:t>тапсырманы</a:t>
            </a:r>
            <a:r>
              <a:rPr sz="3950" spc="295" dirty="0">
                <a:latin typeface="Trebuchet MS"/>
                <a:cs typeface="Trebuchet MS"/>
              </a:rPr>
              <a:t> </a:t>
            </a:r>
            <a:r>
              <a:rPr sz="3950" spc="35" dirty="0">
                <a:latin typeface="Trebuchet MS"/>
                <a:cs typeface="Trebuchet MS"/>
              </a:rPr>
              <a:t>орындауды </a:t>
            </a:r>
            <a:r>
              <a:rPr sz="3950" spc="-10" dirty="0">
                <a:latin typeface="Trebuchet MS"/>
                <a:cs typeface="Trebuchet MS"/>
              </a:rPr>
              <a:t>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ра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ыз.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116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Тактикалық</a:t>
            </a:r>
            <a:r>
              <a:rPr spc="-240" dirty="0"/>
              <a:t> </a:t>
            </a:r>
            <a:r>
              <a:rPr spc="-25" dirty="0"/>
              <a:t>әдістер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445" y="1885797"/>
            <a:ext cx="50685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75" dirty="0">
                <a:latin typeface="Arial"/>
                <a:cs typeface="Arial"/>
              </a:rPr>
              <a:t>Тактика</a:t>
            </a:r>
            <a:r>
              <a:rPr sz="4500" b="1" spc="204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4.</a:t>
            </a:r>
            <a:r>
              <a:rPr sz="4500" b="1" spc="20" dirty="0">
                <a:latin typeface="Arial"/>
                <a:cs typeface="Arial"/>
              </a:rPr>
              <a:t> </a:t>
            </a:r>
            <a:r>
              <a:rPr sz="4500" b="1" spc="-10" dirty="0">
                <a:latin typeface="Arial"/>
                <a:cs typeface="Arial"/>
              </a:rPr>
              <a:t>Мысал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090" y="3044139"/>
            <a:ext cx="16282669" cy="5060950"/>
          </a:xfrm>
          <a:custGeom>
            <a:avLst/>
            <a:gdLst/>
            <a:ahLst/>
            <a:cxnLst/>
            <a:rect l="l" t="t" r="r" b="b"/>
            <a:pathLst>
              <a:path w="16282669" h="5060950">
                <a:moveTo>
                  <a:pt x="16256139" y="5060784"/>
                </a:moveTo>
                <a:lnTo>
                  <a:pt x="26174" y="5060784"/>
                </a:lnTo>
                <a:lnTo>
                  <a:pt x="22453" y="5060518"/>
                </a:lnTo>
                <a:lnTo>
                  <a:pt x="0" y="5034597"/>
                </a:lnTo>
                <a:lnTo>
                  <a:pt x="0" y="26174"/>
                </a:lnTo>
                <a:lnTo>
                  <a:pt x="26174" y="0"/>
                </a:lnTo>
                <a:lnTo>
                  <a:pt x="16256139" y="0"/>
                </a:lnTo>
                <a:lnTo>
                  <a:pt x="1628231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5008422"/>
                </a:lnTo>
                <a:lnTo>
                  <a:pt x="26174" y="5008422"/>
                </a:lnTo>
                <a:lnTo>
                  <a:pt x="52349" y="5034597"/>
                </a:lnTo>
                <a:lnTo>
                  <a:pt x="16282314" y="5034597"/>
                </a:lnTo>
                <a:lnTo>
                  <a:pt x="16282047" y="5038331"/>
                </a:lnTo>
                <a:lnTo>
                  <a:pt x="16259860" y="5060518"/>
                </a:lnTo>
                <a:lnTo>
                  <a:pt x="16256139" y="5060784"/>
                </a:lnTo>
                <a:close/>
              </a:path>
              <a:path w="16282669" h="506095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6282669" h="5060950">
                <a:moveTo>
                  <a:pt x="1622996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6229965" y="26174"/>
                </a:lnTo>
                <a:lnTo>
                  <a:pt x="16229965" y="52362"/>
                </a:lnTo>
                <a:close/>
              </a:path>
              <a:path w="16282669" h="5060950">
                <a:moveTo>
                  <a:pt x="16229965" y="5034597"/>
                </a:moveTo>
                <a:lnTo>
                  <a:pt x="16229965" y="26174"/>
                </a:lnTo>
                <a:lnTo>
                  <a:pt x="16256139" y="52362"/>
                </a:lnTo>
                <a:lnTo>
                  <a:pt x="16282314" y="52362"/>
                </a:lnTo>
                <a:lnTo>
                  <a:pt x="16282314" y="5008422"/>
                </a:lnTo>
                <a:lnTo>
                  <a:pt x="16256139" y="5008422"/>
                </a:lnTo>
                <a:lnTo>
                  <a:pt x="16229965" y="5034597"/>
                </a:lnTo>
                <a:close/>
              </a:path>
              <a:path w="16282669" h="5060950">
                <a:moveTo>
                  <a:pt x="16282314" y="52362"/>
                </a:moveTo>
                <a:lnTo>
                  <a:pt x="16256139" y="52362"/>
                </a:lnTo>
                <a:lnTo>
                  <a:pt x="16229965" y="26174"/>
                </a:lnTo>
                <a:lnTo>
                  <a:pt x="16282314" y="26174"/>
                </a:lnTo>
                <a:lnTo>
                  <a:pt x="16282314" y="52362"/>
                </a:lnTo>
                <a:close/>
              </a:path>
              <a:path w="16282669" h="5060950">
                <a:moveTo>
                  <a:pt x="52349" y="5034597"/>
                </a:moveTo>
                <a:lnTo>
                  <a:pt x="26174" y="5008422"/>
                </a:lnTo>
                <a:lnTo>
                  <a:pt x="52349" y="5008422"/>
                </a:lnTo>
                <a:lnTo>
                  <a:pt x="52349" y="5034597"/>
                </a:lnTo>
                <a:close/>
              </a:path>
              <a:path w="16282669" h="5060950">
                <a:moveTo>
                  <a:pt x="16229965" y="5034597"/>
                </a:moveTo>
                <a:lnTo>
                  <a:pt x="52349" y="5034597"/>
                </a:lnTo>
                <a:lnTo>
                  <a:pt x="52349" y="5008422"/>
                </a:lnTo>
                <a:lnTo>
                  <a:pt x="16229965" y="5008422"/>
                </a:lnTo>
                <a:lnTo>
                  <a:pt x="16229965" y="5034597"/>
                </a:lnTo>
                <a:close/>
              </a:path>
              <a:path w="16282669" h="5060950">
                <a:moveTo>
                  <a:pt x="16282314" y="5034597"/>
                </a:moveTo>
                <a:lnTo>
                  <a:pt x="16229965" y="5034597"/>
                </a:lnTo>
                <a:lnTo>
                  <a:pt x="16256139" y="5008422"/>
                </a:lnTo>
                <a:lnTo>
                  <a:pt x="16282314" y="5008422"/>
                </a:lnTo>
                <a:lnTo>
                  <a:pt x="16282314" y="503459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9510" y="3098254"/>
            <a:ext cx="11420475" cy="493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Промпт</a:t>
            </a:r>
            <a:r>
              <a:rPr sz="2300" spc="1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Сізді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30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міндеті</a:t>
            </a:r>
            <a:r>
              <a:rPr sz="2300" spc="5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із</a:t>
            </a:r>
            <a:r>
              <a:rPr sz="2300" spc="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2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сол</a:t>
            </a:r>
            <a:r>
              <a:rPr sz="2300" spc="2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стильде</a:t>
            </a:r>
            <a:r>
              <a:rPr sz="2300" spc="2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жауап</a:t>
            </a:r>
            <a:r>
              <a:rPr sz="2300" spc="2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беру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.&lt;бала&gt;:</a:t>
            </a:r>
            <a:r>
              <a:rPr sz="2300" spc="3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Ма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ан</a:t>
            </a:r>
            <a:r>
              <a:rPr sz="2300" spc="3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шыдамдылы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450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таныт.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300000"/>
              </a:lnSpc>
            </a:pP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&lt;ата&gt;:</a:t>
            </a:r>
            <a:r>
              <a:rPr sz="2300" spc="2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Е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31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тере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320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ал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апты</a:t>
            </a:r>
            <a:r>
              <a:rPr sz="2300" spc="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кесіп</a:t>
            </a:r>
            <a:r>
              <a:rPr sz="2300" spc="2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5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тетін</a:t>
            </a:r>
            <a:r>
              <a:rPr sz="2300" spc="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зен</a:t>
            </a:r>
            <a:r>
              <a:rPr sz="2300" spc="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арапайым</a:t>
            </a:r>
            <a:r>
              <a:rPr sz="2300" spc="2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60" dirty="0">
                <a:solidFill>
                  <a:srgbClr val="EC200B"/>
                </a:solidFill>
                <a:latin typeface="Trebuchet MS"/>
                <a:cs typeface="Trebuchet MS"/>
              </a:rPr>
              <a:t>бастаудан</a:t>
            </a:r>
            <a:r>
              <a:rPr sz="2300" spc="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а</a:t>
            </a:r>
            <a:r>
              <a:rPr sz="2300" spc="5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ады;</a:t>
            </a:r>
            <a:r>
              <a:rPr sz="2300" spc="2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е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320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лы </a:t>
            </a: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симфония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бір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60" dirty="0">
                <a:solidFill>
                  <a:srgbClr val="EC200B"/>
                </a:solidFill>
                <a:latin typeface="Trebuchet MS"/>
                <a:cs typeface="Trebuchet MS"/>
              </a:rPr>
              <a:t>нотадан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60" dirty="0">
                <a:solidFill>
                  <a:srgbClr val="EC200B"/>
                </a:solidFill>
                <a:latin typeface="Trebuchet MS"/>
                <a:cs typeface="Trebuchet MS"/>
              </a:rPr>
              <a:t>басталады;</a:t>
            </a:r>
            <a:r>
              <a:rPr sz="2300" spc="1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е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27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2300" spc="5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рделі</a:t>
            </a:r>
            <a:r>
              <a:rPr sz="2300" spc="1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гобелен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бір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жіптен</a:t>
            </a:r>
            <a:r>
              <a:rPr sz="2300" spc="1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50" dirty="0">
                <a:solidFill>
                  <a:srgbClr val="EC200B"/>
                </a:solidFill>
                <a:latin typeface="Trebuchet MS"/>
                <a:cs typeface="Trebuchet MS"/>
              </a:rPr>
              <a:t>басталады.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55" dirty="0">
                <a:solidFill>
                  <a:srgbClr val="EC200B"/>
                </a:solidFill>
                <a:latin typeface="Trebuchet MS"/>
                <a:cs typeface="Trebuchet MS"/>
              </a:rPr>
              <a:t>&lt;бала&gt;:</a:t>
            </a:r>
            <a:r>
              <a:rPr sz="2300" spc="3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Ма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ан</a:t>
            </a:r>
            <a:r>
              <a:rPr sz="2300" spc="3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табандылы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ққ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</a:t>
            </a:r>
            <a:r>
              <a:rPr sz="2300" spc="3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йретші.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9003792"/>
            <a:ext cx="13024104" cy="18409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8888" y="8193023"/>
            <a:ext cx="3633470" cy="43751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80"/>
              </a:spcBef>
            </a:pPr>
            <a:r>
              <a:rPr sz="2600" spc="-65" dirty="0">
                <a:latin typeface="Verdana"/>
                <a:cs typeface="Verdana"/>
              </a:rPr>
              <a:t>Модельдің</a:t>
            </a:r>
            <a:r>
              <a:rPr sz="2600" spc="-9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жауабы: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21" y="141731"/>
            <a:ext cx="1257554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650" spc="-165" dirty="0">
                <a:solidFill>
                  <a:srgbClr val="EC200B"/>
                </a:solidFill>
              </a:rPr>
              <a:t>Принцип</a:t>
            </a:r>
            <a:r>
              <a:rPr sz="5650" spc="-500" dirty="0">
                <a:solidFill>
                  <a:srgbClr val="EC200B"/>
                </a:solidFill>
              </a:rPr>
              <a:t> </a:t>
            </a:r>
            <a:r>
              <a:rPr sz="5650" spc="-75" dirty="0">
                <a:solidFill>
                  <a:srgbClr val="EC200B"/>
                </a:solidFill>
              </a:rPr>
              <a:t>2:</a:t>
            </a:r>
            <a:r>
              <a:rPr sz="5650" spc="-520" dirty="0">
                <a:solidFill>
                  <a:srgbClr val="EC200B"/>
                </a:solidFill>
              </a:rPr>
              <a:t> </a:t>
            </a:r>
            <a:r>
              <a:rPr sz="5650" dirty="0"/>
              <a:t>Үлгіге</a:t>
            </a:r>
            <a:r>
              <a:rPr sz="5650" spc="5" dirty="0"/>
              <a:t> </a:t>
            </a:r>
            <a:r>
              <a:rPr sz="5650" spc="-10" dirty="0"/>
              <a:t>«ойлануға» </a:t>
            </a:r>
            <a:r>
              <a:rPr sz="5650" dirty="0"/>
              <a:t>уақыт</a:t>
            </a:r>
            <a:r>
              <a:rPr sz="5650" spc="-135" dirty="0"/>
              <a:t> </a:t>
            </a:r>
            <a:r>
              <a:rPr sz="5650" spc="-10" dirty="0"/>
              <a:t>беріңіз</a:t>
            </a:r>
            <a:endParaRPr sz="5650"/>
          </a:p>
        </p:txBody>
      </p:sp>
      <p:sp>
        <p:nvSpPr>
          <p:cNvPr id="3" name="object 3"/>
          <p:cNvSpPr txBox="1"/>
          <p:nvPr/>
        </p:nvSpPr>
        <p:spPr>
          <a:xfrm>
            <a:off x="1023594" y="2685186"/>
            <a:ext cx="17656810" cy="297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1-тактика</a:t>
            </a:r>
            <a:r>
              <a:rPr sz="3950" dirty="0">
                <a:latin typeface="Microsoft Sans Serif"/>
                <a:cs typeface="Microsoft Sans Serif"/>
              </a:rPr>
              <a:t>:</a:t>
            </a:r>
            <a:r>
              <a:rPr sz="3950" spc="17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Тапсырманы</a:t>
            </a:r>
            <a:r>
              <a:rPr sz="3950" spc="17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орындау</a:t>
            </a:r>
            <a:r>
              <a:rPr sz="3950" spc="18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үшін</a:t>
            </a:r>
            <a:r>
              <a:rPr sz="3950" spc="17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қажетті</a:t>
            </a:r>
            <a:r>
              <a:rPr sz="3950" spc="17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қадамдарды</a:t>
            </a:r>
            <a:r>
              <a:rPr sz="3950" spc="175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көрсетіңіз</a:t>
            </a:r>
            <a:endParaRPr sz="3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425"/>
              </a:spcBef>
              <a:buFont typeface="Trebuchet MS"/>
              <a:buChar char="•"/>
            </a:pPr>
            <a:endParaRPr sz="3950">
              <a:latin typeface="Microsoft Sans Serif"/>
              <a:cs typeface="Microsoft Sans Serif"/>
            </a:endParaRPr>
          </a:p>
          <a:p>
            <a:pPr marL="514984" marR="5080" indent="-502284">
              <a:lnSpc>
                <a:spcPct val="100899"/>
              </a:lnSpc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2-тактика:</a:t>
            </a:r>
            <a:r>
              <a:rPr sz="3950" b="1" spc="155" dirty="0">
                <a:latin typeface="Arial"/>
                <a:cs typeface="Arial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қорытынды</a:t>
            </a:r>
            <a:r>
              <a:rPr sz="3950" spc="204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жасамас</a:t>
            </a:r>
            <a:r>
              <a:rPr sz="3950" spc="204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бұрын</a:t>
            </a:r>
            <a:r>
              <a:rPr sz="3950" spc="20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модельден</a:t>
            </a:r>
            <a:r>
              <a:rPr sz="3950" spc="200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өз</a:t>
            </a:r>
            <a:r>
              <a:rPr sz="3950" spc="195" dirty="0">
                <a:latin typeface="Microsoft Sans Serif"/>
                <a:cs typeface="Microsoft Sans Serif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шешімін</a:t>
            </a:r>
            <a:r>
              <a:rPr sz="3950" spc="200" dirty="0">
                <a:latin typeface="Microsoft Sans Serif"/>
                <a:cs typeface="Microsoft Sans Serif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әзірлеуін сұраңыз</a:t>
            </a:r>
            <a:r>
              <a:rPr sz="3950" spc="-10" dirty="0">
                <a:latin typeface="Trebuchet MS"/>
                <a:cs typeface="Trebuchet MS"/>
              </a:rPr>
              <a:t>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21" y="142697"/>
            <a:ext cx="888238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Принцип</a:t>
            </a:r>
            <a:r>
              <a:rPr spc="-660" dirty="0"/>
              <a:t> </a:t>
            </a:r>
            <a:r>
              <a:rPr spc="-35" dirty="0"/>
              <a:t>2.</a:t>
            </a:r>
            <a:r>
              <a:rPr spc="-459" dirty="0"/>
              <a:t> </a:t>
            </a:r>
            <a:r>
              <a:rPr dirty="0"/>
              <a:t>Тактикалық</a:t>
            </a:r>
            <a:r>
              <a:rPr spc="-260" dirty="0"/>
              <a:t> </a:t>
            </a:r>
            <a:r>
              <a:rPr spc="-10" dirty="0"/>
              <a:t>әдістер</a:t>
            </a:r>
          </a:p>
        </p:txBody>
      </p:sp>
      <p:sp>
        <p:nvSpPr>
          <p:cNvPr id="3" name="object 3"/>
          <p:cNvSpPr/>
          <p:nvPr/>
        </p:nvSpPr>
        <p:spPr>
          <a:xfrm>
            <a:off x="1072451" y="3374009"/>
            <a:ext cx="9239250" cy="6878955"/>
          </a:xfrm>
          <a:custGeom>
            <a:avLst/>
            <a:gdLst/>
            <a:ahLst/>
            <a:cxnLst/>
            <a:rect l="l" t="t" r="r" b="b"/>
            <a:pathLst>
              <a:path w="9239250" h="6878955">
                <a:moveTo>
                  <a:pt x="9212719" y="6878332"/>
                </a:moveTo>
                <a:lnTo>
                  <a:pt x="26174" y="6878332"/>
                </a:lnTo>
                <a:lnTo>
                  <a:pt x="22453" y="6878065"/>
                </a:lnTo>
                <a:lnTo>
                  <a:pt x="0" y="6852145"/>
                </a:lnTo>
                <a:lnTo>
                  <a:pt x="0" y="26174"/>
                </a:lnTo>
                <a:lnTo>
                  <a:pt x="26174" y="0"/>
                </a:lnTo>
                <a:lnTo>
                  <a:pt x="9212719" y="0"/>
                </a:lnTo>
                <a:lnTo>
                  <a:pt x="923889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825970"/>
                </a:lnTo>
                <a:lnTo>
                  <a:pt x="26174" y="6825970"/>
                </a:lnTo>
                <a:lnTo>
                  <a:pt x="52349" y="6852145"/>
                </a:lnTo>
                <a:lnTo>
                  <a:pt x="9238894" y="6852145"/>
                </a:lnTo>
                <a:lnTo>
                  <a:pt x="9238627" y="6855879"/>
                </a:lnTo>
                <a:lnTo>
                  <a:pt x="9216440" y="6878065"/>
                </a:lnTo>
                <a:lnTo>
                  <a:pt x="9212719" y="6878332"/>
                </a:lnTo>
                <a:close/>
              </a:path>
              <a:path w="9239250" h="687895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9239250" h="6878955">
                <a:moveTo>
                  <a:pt x="9186544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9186544" y="26174"/>
                </a:lnTo>
                <a:lnTo>
                  <a:pt x="9186544" y="52362"/>
                </a:lnTo>
                <a:close/>
              </a:path>
              <a:path w="9239250" h="6878955">
                <a:moveTo>
                  <a:pt x="9186544" y="6852145"/>
                </a:moveTo>
                <a:lnTo>
                  <a:pt x="9186544" y="26174"/>
                </a:lnTo>
                <a:lnTo>
                  <a:pt x="9212719" y="52362"/>
                </a:lnTo>
                <a:lnTo>
                  <a:pt x="9238894" y="52362"/>
                </a:lnTo>
                <a:lnTo>
                  <a:pt x="9238894" y="6825970"/>
                </a:lnTo>
                <a:lnTo>
                  <a:pt x="9212719" y="6825970"/>
                </a:lnTo>
                <a:lnTo>
                  <a:pt x="9186544" y="6852145"/>
                </a:lnTo>
                <a:close/>
              </a:path>
              <a:path w="9239250" h="6878955">
                <a:moveTo>
                  <a:pt x="9238894" y="52362"/>
                </a:moveTo>
                <a:lnTo>
                  <a:pt x="9212719" y="52362"/>
                </a:lnTo>
                <a:lnTo>
                  <a:pt x="9186544" y="26174"/>
                </a:lnTo>
                <a:lnTo>
                  <a:pt x="9238894" y="26174"/>
                </a:lnTo>
                <a:lnTo>
                  <a:pt x="9238894" y="52362"/>
                </a:lnTo>
                <a:close/>
              </a:path>
              <a:path w="9239250" h="6878955">
                <a:moveTo>
                  <a:pt x="52349" y="6852145"/>
                </a:moveTo>
                <a:lnTo>
                  <a:pt x="26174" y="6825970"/>
                </a:lnTo>
                <a:lnTo>
                  <a:pt x="52349" y="6825970"/>
                </a:lnTo>
                <a:lnTo>
                  <a:pt x="52349" y="6852145"/>
                </a:lnTo>
                <a:close/>
              </a:path>
              <a:path w="9239250" h="6878955">
                <a:moveTo>
                  <a:pt x="9186544" y="6852145"/>
                </a:moveTo>
                <a:lnTo>
                  <a:pt x="52349" y="6852145"/>
                </a:lnTo>
                <a:lnTo>
                  <a:pt x="52349" y="6825970"/>
                </a:lnTo>
                <a:lnTo>
                  <a:pt x="9186544" y="6825970"/>
                </a:lnTo>
                <a:lnTo>
                  <a:pt x="9186544" y="6852145"/>
                </a:lnTo>
                <a:close/>
              </a:path>
              <a:path w="9239250" h="6878955">
                <a:moveTo>
                  <a:pt x="9238894" y="6852145"/>
                </a:moveTo>
                <a:lnTo>
                  <a:pt x="9186544" y="6852145"/>
                </a:lnTo>
                <a:lnTo>
                  <a:pt x="9212719" y="6825970"/>
                </a:lnTo>
                <a:lnTo>
                  <a:pt x="9238894" y="6825970"/>
                </a:lnTo>
                <a:lnTo>
                  <a:pt x="9238894" y="68521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8951" y="3403993"/>
            <a:ext cx="8870315" cy="675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dirty="0">
                <a:latin typeface="Trebuchet MS"/>
                <a:cs typeface="Trebuchet MS"/>
              </a:rPr>
              <a:t>текст</a:t>
            </a:r>
            <a:r>
              <a:rPr sz="3550" spc="40" dirty="0">
                <a:latin typeface="Trebuchet MS"/>
                <a:cs typeface="Trebuchet MS"/>
              </a:rPr>
              <a:t> </a:t>
            </a:r>
            <a:r>
              <a:rPr sz="3550" spc="-60" dirty="0">
                <a:latin typeface="Trebuchet MS"/>
                <a:cs typeface="Trebuchet MS"/>
              </a:rPr>
              <a:t>=</a:t>
            </a:r>
            <a:endParaRPr sz="3550">
              <a:latin typeface="Trebuchet MS"/>
              <a:cs typeface="Trebuchet MS"/>
            </a:endParaRPr>
          </a:p>
          <a:p>
            <a:pPr marL="12700" marR="5080">
              <a:lnSpc>
                <a:spcPts val="3790"/>
              </a:lnSpc>
              <a:spcBef>
                <a:spcPts val="3320"/>
              </a:spcBef>
            </a:pPr>
            <a:r>
              <a:rPr sz="3550" dirty="0">
                <a:latin typeface="Trebuchet MS"/>
                <a:cs typeface="Trebuchet MS"/>
              </a:rPr>
              <a:t>С</a:t>
            </a:r>
            <a:r>
              <a:rPr sz="3550" dirty="0">
                <a:latin typeface="Microsoft Sans Serif"/>
                <a:cs typeface="Microsoft Sans Serif"/>
              </a:rPr>
              <a:t>ү</a:t>
            </a:r>
            <a:r>
              <a:rPr sz="3550" dirty="0">
                <a:latin typeface="Trebuchet MS"/>
                <a:cs typeface="Trebuchet MS"/>
              </a:rPr>
              <a:t>йкімді</a:t>
            </a:r>
            <a:r>
              <a:rPr sz="3550" spc="-10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ауылда</a:t>
            </a:r>
            <a:r>
              <a:rPr sz="3550" spc="-10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а</a:t>
            </a:r>
            <a:r>
              <a:rPr sz="3550" dirty="0">
                <a:latin typeface="Microsoft Sans Serif"/>
                <a:cs typeface="Microsoft Sans Serif"/>
              </a:rPr>
              <a:t>ғ</a:t>
            </a:r>
            <a:r>
              <a:rPr sz="3550" dirty="0">
                <a:latin typeface="Trebuchet MS"/>
                <a:cs typeface="Trebuchet MS"/>
              </a:rPr>
              <a:t>айынды</a:t>
            </a:r>
            <a:r>
              <a:rPr sz="3550" spc="-10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Джек</a:t>
            </a:r>
            <a:r>
              <a:rPr sz="3550" spc="-105" dirty="0">
                <a:latin typeface="Trebuchet MS"/>
                <a:cs typeface="Trebuchet MS"/>
              </a:rPr>
              <a:t> </a:t>
            </a:r>
            <a:r>
              <a:rPr sz="3550" spc="-25" dirty="0">
                <a:latin typeface="Trebuchet MS"/>
                <a:cs typeface="Trebuchet MS"/>
              </a:rPr>
              <a:t>пен </a:t>
            </a:r>
            <a:r>
              <a:rPr sz="3550" dirty="0">
                <a:latin typeface="Trebuchet MS"/>
                <a:cs typeface="Trebuchet MS"/>
              </a:rPr>
              <a:t>Джил</a:t>
            </a:r>
            <a:r>
              <a:rPr sz="3550" spc="-8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т</a:t>
            </a:r>
            <a:r>
              <a:rPr sz="3550" dirty="0">
                <a:latin typeface="Microsoft Sans Serif"/>
                <a:cs typeface="Microsoft Sans Serif"/>
              </a:rPr>
              <a:t>ө</a:t>
            </a:r>
            <a:r>
              <a:rPr sz="3550" dirty="0">
                <a:latin typeface="Trebuchet MS"/>
                <a:cs typeface="Trebuchet MS"/>
              </a:rPr>
              <a:t>бе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басында</a:t>
            </a:r>
            <a:r>
              <a:rPr sz="3550" dirty="0">
                <a:latin typeface="Microsoft Sans Serif"/>
                <a:cs typeface="Microsoft Sans Serif"/>
              </a:rPr>
              <a:t>ғ</a:t>
            </a:r>
            <a:r>
              <a:rPr sz="3550" dirty="0">
                <a:latin typeface="Trebuchet MS"/>
                <a:cs typeface="Trebuchet MS"/>
              </a:rPr>
              <a:t>ы</a:t>
            </a:r>
            <a:r>
              <a:rPr sz="3550" spc="-85" dirty="0">
                <a:latin typeface="Trebuchet MS"/>
                <a:cs typeface="Trebuchet MS"/>
              </a:rPr>
              <a:t> </a:t>
            </a:r>
            <a:r>
              <a:rPr sz="3550" spc="-85" dirty="0">
                <a:latin typeface="Microsoft Sans Serif"/>
                <a:cs typeface="Microsoft Sans Serif"/>
              </a:rPr>
              <a:t>құ</a:t>
            </a:r>
            <a:r>
              <a:rPr sz="3550" spc="-85" dirty="0">
                <a:latin typeface="Trebuchet MS"/>
                <a:cs typeface="Trebuchet MS"/>
              </a:rPr>
              <a:t>ды</a:t>
            </a:r>
            <a:r>
              <a:rPr sz="3550" spc="-85" dirty="0">
                <a:latin typeface="Microsoft Sans Serif"/>
                <a:cs typeface="Microsoft Sans Serif"/>
              </a:rPr>
              <a:t>қ</a:t>
            </a:r>
            <a:r>
              <a:rPr sz="3550" spc="-85" dirty="0">
                <a:latin typeface="Trebuchet MS"/>
                <a:cs typeface="Trebuchet MS"/>
              </a:rPr>
              <a:t>тан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су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spc="-25" dirty="0">
                <a:latin typeface="Trebuchet MS"/>
                <a:cs typeface="Trebuchet MS"/>
              </a:rPr>
              <a:t>алу </a:t>
            </a:r>
            <a:r>
              <a:rPr sz="3550" dirty="0">
                <a:latin typeface="Microsoft Sans Serif"/>
                <a:cs typeface="Microsoft Sans Serif"/>
              </a:rPr>
              <a:t>ү</a:t>
            </a:r>
            <a:r>
              <a:rPr sz="3550" dirty="0">
                <a:latin typeface="Trebuchet MS"/>
                <a:cs typeface="Trebuchet MS"/>
              </a:rPr>
              <a:t>шін</a:t>
            </a:r>
            <a:r>
              <a:rPr sz="3550" spc="-114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жол</a:t>
            </a:r>
            <a:r>
              <a:rPr sz="3550" dirty="0">
                <a:latin typeface="Microsoft Sans Serif"/>
                <a:cs typeface="Microsoft Sans Serif"/>
              </a:rPr>
              <a:t>ғ</a:t>
            </a:r>
            <a:r>
              <a:rPr sz="3550" dirty="0">
                <a:latin typeface="Trebuchet MS"/>
                <a:cs typeface="Trebuchet MS"/>
              </a:rPr>
              <a:t>а</a:t>
            </a:r>
            <a:r>
              <a:rPr sz="3550" spc="-114" dirty="0">
                <a:latin typeface="Trebuchet MS"/>
                <a:cs typeface="Trebuchet MS"/>
              </a:rPr>
              <a:t> </a:t>
            </a:r>
            <a:r>
              <a:rPr sz="3550" spc="-35" dirty="0">
                <a:latin typeface="Trebuchet MS"/>
                <a:cs typeface="Trebuchet MS"/>
              </a:rPr>
              <a:t>шы</a:t>
            </a:r>
            <a:r>
              <a:rPr sz="3550" spc="-35" dirty="0">
                <a:latin typeface="Microsoft Sans Serif"/>
                <a:cs typeface="Microsoft Sans Serif"/>
              </a:rPr>
              <a:t>қ</a:t>
            </a:r>
            <a:r>
              <a:rPr sz="3550" spc="-35" dirty="0">
                <a:latin typeface="Trebuchet MS"/>
                <a:cs typeface="Trebuchet MS"/>
              </a:rPr>
              <a:t>ты.</a:t>
            </a:r>
            <a:r>
              <a:rPr sz="3550" spc="-11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Олар</a:t>
            </a:r>
            <a:r>
              <a:rPr sz="3550" spc="-110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к</a:t>
            </a:r>
            <a:r>
              <a:rPr sz="3550" spc="-10" dirty="0">
                <a:latin typeface="Microsoft Sans Serif"/>
                <a:cs typeface="Microsoft Sans Serif"/>
              </a:rPr>
              <a:t>ө</a:t>
            </a:r>
            <a:r>
              <a:rPr sz="3550" spc="-10" dirty="0">
                <a:latin typeface="Trebuchet MS"/>
                <a:cs typeface="Trebuchet MS"/>
              </a:rPr>
              <a:t>теріліп, </a:t>
            </a:r>
            <a:r>
              <a:rPr sz="3550" spc="-30" dirty="0">
                <a:latin typeface="Microsoft Sans Serif"/>
                <a:cs typeface="Microsoft Sans Serif"/>
              </a:rPr>
              <a:t>қ</a:t>
            </a:r>
            <a:r>
              <a:rPr sz="3550" spc="-30" dirty="0">
                <a:latin typeface="Trebuchet MS"/>
                <a:cs typeface="Trebuchet MS"/>
              </a:rPr>
              <a:t>уанышпен</a:t>
            </a:r>
            <a:r>
              <a:rPr sz="3550" spc="-130" dirty="0">
                <a:latin typeface="Trebuchet MS"/>
                <a:cs typeface="Trebuchet MS"/>
              </a:rPr>
              <a:t> </a:t>
            </a:r>
            <a:r>
              <a:rPr sz="3550" dirty="0">
                <a:latin typeface="Microsoft Sans Serif"/>
                <a:cs typeface="Microsoft Sans Serif"/>
              </a:rPr>
              <a:t>ә</a:t>
            </a:r>
            <a:r>
              <a:rPr sz="3550" dirty="0">
                <a:latin typeface="Trebuchet MS"/>
                <a:cs typeface="Trebuchet MS"/>
              </a:rPr>
              <a:t>н</a:t>
            </a:r>
            <a:r>
              <a:rPr sz="3550" spc="-12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айтып</a:t>
            </a:r>
            <a:r>
              <a:rPr sz="3550" spc="-130" dirty="0">
                <a:latin typeface="Trebuchet MS"/>
                <a:cs typeface="Trebuchet MS"/>
              </a:rPr>
              <a:t> </a:t>
            </a:r>
            <a:r>
              <a:rPr sz="3550" spc="-30" dirty="0">
                <a:latin typeface="Trebuchet MS"/>
                <a:cs typeface="Trebuchet MS"/>
              </a:rPr>
              <a:t>жат</a:t>
            </a:r>
            <a:r>
              <a:rPr sz="3550" spc="-30" dirty="0">
                <a:latin typeface="Microsoft Sans Serif"/>
                <a:cs typeface="Microsoft Sans Serif"/>
              </a:rPr>
              <a:t>қ</a:t>
            </a:r>
            <a:r>
              <a:rPr sz="3550" spc="-30" dirty="0">
                <a:latin typeface="Trebuchet MS"/>
                <a:cs typeface="Trebuchet MS"/>
              </a:rPr>
              <a:t>анда,</a:t>
            </a:r>
            <a:r>
              <a:rPr sz="3550" spc="-125" dirty="0">
                <a:latin typeface="Trebuchet MS"/>
                <a:cs typeface="Trebuchet MS"/>
              </a:rPr>
              <a:t> </a:t>
            </a:r>
            <a:r>
              <a:rPr sz="3550" spc="-20" dirty="0">
                <a:latin typeface="Trebuchet MS"/>
                <a:cs typeface="Trebuchet MS"/>
              </a:rPr>
              <a:t>апат </a:t>
            </a:r>
            <a:r>
              <a:rPr sz="3550" dirty="0">
                <a:latin typeface="Trebuchet MS"/>
                <a:cs typeface="Trebuchet MS"/>
              </a:rPr>
              <a:t>болды:</a:t>
            </a:r>
            <a:r>
              <a:rPr sz="3550" spc="-114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Джек</a:t>
            </a:r>
            <a:r>
              <a:rPr sz="3550" spc="-120" dirty="0">
                <a:latin typeface="Trebuchet MS"/>
                <a:cs typeface="Trebuchet MS"/>
              </a:rPr>
              <a:t> </a:t>
            </a:r>
            <a:r>
              <a:rPr sz="3550" spc="-40" dirty="0">
                <a:latin typeface="Trebuchet MS"/>
                <a:cs typeface="Trebuchet MS"/>
              </a:rPr>
              <a:t>тас</a:t>
            </a:r>
            <a:r>
              <a:rPr sz="3550" spc="-40" dirty="0">
                <a:latin typeface="Microsoft Sans Serif"/>
                <a:cs typeface="Microsoft Sans Serif"/>
              </a:rPr>
              <a:t>қ</a:t>
            </a:r>
            <a:r>
              <a:rPr sz="3550" spc="-40" dirty="0">
                <a:latin typeface="Trebuchet MS"/>
                <a:cs typeface="Trebuchet MS"/>
              </a:rPr>
              <a:t>а</a:t>
            </a:r>
            <a:r>
              <a:rPr sz="3550" spc="-12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шалынып,</a:t>
            </a:r>
            <a:r>
              <a:rPr sz="3550" spc="-114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е</a:t>
            </a:r>
            <a:r>
              <a:rPr sz="3550" spc="-10" dirty="0">
                <a:latin typeface="Microsoft Sans Serif"/>
                <a:cs typeface="Microsoft Sans Serif"/>
              </a:rPr>
              <a:t>ң</a:t>
            </a:r>
            <a:r>
              <a:rPr sz="3550" spc="-10" dirty="0">
                <a:latin typeface="Trebuchet MS"/>
                <a:cs typeface="Trebuchet MS"/>
              </a:rPr>
              <a:t>іспен </a:t>
            </a:r>
            <a:r>
              <a:rPr sz="3550" dirty="0">
                <a:latin typeface="Trebuchet MS"/>
                <a:cs typeface="Trebuchet MS"/>
              </a:rPr>
              <a:t>т</a:t>
            </a:r>
            <a:r>
              <a:rPr sz="3550" dirty="0">
                <a:latin typeface="Microsoft Sans Serif"/>
                <a:cs typeface="Microsoft Sans Serif"/>
              </a:rPr>
              <a:t>ө</a:t>
            </a:r>
            <a:r>
              <a:rPr sz="3550" dirty="0">
                <a:latin typeface="Trebuchet MS"/>
                <a:cs typeface="Trebuchet MS"/>
              </a:rPr>
              <a:t>мен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spc="-35" dirty="0">
                <a:latin typeface="Microsoft Sans Serif"/>
                <a:cs typeface="Microsoft Sans Serif"/>
              </a:rPr>
              <a:t>қ</a:t>
            </a:r>
            <a:r>
              <a:rPr sz="3550" spc="-35" dirty="0">
                <a:latin typeface="Trebuchet MS"/>
                <a:cs typeface="Trebuchet MS"/>
              </a:rPr>
              <a:t>арай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домалап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кетті,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оны</a:t>
            </a:r>
            <a:r>
              <a:rPr sz="3550" dirty="0">
                <a:latin typeface="Microsoft Sans Serif"/>
                <a:cs typeface="Microsoft Sans Serif"/>
              </a:rPr>
              <a:t>ң</a:t>
            </a:r>
            <a:r>
              <a:rPr sz="3550" spc="-5" dirty="0">
                <a:latin typeface="Microsoft Sans Serif"/>
                <a:cs typeface="Microsoft Sans Serif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артынан </a:t>
            </a:r>
            <a:r>
              <a:rPr sz="3550" dirty="0">
                <a:latin typeface="Trebuchet MS"/>
                <a:cs typeface="Trebuchet MS"/>
              </a:rPr>
              <a:t>Джил</a:t>
            </a:r>
            <a:r>
              <a:rPr sz="3550" spc="-7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келді.</a:t>
            </a:r>
            <a:r>
              <a:rPr sz="3550" spc="-7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Кішкентай</a:t>
            </a:r>
            <a:r>
              <a:rPr sz="3550" spc="-70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жара</a:t>
            </a:r>
            <a:r>
              <a:rPr sz="3550" spc="-10" dirty="0">
                <a:latin typeface="Microsoft Sans Serif"/>
                <a:cs typeface="Microsoft Sans Serif"/>
              </a:rPr>
              <a:t>қ</a:t>
            </a:r>
            <a:r>
              <a:rPr sz="3550" spc="-10" dirty="0">
                <a:latin typeface="Trebuchet MS"/>
                <a:cs typeface="Trebuchet MS"/>
              </a:rPr>
              <a:t>аттарына </a:t>
            </a:r>
            <a:r>
              <a:rPr sz="3550" spc="-30" dirty="0">
                <a:latin typeface="Microsoft Sans Serif"/>
                <a:cs typeface="Microsoft Sans Serif"/>
              </a:rPr>
              <a:t>қ</a:t>
            </a:r>
            <a:r>
              <a:rPr sz="3550" spc="-30" dirty="0">
                <a:latin typeface="Trebuchet MS"/>
                <a:cs typeface="Trebuchet MS"/>
              </a:rPr>
              <a:t>арамастан,</a:t>
            </a:r>
            <a:r>
              <a:rPr sz="3550" spc="-170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ерлі-</a:t>
            </a:r>
            <a:r>
              <a:rPr sz="3550" dirty="0">
                <a:latin typeface="Trebuchet MS"/>
                <a:cs typeface="Trebuchet MS"/>
              </a:rPr>
              <a:t>зайыптылар</a:t>
            </a:r>
            <a:r>
              <a:rPr sz="3550" spc="-165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Microsoft Sans Serif"/>
                <a:cs typeface="Microsoft Sans Serif"/>
              </a:rPr>
              <a:t>ү</a:t>
            </a:r>
            <a:r>
              <a:rPr sz="3550" spc="-10" dirty="0">
                <a:latin typeface="Trebuchet MS"/>
                <a:cs typeface="Trebuchet MS"/>
              </a:rPr>
              <a:t>йлеріне </a:t>
            </a:r>
            <a:r>
              <a:rPr sz="3550" dirty="0">
                <a:latin typeface="Trebuchet MS"/>
                <a:cs typeface="Trebuchet MS"/>
              </a:rPr>
              <a:t>ж</a:t>
            </a:r>
            <a:r>
              <a:rPr sz="3550" dirty="0">
                <a:latin typeface="Microsoft Sans Serif"/>
                <a:cs typeface="Microsoft Sans Serif"/>
              </a:rPr>
              <a:t>ұ</a:t>
            </a:r>
            <a:r>
              <a:rPr sz="3550" dirty="0">
                <a:latin typeface="Trebuchet MS"/>
                <a:cs typeface="Trebuchet MS"/>
              </a:rPr>
              <a:t>баныш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35" dirty="0">
                <a:latin typeface="Microsoft Sans Serif"/>
                <a:cs typeface="Microsoft Sans Serif"/>
              </a:rPr>
              <a:t>құ</a:t>
            </a:r>
            <a:r>
              <a:rPr sz="3550" spc="-35" dirty="0">
                <a:latin typeface="Trebuchet MS"/>
                <a:cs typeface="Trebuchet MS"/>
              </a:rPr>
              <a:t>ша</a:t>
            </a:r>
            <a:r>
              <a:rPr sz="3550" spc="-35" dirty="0">
                <a:latin typeface="Microsoft Sans Serif"/>
                <a:cs typeface="Microsoft Sans Serif"/>
              </a:rPr>
              <a:t>ғ</a:t>
            </a:r>
            <a:r>
              <a:rPr sz="3550" spc="-35" dirty="0">
                <a:latin typeface="Trebuchet MS"/>
                <a:cs typeface="Trebuchet MS"/>
              </a:rPr>
              <a:t>ында</a:t>
            </a:r>
            <a:r>
              <a:rPr sz="3550" spc="-155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оралды.</a:t>
            </a:r>
            <a:endParaRPr sz="3550">
              <a:latin typeface="Trebuchet MS"/>
              <a:cs typeface="Trebuchet MS"/>
            </a:endParaRPr>
          </a:p>
          <a:p>
            <a:pPr marL="12700" marR="937894">
              <a:lnSpc>
                <a:spcPts val="3790"/>
              </a:lnSpc>
            </a:pPr>
            <a:r>
              <a:rPr sz="3550" dirty="0">
                <a:latin typeface="Trebuchet MS"/>
                <a:cs typeface="Trebuchet MS"/>
              </a:rPr>
              <a:t>С</a:t>
            </a:r>
            <a:r>
              <a:rPr sz="3550" dirty="0">
                <a:latin typeface="Microsoft Sans Serif"/>
                <a:cs typeface="Microsoft Sans Serif"/>
              </a:rPr>
              <a:t>ә</a:t>
            </a:r>
            <a:r>
              <a:rPr sz="3550" dirty="0">
                <a:latin typeface="Trebuchet MS"/>
                <a:cs typeface="Trebuchet MS"/>
              </a:rPr>
              <a:t>тсіздіктерге</a:t>
            </a:r>
            <a:r>
              <a:rPr sz="3550" spc="-160" dirty="0">
                <a:latin typeface="Trebuchet MS"/>
                <a:cs typeface="Trebuchet MS"/>
              </a:rPr>
              <a:t> </a:t>
            </a:r>
            <a:r>
              <a:rPr sz="3550" spc="-30" dirty="0">
                <a:latin typeface="Microsoft Sans Serif"/>
                <a:cs typeface="Microsoft Sans Serif"/>
              </a:rPr>
              <a:t>қ</a:t>
            </a:r>
            <a:r>
              <a:rPr sz="3550" spc="-30" dirty="0">
                <a:latin typeface="Trebuchet MS"/>
                <a:cs typeface="Trebuchet MS"/>
              </a:rPr>
              <a:t>арамастан,</a:t>
            </a:r>
            <a:r>
              <a:rPr sz="3550" spc="-160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оларды</a:t>
            </a:r>
            <a:r>
              <a:rPr sz="3550" spc="-10" dirty="0">
                <a:latin typeface="Microsoft Sans Serif"/>
                <a:cs typeface="Microsoft Sans Serif"/>
              </a:rPr>
              <a:t>ң </a:t>
            </a:r>
            <a:r>
              <a:rPr sz="3550" dirty="0">
                <a:latin typeface="Trebuchet MS"/>
                <a:cs typeface="Trebuchet MS"/>
              </a:rPr>
              <a:t>шытырман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рухы</a:t>
            </a:r>
            <a:r>
              <a:rPr sz="3550" spc="-85" dirty="0">
                <a:latin typeface="Trebuchet MS"/>
                <a:cs typeface="Trebuchet MS"/>
              </a:rPr>
              <a:t> </a:t>
            </a:r>
            <a:r>
              <a:rPr sz="3550" dirty="0">
                <a:latin typeface="Microsoft Sans Serif"/>
                <a:cs typeface="Microsoft Sans Serif"/>
              </a:rPr>
              <a:t>ө</a:t>
            </a:r>
            <a:r>
              <a:rPr sz="3550" dirty="0">
                <a:latin typeface="Trebuchet MS"/>
                <a:cs typeface="Trebuchet MS"/>
              </a:rPr>
              <a:t>згермеді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dirty="0">
                <a:latin typeface="Trebuchet MS"/>
                <a:cs typeface="Trebuchet MS"/>
              </a:rPr>
              <a:t>ж</a:t>
            </a:r>
            <a:r>
              <a:rPr sz="3550" dirty="0">
                <a:latin typeface="Microsoft Sans Serif"/>
                <a:cs typeface="Microsoft Sans Serif"/>
              </a:rPr>
              <a:t>ә</a:t>
            </a:r>
            <a:r>
              <a:rPr sz="3550" dirty="0">
                <a:latin typeface="Trebuchet MS"/>
                <a:cs typeface="Trebuchet MS"/>
              </a:rPr>
              <a:t>не</a:t>
            </a:r>
            <a:r>
              <a:rPr sz="3550" spc="-85" dirty="0">
                <a:latin typeface="Trebuchet MS"/>
                <a:cs typeface="Trebuchet MS"/>
              </a:rPr>
              <a:t> </a:t>
            </a:r>
            <a:r>
              <a:rPr sz="3550" spc="-20" dirty="0">
                <a:latin typeface="Trebuchet MS"/>
                <a:cs typeface="Trebuchet MS"/>
              </a:rPr>
              <a:t>олар </a:t>
            </a:r>
            <a:r>
              <a:rPr sz="3550" dirty="0">
                <a:latin typeface="Trebuchet MS"/>
                <a:cs typeface="Trebuchet MS"/>
              </a:rPr>
              <a:t>барлауды</a:t>
            </a:r>
            <a:r>
              <a:rPr sz="3550" spc="-170" dirty="0">
                <a:latin typeface="Trebuchet MS"/>
                <a:cs typeface="Trebuchet MS"/>
              </a:rPr>
              <a:t> </a:t>
            </a:r>
            <a:r>
              <a:rPr sz="3550" spc="-40" dirty="0">
                <a:latin typeface="Microsoft Sans Serif"/>
                <a:cs typeface="Microsoft Sans Serif"/>
              </a:rPr>
              <a:t>қ</a:t>
            </a:r>
            <a:r>
              <a:rPr sz="3550" spc="-40" dirty="0">
                <a:latin typeface="Trebuchet MS"/>
                <a:cs typeface="Trebuchet MS"/>
              </a:rPr>
              <a:t>уана</a:t>
            </a:r>
            <a:r>
              <a:rPr sz="3550" spc="-165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жал</a:t>
            </a:r>
            <a:r>
              <a:rPr sz="3550" spc="-10" dirty="0">
                <a:latin typeface="Microsoft Sans Serif"/>
                <a:cs typeface="Microsoft Sans Serif"/>
              </a:rPr>
              <a:t>ғ</a:t>
            </a:r>
            <a:r>
              <a:rPr sz="3550" spc="-10" dirty="0">
                <a:latin typeface="Trebuchet MS"/>
                <a:cs typeface="Trebuchet MS"/>
              </a:rPr>
              <a:t>астырды.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18024" y="3339972"/>
            <a:ext cx="7547609" cy="7246620"/>
          </a:xfrm>
          <a:custGeom>
            <a:avLst/>
            <a:gdLst/>
            <a:ahLst/>
            <a:cxnLst/>
            <a:rect l="l" t="t" r="r" b="b"/>
            <a:pathLst>
              <a:path w="7547609" h="7246620">
                <a:moveTo>
                  <a:pt x="7521079" y="7245997"/>
                </a:moveTo>
                <a:lnTo>
                  <a:pt x="26174" y="7245997"/>
                </a:lnTo>
                <a:lnTo>
                  <a:pt x="22453" y="7245731"/>
                </a:lnTo>
                <a:lnTo>
                  <a:pt x="0" y="7219810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193635"/>
                </a:lnTo>
                <a:lnTo>
                  <a:pt x="26174" y="7193635"/>
                </a:lnTo>
                <a:lnTo>
                  <a:pt x="52349" y="7219810"/>
                </a:lnTo>
                <a:lnTo>
                  <a:pt x="7547254" y="7219810"/>
                </a:lnTo>
                <a:lnTo>
                  <a:pt x="7546987" y="7223544"/>
                </a:lnTo>
                <a:lnTo>
                  <a:pt x="7524800" y="7245731"/>
                </a:lnTo>
                <a:lnTo>
                  <a:pt x="7521079" y="7245997"/>
                </a:lnTo>
                <a:close/>
              </a:path>
              <a:path w="7547609" h="724662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7246620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7246620">
                <a:moveTo>
                  <a:pt x="7494905" y="7219810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7193635"/>
                </a:lnTo>
                <a:lnTo>
                  <a:pt x="7521079" y="7193635"/>
                </a:lnTo>
                <a:lnTo>
                  <a:pt x="7494905" y="7219810"/>
                </a:lnTo>
                <a:close/>
              </a:path>
              <a:path w="7547609" h="7246620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7246620">
                <a:moveTo>
                  <a:pt x="52349" y="7219810"/>
                </a:moveTo>
                <a:lnTo>
                  <a:pt x="26174" y="7193635"/>
                </a:lnTo>
                <a:lnTo>
                  <a:pt x="52349" y="7193635"/>
                </a:lnTo>
                <a:lnTo>
                  <a:pt x="52349" y="7219810"/>
                </a:lnTo>
                <a:close/>
              </a:path>
              <a:path w="7547609" h="7246620">
                <a:moveTo>
                  <a:pt x="7494905" y="7219810"/>
                </a:moveTo>
                <a:lnTo>
                  <a:pt x="52349" y="7219810"/>
                </a:lnTo>
                <a:lnTo>
                  <a:pt x="52349" y="7193635"/>
                </a:lnTo>
                <a:lnTo>
                  <a:pt x="7494905" y="7193635"/>
                </a:lnTo>
                <a:lnTo>
                  <a:pt x="7494905" y="7219810"/>
                </a:lnTo>
                <a:close/>
              </a:path>
              <a:path w="7547609" h="7246620">
                <a:moveTo>
                  <a:pt x="7547254" y="7219810"/>
                </a:moveTo>
                <a:lnTo>
                  <a:pt x="7494905" y="7219810"/>
                </a:lnTo>
                <a:lnTo>
                  <a:pt x="7521079" y="7193635"/>
                </a:lnTo>
                <a:lnTo>
                  <a:pt x="7547254" y="7193635"/>
                </a:lnTo>
                <a:lnTo>
                  <a:pt x="7547254" y="721981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2621" y="1747519"/>
            <a:ext cx="14321155" cy="202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5080" indent="-502920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sz="3950" b="1" dirty="0">
                <a:latin typeface="Arial"/>
                <a:cs typeface="Arial"/>
              </a:rPr>
              <a:t>Тактика</a:t>
            </a:r>
            <a:r>
              <a:rPr sz="3950" b="1" spc="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1:</a:t>
            </a:r>
            <a:r>
              <a:rPr sz="3950" b="1" spc="-125" dirty="0">
                <a:latin typeface="Arial"/>
                <a:cs typeface="Arial"/>
              </a:rPr>
              <a:t> </a:t>
            </a:r>
            <a:r>
              <a:rPr sz="3950" dirty="0">
                <a:latin typeface="Trebuchet MS"/>
                <a:cs typeface="Trebuchet MS"/>
              </a:rPr>
              <a:t>Тапсырманы</a:t>
            </a:r>
            <a:r>
              <a:rPr sz="3950" spc="-5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орындау</a:t>
            </a:r>
            <a:r>
              <a:rPr sz="3950" spc="-50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шін</a:t>
            </a:r>
            <a:r>
              <a:rPr sz="3950" spc="-55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Microsoft Sans Serif"/>
                <a:cs typeface="Microsoft Sans Serif"/>
              </a:rPr>
              <a:t>қ</a:t>
            </a:r>
            <a:r>
              <a:rPr sz="3950" spc="-30" dirty="0">
                <a:latin typeface="Trebuchet MS"/>
                <a:cs typeface="Trebuchet MS"/>
              </a:rPr>
              <a:t>ажетті</a:t>
            </a:r>
            <a:r>
              <a:rPr sz="3950" spc="-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адамдарды к</a:t>
            </a:r>
            <a:r>
              <a:rPr sz="3950" spc="-10" dirty="0">
                <a:latin typeface="Microsoft Sans Serif"/>
                <a:cs typeface="Microsoft Sans Serif"/>
              </a:rPr>
              <a:t>ө</a:t>
            </a:r>
            <a:r>
              <a:rPr sz="3950" spc="-10" dirty="0">
                <a:latin typeface="Trebuchet MS"/>
                <a:cs typeface="Trebuchet MS"/>
              </a:rPr>
              <a:t>рсеті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</a:t>
            </a:r>
            <a:endParaRPr sz="3950">
              <a:latin typeface="Trebuchet MS"/>
              <a:cs typeface="Trebuchet MS"/>
            </a:endParaRPr>
          </a:p>
          <a:p>
            <a:pPr marR="2743835" algn="r">
              <a:lnSpc>
                <a:spcPct val="100000"/>
              </a:lnSpc>
              <a:spcBef>
                <a:spcPts val="3490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Промпт</a:t>
            </a:r>
            <a:r>
              <a:rPr sz="2300" spc="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0079" y="3797313"/>
            <a:ext cx="41814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Мына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адамдарды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орында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0079" y="4603762"/>
            <a:ext cx="709485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мендегі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тінді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ш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белгі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ар</a:t>
            </a:r>
            <a:r>
              <a:rPr sz="23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ылы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ажыратып,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бір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йлемге</a:t>
            </a:r>
            <a:r>
              <a:rPr sz="2300" spc="-1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жина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та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0079" y="5760732"/>
            <a:ext cx="56642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йіндемені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француз</a:t>
            </a:r>
            <a:r>
              <a:rPr sz="23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тіліне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аудары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0079" y="6567182"/>
            <a:ext cx="646112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Француз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тіліндегі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йіндемедегі</a:t>
            </a:r>
            <a:r>
              <a:rPr sz="23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рбір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атауды к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рсеті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із.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0079" y="7724152"/>
            <a:ext cx="73710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-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мендегілерді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амтитын</a:t>
            </a:r>
            <a:r>
              <a:rPr sz="23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JSON</a:t>
            </a:r>
            <a:r>
              <a:rPr sz="23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нысанын</a:t>
            </a:r>
            <a:r>
              <a:rPr sz="2300" spc="-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шы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ары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ыз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0079" y="8530602"/>
            <a:ext cx="66217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кілттер:</a:t>
            </a:r>
            <a:r>
              <a:rPr sz="2300" spc="-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француз_жина</a:t>
            </a:r>
            <a:r>
              <a:rPr sz="23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300" spc="-20" dirty="0">
                <a:solidFill>
                  <a:srgbClr val="EC200B"/>
                </a:solidFill>
                <a:latin typeface="Trebuchet MS"/>
                <a:cs typeface="Trebuchet MS"/>
              </a:rPr>
              <a:t>тамасы,</a:t>
            </a:r>
            <a:r>
              <a:rPr sz="2300" spc="-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сандар_аттары.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0079" y="9337052"/>
            <a:ext cx="71120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Жауаптары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ызды</a:t>
            </a:r>
            <a:r>
              <a:rPr sz="230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жол</a:t>
            </a:r>
            <a:r>
              <a:rPr sz="230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зілімдерімен</a:t>
            </a:r>
            <a:r>
              <a:rPr sz="230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лі</a:t>
            </a:r>
            <a:r>
              <a:rPr sz="23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із.</a:t>
            </a:r>
            <a:r>
              <a:rPr sz="2300" spc="-11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тін: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0079" y="10143502"/>
            <a:ext cx="154813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"""{м</a:t>
            </a:r>
            <a:r>
              <a:rPr sz="23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тін}"""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116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Принцип</a:t>
            </a:r>
            <a:r>
              <a:rPr spc="-660" dirty="0"/>
              <a:t> </a:t>
            </a:r>
            <a:r>
              <a:rPr spc="-35" dirty="0"/>
              <a:t>2.</a:t>
            </a:r>
            <a:r>
              <a:rPr spc="-455" dirty="0"/>
              <a:t> </a:t>
            </a:r>
            <a:r>
              <a:rPr spc="-25" dirty="0"/>
              <a:t>Тактикалық</a:t>
            </a:r>
            <a:r>
              <a:rPr spc="-175" dirty="0"/>
              <a:t> </a:t>
            </a:r>
            <a:r>
              <a:rPr spc="-10" dirty="0"/>
              <a:t>әдістер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327" y="1935556"/>
            <a:ext cx="50501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latin typeface="Arial"/>
                <a:cs typeface="Arial"/>
              </a:rPr>
              <a:t>Пример.</a:t>
            </a:r>
            <a:r>
              <a:rPr sz="4500" b="1" spc="45" dirty="0">
                <a:latin typeface="Arial"/>
                <a:cs typeface="Arial"/>
              </a:rPr>
              <a:t> </a:t>
            </a:r>
            <a:r>
              <a:rPr sz="4500" b="1" spc="105" dirty="0">
                <a:latin typeface="Arial"/>
                <a:cs typeface="Arial"/>
              </a:rPr>
              <a:t>Сөйлем.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4056888"/>
            <a:ext cx="10524744" cy="59009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7844" y="3150107"/>
            <a:ext cx="3451860" cy="43624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75"/>
              </a:spcBef>
            </a:pPr>
            <a:r>
              <a:rPr sz="2600" spc="-75" dirty="0">
                <a:latin typeface="Verdana"/>
                <a:cs typeface="Verdana"/>
              </a:rPr>
              <a:t>Модельдің</a:t>
            </a:r>
            <a:r>
              <a:rPr sz="2600" spc="-15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жауабы: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70" y="148717"/>
            <a:ext cx="16518890" cy="11264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99109" marR="5080" indent="-486409">
              <a:lnSpc>
                <a:spcPts val="4100"/>
              </a:lnSpc>
              <a:spcBef>
                <a:spcPts val="625"/>
              </a:spcBef>
              <a:buSzPct val="123684"/>
              <a:buFont typeface="Trebuchet MS"/>
              <a:buChar char="•"/>
              <a:tabLst>
                <a:tab pos="499109" algn="l"/>
              </a:tabLst>
            </a:pPr>
            <a:r>
              <a:rPr sz="3800" b="1" spc="50" dirty="0">
                <a:latin typeface="Arial"/>
                <a:cs typeface="Arial"/>
              </a:rPr>
              <a:t>Тактика</a:t>
            </a:r>
            <a:r>
              <a:rPr sz="3800" b="1" spc="229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2:</a:t>
            </a:r>
            <a:r>
              <a:rPr sz="3800" b="1" spc="45" dirty="0">
                <a:latin typeface="Arial"/>
                <a:cs typeface="Arial"/>
              </a:rPr>
              <a:t> </a:t>
            </a:r>
            <a:r>
              <a:rPr sz="3800" dirty="0">
                <a:latin typeface="Trebuchet MS"/>
                <a:cs typeface="Trebuchet MS"/>
              </a:rPr>
              <a:t>Ш</a:t>
            </a:r>
            <a:r>
              <a:rPr sz="3800" dirty="0">
                <a:latin typeface="Microsoft Sans Serif"/>
                <a:cs typeface="Microsoft Sans Serif"/>
              </a:rPr>
              <a:t>ұғ</a:t>
            </a:r>
            <a:r>
              <a:rPr sz="3800" dirty="0">
                <a:latin typeface="Trebuchet MS"/>
                <a:cs typeface="Trebuchet MS"/>
              </a:rPr>
              <a:t>ыл</a:t>
            </a:r>
            <a:r>
              <a:rPr sz="3800" spc="210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қ</a:t>
            </a:r>
            <a:r>
              <a:rPr sz="3800" dirty="0">
                <a:latin typeface="Trebuchet MS"/>
                <a:cs typeface="Trebuchet MS"/>
              </a:rPr>
              <a:t>орытынды</a:t>
            </a:r>
            <a:r>
              <a:rPr sz="3800" spc="210" dirty="0">
                <a:latin typeface="Trebuchet MS"/>
                <a:cs typeface="Trebuchet MS"/>
              </a:rPr>
              <a:t> </a:t>
            </a:r>
            <a:r>
              <a:rPr sz="3800" spc="55" dirty="0">
                <a:latin typeface="Trebuchet MS"/>
                <a:cs typeface="Trebuchet MS"/>
              </a:rPr>
              <a:t>жасамас</a:t>
            </a:r>
            <a:r>
              <a:rPr sz="3800" spc="210" dirty="0">
                <a:latin typeface="Trebuchet MS"/>
                <a:cs typeface="Trebuchet MS"/>
              </a:rPr>
              <a:t> </a:t>
            </a:r>
            <a:r>
              <a:rPr sz="3800" spc="55" dirty="0">
                <a:latin typeface="Trebuchet MS"/>
                <a:cs typeface="Trebuchet MS"/>
              </a:rPr>
              <a:t>б</a:t>
            </a:r>
            <a:r>
              <a:rPr sz="3800" spc="55" dirty="0">
                <a:latin typeface="Microsoft Sans Serif"/>
                <a:cs typeface="Microsoft Sans Serif"/>
              </a:rPr>
              <a:t>ұ</a:t>
            </a:r>
            <a:r>
              <a:rPr sz="3800" spc="55" dirty="0">
                <a:latin typeface="Trebuchet MS"/>
                <a:cs typeface="Trebuchet MS"/>
              </a:rPr>
              <a:t>рын</a:t>
            </a:r>
            <a:r>
              <a:rPr sz="3800" spc="210" dirty="0">
                <a:latin typeface="Trebuchet MS"/>
                <a:cs typeface="Trebuchet MS"/>
              </a:rPr>
              <a:t> </a:t>
            </a:r>
            <a:r>
              <a:rPr sz="3800" spc="50" dirty="0">
                <a:latin typeface="Trebuchet MS"/>
                <a:cs typeface="Trebuchet MS"/>
              </a:rPr>
              <a:t>модельден</a:t>
            </a:r>
            <a:r>
              <a:rPr sz="3800" spc="210" dirty="0">
                <a:latin typeface="Trebuchet MS"/>
                <a:cs typeface="Trebuchet MS"/>
              </a:rPr>
              <a:t> </a:t>
            </a:r>
            <a:r>
              <a:rPr sz="3800" dirty="0">
                <a:latin typeface="Microsoft Sans Serif"/>
                <a:cs typeface="Microsoft Sans Serif"/>
              </a:rPr>
              <a:t>ө</a:t>
            </a:r>
            <a:r>
              <a:rPr sz="3800" dirty="0">
                <a:latin typeface="Trebuchet MS"/>
                <a:cs typeface="Trebuchet MS"/>
              </a:rPr>
              <a:t>з</a:t>
            </a:r>
            <a:r>
              <a:rPr sz="3800" spc="204" dirty="0">
                <a:latin typeface="Trebuchet MS"/>
                <a:cs typeface="Trebuchet MS"/>
              </a:rPr>
              <a:t> </a:t>
            </a:r>
            <a:r>
              <a:rPr sz="3800" spc="45" dirty="0">
                <a:latin typeface="Trebuchet MS"/>
                <a:cs typeface="Trebuchet MS"/>
              </a:rPr>
              <a:t>шешімін </a:t>
            </a:r>
            <a:r>
              <a:rPr sz="3800" spc="55" dirty="0">
                <a:latin typeface="Trebuchet MS"/>
                <a:cs typeface="Trebuchet MS"/>
              </a:rPr>
              <a:t>табуын</a:t>
            </a:r>
            <a:r>
              <a:rPr sz="3800" spc="145" dirty="0">
                <a:latin typeface="Trebuchet MS"/>
                <a:cs typeface="Trebuchet MS"/>
              </a:rPr>
              <a:t> </a:t>
            </a:r>
            <a:r>
              <a:rPr sz="3800" spc="35" dirty="0">
                <a:latin typeface="Trebuchet MS"/>
                <a:cs typeface="Trebuchet MS"/>
              </a:rPr>
              <a:t>с</a:t>
            </a:r>
            <a:r>
              <a:rPr sz="3800" spc="35" dirty="0">
                <a:latin typeface="Microsoft Sans Serif"/>
                <a:cs typeface="Microsoft Sans Serif"/>
              </a:rPr>
              <a:t>ұ</a:t>
            </a:r>
            <a:r>
              <a:rPr sz="3800" spc="35" dirty="0">
                <a:latin typeface="Trebuchet MS"/>
                <a:cs typeface="Trebuchet MS"/>
              </a:rPr>
              <a:t>ра</a:t>
            </a:r>
            <a:r>
              <a:rPr sz="3800" spc="35" dirty="0">
                <a:latin typeface="Microsoft Sans Serif"/>
                <a:cs typeface="Microsoft Sans Serif"/>
              </a:rPr>
              <a:t>ң</a:t>
            </a:r>
            <a:r>
              <a:rPr sz="3800" spc="35" dirty="0">
                <a:latin typeface="Trebuchet MS"/>
                <a:cs typeface="Trebuchet MS"/>
              </a:rPr>
              <a:t>ыз.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71" y="1723555"/>
            <a:ext cx="18747105" cy="8300720"/>
          </a:xfrm>
          <a:custGeom>
            <a:avLst/>
            <a:gdLst/>
            <a:ahLst/>
            <a:cxnLst/>
            <a:rect l="l" t="t" r="r" b="b"/>
            <a:pathLst>
              <a:path w="18747105" h="8300720">
                <a:moveTo>
                  <a:pt x="18720612" y="8300262"/>
                </a:moveTo>
                <a:lnTo>
                  <a:pt x="26174" y="8300262"/>
                </a:lnTo>
                <a:lnTo>
                  <a:pt x="22453" y="8299996"/>
                </a:lnTo>
                <a:lnTo>
                  <a:pt x="0" y="8274088"/>
                </a:lnTo>
                <a:lnTo>
                  <a:pt x="0" y="26174"/>
                </a:lnTo>
                <a:lnTo>
                  <a:pt x="26174" y="0"/>
                </a:lnTo>
                <a:lnTo>
                  <a:pt x="18720612" y="0"/>
                </a:lnTo>
                <a:lnTo>
                  <a:pt x="18746787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8247913"/>
                </a:lnTo>
                <a:lnTo>
                  <a:pt x="26174" y="8247913"/>
                </a:lnTo>
                <a:lnTo>
                  <a:pt x="52349" y="8274088"/>
                </a:lnTo>
                <a:lnTo>
                  <a:pt x="18746787" y="8274088"/>
                </a:lnTo>
                <a:lnTo>
                  <a:pt x="18746520" y="8277809"/>
                </a:lnTo>
                <a:lnTo>
                  <a:pt x="18724333" y="8299996"/>
                </a:lnTo>
                <a:lnTo>
                  <a:pt x="18720612" y="8300262"/>
                </a:lnTo>
                <a:close/>
              </a:path>
              <a:path w="18747105" h="8300720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18747105" h="8300720">
                <a:moveTo>
                  <a:pt x="18694438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18694438" y="26174"/>
                </a:lnTo>
                <a:lnTo>
                  <a:pt x="18694438" y="52349"/>
                </a:lnTo>
                <a:close/>
              </a:path>
              <a:path w="18747105" h="8300720">
                <a:moveTo>
                  <a:pt x="18694438" y="8274088"/>
                </a:moveTo>
                <a:lnTo>
                  <a:pt x="18694438" y="26174"/>
                </a:lnTo>
                <a:lnTo>
                  <a:pt x="18720612" y="52349"/>
                </a:lnTo>
                <a:lnTo>
                  <a:pt x="18746787" y="52349"/>
                </a:lnTo>
                <a:lnTo>
                  <a:pt x="18746787" y="8247913"/>
                </a:lnTo>
                <a:lnTo>
                  <a:pt x="18720612" y="8247913"/>
                </a:lnTo>
                <a:lnTo>
                  <a:pt x="18694438" y="8274088"/>
                </a:lnTo>
                <a:close/>
              </a:path>
              <a:path w="18747105" h="8300720">
                <a:moveTo>
                  <a:pt x="18746787" y="52349"/>
                </a:moveTo>
                <a:lnTo>
                  <a:pt x="18720612" y="52349"/>
                </a:lnTo>
                <a:lnTo>
                  <a:pt x="18694438" y="26174"/>
                </a:lnTo>
                <a:lnTo>
                  <a:pt x="18746787" y="26174"/>
                </a:lnTo>
                <a:lnTo>
                  <a:pt x="18746787" y="52349"/>
                </a:lnTo>
                <a:close/>
              </a:path>
              <a:path w="18747105" h="8300720">
                <a:moveTo>
                  <a:pt x="52349" y="8274088"/>
                </a:moveTo>
                <a:lnTo>
                  <a:pt x="26174" y="8247913"/>
                </a:lnTo>
                <a:lnTo>
                  <a:pt x="52349" y="8247913"/>
                </a:lnTo>
                <a:lnTo>
                  <a:pt x="52349" y="8274088"/>
                </a:lnTo>
                <a:close/>
              </a:path>
              <a:path w="18747105" h="8300720">
                <a:moveTo>
                  <a:pt x="18694438" y="8274088"/>
                </a:moveTo>
                <a:lnTo>
                  <a:pt x="52349" y="8274088"/>
                </a:lnTo>
                <a:lnTo>
                  <a:pt x="52349" y="8247913"/>
                </a:lnTo>
                <a:lnTo>
                  <a:pt x="18694438" y="8247913"/>
                </a:lnTo>
                <a:lnTo>
                  <a:pt x="18694438" y="8274088"/>
                </a:lnTo>
                <a:close/>
              </a:path>
              <a:path w="18747105" h="8300720">
                <a:moveTo>
                  <a:pt x="18746787" y="8274088"/>
                </a:moveTo>
                <a:lnTo>
                  <a:pt x="18694438" y="8274088"/>
                </a:lnTo>
                <a:lnTo>
                  <a:pt x="18720612" y="8247913"/>
                </a:lnTo>
                <a:lnTo>
                  <a:pt x="18746787" y="8247913"/>
                </a:lnTo>
                <a:lnTo>
                  <a:pt x="18746787" y="827408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330" y="2141220"/>
            <a:ext cx="14457044" cy="7368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О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ушыны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1700" spc="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шешімі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д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рыс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екенін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аны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та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ра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:</a:t>
            </a:r>
            <a:endParaRPr sz="1700">
              <a:latin typeface="Trebuchet MS"/>
              <a:cs typeface="Trebuchet MS"/>
            </a:endParaRPr>
          </a:p>
          <a:p>
            <a:pPr marL="12700" marR="5720715">
              <a:lnSpc>
                <a:spcPct val="2103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Мен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электр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станциясын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салып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жатырмын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есептеулер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бойынша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мек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керек.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Жер</a:t>
            </a:r>
            <a:r>
              <a:rPr sz="1700" spc="-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бір</a:t>
            </a:r>
            <a:r>
              <a:rPr sz="1700" spc="-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шаршы</a:t>
            </a:r>
            <a:r>
              <a:rPr sz="1700" spc="-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фут</a:t>
            </a:r>
            <a:r>
              <a:rPr sz="1700" spc="-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шін</a:t>
            </a:r>
            <a:r>
              <a:rPr sz="1700" spc="-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</a:t>
            </a:r>
            <a:r>
              <a:rPr sz="1700" spc="-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доллар</a:t>
            </a:r>
            <a:r>
              <a:rPr sz="170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рады.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Мен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батареяларын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шаршы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футына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250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доллар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а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сатып</a:t>
            </a:r>
            <a:r>
              <a:rPr sz="170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аламын.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2103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Мені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1700" spc="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техникалы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10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ызмет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рсету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келісімшартым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бар,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ол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ма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ан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жылына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000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доллар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1700" spc="-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бір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шаршы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фут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шін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осымша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</a:t>
            </a:r>
            <a:r>
              <a:rPr sz="170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доллар</a:t>
            </a:r>
            <a:r>
              <a:rPr sz="17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рады.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Шаршы</a:t>
            </a:r>
            <a:r>
              <a:rPr sz="17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фут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санына</a:t>
            </a:r>
            <a:r>
              <a:rPr sz="1700" spc="-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байланысты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бірінші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жылда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ы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жалпы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шы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ын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анша?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О</a:t>
            </a:r>
            <a:r>
              <a:rPr sz="17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ушы</a:t>
            </a:r>
            <a:r>
              <a:rPr sz="1700" spc="-1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шешімі:</a:t>
            </a:r>
            <a:endParaRPr sz="1700">
              <a:latin typeface="Trebuchet MS"/>
              <a:cs typeface="Trebuchet MS"/>
            </a:endParaRPr>
          </a:p>
          <a:p>
            <a:pPr marL="12700" marR="9608185">
              <a:lnSpc>
                <a:spcPct val="2103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x</a:t>
            </a:r>
            <a:r>
              <a:rPr sz="17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шаршы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футта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ы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ондыр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ыны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 ө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лшемі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болсын. Шы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ындар: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Жер</a:t>
            </a:r>
            <a:r>
              <a:rPr sz="17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құ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ны: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100x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н</a:t>
            </a:r>
            <a:r>
              <a:rPr sz="170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панельдеріні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17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құ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ны:</a:t>
            </a:r>
            <a:r>
              <a:rPr sz="170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250x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EC200B"/>
                </a:solidFill>
                <a:latin typeface="Trebuchet MS"/>
                <a:cs typeface="Trebuchet MS"/>
              </a:rPr>
              <a:t>Техникалы</a:t>
            </a:r>
            <a:r>
              <a:rPr sz="170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5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ызмет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к</a:t>
            </a:r>
            <a:r>
              <a:rPr sz="170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рсету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құ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ны:</a:t>
            </a:r>
            <a:r>
              <a:rPr sz="1700" spc="-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000</a:t>
            </a:r>
            <a:r>
              <a:rPr sz="1700" spc="-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+</a:t>
            </a:r>
            <a:r>
              <a:rPr sz="1700" spc="-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100x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Жалпы</a:t>
            </a:r>
            <a:r>
              <a:rPr sz="1700" spc="-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құ</a:t>
            </a:r>
            <a:r>
              <a:rPr sz="1700" spc="-20" dirty="0">
                <a:solidFill>
                  <a:srgbClr val="EC200B"/>
                </a:solidFill>
                <a:latin typeface="Trebuchet MS"/>
                <a:cs typeface="Trebuchet MS"/>
              </a:rPr>
              <a:t>ны: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100x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+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250x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+</a:t>
            </a:r>
            <a:r>
              <a:rPr sz="1700" spc="-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000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+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100x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450x</a:t>
            </a:r>
            <a:r>
              <a:rPr sz="1700" spc="-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+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EC200B"/>
                </a:solidFill>
                <a:latin typeface="Trebuchet MS"/>
                <a:cs typeface="Trebuchet MS"/>
              </a:rPr>
              <a:t>100</a:t>
            </a:r>
            <a:r>
              <a:rPr sz="1700" spc="-25" dirty="0">
                <a:solidFill>
                  <a:srgbClr val="EC200B"/>
                </a:solidFill>
                <a:latin typeface="Trebuchet MS"/>
                <a:cs typeface="Trebuchet MS"/>
              </a:rPr>
              <a:t> 000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4312" y="885215"/>
            <a:ext cx="2495550" cy="71755"/>
          </a:xfrm>
          <a:custGeom>
            <a:avLst/>
            <a:gdLst/>
            <a:ahLst/>
            <a:cxnLst/>
            <a:rect l="l" t="t" r="r" b="b"/>
            <a:pathLst>
              <a:path w="2495550" h="71755">
                <a:moveTo>
                  <a:pt x="0" y="71196"/>
                </a:moveTo>
                <a:lnTo>
                  <a:pt x="2494965" y="71196"/>
                </a:lnTo>
                <a:lnTo>
                  <a:pt x="2494965" y="0"/>
                </a:lnTo>
                <a:lnTo>
                  <a:pt x="0" y="0"/>
                </a:lnTo>
                <a:lnTo>
                  <a:pt x="0" y="71196"/>
                </a:lnTo>
                <a:close/>
              </a:path>
            </a:pathLst>
          </a:custGeom>
          <a:solidFill>
            <a:srgbClr val="FFE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5558" y="474014"/>
            <a:ext cx="3221355" cy="411480"/>
            <a:chOff x="8305558" y="474014"/>
            <a:chExt cx="3221355" cy="411480"/>
          </a:xfrm>
        </p:grpSpPr>
        <p:sp>
          <p:nvSpPr>
            <p:cNvPr id="4" name="object 4"/>
            <p:cNvSpPr/>
            <p:nvPr/>
          </p:nvSpPr>
          <p:spPr>
            <a:xfrm>
              <a:off x="8804313" y="474014"/>
              <a:ext cx="2495550" cy="635"/>
            </a:xfrm>
            <a:custGeom>
              <a:avLst/>
              <a:gdLst/>
              <a:ahLst/>
              <a:cxnLst/>
              <a:rect l="l" t="t" r="r" b="b"/>
              <a:pathLst>
                <a:path w="2495550" h="634">
                  <a:moveTo>
                    <a:pt x="0" y="355"/>
                  </a:moveTo>
                  <a:lnTo>
                    <a:pt x="2494965" y="355"/>
                  </a:lnTo>
                  <a:lnTo>
                    <a:pt x="2494965" y="0"/>
                  </a:lnTo>
                  <a:lnTo>
                    <a:pt x="0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E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5558" y="474370"/>
              <a:ext cx="3074035" cy="410845"/>
            </a:xfrm>
            <a:custGeom>
              <a:avLst/>
              <a:gdLst/>
              <a:ahLst/>
              <a:cxnLst/>
              <a:rect l="l" t="t" r="r" b="b"/>
              <a:pathLst>
                <a:path w="3074034" h="410844">
                  <a:moveTo>
                    <a:pt x="3074034" y="410845"/>
                  </a:moveTo>
                  <a:lnTo>
                    <a:pt x="0" y="410845"/>
                  </a:lnTo>
                  <a:lnTo>
                    <a:pt x="0" y="0"/>
                  </a:lnTo>
                  <a:lnTo>
                    <a:pt x="3074034" y="0"/>
                  </a:lnTo>
                  <a:lnTo>
                    <a:pt x="3074034" y="41084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70068" y="474370"/>
              <a:ext cx="156845" cy="410845"/>
            </a:xfrm>
            <a:custGeom>
              <a:avLst/>
              <a:gdLst/>
              <a:ahLst/>
              <a:cxnLst/>
              <a:rect l="l" t="t" r="r" b="b"/>
              <a:pathLst>
                <a:path w="156845" h="410844">
                  <a:moveTo>
                    <a:pt x="156845" y="410845"/>
                  </a:moveTo>
                  <a:lnTo>
                    <a:pt x="0" y="410845"/>
                  </a:lnTo>
                  <a:lnTo>
                    <a:pt x="0" y="0"/>
                  </a:lnTo>
                  <a:lnTo>
                    <a:pt x="156845" y="0"/>
                  </a:lnTo>
                  <a:lnTo>
                    <a:pt x="156845" y="41084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05558" y="473100"/>
            <a:ext cx="322453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latin typeface="Verdana"/>
                <a:cs typeface="Verdana"/>
              </a:rPr>
              <a:t>Модельдің</a:t>
            </a:r>
            <a:r>
              <a:rPr sz="2600" spc="-155" dirty="0">
                <a:latin typeface="Verdana"/>
                <a:cs typeface="Verdana"/>
              </a:rPr>
              <a:t> </a:t>
            </a:r>
            <a:r>
              <a:rPr sz="2600" spc="-65" dirty="0">
                <a:latin typeface="Verdana"/>
                <a:cs typeface="Verdana"/>
              </a:rPr>
              <a:t>жауабы: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1815" y="1287779"/>
              <a:ext cx="12379452" cy="94762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190" y="303898"/>
            <a:ext cx="16918305" cy="7397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7856855" marR="5080" indent="-7844790">
              <a:lnSpc>
                <a:spcPct val="103400"/>
              </a:lnSpc>
              <a:spcBef>
                <a:spcPts val="10"/>
              </a:spcBef>
            </a:pPr>
            <a:r>
              <a:rPr sz="2300" b="1" dirty="0">
                <a:latin typeface="Arial"/>
                <a:cs typeface="Arial"/>
              </a:rPr>
              <a:t>Студенттің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шешімі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шын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мәнінде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дұрыс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емес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екенін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ескеріңіз.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Модельдің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өз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шешімін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табуы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арқылы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біз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мұны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түзете аламыз.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715"/>
            <a:chOff x="761" y="761"/>
            <a:chExt cx="2010283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1896" y="1028700"/>
              <a:ext cx="10433304" cy="10280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8" y="1132331"/>
              <a:ext cx="10015728" cy="99806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0140" y="1478280"/>
            <a:ext cx="10243185" cy="9177655"/>
            <a:chOff x="4930140" y="1478280"/>
            <a:chExt cx="10243185" cy="9177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0140" y="1478280"/>
              <a:ext cx="10242804" cy="9177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0452" y="1583436"/>
              <a:ext cx="9823704" cy="87599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635530" y="494842"/>
            <a:ext cx="3557270" cy="482600"/>
            <a:chOff x="8635530" y="494842"/>
            <a:chExt cx="3557270" cy="482600"/>
          </a:xfrm>
        </p:grpSpPr>
        <p:sp>
          <p:nvSpPr>
            <p:cNvPr id="6" name="object 6"/>
            <p:cNvSpPr/>
            <p:nvPr/>
          </p:nvSpPr>
          <p:spPr>
            <a:xfrm>
              <a:off x="8635530" y="494842"/>
              <a:ext cx="2495550" cy="482600"/>
            </a:xfrm>
            <a:custGeom>
              <a:avLst/>
              <a:gdLst/>
              <a:ahLst/>
              <a:cxnLst/>
              <a:rect l="l" t="t" r="r" b="b"/>
              <a:pathLst>
                <a:path w="2495550" h="482600">
                  <a:moveTo>
                    <a:pt x="2494978" y="482396"/>
                  </a:moveTo>
                  <a:lnTo>
                    <a:pt x="0" y="482396"/>
                  </a:lnTo>
                  <a:lnTo>
                    <a:pt x="0" y="0"/>
                  </a:lnTo>
                  <a:lnTo>
                    <a:pt x="2494978" y="0"/>
                  </a:lnTo>
                  <a:lnTo>
                    <a:pt x="2494978" y="482396"/>
                  </a:lnTo>
                  <a:close/>
                </a:path>
              </a:pathLst>
            </a:custGeom>
            <a:solidFill>
              <a:srgbClr val="FFE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1191" y="517004"/>
              <a:ext cx="3074035" cy="410845"/>
            </a:xfrm>
            <a:custGeom>
              <a:avLst/>
              <a:gdLst/>
              <a:ahLst/>
              <a:cxnLst/>
              <a:rect l="l" t="t" r="r" b="b"/>
              <a:pathLst>
                <a:path w="3074034" h="410844">
                  <a:moveTo>
                    <a:pt x="3074034" y="410844"/>
                  </a:moveTo>
                  <a:lnTo>
                    <a:pt x="0" y="410844"/>
                  </a:lnTo>
                  <a:lnTo>
                    <a:pt x="0" y="0"/>
                  </a:lnTo>
                  <a:lnTo>
                    <a:pt x="3074034" y="0"/>
                  </a:lnTo>
                  <a:lnTo>
                    <a:pt x="3074034" y="4108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5701" y="517004"/>
              <a:ext cx="156845" cy="410845"/>
            </a:xfrm>
            <a:custGeom>
              <a:avLst/>
              <a:gdLst/>
              <a:ahLst/>
              <a:cxnLst/>
              <a:rect l="l" t="t" r="r" b="b"/>
              <a:pathLst>
                <a:path w="156845" h="410844">
                  <a:moveTo>
                    <a:pt x="156845" y="410844"/>
                  </a:moveTo>
                  <a:lnTo>
                    <a:pt x="0" y="410844"/>
                  </a:lnTo>
                  <a:lnTo>
                    <a:pt x="0" y="0"/>
                  </a:lnTo>
                  <a:lnTo>
                    <a:pt x="156845" y="0"/>
                  </a:lnTo>
                  <a:lnTo>
                    <a:pt x="156845" y="4108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8016" y="515734"/>
            <a:ext cx="32404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latin typeface="Verdana"/>
                <a:cs typeface="Verdana"/>
              </a:rPr>
              <a:t>Модельдің</a:t>
            </a:r>
            <a:r>
              <a:rPr sz="2600" spc="-155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жауабы: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57" y="4169676"/>
            <a:ext cx="15238094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50" b="0" spc="-290" dirty="0">
                <a:latin typeface="Verdana"/>
                <a:cs typeface="Verdana"/>
              </a:rPr>
              <a:t>Назарларыңызға</a:t>
            </a:r>
            <a:r>
              <a:rPr sz="9550" b="0" spc="-484" dirty="0">
                <a:latin typeface="Verdana"/>
                <a:cs typeface="Verdana"/>
              </a:rPr>
              <a:t> </a:t>
            </a:r>
            <a:r>
              <a:rPr sz="9550" b="0" spc="-135" dirty="0">
                <a:latin typeface="Verdana"/>
                <a:cs typeface="Verdana"/>
              </a:rPr>
              <a:t>рахмет!</a:t>
            </a:r>
            <a:endParaRPr sz="95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87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"/>
                <a:cs typeface="Arial"/>
              </a:rPr>
              <a:t>ЖИ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контекстіндегі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сұраныс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(шақыру)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spc="-10" dirty="0">
                <a:latin typeface="Arial"/>
                <a:cs typeface="Arial"/>
              </a:rPr>
              <a:t>түсінігі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5988" y="2970276"/>
            <a:ext cx="5762244" cy="5914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478" y="2094814"/>
            <a:ext cx="10298430" cy="6944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08940" marR="706755" indent="-396240">
              <a:lnSpc>
                <a:spcPts val="3470"/>
              </a:lnSpc>
              <a:spcBef>
                <a:spcPts val="420"/>
              </a:spcBef>
              <a:buSzPct val="124193"/>
              <a:buFont typeface="Trebuchet MS"/>
              <a:buChar char="•"/>
              <a:tabLst>
                <a:tab pos="408940" algn="l"/>
              </a:tabLst>
            </a:pPr>
            <a:r>
              <a:rPr sz="3100" b="1" dirty="0">
                <a:latin typeface="Arial"/>
                <a:cs typeface="Arial"/>
              </a:rPr>
              <a:t>Промпт</a:t>
            </a:r>
            <a:r>
              <a:rPr sz="3100" b="1" spc="215" dirty="0">
                <a:latin typeface="Arial"/>
                <a:cs typeface="Arial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26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б</a:t>
            </a:r>
            <a:r>
              <a:rPr sz="3100" spc="50" dirty="0">
                <a:latin typeface="Microsoft Sans Serif"/>
                <a:cs typeface="Microsoft Sans Serif"/>
              </a:rPr>
              <a:t>ұ</a:t>
            </a:r>
            <a:r>
              <a:rPr sz="3100" spc="50" dirty="0">
                <a:latin typeface="Trebuchet MS"/>
                <a:cs typeface="Trebuchet MS"/>
              </a:rPr>
              <a:t>л</a:t>
            </a:r>
            <a:r>
              <a:rPr sz="3100" spc="26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ЖИ</a:t>
            </a:r>
            <a:r>
              <a:rPr sz="3100" spc="270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орындауы</a:t>
            </a:r>
            <a:r>
              <a:rPr sz="3100" spc="270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керек</a:t>
            </a:r>
            <a:r>
              <a:rPr sz="3100" spc="265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тапсырманы </a:t>
            </a:r>
            <a:r>
              <a:rPr sz="3100" spc="85" dirty="0">
                <a:latin typeface="Trebuchet MS"/>
                <a:cs typeface="Trebuchet MS"/>
              </a:rPr>
              <a:t>сипаттайтын</a:t>
            </a:r>
            <a:r>
              <a:rPr sz="3100" spc="210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таби</a:t>
            </a:r>
            <a:r>
              <a:rPr sz="3100" spc="65" dirty="0">
                <a:latin typeface="Microsoft Sans Serif"/>
                <a:cs typeface="Microsoft Sans Serif"/>
              </a:rPr>
              <a:t>ғ</a:t>
            </a:r>
            <a:r>
              <a:rPr sz="3100" spc="65" dirty="0">
                <a:latin typeface="Trebuchet MS"/>
                <a:cs typeface="Trebuchet MS"/>
              </a:rPr>
              <a:t>и</a:t>
            </a:r>
            <a:r>
              <a:rPr sz="3100" spc="21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тілдегі</a:t>
            </a:r>
            <a:r>
              <a:rPr sz="3100" spc="210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м</a:t>
            </a:r>
            <a:r>
              <a:rPr sz="3100" spc="60" dirty="0">
                <a:latin typeface="Microsoft Sans Serif"/>
                <a:cs typeface="Microsoft Sans Serif"/>
              </a:rPr>
              <a:t>ә</a:t>
            </a:r>
            <a:r>
              <a:rPr sz="3100" spc="60" dirty="0">
                <a:latin typeface="Trebuchet MS"/>
                <a:cs typeface="Trebuchet MS"/>
              </a:rPr>
              <a:t>тін.</a:t>
            </a:r>
            <a:endParaRPr sz="3100">
              <a:latin typeface="Trebuchet MS"/>
              <a:cs typeface="Trebuchet MS"/>
            </a:endParaRPr>
          </a:p>
          <a:p>
            <a:pPr marL="408940" marR="96520" indent="-396240">
              <a:lnSpc>
                <a:spcPts val="3470"/>
              </a:lnSpc>
              <a:spcBef>
                <a:spcPts val="85"/>
              </a:spcBef>
              <a:buSzPct val="124193"/>
              <a:buChar char="•"/>
              <a:tabLst>
                <a:tab pos="408940" algn="l"/>
              </a:tabLst>
            </a:pPr>
            <a:r>
              <a:rPr sz="3100" dirty="0">
                <a:latin typeface="Trebuchet MS"/>
                <a:cs typeface="Trebuchet MS"/>
              </a:rPr>
              <a:t>Промптом</a:t>
            </a:r>
            <a:r>
              <a:rPr sz="3100" spc="2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для</a:t>
            </a:r>
            <a:r>
              <a:rPr sz="3100" spc="2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текстово-текстовой</a:t>
            </a:r>
            <a:r>
              <a:rPr sz="3100" spc="2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языковой</a:t>
            </a:r>
            <a:r>
              <a:rPr sz="3100" spc="30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модели </a:t>
            </a:r>
            <a:r>
              <a:rPr sz="3100" dirty="0">
                <a:latin typeface="Trebuchet MS"/>
                <a:cs typeface="Trebuchet MS"/>
              </a:rPr>
              <a:t>может</a:t>
            </a:r>
            <a:r>
              <a:rPr sz="3100" spc="28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быть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Trebuchet MS"/>
              <a:buChar char="•"/>
            </a:pPr>
            <a:endParaRPr sz="3100">
              <a:latin typeface="Trebuchet MS"/>
              <a:cs typeface="Trebuchet MS"/>
            </a:endParaRPr>
          </a:p>
          <a:p>
            <a:pPr marL="911860" marR="1165225" lvl="1" indent="-396875">
              <a:lnSpc>
                <a:spcPts val="3080"/>
              </a:lnSpc>
              <a:buSzPct val="124193"/>
              <a:buChar char="•"/>
              <a:tabLst>
                <a:tab pos="911860" algn="l"/>
              </a:tabLst>
            </a:pPr>
            <a:r>
              <a:rPr sz="3100" dirty="0">
                <a:latin typeface="Trebuchet MS"/>
                <a:cs typeface="Trebuchet MS"/>
              </a:rPr>
              <a:t>С</a:t>
            </a:r>
            <a:r>
              <a:rPr sz="3100" dirty="0">
                <a:latin typeface="Microsoft Sans Serif"/>
                <a:cs typeface="Microsoft Sans Serif"/>
              </a:rPr>
              <a:t>ұ</a:t>
            </a:r>
            <a:r>
              <a:rPr sz="3100" dirty="0">
                <a:latin typeface="Trebuchet MS"/>
                <a:cs typeface="Trebuchet MS"/>
              </a:rPr>
              <a:t>рау,</a:t>
            </a:r>
            <a:r>
              <a:rPr sz="3100" spc="-16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мысал: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Arial"/>
                <a:cs typeface="Arial"/>
              </a:rPr>
              <a:t>"</a:t>
            </a:r>
            <a:r>
              <a:rPr sz="3100" b="1" spc="-10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Ферманың</a:t>
            </a:r>
            <a:r>
              <a:rPr sz="3100" b="1" spc="-10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кіші</a:t>
            </a:r>
            <a:r>
              <a:rPr sz="3100" b="1" spc="-10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теоремасы </a:t>
            </a:r>
            <a:r>
              <a:rPr sz="3100" b="1" dirty="0">
                <a:latin typeface="Arial"/>
                <a:cs typeface="Arial"/>
              </a:rPr>
              <a:t>дегеніміз</a:t>
            </a:r>
            <a:r>
              <a:rPr sz="3100" b="1" spc="-15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не?</a:t>
            </a:r>
            <a:r>
              <a:rPr sz="3100" b="1" spc="-195" dirty="0">
                <a:latin typeface="Arial"/>
                <a:cs typeface="Arial"/>
              </a:rPr>
              <a:t> </a:t>
            </a:r>
            <a:r>
              <a:rPr sz="3100" b="1" spc="-50" dirty="0">
                <a:latin typeface="Arial"/>
                <a:cs typeface="Arial"/>
              </a:rPr>
              <a:t>"</a:t>
            </a:r>
            <a:endParaRPr sz="3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70"/>
              </a:spcBef>
              <a:buFont typeface="Trebuchet MS"/>
              <a:buChar char="•"/>
            </a:pPr>
            <a:endParaRPr sz="3100">
              <a:latin typeface="Arial"/>
              <a:cs typeface="Arial"/>
            </a:endParaRPr>
          </a:p>
          <a:p>
            <a:pPr marL="911860" marR="1321435" lvl="1" indent="-396875">
              <a:lnSpc>
                <a:spcPts val="3060"/>
              </a:lnSpc>
              <a:buSzPct val="124193"/>
              <a:buChar char="•"/>
              <a:tabLst>
                <a:tab pos="911860" algn="l"/>
              </a:tabLst>
            </a:pPr>
            <a:r>
              <a:rPr sz="3100" dirty="0">
                <a:latin typeface="Trebuchet MS"/>
                <a:cs typeface="Trebuchet MS"/>
              </a:rPr>
              <a:t>П</a:t>
            </a:r>
            <a:r>
              <a:rPr sz="3100" dirty="0">
                <a:latin typeface="Microsoft Sans Serif"/>
                <a:cs typeface="Microsoft Sans Serif"/>
              </a:rPr>
              <a:t>ә</a:t>
            </a:r>
            <a:r>
              <a:rPr sz="3100" dirty="0">
                <a:latin typeface="Trebuchet MS"/>
                <a:cs typeface="Trebuchet MS"/>
              </a:rPr>
              <a:t>рмен,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мысалы: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b="1" spc="-20" dirty="0">
                <a:latin typeface="Arial"/>
                <a:cs typeface="Arial"/>
              </a:rPr>
              <a:t>"«Жапырақтардың</a:t>
            </a:r>
            <a:r>
              <a:rPr sz="3100" b="1" spc="-14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түсуі </a:t>
            </a:r>
            <a:r>
              <a:rPr sz="3100" b="1" dirty="0">
                <a:latin typeface="Arial"/>
                <a:cs typeface="Arial"/>
              </a:rPr>
              <a:t>туралы</a:t>
            </a:r>
            <a:r>
              <a:rPr sz="3100" b="1" spc="-15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Пушкин</a:t>
            </a:r>
            <a:r>
              <a:rPr sz="3100" b="1" spc="-15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стилінде</a:t>
            </a:r>
            <a:r>
              <a:rPr sz="3100" b="1" spc="-14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өлең</a:t>
            </a:r>
            <a:r>
              <a:rPr sz="3100" b="1" spc="-15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жаз»"</a:t>
            </a:r>
            <a:endParaRPr sz="3100">
              <a:latin typeface="Arial"/>
              <a:cs typeface="Arial"/>
            </a:endParaRPr>
          </a:p>
          <a:p>
            <a:pPr marL="910590" marR="5080" lvl="1" indent="-395605" algn="just">
              <a:lnSpc>
                <a:spcPts val="3260"/>
              </a:lnSpc>
              <a:spcBef>
                <a:spcPts val="3560"/>
              </a:spcBef>
              <a:buSzPct val="121875"/>
              <a:buChar char="•"/>
              <a:tabLst>
                <a:tab pos="910590" algn="l"/>
              </a:tabLst>
            </a:pPr>
            <a:r>
              <a:rPr sz="3200" spc="-20" dirty="0">
                <a:latin typeface="Trebuchet MS"/>
                <a:cs typeface="Trebuchet MS"/>
              </a:rPr>
              <a:t>К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о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к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,</a:t>
            </a:r>
            <a:r>
              <a:rPr sz="3200" spc="14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ұ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330" dirty="0">
                <a:latin typeface="Microsoft Sans Serif"/>
                <a:cs typeface="Microsoft Sans Serif"/>
              </a:rPr>
              <a:t>қ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у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л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р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,</a:t>
            </a:r>
            <a:r>
              <a:rPr sz="3200" spc="1475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ә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75" dirty="0">
                <a:latin typeface="Microsoft Sans Serif"/>
                <a:cs typeface="Microsoft Sans Serif"/>
              </a:rPr>
              <a:t>ң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г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і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м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</a:t>
            </a:r>
            <a:r>
              <a:rPr sz="3200" spc="147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ж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ә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 </a:t>
            </a:r>
            <a:r>
              <a:rPr sz="3200" dirty="0">
                <a:latin typeface="Microsoft Sans Serif"/>
                <a:cs typeface="Microsoft Sans Serif"/>
              </a:rPr>
              <a:t>ә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-75" dirty="0">
                <a:latin typeface="Microsoft Sans Serif"/>
                <a:cs typeface="Microsoft Sans Serif"/>
              </a:rPr>
              <a:t>ң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г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і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м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</a:t>
            </a:r>
            <a:r>
              <a:rPr sz="3200" spc="14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р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и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х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1415" dirty="0">
                <a:latin typeface="Trebuchet MS"/>
                <a:cs typeface="Trebuchet MS"/>
              </a:rPr>
              <a:t> </a:t>
            </a:r>
            <a:r>
              <a:rPr sz="3200" spc="-330" dirty="0">
                <a:latin typeface="Microsoft Sans Serif"/>
                <a:cs typeface="Microsoft Sans Serif"/>
              </a:rPr>
              <a:t>қ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м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и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1415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ұ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з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Microsoft Sans Serif"/>
                <a:cs typeface="Microsoft Sans Serif"/>
              </a:rPr>
              <a:t>ғ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р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330" dirty="0">
                <a:latin typeface="Microsoft Sans Serif"/>
                <a:cs typeface="Microsoft Sans Serif"/>
              </a:rPr>
              <a:t>қ</a:t>
            </a:r>
            <a:r>
              <a:rPr sz="3200" spc="-16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Trebuchet MS"/>
                <a:cs typeface="Trebuchet MS"/>
              </a:rPr>
              <a:t>м</a:t>
            </a:r>
            <a:r>
              <a:rPr sz="3200" spc="-15" dirty="0">
                <a:latin typeface="Microsoft Sans Serif"/>
                <a:cs typeface="Microsoft Sans Serif"/>
              </a:rPr>
              <a:t>ә</a:t>
            </a:r>
            <a:r>
              <a:rPr sz="3200" spc="-15" dirty="0">
                <a:latin typeface="Trebuchet MS"/>
                <a:cs typeface="Trebuchet MS"/>
              </a:rPr>
              <a:t>лімдеме</a:t>
            </a:r>
            <a:endParaRPr sz="3200">
              <a:latin typeface="Trebuchet MS"/>
              <a:cs typeface="Trebuchet MS"/>
            </a:endParaRPr>
          </a:p>
          <a:p>
            <a:pPr marL="909955" lvl="1" indent="-394970">
              <a:lnSpc>
                <a:spcPct val="100000"/>
              </a:lnSpc>
              <a:spcBef>
                <a:spcPts val="2910"/>
              </a:spcBef>
              <a:buSzPct val="121875"/>
              <a:buChar char="•"/>
              <a:tabLst>
                <a:tab pos="909955" algn="l"/>
                <a:tab pos="3759835" algn="l"/>
                <a:tab pos="4190365" algn="l"/>
                <a:tab pos="5286375" algn="l"/>
                <a:tab pos="7705090" algn="l"/>
              </a:tabLst>
            </a:pPr>
            <a:r>
              <a:rPr sz="3200" spc="-30" dirty="0">
                <a:latin typeface="Trebuchet MS"/>
                <a:cs typeface="Trebuchet MS"/>
              </a:rPr>
              <a:t>П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о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д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к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з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к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а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50" dirty="0">
                <a:latin typeface="Trebuchet MS"/>
                <a:cs typeface="Trebuchet MS"/>
              </a:rPr>
              <a:t>–</a:t>
            </a:r>
            <a:r>
              <a:rPr sz="3200" dirty="0">
                <a:latin typeface="Trebuchet MS"/>
                <a:cs typeface="Trebuchet MS"/>
              </a:rPr>
              <a:t>	б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ұ</a:t>
            </a:r>
            <a:r>
              <a:rPr sz="3200" spc="-229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л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30" dirty="0">
                <a:latin typeface="Trebuchet MS"/>
                <a:cs typeface="Trebuchet MS"/>
              </a:rPr>
              <a:t>ж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д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ы</a:t>
            </a:r>
            <a:r>
              <a:rPr sz="3200" dirty="0">
                <a:latin typeface="Trebuchet MS"/>
                <a:cs typeface="Trebuchet MS"/>
              </a:rPr>
              <a:t>	и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л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л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е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к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т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2113" y="8921063"/>
            <a:ext cx="5853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8370" algn="l"/>
              </a:tabLst>
            </a:pP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и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і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і</a:t>
            </a:r>
            <a:r>
              <a:rPr sz="3200" dirty="0">
                <a:latin typeface="Trebuchet MS"/>
                <a:cs typeface="Trebuchet MS"/>
              </a:rPr>
              <a:t>	т</a:t>
            </a:r>
            <a:r>
              <a:rPr sz="3200" spc="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п</a:t>
            </a:r>
            <a:r>
              <a:rPr sz="3200" spc="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spc="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р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м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ы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0358" y="9335084"/>
            <a:ext cx="59245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1830" algn="l"/>
                <a:tab pos="3545204" algn="l"/>
              </a:tabLst>
            </a:pP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б</a:t>
            </a:r>
            <a:r>
              <a:rPr sz="3200" spc="-3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и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Microsoft Sans Serif"/>
                <a:cs typeface="Microsoft Sans Serif"/>
              </a:rPr>
              <a:t>ғ</a:t>
            </a:r>
            <a:r>
              <a:rPr sz="3200" spc="-204" dirty="0">
                <a:latin typeface="Microsoft Sans Serif"/>
                <a:cs typeface="Microsoft Sans Serif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и</a:t>
            </a:r>
            <a:r>
              <a:rPr sz="3200" dirty="0">
                <a:latin typeface="Trebuchet MS"/>
                <a:cs typeface="Trebuchet MS"/>
              </a:rPr>
              <a:t>	т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і</a:t>
            </a:r>
            <a:r>
              <a:rPr sz="3200" spc="-3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л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д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е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30" dirty="0">
                <a:latin typeface="Trebuchet MS"/>
                <a:cs typeface="Trebuchet MS"/>
              </a:rPr>
              <a:t>ж</a:t>
            </a:r>
            <a:r>
              <a:rPr sz="3200" spc="-3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з</a:t>
            </a:r>
            <a:r>
              <a:rPr sz="3200" spc="-3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-3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л</a:t>
            </a:r>
            <a:r>
              <a:rPr sz="3200" spc="-31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Microsoft Sans Serif"/>
                <a:cs typeface="Microsoft Sans Serif"/>
              </a:rPr>
              <a:t>ғ</a:t>
            </a:r>
            <a:r>
              <a:rPr sz="3200" spc="-2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1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н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4368" y="8921063"/>
            <a:ext cx="3214370" cy="13423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algn="just">
              <a:lnSpc>
                <a:spcPts val="3260"/>
              </a:lnSpc>
              <a:spcBef>
                <a:spcPts val="695"/>
              </a:spcBef>
            </a:pPr>
            <a:r>
              <a:rPr sz="3200" spc="-20" dirty="0">
                <a:latin typeface="Trebuchet MS"/>
                <a:cs typeface="Trebuchet MS"/>
              </a:rPr>
              <a:t>о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р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д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у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Microsoft Sans Serif"/>
                <a:cs typeface="Microsoft Sans Serif"/>
              </a:rPr>
              <a:t>ғ</a:t>
            </a:r>
            <a:r>
              <a:rPr sz="3200" spc="30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а с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и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п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й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ы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 </a:t>
            </a:r>
            <a:r>
              <a:rPr sz="3200" spc="-10" dirty="0">
                <a:latin typeface="Trebuchet MS"/>
                <a:cs typeface="Trebuchet MS"/>
              </a:rPr>
              <a:t>м</a:t>
            </a:r>
            <a:r>
              <a:rPr sz="3200" spc="-10" dirty="0">
                <a:latin typeface="Microsoft Sans Serif"/>
                <a:cs typeface="Microsoft Sans Serif"/>
              </a:rPr>
              <a:t>ә</a:t>
            </a:r>
            <a:r>
              <a:rPr sz="3200" spc="-10" dirty="0">
                <a:latin typeface="Trebuchet MS"/>
                <a:cs typeface="Trebuchet MS"/>
              </a:rPr>
              <a:t>тін.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065" y="3366646"/>
            <a:ext cx="11296650" cy="52235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ранысты</a:t>
            </a:r>
            <a:r>
              <a:rPr sz="3950" spc="-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құ</a:t>
            </a:r>
            <a:r>
              <a:rPr sz="3950" dirty="0">
                <a:latin typeface="Trebuchet MS"/>
                <a:cs typeface="Trebuchet MS"/>
              </a:rPr>
              <a:t>рау</a:t>
            </a:r>
            <a:r>
              <a:rPr sz="3950" spc="10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қ</a:t>
            </a:r>
            <a:r>
              <a:rPr sz="3950" dirty="0">
                <a:latin typeface="Trebuchet MS"/>
                <a:cs typeface="Trebuchet MS"/>
              </a:rPr>
              <a:t>амтуы</a:t>
            </a:r>
            <a:r>
              <a:rPr sz="3950" spc="1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</a:t>
            </a:r>
            <a:r>
              <a:rPr sz="3950" spc="-10" dirty="0">
                <a:latin typeface="Microsoft Sans Serif"/>
                <a:cs typeface="Microsoft Sans Serif"/>
              </a:rPr>
              <a:t>ү</a:t>
            </a:r>
            <a:r>
              <a:rPr sz="3950" spc="-10" dirty="0">
                <a:latin typeface="Trebuchet MS"/>
                <a:cs typeface="Trebuchet MS"/>
              </a:rPr>
              <a:t>мкін</a:t>
            </a:r>
            <a:endParaRPr sz="3950">
              <a:latin typeface="Trebuchet MS"/>
              <a:cs typeface="Trebuchet MS"/>
            </a:endParaRPr>
          </a:p>
          <a:p>
            <a:pPr marL="1017269" indent="-501650">
              <a:lnSpc>
                <a:spcPct val="100000"/>
              </a:lnSpc>
              <a:spcBef>
                <a:spcPts val="1200"/>
              </a:spcBef>
              <a:buSzPct val="122784"/>
              <a:buFont typeface="Wingdings"/>
              <a:buChar char=""/>
              <a:tabLst>
                <a:tab pos="1017269" algn="l"/>
              </a:tabLst>
            </a:pP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тінішті</a:t>
            </a:r>
            <a:r>
              <a:rPr sz="3950" spc="-1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Microsoft Sans Serif"/>
                <a:cs typeface="Microsoft Sans Serif"/>
              </a:rPr>
              <a:t>құ</a:t>
            </a:r>
            <a:r>
              <a:rPr sz="3950" spc="-10" dirty="0">
                <a:latin typeface="Trebuchet MS"/>
                <a:cs typeface="Trebuchet MS"/>
              </a:rPr>
              <a:t>растыру</a:t>
            </a:r>
            <a:endParaRPr sz="3950">
              <a:latin typeface="Trebuchet MS"/>
              <a:cs typeface="Trebuchet MS"/>
            </a:endParaRPr>
          </a:p>
          <a:p>
            <a:pPr marL="1017269" indent="-501650">
              <a:lnSpc>
                <a:spcPct val="100000"/>
              </a:lnSpc>
              <a:spcBef>
                <a:spcPts val="840"/>
              </a:spcBef>
              <a:buSzPct val="122784"/>
              <a:buFont typeface="Wingdings"/>
              <a:buChar char=""/>
              <a:tabLst>
                <a:tab pos="1017269" algn="l"/>
              </a:tabLst>
            </a:pPr>
            <a:r>
              <a:rPr sz="3950" spc="-10" dirty="0">
                <a:latin typeface="Trebuchet MS"/>
                <a:cs typeface="Trebuchet MS"/>
              </a:rPr>
              <a:t>Стильді</a:t>
            </a:r>
            <a:r>
              <a:rPr sz="3950" spc="-26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на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тылау</a:t>
            </a:r>
            <a:endParaRPr sz="3950">
              <a:latin typeface="Trebuchet MS"/>
              <a:cs typeface="Trebuchet MS"/>
            </a:endParaRPr>
          </a:p>
          <a:p>
            <a:pPr marL="1017269" indent="-501650">
              <a:lnSpc>
                <a:spcPct val="100000"/>
              </a:lnSpc>
              <a:spcBef>
                <a:spcPts val="840"/>
              </a:spcBef>
              <a:buSzPct val="122784"/>
              <a:buFont typeface="Wingdings"/>
              <a:buChar char=""/>
              <a:tabLst>
                <a:tab pos="1017269" algn="l"/>
              </a:tabLst>
            </a:pP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здерді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грамматиканы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та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дау</a:t>
            </a:r>
            <a:endParaRPr sz="3950">
              <a:latin typeface="Trebuchet MS"/>
              <a:cs typeface="Trebuchet MS"/>
            </a:endParaRPr>
          </a:p>
          <a:p>
            <a:pPr marL="1017905" marR="5080" indent="-502920">
              <a:lnSpc>
                <a:spcPct val="83300"/>
              </a:lnSpc>
              <a:spcBef>
                <a:spcPts val="2165"/>
              </a:spcBef>
              <a:buSzPct val="122784"/>
              <a:buFont typeface="Wingdings"/>
              <a:buChar char=""/>
              <a:tabLst>
                <a:tab pos="1017905" algn="l"/>
              </a:tabLst>
            </a:pP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йкес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контекстті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spc="-60" dirty="0">
                <a:latin typeface="Microsoft Sans Serif"/>
                <a:cs typeface="Microsoft Sans Serif"/>
              </a:rPr>
              <a:t>қ</a:t>
            </a:r>
            <a:r>
              <a:rPr sz="3950" spc="-60" dirty="0">
                <a:latin typeface="Trebuchet MS"/>
                <a:cs typeface="Trebuchet MS"/>
              </a:rPr>
              <a:t>амтамасыз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ету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немесе</a:t>
            </a:r>
            <a:r>
              <a:rPr sz="3950" spc="-229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AI </a:t>
            </a:r>
            <a:r>
              <a:rPr sz="3950" dirty="0">
                <a:latin typeface="Trebuchet MS"/>
                <a:cs typeface="Trebuchet MS"/>
              </a:rPr>
              <a:t>р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лін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spc="-30" dirty="0">
                <a:latin typeface="Trebuchet MS"/>
                <a:cs typeface="Trebuchet MS"/>
              </a:rPr>
              <a:t>та</a:t>
            </a:r>
            <a:r>
              <a:rPr sz="3950" spc="-30" dirty="0">
                <a:latin typeface="Microsoft Sans Serif"/>
                <a:cs typeface="Microsoft Sans Serif"/>
              </a:rPr>
              <a:t>ғ</a:t>
            </a:r>
            <a:r>
              <a:rPr sz="3950" spc="-30" dirty="0">
                <a:latin typeface="Trebuchet MS"/>
                <a:cs typeface="Trebuchet MS"/>
              </a:rPr>
              <a:t>айындау,</a:t>
            </a:r>
            <a:r>
              <a:rPr sz="3950" spc="-229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мысалы,</a:t>
            </a:r>
            <a:r>
              <a:rPr sz="3950" spc="-2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«ана</a:t>
            </a:r>
            <a:r>
              <a:rPr sz="3950" spc="-229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француз тілінде</a:t>
            </a:r>
            <a:r>
              <a:rPr sz="3950" spc="-26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с</a:t>
            </a:r>
            <a:r>
              <a:rPr sz="3950" spc="-20" dirty="0">
                <a:latin typeface="Microsoft Sans Serif"/>
                <a:cs typeface="Microsoft Sans Serif"/>
              </a:rPr>
              <a:t>ө</a:t>
            </a:r>
            <a:r>
              <a:rPr sz="3950" spc="-20" dirty="0">
                <a:latin typeface="Trebuchet MS"/>
                <a:cs typeface="Trebuchet MS"/>
              </a:rPr>
              <a:t>йлеуші</a:t>
            </a:r>
            <a:r>
              <a:rPr sz="3950" spc="-235" dirty="0">
                <a:latin typeface="Trebuchet MS"/>
                <a:cs typeface="Trebuchet MS"/>
              </a:rPr>
              <a:t> </a:t>
            </a:r>
            <a:r>
              <a:rPr sz="3950" spc="-80" dirty="0">
                <a:latin typeface="Trebuchet MS"/>
                <a:cs typeface="Trebuchet MS"/>
              </a:rPr>
              <a:t>сия</a:t>
            </a:r>
            <a:r>
              <a:rPr sz="3950" spc="-80" dirty="0">
                <a:latin typeface="Microsoft Sans Serif"/>
                <a:cs typeface="Microsoft Sans Serif"/>
              </a:rPr>
              <a:t>қ</a:t>
            </a:r>
            <a:r>
              <a:rPr sz="3950" spc="-80" dirty="0">
                <a:latin typeface="Trebuchet MS"/>
                <a:cs typeface="Trebuchet MS"/>
              </a:rPr>
              <a:t>ты</a:t>
            </a:r>
            <a:r>
              <a:rPr sz="3950" spc="-21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рекет</a:t>
            </a:r>
            <a:r>
              <a:rPr sz="3950" spc="-23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ету»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14504" y="2453639"/>
            <a:ext cx="7406640" cy="4909185"/>
            <a:chOff x="12414504" y="2453639"/>
            <a:chExt cx="7406640" cy="4909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504" y="2453639"/>
              <a:ext cx="7406640" cy="490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8240" y="2548127"/>
              <a:ext cx="7056120" cy="45110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87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"/>
                <a:cs typeface="Arial"/>
              </a:rPr>
              <a:t>ЖИ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контекстіндегі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сұраныс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(шақыру)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spc="-10" dirty="0">
                <a:latin typeface="Arial"/>
                <a:cs typeface="Arial"/>
              </a:rPr>
              <a:t>түсінігі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058" y="3252761"/>
            <a:ext cx="17492345" cy="337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705" indent="-421005">
              <a:lnSpc>
                <a:spcPts val="3800"/>
              </a:lnSpc>
              <a:buSzPct val="122727"/>
              <a:buFont typeface="Wingdings"/>
              <a:buChar char=""/>
              <a:tabLst>
                <a:tab pos="433705" algn="l"/>
              </a:tabLst>
            </a:pPr>
            <a:r>
              <a:rPr sz="3300" dirty="0">
                <a:latin typeface="Trebuchet MS"/>
                <a:cs typeface="Trebuchet MS"/>
              </a:rPr>
              <a:t>М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тіннен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суретке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немесе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м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тіннен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аудио</a:t>
            </a:r>
            <a:r>
              <a:rPr sz="3300" dirty="0">
                <a:latin typeface="Microsoft Sans Serif"/>
                <a:cs typeface="Microsoft Sans Serif"/>
              </a:rPr>
              <a:t>ғ</a:t>
            </a:r>
            <a:r>
              <a:rPr sz="3300" dirty="0">
                <a:latin typeface="Trebuchet MS"/>
                <a:cs typeface="Trebuchet MS"/>
              </a:rPr>
              <a:t>а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лгімен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байланыс</a:t>
            </a:r>
            <a:r>
              <a:rPr sz="3300" spc="-35" dirty="0">
                <a:latin typeface="Microsoft Sans Serif"/>
                <a:cs typeface="Microsoft Sans Serif"/>
              </a:rPr>
              <a:t>қ</a:t>
            </a:r>
            <a:r>
              <a:rPr sz="3300" spc="-35" dirty="0">
                <a:latin typeface="Trebuchet MS"/>
                <a:cs typeface="Trebuchet MS"/>
              </a:rPr>
              <a:t>анда,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деттегі</a:t>
            </a:r>
            <a:r>
              <a:rPr sz="3300" spc="-17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с</a:t>
            </a:r>
            <a:r>
              <a:rPr sz="3300" spc="-20" dirty="0">
                <a:latin typeface="Microsoft Sans Serif"/>
                <a:cs typeface="Microsoft Sans Serif"/>
              </a:rPr>
              <a:t>ұ</a:t>
            </a:r>
            <a:r>
              <a:rPr sz="3300" spc="-20" dirty="0">
                <a:latin typeface="Trebuchet MS"/>
                <a:cs typeface="Trebuchet MS"/>
              </a:rPr>
              <a:t>рау</a:t>
            </a:r>
            <a:endParaRPr sz="3300">
              <a:latin typeface="Trebuchet MS"/>
              <a:cs typeface="Trebuchet MS"/>
            </a:endParaRPr>
          </a:p>
          <a:p>
            <a:pPr marL="433705">
              <a:lnSpc>
                <a:spcPts val="3550"/>
              </a:lnSpc>
            </a:pPr>
            <a:r>
              <a:rPr sz="3300" spc="-45" dirty="0">
                <a:latin typeface="Microsoft Sans Serif"/>
                <a:cs typeface="Microsoft Sans Serif"/>
              </a:rPr>
              <a:t>қ</a:t>
            </a:r>
            <a:r>
              <a:rPr sz="3300" spc="-45" dirty="0">
                <a:latin typeface="Trebuchet MS"/>
                <a:cs typeface="Trebuchet MS"/>
              </a:rPr>
              <a:t>ала</a:t>
            </a:r>
            <a:r>
              <a:rPr sz="3300" spc="-45" dirty="0">
                <a:latin typeface="Microsoft Sans Serif"/>
                <a:cs typeface="Microsoft Sans Serif"/>
              </a:rPr>
              <a:t>ғ</a:t>
            </a:r>
            <a:r>
              <a:rPr sz="3300" spc="-45" dirty="0">
                <a:latin typeface="Trebuchet MS"/>
                <a:cs typeface="Trebuchet MS"/>
              </a:rPr>
              <a:t>ан</a:t>
            </a:r>
            <a:r>
              <a:rPr sz="3300" spc="-204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н</a:t>
            </a:r>
            <a:r>
              <a:rPr sz="3300" spc="-10" dirty="0">
                <a:latin typeface="Microsoft Sans Serif"/>
                <a:cs typeface="Microsoft Sans Serif"/>
              </a:rPr>
              <a:t>ә</a:t>
            </a:r>
            <a:r>
              <a:rPr sz="3300" spc="-10" dirty="0">
                <a:latin typeface="Trebuchet MS"/>
                <a:cs typeface="Trebuchet MS"/>
              </a:rPr>
              <a:t>тижені</a:t>
            </a:r>
            <a:r>
              <a:rPr sz="3300" spc="-10" dirty="0">
                <a:latin typeface="Microsoft Sans Serif"/>
                <a:cs typeface="Microsoft Sans Serif"/>
              </a:rPr>
              <a:t>ң</a:t>
            </a:r>
            <a:r>
              <a:rPr sz="3300" spc="-8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Trebuchet MS"/>
                <a:cs typeface="Trebuchet MS"/>
              </a:rPr>
              <a:t>сипаттамасы</a:t>
            </a:r>
            <a:r>
              <a:rPr sz="3300" spc="-20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болып</a:t>
            </a:r>
            <a:r>
              <a:rPr sz="3300" spc="-204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табылады.</a:t>
            </a:r>
            <a:endParaRPr sz="3300">
              <a:latin typeface="Trebuchet MS"/>
              <a:cs typeface="Trebuchet MS"/>
            </a:endParaRPr>
          </a:p>
          <a:p>
            <a:pPr marL="433705" indent="-421005">
              <a:lnSpc>
                <a:spcPct val="100000"/>
              </a:lnSpc>
              <a:spcBef>
                <a:spcPts val="1385"/>
              </a:spcBef>
              <a:buSzPct val="122727"/>
              <a:buFont typeface="Wingdings"/>
              <a:buChar char=""/>
              <a:tabLst>
                <a:tab pos="433705" algn="l"/>
              </a:tabLst>
            </a:pPr>
            <a:r>
              <a:rPr sz="3300" dirty="0">
                <a:latin typeface="Trebuchet MS"/>
                <a:cs typeface="Trebuchet MS"/>
              </a:rPr>
              <a:t>Мысалы: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«ат</a:t>
            </a:r>
            <a:r>
              <a:rPr sz="3300" spc="-50" dirty="0">
                <a:latin typeface="Microsoft Sans Serif"/>
                <a:cs typeface="Microsoft Sans Serif"/>
              </a:rPr>
              <a:t>қ</a:t>
            </a:r>
            <a:r>
              <a:rPr sz="3300" spc="-50" dirty="0">
                <a:latin typeface="Trebuchet MS"/>
                <a:cs typeface="Trebuchet MS"/>
              </a:rPr>
              <a:t>а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мінген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астронавтты</a:t>
            </a:r>
            <a:r>
              <a:rPr sz="3300" spc="-10" dirty="0">
                <a:latin typeface="Microsoft Sans Serif"/>
                <a:cs typeface="Microsoft Sans Serif"/>
              </a:rPr>
              <a:t>ң</a:t>
            </a:r>
            <a:r>
              <a:rPr sz="3300" spc="-5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Trebuchet MS"/>
                <a:cs typeface="Trebuchet MS"/>
              </a:rPr>
              <a:t>жо</a:t>
            </a:r>
            <a:r>
              <a:rPr sz="3300" dirty="0">
                <a:latin typeface="Microsoft Sans Serif"/>
                <a:cs typeface="Microsoft Sans Serif"/>
              </a:rPr>
              <a:t>ғ</a:t>
            </a:r>
            <a:r>
              <a:rPr sz="3300" dirty="0">
                <a:latin typeface="Trebuchet MS"/>
                <a:cs typeface="Trebuchet MS"/>
              </a:rPr>
              <a:t>ары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сапалы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фотосуреті»</a:t>
            </a:r>
            <a:endParaRPr sz="3300">
              <a:latin typeface="Trebuchet MS"/>
              <a:cs typeface="Trebuchet MS"/>
            </a:endParaRPr>
          </a:p>
          <a:p>
            <a:pPr marL="433705" marR="5080" indent="-421640">
              <a:lnSpc>
                <a:spcPct val="82400"/>
              </a:lnSpc>
              <a:spcBef>
                <a:spcPts val="2395"/>
              </a:spcBef>
              <a:buSzPct val="122727"/>
              <a:buFont typeface="Wingdings"/>
              <a:buChar char=""/>
              <a:tabLst>
                <a:tab pos="433705" algn="l"/>
              </a:tabLst>
            </a:pPr>
            <a:r>
              <a:rPr sz="3300" dirty="0">
                <a:latin typeface="Trebuchet MS"/>
                <a:cs typeface="Trebuchet MS"/>
              </a:rPr>
              <a:t>М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тіннен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кескінге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лгідегі</a:t>
            </a:r>
            <a:r>
              <a:rPr sz="3300" spc="-1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ке</a:t>
            </a:r>
            <a:r>
              <a:rPr sz="3300" dirty="0">
                <a:latin typeface="Microsoft Sans Serif"/>
                <a:cs typeface="Microsoft Sans Serif"/>
              </a:rPr>
              <a:t>ң</a:t>
            </a:r>
            <a:r>
              <a:rPr sz="3300" dirty="0">
                <a:latin typeface="Trebuchet MS"/>
                <a:cs typeface="Trebuchet MS"/>
              </a:rPr>
              <a:t>ес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Microsoft Sans Serif"/>
                <a:cs typeface="Microsoft Sans Serif"/>
              </a:rPr>
              <a:t>қ</a:t>
            </a:r>
            <a:r>
              <a:rPr sz="3300" spc="-45" dirty="0">
                <a:latin typeface="Trebuchet MS"/>
                <a:cs typeface="Trebuchet MS"/>
              </a:rPr>
              <a:t>ала</a:t>
            </a:r>
            <a:r>
              <a:rPr sz="3300" spc="-45" dirty="0">
                <a:latin typeface="Microsoft Sans Serif"/>
                <a:cs typeface="Microsoft Sans Serif"/>
              </a:rPr>
              <a:t>ғ</a:t>
            </a:r>
            <a:r>
              <a:rPr sz="3300" spc="-45" dirty="0">
                <a:latin typeface="Trebuchet MS"/>
                <a:cs typeface="Trebuchet MS"/>
              </a:rPr>
              <a:t>ан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нысан</a:t>
            </a:r>
            <a:r>
              <a:rPr sz="3300" dirty="0">
                <a:latin typeface="Microsoft Sans Serif"/>
                <a:cs typeface="Microsoft Sans Serif"/>
              </a:rPr>
              <a:t>ғ</a:t>
            </a:r>
            <a:r>
              <a:rPr sz="3300" dirty="0">
                <a:latin typeface="Trebuchet MS"/>
                <a:cs typeface="Trebuchet MS"/>
              </a:rPr>
              <a:t>а,</a:t>
            </a:r>
            <a:r>
              <a:rPr sz="3300" spc="-1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орналасу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м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неріне,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жары</a:t>
            </a:r>
            <a:r>
              <a:rPr sz="3300" spc="-10" dirty="0">
                <a:latin typeface="Microsoft Sans Serif"/>
                <a:cs typeface="Microsoft Sans Serif"/>
              </a:rPr>
              <a:t>қ</a:t>
            </a:r>
            <a:r>
              <a:rPr sz="3300" spc="-10" dirty="0">
                <a:latin typeface="Trebuchet MS"/>
                <a:cs typeface="Trebuchet MS"/>
              </a:rPr>
              <a:t>тандыру</a:t>
            </a:r>
            <a:r>
              <a:rPr sz="3300" spc="-10" dirty="0">
                <a:latin typeface="Microsoft Sans Serif"/>
                <a:cs typeface="Microsoft Sans Serif"/>
              </a:rPr>
              <a:t>ғ</a:t>
            </a:r>
            <a:r>
              <a:rPr sz="3300" spc="-10" dirty="0">
                <a:latin typeface="Trebuchet MS"/>
                <a:cs typeface="Trebuchet MS"/>
              </a:rPr>
              <a:t>а </a:t>
            </a:r>
            <a:r>
              <a:rPr sz="3300" dirty="0">
                <a:latin typeface="Trebuchet MS"/>
                <a:cs typeface="Trebuchet MS"/>
              </a:rPr>
              <a:t>ж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не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эстетика</a:t>
            </a:r>
            <a:r>
              <a:rPr sz="3300" dirty="0">
                <a:latin typeface="Microsoft Sans Serif"/>
                <a:cs typeface="Microsoft Sans Serif"/>
              </a:rPr>
              <a:t>ғ</a:t>
            </a:r>
            <a:r>
              <a:rPr sz="3300" dirty="0">
                <a:latin typeface="Trebuchet MS"/>
                <a:cs typeface="Trebuchet MS"/>
              </a:rPr>
              <a:t>а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Microsoft Sans Serif"/>
                <a:cs typeface="Microsoft Sans Serif"/>
              </a:rPr>
              <a:t>қ</a:t>
            </a:r>
            <a:r>
              <a:rPr sz="3300" spc="-90" dirty="0">
                <a:latin typeface="Trebuchet MS"/>
                <a:cs typeface="Trebuchet MS"/>
              </a:rPr>
              <a:t>ол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жеткізу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ү</a:t>
            </a:r>
            <a:r>
              <a:rPr sz="3300" dirty="0">
                <a:latin typeface="Trebuchet MS"/>
                <a:cs typeface="Trebuchet MS"/>
              </a:rPr>
              <a:t>шін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с</a:t>
            </a:r>
            <a:r>
              <a:rPr sz="3300" dirty="0">
                <a:latin typeface="Microsoft Sans Serif"/>
                <a:cs typeface="Microsoft Sans Serif"/>
              </a:rPr>
              <a:t>ө</a:t>
            </a:r>
            <a:r>
              <a:rPr sz="3300" dirty="0">
                <a:latin typeface="Trebuchet MS"/>
                <a:cs typeface="Trebuchet MS"/>
              </a:rPr>
              <a:t>здерді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Microsoft Sans Serif"/>
                <a:cs typeface="Microsoft Sans Serif"/>
              </a:rPr>
              <a:t>қ</a:t>
            </a:r>
            <a:r>
              <a:rPr sz="3300" spc="-55" dirty="0">
                <a:latin typeface="Trebuchet MS"/>
                <a:cs typeface="Trebuchet MS"/>
              </a:rPr>
              <a:t>осу,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жою,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екпіндеу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ж</a:t>
            </a:r>
            <a:r>
              <a:rPr sz="3300" dirty="0">
                <a:latin typeface="Microsoft Sans Serif"/>
                <a:cs typeface="Microsoft Sans Serif"/>
              </a:rPr>
              <a:t>ә</a:t>
            </a:r>
            <a:r>
              <a:rPr sz="3300" dirty="0">
                <a:latin typeface="Trebuchet MS"/>
                <a:cs typeface="Trebuchet MS"/>
              </a:rPr>
              <a:t>не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Microsoft Sans Serif"/>
                <a:cs typeface="Microsoft Sans Serif"/>
              </a:rPr>
              <a:t>қ</a:t>
            </a:r>
            <a:r>
              <a:rPr sz="3300" spc="-55" dirty="0">
                <a:latin typeface="Trebuchet MS"/>
                <a:cs typeface="Trebuchet MS"/>
              </a:rPr>
              <a:t>айта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реттеуді </a:t>
            </a:r>
            <a:r>
              <a:rPr sz="3300" spc="-50" dirty="0">
                <a:latin typeface="Microsoft Sans Serif"/>
                <a:cs typeface="Microsoft Sans Serif"/>
              </a:rPr>
              <a:t>қ</a:t>
            </a:r>
            <a:r>
              <a:rPr sz="3300" spc="-50" dirty="0">
                <a:latin typeface="Trebuchet MS"/>
                <a:cs typeface="Trebuchet MS"/>
              </a:rPr>
              <a:t>амтуы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м</a:t>
            </a:r>
            <a:r>
              <a:rPr sz="3300" spc="-10" dirty="0">
                <a:latin typeface="Microsoft Sans Serif"/>
                <a:cs typeface="Microsoft Sans Serif"/>
              </a:rPr>
              <a:t>ү</a:t>
            </a:r>
            <a:r>
              <a:rPr sz="3300" spc="-10" dirty="0">
                <a:latin typeface="Trebuchet MS"/>
                <a:cs typeface="Trebuchet MS"/>
              </a:rPr>
              <a:t>мкін.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87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"/>
                <a:cs typeface="Arial"/>
              </a:rPr>
              <a:t>ЖИ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контекстіндегі</a:t>
            </a:r>
            <a:r>
              <a:rPr sz="5400" spc="-125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сұраныс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(шақыру)</a:t>
            </a:r>
            <a:r>
              <a:rPr sz="5400" spc="-120" dirty="0">
                <a:latin typeface="Arial"/>
                <a:cs typeface="Arial"/>
              </a:rPr>
              <a:t> </a:t>
            </a:r>
            <a:r>
              <a:rPr sz="5400" spc="-10" dirty="0">
                <a:latin typeface="Arial"/>
                <a:cs typeface="Arial"/>
              </a:rPr>
              <a:t>түсінігі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7203" y="35051"/>
            <a:ext cx="11576304" cy="99547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78935" y="1933955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7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320"/>
              </a:spcBef>
            </a:pPr>
            <a:r>
              <a:rPr sz="1450" spc="-10" dirty="0">
                <a:latin typeface="Tahoma"/>
                <a:cs typeface="Tahoma"/>
              </a:rPr>
              <a:t>любовь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8935" y="3296411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827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325"/>
              </a:spcBef>
            </a:pPr>
            <a:r>
              <a:rPr sz="1450" spc="-10" dirty="0">
                <a:latin typeface="Tahoma"/>
                <a:cs typeface="Tahoma"/>
              </a:rPr>
              <a:t>грусть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8935" y="4724400"/>
            <a:ext cx="1016635" cy="5473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700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315"/>
              </a:spcBef>
            </a:pPr>
            <a:r>
              <a:rPr sz="1450" spc="-10" dirty="0">
                <a:latin typeface="Tahoma"/>
                <a:cs typeface="Tahoma"/>
              </a:rPr>
              <a:t>счастье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8935" y="6150864"/>
            <a:ext cx="1016635" cy="5473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700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315"/>
              </a:spcBef>
            </a:pPr>
            <a:r>
              <a:rPr sz="1450" spc="-10" dirty="0">
                <a:latin typeface="Tahoma"/>
                <a:cs typeface="Tahoma"/>
              </a:rPr>
              <a:t>океан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935" y="7577328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6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10"/>
              </a:spcBef>
            </a:pPr>
            <a:r>
              <a:rPr sz="1450" spc="-25" dirty="0">
                <a:latin typeface="Tahoma"/>
                <a:cs typeface="Tahoma"/>
              </a:rPr>
              <a:t>лес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8935" y="9003792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340"/>
              </a:spcBef>
            </a:pPr>
            <a:r>
              <a:rPr sz="1450" spc="-10" dirty="0">
                <a:latin typeface="Tahoma"/>
                <a:cs typeface="Tahoma"/>
              </a:rPr>
              <a:t>пение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065" y="10314114"/>
            <a:ext cx="15481300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dirty="0">
                <a:latin typeface="Arial"/>
                <a:cs typeface="Arial"/>
              </a:rPr>
              <a:t>Сұрау</a:t>
            </a:r>
            <a:r>
              <a:rPr sz="2950" b="1" spc="-15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үлгісі</a:t>
            </a:r>
            <a:r>
              <a:rPr sz="2950" b="1" spc="-15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арқылы</a:t>
            </a:r>
            <a:r>
              <a:rPr sz="2950" b="1" spc="-15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жасалған</a:t>
            </a:r>
            <a:r>
              <a:rPr sz="2950" b="1" spc="-15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мәтінді</a:t>
            </a:r>
            <a:r>
              <a:rPr sz="2950" b="1" spc="-15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кескінге</a:t>
            </a:r>
            <a:r>
              <a:rPr sz="2950" b="1" spc="-150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түрлендірудің</a:t>
            </a:r>
            <a:r>
              <a:rPr sz="2950" b="1" spc="-15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мысалы:</a:t>
            </a:r>
            <a:r>
              <a:rPr sz="2950" b="1" spc="-155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«ТАҚЫРЫП</a:t>
            </a:r>
            <a:endParaRPr sz="2950">
              <a:latin typeface="Arial"/>
              <a:cs typeface="Arial"/>
            </a:endParaRPr>
          </a:p>
          <a:p>
            <a:pPr marL="7889875">
              <a:lnSpc>
                <a:spcPct val="100000"/>
              </a:lnSpc>
              <a:spcBef>
                <a:spcPts val="70"/>
              </a:spcBef>
            </a:pPr>
            <a:r>
              <a:rPr sz="2950" b="1" dirty="0">
                <a:latin typeface="Arial"/>
                <a:cs typeface="Arial"/>
              </a:rPr>
              <a:t>STYLE</a:t>
            </a:r>
            <a:r>
              <a:rPr sz="2950" b="1" spc="-70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стилі»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6640" y="926591"/>
            <a:ext cx="920750" cy="4133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9855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865"/>
              </a:spcBef>
            </a:pPr>
            <a:r>
              <a:rPr sz="1200" spc="-20" dirty="0">
                <a:solidFill>
                  <a:srgbClr val="5E5E5E"/>
                </a:solidFill>
                <a:latin typeface="Tahoma"/>
                <a:cs typeface="Tahoma"/>
              </a:rPr>
              <a:t>тема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77543" y="438912"/>
            <a:ext cx="1049020" cy="542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endParaRPr sz="1150">
              <a:latin typeface="Times New Roman"/>
              <a:cs typeface="Times New Roman"/>
            </a:endParaRPr>
          </a:p>
          <a:p>
            <a:pPr marL="145415">
              <a:lnSpc>
                <a:spcPct val="100000"/>
              </a:lnSpc>
            </a:pPr>
            <a:r>
              <a:rPr sz="1150" spc="-10" dirty="0">
                <a:latin typeface="Tahoma"/>
                <a:cs typeface="Tahoma"/>
              </a:rPr>
              <a:t>ренессанс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98680" y="437387"/>
            <a:ext cx="1213485" cy="5473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endParaRPr sz="1150">
              <a:latin typeface="Times New Roman"/>
              <a:cs typeface="Times New Roman"/>
            </a:endParaRPr>
          </a:p>
          <a:p>
            <a:pPr marL="188595">
              <a:lnSpc>
                <a:spcPct val="100000"/>
              </a:lnSpc>
              <a:spcBef>
                <a:spcPts val="5"/>
              </a:spcBef>
            </a:pPr>
            <a:r>
              <a:rPr sz="1150" spc="-10" dirty="0">
                <a:latin typeface="Tahoma"/>
                <a:cs typeface="Tahoma"/>
              </a:rPr>
              <a:t>абстракция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1659" y="376427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446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295"/>
              </a:spcBef>
            </a:pPr>
            <a:r>
              <a:rPr sz="1450" spc="-10" dirty="0">
                <a:latin typeface="Tahoma"/>
                <a:cs typeface="Tahoma"/>
              </a:rPr>
              <a:t>мультик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0040" y="376427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180"/>
              </a:spcBef>
            </a:pPr>
            <a:r>
              <a:rPr sz="1550" spc="-10" dirty="0">
                <a:latin typeface="Tahoma"/>
                <a:cs typeface="Tahoma"/>
              </a:rPr>
              <a:t>скетч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8232" y="376427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295"/>
              </a:spcBef>
            </a:pPr>
            <a:r>
              <a:rPr sz="1450" spc="-20" dirty="0">
                <a:latin typeface="Tahoma"/>
                <a:cs typeface="Tahoma"/>
              </a:rPr>
              <a:t>фото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4252" y="376427"/>
            <a:ext cx="1016635" cy="548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446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295"/>
              </a:spcBef>
            </a:pPr>
            <a:r>
              <a:rPr sz="1450" spc="-10" dirty="0">
                <a:latin typeface="Tahoma"/>
                <a:cs typeface="Tahoma"/>
              </a:rPr>
              <a:t>рисунок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15828" y="257556"/>
            <a:ext cx="1213485" cy="7867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4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endParaRPr sz="11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</a:pPr>
            <a:r>
              <a:rPr sz="1150" spc="-10" dirty="0">
                <a:latin typeface="Tahoma"/>
                <a:cs typeface="Tahoma"/>
              </a:rPr>
              <a:t>испресионизм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8391" y="121920"/>
            <a:ext cx="920750" cy="411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112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875"/>
              </a:spcBef>
            </a:pPr>
            <a:r>
              <a:rPr sz="1200" spc="-10" dirty="0">
                <a:solidFill>
                  <a:srgbClr val="5E5E5E"/>
                </a:solidFill>
                <a:latin typeface="Tahoma"/>
                <a:cs typeface="Tahoma"/>
              </a:rPr>
              <a:t>стиль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55142" y="7410221"/>
            <a:ext cx="4323080" cy="2189480"/>
            <a:chOff x="13055142" y="7410221"/>
            <a:chExt cx="4323080" cy="218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4351" y="7653527"/>
              <a:ext cx="3893820" cy="19461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55143" y="7410221"/>
              <a:ext cx="2977515" cy="582930"/>
            </a:xfrm>
            <a:custGeom>
              <a:avLst/>
              <a:gdLst/>
              <a:ahLst/>
              <a:cxnLst/>
              <a:rect l="l" t="t" r="r" b="b"/>
              <a:pathLst>
                <a:path w="2977515" h="582929">
                  <a:moveTo>
                    <a:pt x="1193215" y="0"/>
                  </a:moveTo>
                  <a:lnTo>
                    <a:pt x="0" y="0"/>
                  </a:lnTo>
                  <a:lnTo>
                    <a:pt x="0" y="582447"/>
                  </a:lnTo>
                  <a:lnTo>
                    <a:pt x="1193215" y="582447"/>
                  </a:lnTo>
                  <a:lnTo>
                    <a:pt x="1193215" y="0"/>
                  </a:lnTo>
                  <a:close/>
                </a:path>
                <a:path w="2977515" h="582929">
                  <a:moveTo>
                    <a:pt x="2977007" y="37274"/>
                  </a:moveTo>
                  <a:lnTo>
                    <a:pt x="1929968" y="37274"/>
                  </a:lnTo>
                  <a:lnTo>
                    <a:pt x="1929968" y="544601"/>
                  </a:lnTo>
                  <a:lnTo>
                    <a:pt x="2977007" y="544601"/>
                  </a:lnTo>
                  <a:lnTo>
                    <a:pt x="2977007" y="37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450" y="461492"/>
            <a:ext cx="10552430" cy="1909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725"/>
              </a:spcBef>
            </a:pPr>
            <a:r>
              <a:rPr sz="7000" dirty="0">
                <a:latin typeface="Arial"/>
                <a:cs typeface="Arial"/>
              </a:rPr>
              <a:t>Сұрауларды</a:t>
            </a:r>
            <a:r>
              <a:rPr sz="7000" spc="-295" dirty="0">
                <a:latin typeface="Arial"/>
                <a:cs typeface="Arial"/>
              </a:rPr>
              <a:t> </a:t>
            </a:r>
            <a:r>
              <a:rPr sz="7000" spc="-10" dirty="0">
                <a:latin typeface="Arial"/>
                <a:cs typeface="Arial"/>
              </a:rPr>
              <a:t>құрастыру</a:t>
            </a:r>
            <a:endParaRPr sz="7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4500" dirty="0">
                <a:latin typeface="Arial"/>
                <a:cs typeface="Arial"/>
              </a:rPr>
              <a:t>Prompt</a:t>
            </a:r>
            <a:r>
              <a:rPr sz="4500" spc="15" dirty="0">
                <a:latin typeface="Arial"/>
                <a:cs typeface="Arial"/>
              </a:rPr>
              <a:t> </a:t>
            </a:r>
            <a:r>
              <a:rPr sz="4500" spc="-10" dirty="0">
                <a:latin typeface="Arial"/>
                <a:cs typeface="Arial"/>
              </a:rPr>
              <a:t>Engineering</a:t>
            </a:r>
            <a:endParaRPr sz="4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654" y="3367011"/>
            <a:ext cx="9807575" cy="30937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0365" marR="5080" indent="-367665">
              <a:lnSpc>
                <a:spcPts val="2940"/>
              </a:lnSpc>
              <a:spcBef>
                <a:spcPts val="600"/>
              </a:spcBef>
              <a:buSzPct val="124561"/>
              <a:buFont typeface="Trebuchet MS"/>
              <a:buChar char="•"/>
              <a:tabLst>
                <a:tab pos="380365" algn="l"/>
              </a:tabLst>
            </a:pPr>
            <a:r>
              <a:rPr sz="2850" b="1" i="1" dirty="0">
                <a:latin typeface="Arial"/>
                <a:cs typeface="Arial"/>
              </a:rPr>
              <a:t>Промпт</a:t>
            </a:r>
            <a:r>
              <a:rPr sz="2850" b="1" i="1" spc="-160" dirty="0">
                <a:latin typeface="Arial"/>
                <a:cs typeface="Arial"/>
              </a:rPr>
              <a:t> </a:t>
            </a:r>
            <a:r>
              <a:rPr sz="2850" b="1" i="1" dirty="0">
                <a:latin typeface="Arial"/>
                <a:cs typeface="Arial"/>
              </a:rPr>
              <a:t>инженерия</a:t>
            </a:r>
            <a:r>
              <a:rPr sz="2850" b="1" i="1" spc="-125" dirty="0">
                <a:latin typeface="Arial"/>
                <a:cs typeface="Arial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-</a:t>
            </a:r>
            <a:r>
              <a:rPr sz="2850" dirty="0">
                <a:latin typeface="Trebuchet MS"/>
                <a:cs typeface="Trebuchet MS"/>
              </a:rPr>
              <a:t>-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л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генеративті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жасанды </a:t>
            </a:r>
            <a:r>
              <a:rPr sz="2850" dirty="0">
                <a:latin typeface="Trebuchet MS"/>
                <a:cs typeface="Trebuchet MS"/>
              </a:rPr>
              <a:t>интеллект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(AI)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лгісімен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сіндірілетін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не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т</a:t>
            </a:r>
            <a:r>
              <a:rPr sz="2850" spc="-10" dirty="0">
                <a:latin typeface="Microsoft Sans Serif"/>
                <a:cs typeface="Microsoft Sans Serif"/>
              </a:rPr>
              <a:t>ү</a:t>
            </a:r>
            <a:r>
              <a:rPr sz="2850" spc="-10" dirty="0">
                <a:latin typeface="Trebuchet MS"/>
                <a:cs typeface="Trebuchet MS"/>
              </a:rPr>
              <a:t>сінілетін </a:t>
            </a:r>
            <a:r>
              <a:rPr sz="2850" spc="-20" dirty="0">
                <a:latin typeface="Trebuchet MS"/>
                <a:cs typeface="Trebuchet MS"/>
              </a:rPr>
              <a:t>н</a:t>
            </a:r>
            <a:r>
              <a:rPr sz="2850" spc="-20" dirty="0">
                <a:latin typeface="Microsoft Sans Serif"/>
                <a:cs typeface="Microsoft Sans Serif"/>
              </a:rPr>
              <a:t>ұ</a:t>
            </a:r>
            <a:r>
              <a:rPr sz="2850" spc="-20" dirty="0">
                <a:latin typeface="Trebuchet MS"/>
                <a:cs typeface="Trebuchet MS"/>
              </a:rPr>
              <a:t>с</a:t>
            </a:r>
            <a:r>
              <a:rPr sz="2850" spc="-20" dirty="0">
                <a:latin typeface="Microsoft Sans Serif"/>
                <a:cs typeface="Microsoft Sans Serif"/>
              </a:rPr>
              <a:t>қ</a:t>
            </a:r>
            <a:r>
              <a:rPr sz="2850" spc="-20" dirty="0">
                <a:latin typeface="Trebuchet MS"/>
                <a:cs typeface="Trebuchet MS"/>
              </a:rPr>
              <a:t>ауды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Microsoft Sans Serif"/>
                <a:cs typeface="Microsoft Sans Serif"/>
              </a:rPr>
              <a:t>құ</a:t>
            </a:r>
            <a:r>
              <a:rPr sz="2850" spc="-25" dirty="0">
                <a:latin typeface="Trebuchet MS"/>
                <a:cs typeface="Trebuchet MS"/>
              </a:rPr>
              <a:t>рылымдау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процесі.</a:t>
            </a:r>
            <a:endParaRPr sz="2850">
              <a:latin typeface="Trebuchet MS"/>
              <a:cs typeface="Trebuchet MS"/>
            </a:endParaRPr>
          </a:p>
          <a:p>
            <a:pPr marL="380365" marR="729615" indent="-367665">
              <a:lnSpc>
                <a:spcPts val="2940"/>
              </a:lnSpc>
              <a:spcBef>
                <a:spcPts val="3090"/>
              </a:spcBef>
              <a:buSzPct val="124561"/>
              <a:buFont typeface="Trebuchet MS"/>
              <a:buChar char="•"/>
              <a:tabLst>
                <a:tab pos="380365" algn="l"/>
              </a:tabLst>
            </a:pP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рт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рлі</a:t>
            </a:r>
            <a:r>
              <a:rPr sz="2850" spc="-1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рауларды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олдана</a:t>
            </a:r>
            <a:r>
              <a:rPr sz="2850" spc="-1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отырып,</a:t>
            </a:r>
            <a:r>
              <a:rPr sz="2850" spc="-1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LLM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ар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ылы 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рт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рлі</a:t>
            </a:r>
            <a:r>
              <a:rPr sz="2850" spc="-13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н</a:t>
            </a:r>
            <a:r>
              <a:rPr sz="2850" spc="-10" dirty="0">
                <a:latin typeface="Microsoft Sans Serif"/>
                <a:cs typeface="Microsoft Sans Serif"/>
              </a:rPr>
              <a:t>ә</a:t>
            </a:r>
            <a:r>
              <a:rPr sz="2850" spc="-10" dirty="0">
                <a:latin typeface="Trebuchet MS"/>
                <a:cs typeface="Trebuchet MS"/>
              </a:rPr>
              <a:t>тижелерге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-65" dirty="0">
                <a:latin typeface="Microsoft Sans Serif"/>
                <a:cs typeface="Microsoft Sans Serif"/>
              </a:rPr>
              <a:t>қ</a:t>
            </a:r>
            <a:r>
              <a:rPr sz="2850" spc="-65" dirty="0">
                <a:latin typeface="Trebuchet MS"/>
                <a:cs typeface="Trebuchet MS"/>
              </a:rPr>
              <a:t>ол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жеткізуге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болады.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л</a:t>
            </a:r>
            <a:r>
              <a:rPr sz="2850" spc="-13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бір т</a:t>
            </a:r>
            <a:r>
              <a:rPr sz="2850" spc="-25" dirty="0">
                <a:latin typeface="Microsoft Sans Serif"/>
                <a:cs typeface="Microsoft Sans Serif"/>
              </a:rPr>
              <a:t>ұ</a:t>
            </a:r>
            <a:r>
              <a:rPr sz="2850" spc="-25" dirty="0">
                <a:latin typeface="Trebuchet MS"/>
                <a:cs typeface="Trebuchet MS"/>
              </a:rPr>
              <a:t>жырымдамалы</a:t>
            </a:r>
            <a:r>
              <a:rPr sz="2850" spc="-25" dirty="0">
                <a:latin typeface="Microsoft Sans Serif"/>
                <a:cs typeface="Microsoft Sans Serif"/>
              </a:rPr>
              <a:t>қ</a:t>
            </a:r>
            <a:r>
              <a:rPr sz="2850" spc="-70" dirty="0">
                <a:latin typeface="Microsoft Sans Serif"/>
                <a:cs typeface="Microsoft Sans Serif"/>
              </a:rPr>
              <a:t> </a:t>
            </a:r>
            <a:r>
              <a:rPr sz="2850" spc="-35" dirty="0">
                <a:latin typeface="Trebuchet MS"/>
                <a:cs typeface="Trebuchet MS"/>
              </a:rPr>
              <a:t>с</a:t>
            </a:r>
            <a:r>
              <a:rPr sz="2850" spc="-35" dirty="0">
                <a:latin typeface="Microsoft Sans Serif"/>
                <a:cs typeface="Microsoft Sans Serif"/>
              </a:rPr>
              <a:t>ұ</a:t>
            </a:r>
            <a:r>
              <a:rPr sz="2850" spc="-35" dirty="0">
                <a:latin typeface="Trebuchet MS"/>
                <a:cs typeface="Trebuchet MS"/>
              </a:rPr>
              <a:t>ра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ты</a:t>
            </a:r>
            <a:r>
              <a:rPr sz="2850" spc="-170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Trebuchet MS"/>
                <a:cs typeface="Trebuchet MS"/>
              </a:rPr>
              <a:t>бас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аша</a:t>
            </a:r>
            <a:r>
              <a:rPr sz="2850" spc="-16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фразалау</a:t>
            </a:r>
            <a:r>
              <a:rPr sz="2850" spc="-10" dirty="0">
                <a:latin typeface="Microsoft Sans Serif"/>
                <a:cs typeface="Microsoft Sans Serif"/>
              </a:rPr>
              <a:t>ғ</a:t>
            </a:r>
            <a:r>
              <a:rPr sz="2850" spc="-10" dirty="0">
                <a:latin typeface="Trebuchet MS"/>
                <a:cs typeface="Trebuchet MS"/>
              </a:rPr>
              <a:t>а</a:t>
            </a:r>
            <a:r>
              <a:rPr sz="2850" spc="-16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да 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атысты.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2654" y="7143825"/>
            <a:ext cx="9502775" cy="8039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0365" marR="5080" indent="-367665">
              <a:lnSpc>
                <a:spcPct val="78900"/>
              </a:lnSpc>
              <a:spcBef>
                <a:spcPts val="825"/>
              </a:spcBef>
              <a:buSzPct val="124561"/>
              <a:buChar char="•"/>
              <a:tabLst>
                <a:tab pos="380365" algn="l"/>
              </a:tabLst>
            </a:pPr>
            <a:r>
              <a:rPr sz="2850" dirty="0">
                <a:latin typeface="Trebuchet MS"/>
                <a:cs typeface="Trebuchet MS"/>
              </a:rPr>
              <a:t>Промпт-инженерия</a:t>
            </a:r>
            <a:r>
              <a:rPr sz="2850" spc="150" dirty="0">
                <a:latin typeface="Trebuchet MS"/>
                <a:cs typeface="Trebuchet MS"/>
              </a:rPr>
              <a:t> </a:t>
            </a:r>
            <a:r>
              <a:rPr sz="2850" spc="-40" dirty="0">
                <a:latin typeface="Trebuchet MS"/>
                <a:cs typeface="Trebuchet MS"/>
              </a:rPr>
              <a:t>на</a:t>
            </a:r>
            <a:r>
              <a:rPr sz="2850" spc="-40" dirty="0">
                <a:latin typeface="Microsoft Sans Serif"/>
                <a:cs typeface="Microsoft Sans Serif"/>
              </a:rPr>
              <a:t>қ</a:t>
            </a:r>
            <a:r>
              <a:rPr sz="2850" spc="-40" dirty="0">
                <a:latin typeface="Trebuchet MS"/>
                <a:cs typeface="Trebuchet MS"/>
              </a:rPr>
              <a:t>ты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сілдер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45" dirty="0">
                <a:latin typeface="Trebuchet MS"/>
                <a:cs typeface="Trebuchet MS"/>
              </a:rPr>
              <a:t>ар</a:t>
            </a:r>
            <a:r>
              <a:rPr sz="2850" spc="-45" dirty="0">
                <a:latin typeface="Microsoft Sans Serif"/>
                <a:cs typeface="Microsoft Sans Serif"/>
              </a:rPr>
              <a:t>қ</a:t>
            </a:r>
            <a:r>
              <a:rPr sz="2850" spc="-45" dirty="0">
                <a:latin typeface="Trebuchet MS"/>
                <a:cs typeface="Trebuchet MS"/>
              </a:rPr>
              <a:t>ылы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LLM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жазба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тінін</a:t>
            </a:r>
            <a:r>
              <a:rPr sz="2850" spc="-155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Microsoft Sans Serif"/>
                <a:cs typeface="Microsoft Sans Serif"/>
              </a:rPr>
              <a:t>құ</a:t>
            </a:r>
            <a:r>
              <a:rPr sz="2850" spc="-35" dirty="0">
                <a:latin typeface="Trebuchet MS"/>
                <a:cs typeface="Trebuchet MS"/>
              </a:rPr>
              <a:t>руды</a:t>
            </a:r>
            <a:r>
              <a:rPr sz="2850" spc="-1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білдіреді.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654" y="8378266"/>
            <a:ext cx="9904730" cy="14897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0365" marR="5080" indent="-367665">
              <a:lnSpc>
                <a:spcPct val="78900"/>
              </a:lnSpc>
              <a:spcBef>
                <a:spcPts val="825"/>
              </a:spcBef>
              <a:buSzPct val="124561"/>
              <a:buFont typeface="Microsoft Sans Serif"/>
              <a:buChar char="•"/>
              <a:tabLst>
                <a:tab pos="380365" algn="l"/>
              </a:tabLst>
            </a:pPr>
            <a:r>
              <a:rPr sz="2850" i="1" spc="-10" dirty="0">
                <a:latin typeface="Arial"/>
                <a:cs typeface="Arial"/>
              </a:rPr>
              <a:t>Сұрауларды</a:t>
            </a:r>
            <a:r>
              <a:rPr sz="2850" i="1" spc="-110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аргументтер</a:t>
            </a:r>
            <a:r>
              <a:rPr sz="2850" i="1" spc="-100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ретінде,</a:t>
            </a:r>
            <a:r>
              <a:rPr sz="2850" i="1" spc="-105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ал</a:t>
            </a:r>
            <a:r>
              <a:rPr sz="2850" i="1" spc="-105" dirty="0">
                <a:latin typeface="Arial"/>
                <a:cs typeface="Arial"/>
              </a:rPr>
              <a:t> </a:t>
            </a:r>
            <a:r>
              <a:rPr sz="2850" i="1" spc="-15" dirty="0">
                <a:latin typeface="Arial"/>
                <a:cs typeface="Arial"/>
              </a:rPr>
              <a:t>LLM-</a:t>
            </a:r>
            <a:r>
              <a:rPr sz="2850" i="1" dirty="0">
                <a:latin typeface="Arial"/>
                <a:cs typeface="Arial"/>
              </a:rPr>
              <a:t>ді</a:t>
            </a:r>
            <a:r>
              <a:rPr sz="2850" i="1" spc="-105" dirty="0">
                <a:latin typeface="Arial"/>
                <a:cs typeface="Arial"/>
              </a:rPr>
              <a:t> </a:t>
            </a:r>
            <a:r>
              <a:rPr sz="2850" i="1" spc="-25" dirty="0">
                <a:latin typeface="Arial"/>
                <a:cs typeface="Arial"/>
              </a:rPr>
              <a:t>сол </a:t>
            </a:r>
            <a:r>
              <a:rPr sz="2850" i="1" spc="-10" dirty="0">
                <a:latin typeface="Arial"/>
                <a:cs typeface="Arial"/>
              </a:rPr>
              <a:t>аргументтерді</a:t>
            </a:r>
            <a:r>
              <a:rPr sz="2850" i="1" spc="-114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беретін</a:t>
            </a:r>
            <a:r>
              <a:rPr sz="2850" i="1" spc="-110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функция</a:t>
            </a:r>
            <a:r>
              <a:rPr sz="2850" i="1" spc="-120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ретінде</a:t>
            </a:r>
            <a:r>
              <a:rPr sz="2850" i="1" spc="-110" dirty="0">
                <a:latin typeface="Arial"/>
                <a:cs typeface="Arial"/>
              </a:rPr>
              <a:t> </a:t>
            </a:r>
            <a:r>
              <a:rPr sz="2850" i="1" spc="-10" dirty="0">
                <a:latin typeface="Arial"/>
                <a:cs typeface="Arial"/>
              </a:rPr>
              <a:t>қарастыруға </a:t>
            </a:r>
            <a:r>
              <a:rPr sz="2850" i="1" dirty="0">
                <a:latin typeface="Arial"/>
                <a:cs typeface="Arial"/>
              </a:rPr>
              <a:t>болады.</a:t>
            </a:r>
            <a:r>
              <a:rPr sz="2850" i="1" spc="-145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Әртүрлі</a:t>
            </a:r>
            <a:r>
              <a:rPr sz="2850" i="1" spc="-145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кірістер</a:t>
            </a:r>
            <a:r>
              <a:rPr sz="2850" i="1" spc="-145" dirty="0">
                <a:latin typeface="Arial"/>
                <a:cs typeface="Arial"/>
              </a:rPr>
              <a:t> </a:t>
            </a:r>
            <a:r>
              <a:rPr sz="2850" i="1" dirty="0">
                <a:latin typeface="Arial"/>
                <a:cs typeface="Arial"/>
              </a:rPr>
              <a:t>әртүрлі</a:t>
            </a:r>
            <a:r>
              <a:rPr sz="2850" i="1" spc="-145" dirty="0">
                <a:latin typeface="Arial"/>
                <a:cs typeface="Arial"/>
              </a:rPr>
              <a:t> </a:t>
            </a:r>
            <a:r>
              <a:rPr sz="2850" i="1" spc="-10" dirty="0">
                <a:latin typeface="Arial"/>
                <a:cs typeface="Arial"/>
              </a:rPr>
              <a:t>шығыстарды білдіреді.</a:t>
            </a:r>
            <a:endParaRPr sz="2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15875" y="7331647"/>
            <a:ext cx="14674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10" dirty="0">
                <a:latin typeface="Trebuchet MS"/>
                <a:cs typeface="Trebuchet MS"/>
              </a:rPr>
              <a:t>Вывод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11591" y="7100899"/>
            <a:ext cx="200342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10" dirty="0">
                <a:latin typeface="Trebuchet MS"/>
                <a:cs typeface="Trebuchet MS"/>
              </a:rPr>
              <a:t>Функция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01414" y="7100899"/>
            <a:ext cx="214439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10" dirty="0">
                <a:latin typeface="Trebuchet MS"/>
                <a:cs typeface="Trebuchet MS"/>
              </a:rPr>
              <a:t>аргумент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1792" y="2560319"/>
              <a:ext cx="6365748" cy="3733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1435" y="2654807"/>
              <a:ext cx="5958839" cy="33360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008" y="200914"/>
            <a:ext cx="1917064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Мысал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6032" y="1563623"/>
              <a:ext cx="11971019" cy="932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1904" y="1158239"/>
              <a:ext cx="13258800" cy="9829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1974</Words>
  <Application>Microsoft Office PowerPoint</Application>
  <PresentationFormat>Произвольный</PresentationFormat>
  <Paragraphs>275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Courier New</vt:lpstr>
      <vt:lpstr>Microsoft Sans Serif</vt:lpstr>
      <vt:lpstr>Tahoma</vt:lpstr>
      <vt:lpstr>Times New Roman</vt:lpstr>
      <vt:lpstr>Trebuchet MS</vt:lpstr>
      <vt:lpstr>Verdana</vt:lpstr>
      <vt:lpstr>Wingdings</vt:lpstr>
      <vt:lpstr>Office Theme</vt:lpstr>
      <vt:lpstr>5 дәріс ЖИ модельдеріне үшін  сұраныстарды тиімді құрау</vt:lpstr>
      <vt:lpstr>Негізгі сұрақтар:</vt:lpstr>
      <vt:lpstr>Кіріспе</vt:lpstr>
      <vt:lpstr>ЖИ контекстіндегі сұраныс (шақыру) түсінігі</vt:lpstr>
      <vt:lpstr>ЖИ контекстіндегі сұраныс (шақыру) түсінігі</vt:lpstr>
      <vt:lpstr>ЖИ контекстіндегі сұраныс (шақыру) түсінігі</vt:lpstr>
      <vt:lpstr>Презентация PowerPoint</vt:lpstr>
      <vt:lpstr>Сұрауларды құрастыру Prompt Engineering</vt:lpstr>
      <vt:lpstr>Мысал</vt:lpstr>
      <vt:lpstr>Мысал</vt:lpstr>
      <vt:lpstr>Мысал</vt:lpstr>
      <vt:lpstr>Мысал</vt:lpstr>
      <vt:lpstr>Сұраныстың мақсаты</vt:lpstr>
      <vt:lpstr>Сұрауларды құрудың негізгі принциптері</vt:lpstr>
      <vt:lpstr>Сұрау түрлері</vt:lpstr>
      <vt:lpstr>Сұранысты кезең-кезеңімен құру</vt:lpstr>
      <vt:lpstr>Тапсырмаларды бір топқа жинаңыз</vt:lpstr>
      <vt:lpstr>Сұраныс құрастыру</vt:lpstr>
      <vt:lpstr>Мамандық</vt:lpstr>
      <vt:lpstr>Негізгі мүмкіндіктер</vt:lpstr>
      <vt:lpstr>Ынталандыр принциптері</vt:lpstr>
      <vt:lpstr>Қағида 1: Нақты және нақты нұсқауларды жазыңыз</vt:lpstr>
      <vt:lpstr>1-қағида. Тактика</vt:lpstr>
      <vt:lpstr>Мысал</vt:lpstr>
      <vt:lpstr>Промпт-қа кірістіруді болдырмау</vt:lpstr>
      <vt:lpstr>1-қағида. Тактика</vt:lpstr>
      <vt:lpstr>1-қағида. Тактика</vt:lpstr>
      <vt:lpstr>1-қағида: Тактика 3-тактика: Шартты тестілеу. 1-мысал</vt:lpstr>
      <vt:lpstr>3-тактика: Шартты тестілеу. 2-мысал</vt:lpstr>
      <vt:lpstr>1-қағида. Тактика</vt:lpstr>
      <vt:lpstr>Тактикалық әдістер</vt:lpstr>
      <vt:lpstr>Принцип 2: Үлгіге «ойлануға» уақыт беріңіз</vt:lpstr>
      <vt:lpstr>Принцип 2. Тактикалық әдістер</vt:lpstr>
      <vt:lpstr>Принцип 2. Тактикалық әдістер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дәріс ЖИ модельдеріне үшін  сұраныстарды тиімді құрау</dc:title>
  <dc:description/>
  <cp:lastModifiedBy>Гульназ Жомарткызы</cp:lastModifiedBy>
  <cp:revision>1</cp:revision>
  <dcterms:created xsi:type="dcterms:W3CDTF">2025-10-10T08:10:35Z</dcterms:created>
  <dcterms:modified xsi:type="dcterms:W3CDTF">2025-10-28T08:57:02Z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2025-10-08T00:00:00Z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D:20251008000000+05'00'</vt:lpwstr>
  </property>
</Properties>
</file>