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embeddedFontLst>
    <p:embeddedFont>
      <p:font typeface="Roboto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Roboto-bold.fntdata"/><Relationship Id="rId10" Type="http://schemas.openxmlformats.org/officeDocument/2006/relationships/slide" Target="slides/slide5.xml"/><Relationship Id="rId32" Type="http://schemas.openxmlformats.org/officeDocument/2006/relationships/font" Target="fonts/Roboto-regular.fntdata"/><Relationship Id="rId13" Type="http://schemas.openxmlformats.org/officeDocument/2006/relationships/slide" Target="slides/slide8.xml"/><Relationship Id="rId35" Type="http://schemas.openxmlformats.org/officeDocument/2006/relationships/font" Target="fonts/Roboto-boldItalic.fntdata"/><Relationship Id="rId12" Type="http://schemas.openxmlformats.org/officeDocument/2006/relationships/slide" Target="slides/slide7.xml"/><Relationship Id="rId34" Type="http://schemas.openxmlformats.org/officeDocument/2006/relationships/font" Target="fonts/Roboto-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3e551c75d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d3e551c75d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3e551c75d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3e551c75d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3e551c75d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3e551c75d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d3e551c75d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d3e551c75d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d3e551c75d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d3e551c75d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d3e551c75d_0_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d3e551c75d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d3e6a1953b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d3e6a1953b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d3e6a1953b_1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d3e6a1953b_1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d3e6a1953b_1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d3e6a1953b_1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d3e6a1953b_1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d3e6a1953b_1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3e551c75d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d3e551c75d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d3e6a1953b_1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d3e6a1953b_1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d3e6a1953b_1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d3e6a1953b_1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d3e6a1953b_1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d3e6a1953b_1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d3e6a1953b_1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d3e6a1953b_1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d3e6a1953b_1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d3e6a1953b_1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d3e6a1953b_1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d3e6a1953b_1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d3e6a1953b_1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d3e6a1953b_1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3e551c75d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3e551c75d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3e551c75d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3e551c75d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3e551c75d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d3e551c75d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d3e551c75d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d3e551c75d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3e551c75d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d3e551c75d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3e551c75d_0_1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3e551c75d_0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3e551c75d_0_1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d3e551c75d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FreeMarker и серверные шаблонизаторы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Формирование HTML на стороне сервера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Популярные шаблонизаторы</a:t>
            </a:r>
            <a:endParaRPr/>
          </a:p>
        </p:txBody>
      </p:sp>
      <p:sp>
        <p:nvSpPr>
          <p:cNvPr id="140" name="Google Shape;140;p2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ru"/>
              <a:t>JSP</a:t>
            </a:r>
            <a:r>
              <a:rPr lang="ru"/>
              <a:t> — старый стандарт, устарел и используется редко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ru"/>
              <a:t>Thymeleaf</a:t>
            </a:r>
            <a:r>
              <a:rPr lang="ru"/>
              <a:t> — современный и популярный, удобен и интегрирован со Spring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ru"/>
              <a:t>FreeMarker</a:t>
            </a:r>
            <a:r>
              <a:rPr lang="ru"/>
              <a:t> — гибкий и мощный, быстрее и гибче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ru"/>
              <a:t>Mustache</a:t>
            </a:r>
            <a:r>
              <a:rPr lang="ru"/>
              <a:t> — минималистичный, ограничен по возможностям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Почему FreeMarker</a:t>
            </a:r>
            <a:endParaRPr/>
          </a:p>
        </p:txBody>
      </p:sp>
      <p:sp>
        <p:nvSpPr>
          <p:cNvPr id="146" name="Google Shape;146;p2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FreeMarker выбирают за производительность, гибкость и поддержку сложной логики.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Он хорошо подходит для enterprise приложений и серверного рендеринга.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Что такое FreeMarker</a:t>
            </a:r>
            <a:endParaRPr/>
          </a:p>
        </p:txBody>
      </p:sp>
      <p:sp>
        <p:nvSpPr>
          <p:cNvPr id="152" name="Google Shape;152;p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FreeMarker — это Java библиотека, которая генерирует текст (обычно HTML) на основе шаблонов и данных.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&lt;dependency&gt;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&lt;groupId&gt;org.springframework.boot&lt;/groupId&gt;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&lt;artifactId&gt;spring-boot-starter-freemarker&lt;/artifactId&gt;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&lt;version&gt;3.5.13&lt;/version&gt;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&lt;scope&gt;compile&lt;/scope&gt;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&lt;/dependency&gt;</a:t>
            </a:r>
            <a:endParaRPr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Файлы шаблонов</a:t>
            </a:r>
            <a:endParaRPr/>
          </a:p>
        </p:txBody>
      </p:sp>
      <p:sp>
        <p:nvSpPr>
          <p:cNvPr id="158" name="Google Shape;158;p25"/>
          <p:cNvSpPr txBox="1"/>
          <p:nvPr>
            <p:ph idx="1" type="body"/>
          </p:nvPr>
        </p:nvSpPr>
        <p:spPr>
          <a:xfrm>
            <a:off x="311700" y="1229875"/>
            <a:ext cx="3426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Файлы имеют расширение ftl.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Это обычные текстовые файлы с HTML и специальными конструкциями.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9" name="Google Shape;15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62150" y="1298400"/>
            <a:ext cx="5312949" cy="32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Подключение</a:t>
            </a:r>
            <a:endParaRPr/>
          </a:p>
        </p:txBody>
      </p:sp>
      <p:sp>
        <p:nvSpPr>
          <p:cNvPr id="165" name="Google Shape;165;p2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Нужно добавить зависимость spring boot starter freemarker.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Spring автоматически настроит шаблонизатор.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&lt;dependency&gt;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&lt;groupId&gt;org.springframework.boot&lt;/groupId&gt;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&lt;artifactId&gt;spring-boot-starter-freemarker&lt;/artifactId&gt;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&lt;version&gt;3.5.13&lt;/version&gt;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    &lt;scope&gt;compile&lt;/scope&gt;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&lt;/dependency&gt;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Структура проекта</a:t>
            </a:r>
            <a:endParaRPr/>
          </a:p>
        </p:txBody>
      </p:sp>
      <p:sp>
        <p:nvSpPr>
          <p:cNvPr id="171" name="Google Shape;171;p2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Шаблоны располагаются в папке </a:t>
            </a:r>
            <a:r>
              <a:rPr b="1" i="1" lang="ru"/>
              <a:t>resources/templates</a:t>
            </a:r>
            <a:r>
              <a:rPr lang="ru"/>
              <a:t>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Spring автоматически ищет их там.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Контроллер добавляет данные в модель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и возвращает имя шаблона.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Spring связывает данные и шаблон.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72" name="Google Shape;17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3525" y="1740525"/>
            <a:ext cx="28575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Шаблон и Переменные</a:t>
            </a:r>
            <a:endParaRPr/>
          </a:p>
        </p:txBody>
      </p:sp>
      <p:sp>
        <p:nvSpPr>
          <p:cNvPr id="178" name="Google Shape;178;p2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Внутри шаблона используются выражения вида </a:t>
            </a:r>
            <a:r>
              <a:rPr b="1" i="1" lang="ru"/>
              <a:t>${name}.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Это позволяет подставлять значения.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Переменные передаются из контроллера.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Условные конструкции, Циклы</a:t>
            </a:r>
            <a:endParaRPr/>
          </a:p>
        </p:txBody>
      </p:sp>
      <p:sp>
        <p:nvSpPr>
          <p:cNvPr id="184" name="Google Shape;184;p2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Можно проверять наличие данных.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Например показывать блок только если значение существует.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Можно выводить списки данных.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Например список пользователей или заказов.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Форматирование</a:t>
            </a:r>
            <a:endParaRPr/>
          </a:p>
        </p:txBody>
      </p:sp>
      <p:sp>
        <p:nvSpPr>
          <p:cNvPr id="190" name="Google Shape;190;p3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FreeMarker позволяет форматировать числа, даты и валюты.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Это удобно для отображения данных.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Работа с null</a:t>
            </a:r>
            <a:endParaRPr/>
          </a:p>
        </p:txBody>
      </p:sp>
      <p:sp>
        <p:nvSpPr>
          <p:cNvPr id="196" name="Google Shape;196;p3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Можно задавать значения по умолчанию.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Это предотвращает ошибки отображения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700"/>
              <a:t>Что такое </a:t>
            </a:r>
            <a:r>
              <a:rPr lang="ru" sz="2700">
                <a:highlight>
                  <a:srgbClr val="FFFFFF"/>
                </a:highlight>
              </a:rPr>
              <a:t>frontend и backend</a:t>
            </a:r>
            <a:endParaRPr sz="2700"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Фронтенд — это часть приложения, которую видит пользователь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HTML</a:t>
            </a:r>
            <a:r>
              <a:rPr lang="ru"/>
              <a:t> — структура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CSS</a:t>
            </a:r>
            <a:r>
              <a:rPr lang="ru"/>
              <a:t> — стили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JavaScript</a:t>
            </a:r>
            <a:r>
              <a:rPr lang="ru"/>
              <a:t> — логика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Бэкенд — это серверная часть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Отвечает за: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бизнес-логику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работу с базой данных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/>
              <a:t>формирование ответа</a:t>
            </a:r>
            <a:endParaRPr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Макросы</a:t>
            </a:r>
            <a:endParaRPr/>
          </a:p>
        </p:txBody>
      </p:sp>
      <p:sp>
        <p:nvSpPr>
          <p:cNvPr id="202" name="Google Shape;202;p3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Макросы позволяют переиспользовать куски шаблонов.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Это уменьшает дублирование кода.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Импорт шаблонов</a:t>
            </a:r>
            <a:endParaRPr/>
          </a:p>
        </p:txBody>
      </p:sp>
      <p:sp>
        <p:nvSpPr>
          <p:cNvPr id="208" name="Google Shape;208;p3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Можно подключать другие шаблоны.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Например общий </a:t>
            </a:r>
            <a:r>
              <a:rPr b="1" i="1" lang="ru"/>
              <a:t>header</a:t>
            </a:r>
            <a:r>
              <a:rPr lang="ru"/>
              <a:t> или </a:t>
            </a:r>
            <a:r>
              <a:rPr b="1" i="1" lang="ru"/>
              <a:t>footer</a:t>
            </a:r>
            <a:r>
              <a:rPr lang="ru"/>
              <a:t>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Layout</a:t>
            </a:r>
            <a:endParaRPr/>
          </a:p>
        </p:txBody>
      </p:sp>
      <p:sp>
        <p:nvSpPr>
          <p:cNvPr id="214" name="Google Shape;214;p3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Можно строить сложные страницы из блоков.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Header, footer и контент объединяются в один шаблон.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Можно использовать </a:t>
            </a:r>
            <a:r>
              <a:rPr b="1" lang="ru">
                <a:solidFill>
                  <a:srgbClr val="000000"/>
                </a:solidFill>
              </a:rPr>
              <a:t>Bootstrap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Плюсы</a:t>
            </a:r>
            <a:endParaRPr/>
          </a:p>
        </p:txBody>
      </p:sp>
      <p:sp>
        <p:nvSpPr>
          <p:cNvPr id="220" name="Google Shape;220;p3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Быстрая разработка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Нет необходимости писать сложный frontend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Простота интеграции со Spring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Минусы</a:t>
            </a:r>
            <a:endParaRPr/>
          </a:p>
        </p:txBody>
      </p:sp>
      <p:sp>
        <p:nvSpPr>
          <p:cNvPr id="226" name="Google Shape;226;p3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Сложно делать интерактивный интерфейс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Не подходит для сложных SPA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Зависимость от серверного рендера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Когда использовать</a:t>
            </a:r>
            <a:endParaRPr/>
          </a:p>
        </p:txBody>
      </p:sp>
      <p:sp>
        <p:nvSpPr>
          <p:cNvPr id="232" name="Google Shape;232;p3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Админ панели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Простые сайты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Внутренние системы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MVP проекты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Лабораторная работа</a:t>
            </a:r>
            <a:endParaRPr/>
          </a:p>
        </p:txBody>
      </p:sp>
      <p:sp>
        <p:nvSpPr>
          <p:cNvPr id="238" name="Google Shape;238;p3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В существующий проект с 4 сущностями и сервисами и контроллером подключить FreeMarker.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Создать общий header или footer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Подключить все методы, объявленные в контроллерах: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ru"/>
              <a:t>Добавление Сущности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ru"/>
              <a:t>Редактирование Сущности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ru"/>
              <a:t>Удаление Сущности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Проверить результат в браузере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Как фронт и бэк взаимодействуют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Клиент отправляет HTTP запрос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Сервер возвращает ответ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Ответ может быть: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HTML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JSON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XML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Два подхода к разработке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Сервер отдаёт JSON, фронт рендерит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Сервер рендерит HTML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Что такое шаблонизатор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Шаблонизатор — это инструмент, который позволяет генерировать HTML, подставляя данные в заранее подготовленный шаблон.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Он помогает отделить логику от представления.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Пример: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Есть шаблон с текстом </a:t>
            </a:r>
            <a:r>
              <a:rPr b="1" i="1" lang="ru"/>
              <a:t>Hello ${name}.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Если передать значение name равное </a:t>
            </a:r>
            <a:r>
              <a:rPr i="1" lang="ru"/>
              <a:t>Student</a:t>
            </a:r>
            <a:r>
              <a:rPr lang="ru"/>
              <a:t>, результат будет </a:t>
            </a:r>
            <a:r>
              <a:rPr b="1" i="1" lang="ru"/>
              <a:t>Hello </a:t>
            </a:r>
            <a:r>
              <a:rPr b="1" i="1" lang="ru"/>
              <a:t>Student</a:t>
            </a:r>
            <a:r>
              <a:rPr lang="ru"/>
              <a:t>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Это базовая идея всех шаблонизаторов.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Зачем нужны шаблонизаторы</a:t>
            </a:r>
            <a:endParaRPr/>
          </a:p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Они позволяют: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разделить бизнес-логику и HTML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упростить поддержку кода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создавать динамические страницы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переиспользовать шаблоны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Как работает шаблонизатор</a:t>
            </a:r>
            <a:endParaRPr/>
          </a:p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Контроллер получает данные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Передаёт их в шаблон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Шаблонизатор обрабатывает шаблон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Генерируется HTML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HTML возвращается пользователю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Архитектура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Controller</a:t>
            </a:r>
            <a:r>
              <a:rPr lang="ru"/>
              <a:t> управляет запросом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Model</a:t>
            </a:r>
            <a:r>
              <a:rPr lang="ru"/>
              <a:t> содержит данные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Template</a:t>
            </a:r>
            <a:r>
              <a:rPr lang="ru"/>
              <a:t> формирует HTML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Это классический MVC подход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Пример в Spring</a:t>
            </a:r>
            <a:endParaRPr/>
          </a:p>
        </p:txBody>
      </p:sp>
      <p:sp>
        <p:nvSpPr>
          <p:cNvPr id="134" name="Google Shape;134;p2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Контроллер возвращает имя страницы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Spring автоматически находит шаблон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Передаёт туда данные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Возвращает готовый HTML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