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embeddedFontLst>
    <p:embeddedFont>
      <p:font typeface="Roboto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Roboto-regular.fntdata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Roboto-italic.fntdata"/><Relationship Id="rId16" Type="http://schemas.openxmlformats.org/officeDocument/2006/relationships/slide" Target="slides/slide11.xml"/><Relationship Id="rId38" Type="http://schemas.openxmlformats.org/officeDocument/2006/relationships/font" Target="fonts/Roboto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c8fbb79539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c8fbb79539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c8fbb79539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c8fbb79539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c8fbb79539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c8fbb79539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c8fbb79539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c8fbb79539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8fbb79539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c8fbb79539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c8fbb79539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c8fbb79539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c8fbb79539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c8fbb79539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c8fbb79539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c8fbb79539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c8fbb79539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c8fbb79539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c8fbb79539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c8fbb79539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8fbb79539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c8fbb79539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c8fbb79539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c8fbb79539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c8fbb79539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c8fbb79539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c8fbb79539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c8fbb79539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c8fbb79539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c8fbb79539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c8fbb79539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c8fbb79539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c8fbb79539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c8fbb79539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c8fbb79539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c8fbb79539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c8fbb79539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c8fbb79539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c8fbb79539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c8fbb79539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c8fbb79539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c8fbb79539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c8fbb79539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c8fbb79539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c8fbb79539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c8fbb79539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c8fbb79539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c8fbb79539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c8fbb79539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c8fbb79539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c8fbb79539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c8fbb79539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c8fbb79539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c8fbb79539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c8fbb79539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c8fbb79539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c8fbb79539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c8fbb79539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c8fbb79539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c8fbb79539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Spring Data JPA + PostgreSQL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Работа с базой данных в Spring Boot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Зачем нужна база данных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Нужно: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Персистентное хранение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Транзакции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Консистентность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Масштабирование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Что такое PostgreSQL</a:t>
            </a:r>
            <a:endParaRPr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PostgreSQL — промышленная объектно-реляционная СУБД.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Поддерживает:</a:t>
            </a:r>
            <a:endParaRPr/>
          </a:p>
          <a:p>
            <a:pPr indent="-293211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ACID транзакции</a:t>
            </a:r>
            <a:br>
              <a:rPr lang="ru"/>
            </a:br>
            <a:endParaRPr/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Индексы</a:t>
            </a:r>
            <a:br>
              <a:rPr lang="ru"/>
            </a:br>
            <a:endParaRPr/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JSON</a:t>
            </a:r>
            <a:br>
              <a:rPr lang="ru"/>
            </a:br>
            <a:endParaRPr/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Расширения</a:t>
            </a:r>
            <a:br>
              <a:rPr lang="ru"/>
            </a:br>
            <a:endParaRPr/>
          </a:p>
          <a:p>
            <a:pPr indent="-293211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Репликацию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Что такое JPA</a:t>
            </a:r>
            <a:endParaRPr/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JPA — Java Persistence API.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Это спецификация.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Она определяет:</a:t>
            </a:r>
            <a:endParaRPr/>
          </a:p>
          <a:p>
            <a:pPr indent="-282733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Как отображать объекты в таблицы</a:t>
            </a:r>
            <a:br>
              <a:rPr lang="ru"/>
            </a:br>
            <a:endParaRPr/>
          </a:p>
          <a:p>
            <a:pPr indent="-282733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Как управлять сущностями</a:t>
            </a:r>
            <a:br>
              <a:rPr lang="ru"/>
            </a:br>
            <a:endParaRPr/>
          </a:p>
          <a:p>
            <a:pPr indent="-282733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Как работать с транзакциями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Hibernate — реализация JPA.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Spring Boot по умолчанию использует Hibernate.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Что делает spring-boot-starter-data-jpa</a:t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Он автоматически: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Подключает Hibernate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Настраивает EntityManager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Создает DataSource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Включает транзакции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Конфигурирует repository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Подключение зависимостей Maven</a:t>
            </a:r>
            <a:endParaRPr/>
          </a:p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6425" y="1600200"/>
            <a:ext cx="5391150" cy="194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Настройка </a:t>
            </a:r>
            <a:r>
              <a:rPr b="1" lang="ru"/>
              <a:t>application.yml</a:t>
            </a:r>
            <a:endParaRPr b="1"/>
          </a:p>
        </p:txBody>
      </p:sp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6975" y="1828800"/>
            <a:ext cx="4010025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Что такое Entity</a:t>
            </a:r>
            <a:endParaRPr/>
          </a:p>
        </p:txBody>
      </p:sp>
      <p:sp>
        <p:nvSpPr>
          <p:cNvPr id="130" name="Google Shape;130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Entity — это класс, который отображается в таблицу базы данных.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Аннотация: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@Entity</a:t>
            </a:r>
            <a:endParaRPr/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9738" y="1827800"/>
            <a:ext cx="3343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Пример Entity</a:t>
            </a:r>
            <a:endParaRPr/>
          </a:p>
        </p:txBody>
      </p:sp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62050"/>
            <a:ext cx="4991100" cy="261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Primary Key</a:t>
            </a:r>
            <a:endParaRPr/>
          </a:p>
        </p:txBody>
      </p:sp>
      <p:sp>
        <p:nvSpPr>
          <p:cNvPr id="144" name="Google Shape;144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@Id — первичный ключ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@GeneratedValue — стратегия генерации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GenerationType.IDENTITY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PostgreSQL использует sequence или serial.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Разница IDENTITY и SEQUENCE</a:t>
            </a:r>
            <a:endParaRPr/>
          </a:p>
        </p:txBody>
      </p:sp>
      <p:sp>
        <p:nvSpPr>
          <p:cNvPr id="150" name="Google Shape;150;p2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IDENTITY</a:t>
            </a:r>
            <a:endParaRPr/>
          </a:p>
          <a:p>
            <a:pPr indent="-272256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Использует автоинкремент</a:t>
            </a:r>
            <a:br>
              <a:rPr lang="ru"/>
            </a:br>
            <a:endParaRPr/>
          </a:p>
          <a:p>
            <a:pPr indent="-272256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Hibernate делает insert и получает id от БД</a:t>
            </a:r>
            <a:br>
              <a:rPr lang="ru"/>
            </a:br>
            <a:endParaRPr/>
          </a:p>
          <a:p>
            <a:pPr indent="-272256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Нельзя делать batch insert эффективно</a:t>
            </a:r>
            <a:br>
              <a:rPr lang="ru"/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SEQUENCE</a:t>
            </a:r>
            <a:endParaRPr/>
          </a:p>
          <a:p>
            <a:pPr indent="-272256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Hibernate заранее получает id из sequence</a:t>
            </a:r>
            <a:br>
              <a:rPr lang="ru"/>
            </a:br>
            <a:endParaRPr/>
          </a:p>
          <a:p>
            <a:pPr indent="-272256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Поддерживает batch insert</a:t>
            </a:r>
            <a:br>
              <a:rPr lang="ru"/>
            </a:br>
            <a:endParaRPr/>
          </a:p>
          <a:p>
            <a:pPr indent="-272256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Более производительно</a:t>
            </a:r>
            <a:br>
              <a:rPr lang="ru"/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В PostgreSQL рекомендуется использовать SEQUENCE, а не IDENTITY, если важна производительность.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Типы колонок</a:t>
            </a:r>
            <a:endParaRPr/>
          </a:p>
        </p:txBody>
      </p:sp>
      <p:sp>
        <p:nvSpPr>
          <p:cNvPr id="156" name="Google Shape;156;p2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Параметры: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nullable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unique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length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updatable</a:t>
            </a:r>
            <a:endParaRPr/>
          </a:p>
        </p:txBody>
      </p:sp>
      <p:pic>
        <p:nvPicPr>
          <p:cNvPr id="157" name="Google Shape;15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00" y="1283813"/>
            <a:ext cx="8458200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Mapping отношений</a:t>
            </a:r>
            <a:endParaRPr/>
          </a:p>
        </p:txBody>
      </p:sp>
      <p:sp>
        <p:nvSpPr>
          <p:cNvPr id="163" name="Google Shape;163;p2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Один ко многим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@ManyToOne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@OneToMany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Один к одному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@OneToOne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Многие ко многим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/>
              <a:t>@ManyToMany</a:t>
            </a:r>
            <a:endParaRPr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Пример ManyToOne</a:t>
            </a:r>
            <a:endParaRPr/>
          </a:p>
        </p:txBody>
      </p:sp>
      <p:sp>
        <p:nvSpPr>
          <p:cNvPr id="169" name="Google Shape;169;p2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8375" y="1347775"/>
            <a:ext cx="4667250" cy="24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Что такое Repository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Spring Data JPA генерирует реализацию автоматически.</a:t>
            </a:r>
            <a:endParaRPr/>
          </a:p>
        </p:txBody>
      </p:sp>
      <p:pic>
        <p:nvPicPr>
          <p:cNvPr id="177" name="Google Shape;17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900" y="2224537"/>
            <a:ext cx="7782199" cy="69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Что дает JpaRepository</a:t>
            </a:r>
            <a:endParaRPr/>
          </a:p>
        </p:txBody>
      </p:sp>
      <p:sp>
        <p:nvSpPr>
          <p:cNvPr id="183" name="Google Shape;183;p2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Методы: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save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findById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findAll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delete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count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Пример сохранения</a:t>
            </a:r>
            <a:endParaRPr/>
          </a:p>
        </p:txBody>
      </p:sp>
      <p:sp>
        <p:nvSpPr>
          <p:cNvPr id="189" name="Google Shape;189;p2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Google Shape;19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7875" y="1285875"/>
            <a:ext cx="504825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Производные запросы</a:t>
            </a:r>
            <a:endParaRPr/>
          </a:p>
        </p:txBody>
      </p:sp>
      <p:sp>
        <p:nvSpPr>
          <p:cNvPr id="196" name="Google Shape;196;p3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Spring генерирует запросы по названию метода.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List&lt;UserEntity&gt; findByName(String name);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List</a:t>
            </a:r>
            <a:r>
              <a:rPr lang="ru"/>
              <a:t>&lt;UserEntity&gt;</a:t>
            </a:r>
            <a:r>
              <a:rPr lang="ru"/>
              <a:t> findByEmailContaining(String email);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@</a:t>
            </a:r>
            <a:r>
              <a:rPr lang="ru"/>
              <a:t>Query</a:t>
            </a:r>
            <a:endParaRPr/>
          </a:p>
        </p:txBody>
      </p:sp>
      <p:sp>
        <p:nvSpPr>
          <p:cNvPr id="202" name="Google Shape;202;p3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3" name="Google Shape;20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238" y="2136854"/>
            <a:ext cx="7301524" cy="8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Native Query</a:t>
            </a:r>
            <a:endParaRPr/>
          </a:p>
        </p:txBody>
      </p:sp>
      <p:sp>
        <p:nvSpPr>
          <p:cNvPr id="209" name="Google Shape;209;p3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1675" y="2133600"/>
            <a:ext cx="5200650" cy="87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Транзакции</a:t>
            </a:r>
            <a:endParaRPr/>
          </a:p>
        </p:txBody>
      </p:sp>
      <p:sp>
        <p:nvSpPr>
          <p:cNvPr id="216" name="Google Shape;216;p3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Аннотация: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@Transactional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Транзакция: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commit при успехе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rollback при RuntimeException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Lazy и Eager загрузка</a:t>
            </a:r>
            <a:endParaRPr/>
          </a:p>
        </p:txBody>
      </p:sp>
      <p:sp>
        <p:nvSpPr>
          <p:cNvPr id="222" name="Google Shape;222;p3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FetchType.LAZY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FetchType.EAGER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LAZY — данные загружаются при обращении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EAGER — сразу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По умолчанию: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ManyToOne — EAGER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OneToMany — LAZY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Проблема N+1</a:t>
            </a:r>
            <a:endParaRPr/>
          </a:p>
        </p:txBody>
      </p:sp>
      <p:sp>
        <p:nvSpPr>
          <p:cNvPr id="228" name="Google Shape;228;p3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Когда при загрузке списка объектов выполняется N дополнительных запросов.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Решение: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fetch join</a:t>
            </a:r>
            <a:br>
              <a:rPr lang="ru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ru"/>
              <a:t>EntityGraph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DTO - </a:t>
            </a:r>
            <a:r>
              <a:rPr lang="ru"/>
              <a:t>Data Transfer Object </a:t>
            </a:r>
            <a:endParaRPr/>
          </a:p>
        </p:txBody>
      </p:sp>
      <p:sp>
        <p:nvSpPr>
          <p:cNvPr id="234" name="Google Shape;234;p3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Entity нельзя возвращать напрямую в REST.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Нужно использовать DTO для передачи данных.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Нарушение архитектурных слоёв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Проблема Lazy Loading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Бесконечная рекурсия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Утечка чувствительных данных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Невозможность эволюции API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ru"/>
              <a:t>Производительность</a:t>
            </a:r>
            <a:br>
              <a:rPr lang="ru"/>
            </a:b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Пагинация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7"/>
          <p:cNvSpPr txBox="1"/>
          <p:nvPr>
            <p:ph idx="1" type="body"/>
          </p:nvPr>
        </p:nvSpPr>
        <p:spPr>
          <a:xfrm>
            <a:off x="311700" y="1229875"/>
            <a:ext cx="31383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Метод findAll принимает </a:t>
            </a:r>
            <a:r>
              <a:rPr b="1" lang="ru"/>
              <a:t>Pageable</a:t>
            </a:r>
            <a:r>
              <a:rPr lang="ru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/>
              <a:t>PageRequest</a:t>
            </a:r>
            <a:r>
              <a:rPr lang="ru"/>
              <a:t> позволяет задать страницу и размер.</a:t>
            </a:r>
            <a:endParaRPr/>
          </a:p>
        </p:txBody>
      </p:sp>
      <p:pic>
        <p:nvPicPr>
          <p:cNvPr id="241" name="Google Shape;24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6725" y="1363550"/>
            <a:ext cx="5555576" cy="273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Сортировка</a:t>
            </a:r>
            <a:endParaRPr/>
          </a:p>
        </p:txBody>
      </p:sp>
      <p:sp>
        <p:nvSpPr>
          <p:cNvPr id="247" name="Google Shape;247;p38"/>
          <p:cNvSpPr txBox="1"/>
          <p:nvPr>
            <p:ph idx="1" type="body"/>
          </p:nvPr>
        </p:nvSpPr>
        <p:spPr>
          <a:xfrm>
            <a:off x="311700" y="1229875"/>
            <a:ext cx="41703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Sort.by</a:t>
            </a:r>
            <a:r>
              <a:rPr lang="ru"/>
              <a:t> используется для сортировки по полям.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6725" y="1363550"/>
            <a:ext cx="5555576" cy="273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Индексы PostgreSQL</a:t>
            </a:r>
            <a:endParaRPr/>
          </a:p>
        </p:txBody>
      </p:sp>
      <p:sp>
        <p:nvSpPr>
          <p:cNvPr id="254" name="Google Shape;254;p39"/>
          <p:cNvSpPr txBox="1"/>
          <p:nvPr>
            <p:ph idx="1" type="body"/>
          </p:nvPr>
        </p:nvSpPr>
        <p:spPr>
          <a:xfrm>
            <a:off x="311700" y="1229875"/>
            <a:ext cx="39654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Индекс — это структура данных, которая ускоряет поиск строк в таблице.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Без индекса PostgreSQL делает sequential scan — проходит всю таблицу.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С индексом используется index scan — поиск через структуру данных</a:t>
            </a:r>
            <a:endParaRPr/>
          </a:p>
        </p:txBody>
      </p:sp>
      <p:pic>
        <p:nvPicPr>
          <p:cNvPr id="255" name="Google Shape;25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7097" y="1490872"/>
            <a:ext cx="4555250" cy="237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Connection Pool</a:t>
            </a:r>
            <a:endParaRPr/>
          </a:p>
        </p:txBody>
      </p:sp>
      <p:sp>
        <p:nvSpPr>
          <p:cNvPr id="261" name="Google Shape;261;p4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Что такое HikariCP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HikariCP — это connection pool (пул соединений) для JDBC.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Spring Boot по умолчанию использует HikariCP как DataSource.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Он отвечает за:</a:t>
            </a:r>
            <a:endParaRPr/>
          </a:p>
          <a:p>
            <a:pPr indent="-287972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создание соединений с базой данных</a:t>
            </a:r>
            <a:br>
              <a:rPr lang="ru"/>
            </a:br>
            <a:endParaRPr/>
          </a:p>
          <a:p>
            <a:pPr indent="-287972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переиспользование соединений</a:t>
            </a:r>
            <a:br>
              <a:rPr lang="ru"/>
            </a:br>
            <a:endParaRPr/>
          </a:p>
          <a:p>
            <a:pPr indent="-287972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управление количеством соединений</a:t>
            </a:r>
            <a:br>
              <a:rPr lang="ru"/>
            </a:br>
            <a:endParaRPr/>
          </a:p>
          <a:p>
            <a:pPr indent="-287972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●"/>
            </a:pPr>
            <a:r>
              <a:rPr lang="ru"/>
              <a:t>таймауты и здоровье соединений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Состояния Entity</a:t>
            </a:r>
            <a:endParaRPr/>
          </a:p>
        </p:txBody>
      </p:sp>
      <p:sp>
        <p:nvSpPr>
          <p:cNvPr id="267" name="Google Shape;267;p4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ru"/>
              <a:t>transient объект не управляется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/>
              <a:t>persistent управляется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/>
              <a:t>detached отсоединен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/>
              <a:t>removed помечен на удаление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Cascade</a:t>
            </a:r>
            <a:endParaRPr/>
          </a:p>
        </p:txBody>
      </p:sp>
      <p:sp>
        <p:nvSpPr>
          <p:cNvPr id="273" name="Google Shape;273;p4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Cascade определяет, какие операции над родительской сущностью автоматически применяются к связанным сущностям.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Пример: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Если я сохраняю Parent,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нужно ли автоматически сохранять Child?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Если я удаляю Parent,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/>
              <a:t>нужно ли автоматически удалить Child?</a:t>
            </a:r>
            <a:endParaRPr b="1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Лабораторная работа</a:t>
            </a:r>
            <a:endParaRPr/>
          </a:p>
        </p:txBody>
      </p:sp>
      <p:sp>
        <p:nvSpPr>
          <p:cNvPr id="279" name="Google Shape;279;p4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Создать Spring Boot проект с Data JPA.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Подключить PostgreSQL.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Создать две сущности с отношением ManyToOne.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Создать repository.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Реализовать CRUD через сервис.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Добавить не менее 15 записей в каждую таблицу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Добавить пагинацию и сортировку.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Использовать Transactional.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Использовать DTO.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Реализовать Controller и продемонстрировать работу через Swagger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