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Robot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oboto-italic.fntdata"/><Relationship Id="rId10" Type="http://schemas.openxmlformats.org/officeDocument/2006/relationships/slide" Target="slides/slide5.xml"/><Relationship Id="rId32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737c994f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737c994f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737c994f0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c737c994f0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737c994f0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c737c994f0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c737c994f0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c737c994f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c737c994f0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c737c994f0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c737c994f0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c737c994f0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c737c994f0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c737c994f0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c737c994f0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c737c994f0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737c994f0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c737c994f0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c737c994f0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c737c994f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c737c994f0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c737c994f0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c737c994f0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c737c994f0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c737c994f0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c737c994f0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c737c994f0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c737c994f0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c737c994f0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c737c994f0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c737c994f0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c737c994f0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c737c994f0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c737c994f0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c737c994f0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c737c994f0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c737c994f0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c737c994f0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c737c994f0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c737c994f0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c737c994f0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c737c994f0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c737c994f0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c737c994f0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c737c994f0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c737c994f0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c737c994f0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c737c994f0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JUnit 5 и Mockito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Unit тестирование в Spring Boot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Зачем нужны тесты?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Без тестов: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Рефакторинг опасен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Ошибки попадают в production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Сложно поддерживать проект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Низкое доверие к коду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 тестами: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Быстрое обнаружение ошибок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Контроль качества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Безопасные изменения</a:t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1550" y="541700"/>
            <a:ext cx="2699351" cy="179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3975" y="2429075"/>
            <a:ext cx="2811049" cy="187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Виды тестирования</a:t>
            </a:r>
            <a:endParaRPr/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Unit тесты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Integration тесты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End-to-End тесты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Основной акцент на unit тестах.</a:t>
            </a:r>
            <a:endParaRPr/>
          </a:p>
        </p:txBody>
      </p:sp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5000" y="1229875"/>
            <a:ext cx="3091450" cy="206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такое unit тест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Unit тест: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Проверяет один класс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Изолирован от зависимостей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Быстро выполняется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Не использует базу данных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Не поднимает Spring Context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такое JUnit</a:t>
            </a:r>
            <a:endParaRPr/>
          </a:p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JUnit - это фреймворк для написания и запуска тестов в Java.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Современная версия - JUnit 5.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D5B778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&lt;dependency&gt;</a:t>
            </a:r>
            <a:endParaRPr sz="1100">
              <a:solidFill>
                <a:srgbClr val="D5B778"/>
              </a:solidFill>
              <a:highlight>
                <a:srgbClr val="1E1F22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D5B778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   &lt;groupId&gt;</a:t>
            </a:r>
            <a:r>
              <a:rPr lang="ru" sz="1100">
                <a:solidFill>
                  <a:srgbClr val="BCBEC4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org.springframework.boot</a:t>
            </a:r>
            <a:r>
              <a:rPr lang="ru" sz="1100">
                <a:solidFill>
                  <a:srgbClr val="D5B778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&lt;/groupId&gt;</a:t>
            </a:r>
            <a:endParaRPr sz="1100">
              <a:solidFill>
                <a:srgbClr val="D5B778"/>
              </a:solidFill>
              <a:highlight>
                <a:srgbClr val="1E1F22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D5B778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   &lt;artifactId&gt;</a:t>
            </a:r>
            <a:r>
              <a:rPr lang="ru" sz="1100">
                <a:solidFill>
                  <a:srgbClr val="BCBEC4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spring-boot-starter-test</a:t>
            </a:r>
            <a:r>
              <a:rPr lang="ru" sz="1100">
                <a:solidFill>
                  <a:srgbClr val="D5B778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&lt;/artifactId&gt;</a:t>
            </a:r>
            <a:endParaRPr sz="1100">
              <a:solidFill>
                <a:srgbClr val="D5B778"/>
              </a:solidFill>
              <a:highlight>
                <a:srgbClr val="1E1F22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D5B778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   &lt;scope&gt;</a:t>
            </a:r>
            <a:r>
              <a:rPr lang="ru" sz="1100">
                <a:solidFill>
                  <a:srgbClr val="BCBEC4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test</a:t>
            </a:r>
            <a:r>
              <a:rPr lang="ru" sz="1100">
                <a:solidFill>
                  <a:srgbClr val="D5B778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&lt;/scope&gt;</a:t>
            </a:r>
            <a:endParaRPr sz="1100">
              <a:solidFill>
                <a:srgbClr val="D5B778"/>
              </a:solidFill>
              <a:highlight>
                <a:srgbClr val="1E1F22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D5B778"/>
                </a:solidFill>
                <a:highlight>
                  <a:srgbClr val="1E1F22"/>
                </a:highlight>
                <a:latin typeface="Courier New"/>
                <a:ea typeface="Courier New"/>
                <a:cs typeface="Courier New"/>
                <a:sym typeface="Courier New"/>
              </a:rPr>
              <a:t>&lt;/dependency&gt;</a:t>
            </a:r>
            <a:endParaRPr sz="1100">
              <a:solidFill>
                <a:srgbClr val="D5B778"/>
              </a:solidFill>
              <a:highlight>
                <a:srgbClr val="1E1F22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3250" y="2095288"/>
            <a:ext cx="1989050" cy="16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Основные assert методы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assertEquals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assertTrue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assertFalse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assertNull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assertThrows</a:t>
            </a:r>
            <a:endParaRPr/>
          </a:p>
        </p:txBody>
      </p:sp>
      <p:pic>
        <p:nvPicPr>
          <p:cNvPr id="121" name="Google Shape;12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1900" y="1229875"/>
            <a:ext cx="320040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assertThrows пример</a:t>
            </a:r>
            <a:endParaRPr/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638" y="1442025"/>
            <a:ext cx="7782726" cy="119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BeforeEach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313" y="1339700"/>
            <a:ext cx="7967375" cy="10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Структура теста AAA</a:t>
            </a:r>
            <a:endParaRPr/>
          </a:p>
        </p:txBody>
      </p:sp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Arrange - подготовка данных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Act - выполнение действия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Assert - проверка результата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Parameterized тест</a:t>
            </a:r>
            <a:endParaRPr/>
          </a:p>
        </p:txBody>
      </p:sp>
      <p:sp>
        <p:nvSpPr>
          <p:cNvPr id="147" name="Google Shape;147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6806" y="1360675"/>
            <a:ext cx="4490400" cy="190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Проблема зависимостей</a:t>
            </a:r>
            <a:endParaRPr/>
          </a:p>
        </p:txBody>
      </p: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Сервис зависит от репозитория.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Для unit теста нельзя использовать реальную базу данных.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/>
              <a:t>Нужно изолировать сервис.</a:t>
            </a:r>
            <a:endParaRPr i="1"/>
          </a:p>
        </p:txBody>
      </p:sp>
      <p:pic>
        <p:nvPicPr>
          <p:cNvPr descr="Question Mark (источник: Getty Images)" id="155" name="Google Shape;15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2500" y="1310350"/>
            <a:ext cx="1665326" cy="166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Mockito</a:t>
            </a:r>
            <a:endParaRPr/>
          </a:p>
        </p:txBody>
      </p:sp>
      <p:sp>
        <p:nvSpPr>
          <p:cNvPr id="161" name="Google Shape;161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Mockito - библиотека для создания mock объектов.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Mock: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Подменяет зависимость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Управляет поведением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Проверяет вызовы методов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Аннотации Mockito</a:t>
            </a:r>
            <a:endParaRPr/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</a:t>
            </a:r>
            <a:r>
              <a:rPr lang="ru"/>
              <a:t>Mock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@InjectMocks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@ExtendWith(MockitoExtension.class)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Пример теста с Mockito</a:t>
            </a:r>
            <a:endParaRPr/>
          </a:p>
        </p:txBody>
      </p:sp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90113"/>
            <a:ext cx="4298826" cy="341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when thenReturn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/>
              <a:t>when thenReturn</a:t>
            </a:r>
            <a:r>
              <a:rPr lang="ru"/>
              <a:t> используется для задания поведения mock объекта. По умолчанию mock ничего не делает и возвращает null, 0 или false. Поэтому в тесте нужно явно указать, что он должен вернуть.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verify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verify</a:t>
            </a:r>
            <a:r>
              <a:rPr lang="ru"/>
              <a:t> используется для проверки того, что метод mock объекта был вызван.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Пример: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verify(repository).findById(1L);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Это означает, что метод findById с аргументом 1L должен быть вызван один раз.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verify особенно важен, если метод ничего не возвращает, например void методы. Также он используется для проверки побочных эффектов.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verify times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verify</a:t>
            </a:r>
            <a:r>
              <a:rPr lang="ru"/>
              <a:t> позволяет проверить не только сам факт вызова, но и количество вызовов.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Пример: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verify(repository, times(1)).findById(1L);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Также возможны другие варианты: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verify(repository, times(2)).save(any());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verify(repository, never()).delete(any());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Это важно, если нужно убедиться, что метод вызван строго определенное количество раз или не вызван вообще.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thenThrow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thenThrow</a:t>
            </a:r>
            <a:r>
              <a:rPr lang="ru"/>
              <a:t> позволяет настроить mock так, чтобы он выбрасывал исключение.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Пример: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when(repository.findById(1L))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.thenThrow(new RuntimeException());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Это нужно для проверки обработки ошибок в сервисе. Например, можно протестировать, что сервис корректно реагирует на ошибку репозитория.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Пример теста: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assertThrows(RuntimeException.class,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() -&gt; service.getById(1L));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ArgumentMatchers</a:t>
            </a:r>
            <a:endParaRPr/>
          </a:p>
        </p:txBody>
      </p:sp>
      <p:sp>
        <p:nvSpPr>
          <p:cNvPr id="204" name="Google Shape;204;p3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ArgumentMatchers</a:t>
            </a:r>
            <a:r>
              <a:rPr lang="ru"/>
              <a:t> используются, когда точное значение аргумента не важно.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Пример: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when(repository.findById(anyLong()))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.thenReturn(Optional.of(user));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anyLong означает, что метод сработает для любого значения типа long.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Другие варианты: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any()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anyString()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anyInt()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eq(value)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Это удобно, если аргумент формируется внутри сервиса и заранее неизвестен.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/>
              <a:t>Важно помнить, что нельзя смешивать обычные значения и matchers в одном вызове.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ArgumentCaptor</a:t>
            </a:r>
            <a:endParaRPr/>
          </a:p>
        </p:txBody>
      </p:sp>
      <p:sp>
        <p:nvSpPr>
          <p:cNvPr id="210" name="Google Shape;210;p3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ArgumentCaptor</a:t>
            </a:r>
            <a:r>
              <a:rPr lang="ru"/>
              <a:t> используется для перехвата аргумента, который был передан в mock.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Пример: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verify(repository).save(captor.capture());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Order savedOrder = captor.getValue();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Это позволяет проверить, какой именно объект был передан в метод save.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Это полезно, если сервис создает новый объект или изменяет его перед сохранением. Мы можем проверить, что поля объекта были установлены корректно.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тестировать</a:t>
            </a:r>
            <a:endParaRPr/>
          </a:p>
        </p:txBody>
      </p:sp>
      <p:sp>
        <p:nvSpPr>
          <p:cNvPr id="216" name="Google Shape;216;p3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Сервисы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Бизнес логику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Исключения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Валидацию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не тестировать</a:t>
            </a:r>
            <a:endParaRPr/>
          </a:p>
        </p:txBody>
      </p:sp>
      <p:sp>
        <p:nvSpPr>
          <p:cNvPr id="222" name="Google Shape;222;p3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Геттеры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Сеттеры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Конфигурацию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Unit vs SpringBootTest</a:t>
            </a:r>
            <a:endParaRPr/>
          </a:p>
        </p:txBody>
      </p:sp>
      <p:sp>
        <p:nvSpPr>
          <p:cNvPr id="228" name="Google Shape;228;p3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Unit тест: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Без Spring Context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Быстро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SpringBootTest: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Поднимает контекст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Медленно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Это integration тест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Best practices</a:t>
            </a:r>
            <a:endParaRPr/>
          </a:p>
        </p:txBody>
      </p:sp>
      <p:sp>
        <p:nvSpPr>
          <p:cNvPr id="234" name="Google Shape;234;p3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Один тест - одна логическая проверка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Понятные названия методов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Constructor injection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Проверять поведение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Лабораторная работа</a:t>
            </a:r>
            <a:endParaRPr/>
          </a:p>
        </p:txBody>
      </p:sp>
      <p:sp>
        <p:nvSpPr>
          <p:cNvPr id="240" name="Google Shape;240;p3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 основе вашего Spring Boot проекта:</a:t>
            </a:r>
            <a:endParaRPr/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AutoNum type="arabicPeriod"/>
            </a:pPr>
            <a:r>
              <a:rPr lang="ru"/>
              <a:t>Написать минимум 5 unit тестов</a:t>
            </a: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AutoNum type="arabicPeriod"/>
            </a:pPr>
            <a:r>
              <a:rPr lang="ru"/>
              <a:t>Использовать Mock и InjectMocks</a:t>
            </a: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AutoNum type="arabicPeriod"/>
            </a:pPr>
            <a:r>
              <a:rPr lang="ru"/>
              <a:t>Проверить успешный сценарий</a:t>
            </a: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AutoNum type="arabicPeriod"/>
            </a:pPr>
            <a:r>
              <a:rPr lang="ru"/>
              <a:t>Проверить ошибочный сценарий</a:t>
            </a: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AutoNum type="arabicPeriod"/>
            </a:pPr>
            <a:r>
              <a:rPr lang="ru"/>
              <a:t>Использовать verify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Запрещено:</a:t>
            </a:r>
            <a:endParaRPr/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SpringBootTest</a:t>
            </a: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Реальная база данных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Все тесты должны быть зелеными.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