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y="5143500" cx="9144000"/>
  <p:notesSz cx="6858000" cy="9144000"/>
  <p:embeddedFontLst>
    <p:embeddedFont>
      <p:font typeface="Roboto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BAFF51A-E6E7-4A24-A268-4A7B211540FC}">
  <a:tblStyle styleId="{2BAFF51A-E6E7-4A24-A268-4A7B211540F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Roboto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boto-italic.fntdata"/><Relationship Id="rId30" Type="http://schemas.openxmlformats.org/officeDocument/2006/relationships/font" Target="fonts/Roboto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schemas.openxmlformats.org/officeDocument/2006/relationships/font" Target="fonts/Roboto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c647a8cb7e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c647a8cb7e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c647a8cb7e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c647a8cb7e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c647a8cb7e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c647a8cb7e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c647a8cb7e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c647a8cb7e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c647a8cb7e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c647a8cb7e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c647a8cb7e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c647a8cb7e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c647a8cb7e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c647a8cb7e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c647a8cb7e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c647a8cb7e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c647a8cb7e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c647a8cb7e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c647a8cb7e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c647a8cb7e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c647a8cb7e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c647a8cb7e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c647a8cb7e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c647a8cb7e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c647a8cb7e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c647a8cb7e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c647a8cb7e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c647a8cb7e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c647a8cb7e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c647a8cb7e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c647a8cb7e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c647a8cb7e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c647a8cb7e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c647a8cb7e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c647a8cb7e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c647a8cb7e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c647a8cb7e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c647a8cb7e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c647a8cb7e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c647a8cb7e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c647a8cb7e_0_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c647a8cb7e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www.postman.com/" TargetMode="External"/><Relationship Id="rId4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swagger.io/" TargetMode="External"/><Relationship Id="rId4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>
                <a:latin typeface="Arial"/>
                <a:ea typeface="Arial"/>
                <a:cs typeface="Arial"/>
                <a:sym typeface="Arial"/>
              </a:rPr>
              <a:t>Spring Web и REST API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Контроллеры, HTTP, Postman, Swagger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План</a:t>
            </a:r>
            <a:endParaRPr/>
          </a:p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Мы уже знаем:</a:t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IoC и DI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Bean и ApplicationContext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Maven / Gradle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Теперь переходим к:</a:t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Web-части Spring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REST API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Инструментам тестирования и документации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2700"/>
              <a:t>Что такое Spring Web</a:t>
            </a:r>
            <a:endParaRPr sz="2700"/>
          </a:p>
        </p:txBody>
      </p:sp>
      <p:sp>
        <p:nvSpPr>
          <p:cNvPr id="98" name="Google Shape;98;p1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00000"/>
                </a:solidFill>
              </a:rPr>
              <a:t>Spring Web (Spring MVC)</a:t>
            </a:r>
            <a:r>
              <a:rPr lang="ru">
                <a:solidFill>
                  <a:srgbClr val="000000"/>
                </a:solidFill>
              </a:rPr>
              <a:t> — модуль для создания web-приложений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</a:rPr>
              <a:t>Позволяет: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принимать HTTP-запросы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обрабатывать их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возвращать ответы (JSON, XML, HTML)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2700"/>
              <a:t>MVC в Spring</a:t>
            </a:r>
            <a:endParaRPr sz="2700"/>
          </a:p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00000"/>
                </a:solidFill>
              </a:rPr>
              <a:t>MVC</a:t>
            </a:r>
            <a:r>
              <a:rPr lang="ru">
                <a:solidFill>
                  <a:srgbClr val="000000"/>
                </a:solidFill>
              </a:rPr>
              <a:t>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Model — данные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View — представление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Controller — обработка запросов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</a:rPr>
              <a:t>В REST: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View почти не используется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Контроллер возвращает данные (JSON)</a:t>
            </a:r>
            <a:endParaRPr/>
          </a:p>
        </p:txBody>
      </p:sp>
      <p:pic>
        <p:nvPicPr>
          <p:cNvPr id="105" name="Google Shape;10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5725" y="1229880"/>
            <a:ext cx="3846574" cy="2153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2700"/>
              <a:t>REST API — что это</a:t>
            </a:r>
            <a:endParaRPr sz="2700"/>
          </a:p>
        </p:txBody>
      </p:sp>
      <p:sp>
        <p:nvSpPr>
          <p:cNvPr id="111" name="Google Shape;111;p1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00000"/>
                </a:solidFill>
              </a:rPr>
              <a:t>REST API</a:t>
            </a:r>
            <a:r>
              <a:rPr lang="ru">
                <a:solidFill>
                  <a:srgbClr val="000000"/>
                </a:solidFill>
              </a:rPr>
              <a:t> — архитектурный стиль взаимодействия по HTTP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</a:rPr>
              <a:t>Основные идеи: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Клиент ↔ Сервер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Stateless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Использование HTTP-методов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Работа с ресурсами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2700"/>
              <a:t>Ресурсы в REST</a:t>
            </a:r>
            <a:endParaRPr sz="2700"/>
          </a:p>
        </p:txBody>
      </p:sp>
      <p:sp>
        <p:nvSpPr>
          <p:cNvPr id="117" name="Google Shape;117;p18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Ресурс — сущность системы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Примеры: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/users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/orders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/products/{id}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URL описывает </a:t>
            </a:r>
            <a:r>
              <a:rPr b="1"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что</a:t>
            </a:r>
            <a:r>
              <a:rPr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а не </a:t>
            </a:r>
            <a:r>
              <a:rPr b="1"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как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2700"/>
              <a:t>HTTP-методы</a:t>
            </a:r>
            <a:endParaRPr sz="2700"/>
          </a:p>
        </p:txBody>
      </p:sp>
      <p:graphicFrame>
        <p:nvGraphicFramePr>
          <p:cNvPr id="123" name="Google Shape;123;p19"/>
          <p:cNvGraphicFramePr/>
          <p:nvPr/>
        </p:nvGraphicFramePr>
        <p:xfrm>
          <a:off x="952500" y="1428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{2BAFF51A-E6E7-4A24-A268-4A7B211540FC}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ru" sz="1100"/>
                        <a:t>Метод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ru" sz="1100"/>
                        <a:t>Назначение</a:t>
                      </a:r>
                      <a:endParaRPr b="1" sz="11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GET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Получить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POST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Создать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PUT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Обновить полностью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PATCH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Частично обновить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DELETE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Удалить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2700"/>
              <a:t>HTTP статус-коды</a:t>
            </a:r>
            <a:endParaRPr sz="2700"/>
          </a:p>
        </p:txBody>
      </p:sp>
      <p:sp>
        <p:nvSpPr>
          <p:cNvPr id="129" name="Google Shape;129;p2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200 OK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201 Created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400 Bad Request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401 Unauthorized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403 Forbidden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404 Not Found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500 Internal Server Error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Статусы — часть контракта API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2700"/>
              <a:t>JSON как формат обмена</a:t>
            </a:r>
            <a:endParaRPr sz="2700"/>
          </a:p>
        </p:txBody>
      </p:sp>
      <p:sp>
        <p:nvSpPr>
          <p:cNvPr id="135" name="Google Shape;135;p2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Почему JSON:</a:t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Лёгкий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Читаемый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Поддерживается везде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6" name="Google Shape;13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7300" y="1390650"/>
            <a:ext cx="2966375" cy="144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2700"/>
              <a:t>Spring REST Controller</a:t>
            </a:r>
            <a:endParaRPr sz="2700"/>
          </a:p>
        </p:txBody>
      </p:sp>
      <p:sp>
        <p:nvSpPr>
          <p:cNvPr id="142" name="Google Shape;142;p2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@RestController = @Controller + @ResponseBody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3" name="Google Shape;14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0850" y="1924538"/>
            <a:ext cx="3562350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2700"/>
              <a:t>Mapping аннотации</a:t>
            </a:r>
            <a:endParaRPr sz="2700"/>
          </a:p>
        </p:txBody>
      </p:sp>
      <p:sp>
        <p:nvSpPr>
          <p:cNvPr id="149" name="Google Shape;149;p2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@GetMapping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@PostMapping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@PutMapping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@DeleteMapping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@PatchMapping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0600" y="1571613"/>
            <a:ext cx="3829050" cy="100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2700"/>
              <a:t>Передача данных в запросе</a:t>
            </a:r>
            <a:endParaRPr sz="2700"/>
          </a:p>
        </p:txBody>
      </p:sp>
      <p:graphicFrame>
        <p:nvGraphicFramePr>
          <p:cNvPr id="156" name="Google Shape;156;p24"/>
          <p:cNvGraphicFramePr/>
          <p:nvPr/>
        </p:nvGraphicFramePr>
        <p:xfrm>
          <a:off x="952500" y="1322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{2BAFF51A-E6E7-4A24-A268-4A7B211540FC}</a:tableStyleId>
              </a:tblPr>
              <a:tblGrid>
                <a:gridCol w="2413000"/>
                <a:gridCol w="2413000"/>
                <a:gridCol w="2413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ru" sz="1100"/>
                        <a:t>Аннотация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ru" sz="1100"/>
                        <a:t>Откуда данные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ru" sz="1100"/>
                        <a:t>Когда использовать</a:t>
                      </a:r>
                      <a:endParaRPr b="1" sz="11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@PathVariable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URL path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ID ресурса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@RequestParam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Query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Фильтры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@RequestBody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Body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Создание / обновление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@RequestHeader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Headers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JWT, metadata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@CookieValue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Cookies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Session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@RequestPart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Multipart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Файлы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@ModelAttribute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Query → объект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Фильтры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2700"/>
              <a:t>Stateless и зачем это важно</a:t>
            </a:r>
            <a:endParaRPr sz="2700"/>
          </a:p>
        </p:txBody>
      </p:sp>
      <p:sp>
        <p:nvSpPr>
          <p:cNvPr id="162" name="Google Shape;162;p2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Сервер не хранит состояние клиента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Каждый запрос самодостаточен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Легко масштабировать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Основа микросервисов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Аутентификация — через токены (JWT)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2700"/>
              <a:t>Обработка ошибок</a:t>
            </a:r>
            <a:endParaRPr sz="2700"/>
          </a:p>
        </p:txBody>
      </p:sp>
      <p:sp>
        <p:nvSpPr>
          <p:cNvPr id="168" name="Google Shape;168;p2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Подходы:</a:t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HTTP статусы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ResponseEntity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@ControllerAdvice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9" name="Google Shape;16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7038" y="1229875"/>
            <a:ext cx="4791075" cy="97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2700"/>
              <a:t>Что такое Postman</a:t>
            </a:r>
            <a:endParaRPr sz="2700"/>
          </a:p>
        </p:txBody>
      </p:sp>
      <p:sp>
        <p:nvSpPr>
          <p:cNvPr id="175" name="Google Shape;175;p2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00000"/>
                </a:solidFill>
              </a:rPr>
              <a:t>Postman</a:t>
            </a:r>
            <a:r>
              <a:rPr lang="ru">
                <a:solidFill>
                  <a:srgbClr val="000000"/>
                </a:solidFill>
              </a:rPr>
              <a:t> — инструмент для тестирования API.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u="sng">
                <a:solidFill>
                  <a:schemeClr val="hlink"/>
                </a:solidFill>
                <a:hlinkClick r:id="rId3"/>
              </a:rPr>
              <a:t>https://www.postman.com/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</a:rPr>
              <a:t>Позволяет: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Отправлять HTTP-запросы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Смотреть ответы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Проверять заголовки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Сохранять коллекции</a:t>
            </a:r>
            <a:endParaRPr/>
          </a:p>
        </p:txBody>
      </p:sp>
      <p:pic>
        <p:nvPicPr>
          <p:cNvPr id="176" name="Google Shape;17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2000" y="1698351"/>
            <a:ext cx="3082175" cy="92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2700"/>
              <a:t>Зачем Postman разработчику</a:t>
            </a:r>
            <a:endParaRPr sz="2700"/>
          </a:p>
        </p:txBody>
      </p:sp>
      <p:sp>
        <p:nvSpPr>
          <p:cNvPr id="182" name="Google Shape;182;p28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Тестировать API без фронта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Проверять edge-cases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Документировать примеры запросов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Быстро дебажить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2700"/>
              <a:t>Что такое Swagger / OpenAPI</a:t>
            </a:r>
            <a:endParaRPr sz="2700"/>
          </a:p>
        </p:txBody>
      </p:sp>
      <p:sp>
        <p:nvSpPr>
          <p:cNvPr id="188" name="Google Shape;188;p2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00000"/>
                </a:solidFill>
              </a:rPr>
              <a:t>Swagger (OpenAPI)</a:t>
            </a:r>
            <a:r>
              <a:rPr lang="ru">
                <a:solidFill>
                  <a:srgbClr val="000000"/>
                </a:solidFill>
              </a:rPr>
              <a:t> — автодокументация REST API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u="sng">
                <a:solidFill>
                  <a:schemeClr val="hlink"/>
                </a:solidFill>
                <a:hlinkClick r:id="rId3"/>
              </a:rPr>
              <a:t>https://swagger.io/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Генерируется из кода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Показывает все эндпоинты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ru">
                <a:solidFill>
                  <a:srgbClr val="000000"/>
                </a:solidFill>
              </a:rPr>
              <a:t>Позволяет вызывать API из браузера</a:t>
            </a:r>
            <a:endParaRPr/>
          </a:p>
        </p:txBody>
      </p:sp>
      <p:pic>
        <p:nvPicPr>
          <p:cNvPr id="189" name="Google Shape;18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4475" y="1678124"/>
            <a:ext cx="3483876" cy="97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lang="ru" sz="2700"/>
              <a:t>Swagger в Spring Boot</a:t>
            </a:r>
            <a:endParaRPr sz="2700"/>
          </a:p>
        </p:txBody>
      </p:sp>
      <p:sp>
        <p:nvSpPr>
          <p:cNvPr id="195" name="Google Shape;195;p3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Подключается через зависимость:</a:t>
            </a:r>
            <a:endParaRPr sz="17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springdoc-openapi-starter-webmvc-ui</a:t>
            </a:r>
            <a:endParaRPr b="1" sz="17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Доступен по URL:</a:t>
            </a:r>
            <a:endParaRPr sz="17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/swagger-ui.html</a:t>
            </a:r>
            <a:endParaRPr b="1" sz="17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lang="ru" sz="2700"/>
              <a:t>Что даёт Swagger</a:t>
            </a:r>
            <a:endParaRPr sz="2700"/>
          </a:p>
        </p:txBody>
      </p:sp>
      <p:sp>
        <p:nvSpPr>
          <p:cNvPr id="201" name="Google Shape;201;p3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Живая документация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Контракт между командами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Удобно для тестирования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Стандарт в enterprise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Если нет Swagger — API «не существует»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2700"/>
              <a:t>Postman vs Swagger</a:t>
            </a:r>
            <a:endParaRPr sz="2700"/>
          </a:p>
        </p:txBody>
      </p:sp>
      <p:graphicFrame>
        <p:nvGraphicFramePr>
          <p:cNvPr id="207" name="Google Shape;207;p32"/>
          <p:cNvGraphicFramePr/>
          <p:nvPr/>
        </p:nvGraphicFramePr>
        <p:xfrm>
          <a:off x="952500" y="1729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{2BAFF51A-E6E7-4A24-A268-4A7B211540FC}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ru" sz="1100"/>
                        <a:t>Postman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ru" sz="1100"/>
                        <a:t>Swagger</a:t>
                      </a:r>
                      <a:endParaRPr b="1" sz="11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Ручное тестирование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Автодокументация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Коллекции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Контракты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Подходит для QA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"/>
                        <a:t>Подходит для Dev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2700"/>
              <a:t>Архитектура REST приложения</a:t>
            </a:r>
            <a:endParaRPr sz="2700"/>
          </a:p>
        </p:txBody>
      </p:sp>
      <p:sp>
        <p:nvSpPr>
          <p:cNvPr id="213" name="Google Shape;213;p3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Controller — HTTP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Service — бизнес-логика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Repository — данные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Entity - сущности модели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Задание на лабораторную работу</a:t>
            </a:r>
            <a:endParaRPr/>
          </a:p>
        </p:txBody>
      </p:sp>
      <p:sp>
        <p:nvSpPr>
          <p:cNvPr id="219" name="Google Shape;219;p3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/>
              <a:t>Написать </a:t>
            </a:r>
            <a:r>
              <a:rPr lang="ru" sz="900">
                <a:solidFill>
                  <a:srgbClr val="000000"/>
                </a:solidFill>
              </a:rPr>
              <a:t>Spring Boot приложение, с</a:t>
            </a:r>
            <a:endParaRPr sz="900">
              <a:solidFill>
                <a:srgbClr val="000000"/>
              </a:solidFill>
            </a:endParaRPr>
          </a:p>
          <a:p>
            <a:pPr indent="-2857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900"/>
              <a:buChar char="●"/>
            </a:pPr>
            <a:r>
              <a:rPr lang="ru" sz="900">
                <a:solidFill>
                  <a:srgbClr val="000000"/>
                </a:solidFill>
              </a:rPr>
              <a:t>Двумя реализациями сущности от интерфейса </a:t>
            </a:r>
            <a:r>
              <a:rPr b="1" lang="ru" sz="900">
                <a:solidFill>
                  <a:srgbClr val="000000"/>
                </a:solidFill>
              </a:rPr>
              <a:t>Product</a:t>
            </a:r>
            <a:r>
              <a:rPr lang="ru" sz="900">
                <a:solidFill>
                  <a:srgbClr val="000000"/>
                </a:solidFill>
              </a:rPr>
              <a:t>, где есть поля </a:t>
            </a:r>
            <a:endParaRPr sz="900">
              <a:solidFill>
                <a:srgbClr val="000000"/>
              </a:solidFill>
            </a:endParaRPr>
          </a:p>
          <a:p>
            <a:pPr indent="-2857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○"/>
            </a:pPr>
            <a:r>
              <a:rPr lang="ru" sz="900">
                <a:solidFill>
                  <a:srgbClr val="000000"/>
                </a:solidFill>
              </a:rPr>
              <a:t>Long id </a:t>
            </a:r>
            <a:endParaRPr sz="900">
              <a:solidFill>
                <a:srgbClr val="000000"/>
              </a:solidFill>
            </a:endParaRPr>
          </a:p>
          <a:p>
            <a:pPr indent="-2857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○"/>
            </a:pPr>
            <a:r>
              <a:rPr lang="ru" sz="900">
                <a:solidFill>
                  <a:srgbClr val="000000"/>
                </a:solidFill>
              </a:rPr>
              <a:t>String name </a:t>
            </a:r>
            <a:endParaRPr sz="900">
              <a:solidFill>
                <a:srgbClr val="000000"/>
              </a:solidFill>
            </a:endParaRPr>
          </a:p>
          <a:p>
            <a:pPr indent="-2857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○"/>
            </a:pPr>
            <a:r>
              <a:rPr lang="ru" sz="900">
                <a:solidFill>
                  <a:srgbClr val="000000"/>
                </a:solidFill>
              </a:rPr>
              <a:t>и два произвольных полей</a:t>
            </a:r>
            <a:endParaRPr sz="900">
              <a:solidFill>
                <a:srgbClr val="000000"/>
              </a:solidFill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●"/>
            </a:pPr>
            <a:r>
              <a:rPr lang="ru" sz="900">
                <a:solidFill>
                  <a:srgbClr val="000000"/>
                </a:solidFill>
              </a:rPr>
              <a:t>Двумя реализациями сервиса от интерфейса </a:t>
            </a:r>
            <a:r>
              <a:rPr b="1" lang="ru" sz="900">
                <a:solidFill>
                  <a:srgbClr val="000000"/>
                </a:solidFill>
              </a:rPr>
              <a:t>ProductService</a:t>
            </a:r>
            <a:r>
              <a:rPr lang="ru" sz="900">
                <a:solidFill>
                  <a:srgbClr val="000000"/>
                </a:solidFill>
              </a:rPr>
              <a:t>, с методами</a:t>
            </a:r>
            <a:endParaRPr sz="900">
              <a:solidFill>
                <a:srgbClr val="000000"/>
              </a:solidFill>
            </a:endParaRPr>
          </a:p>
          <a:p>
            <a:pPr indent="-2857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○"/>
            </a:pPr>
            <a:r>
              <a:rPr lang="ru" sz="900">
                <a:solidFill>
                  <a:srgbClr val="000000"/>
                </a:solidFill>
              </a:rPr>
              <a:t>Product create(Product product);</a:t>
            </a:r>
            <a:endParaRPr sz="900">
              <a:solidFill>
                <a:srgbClr val="000000"/>
              </a:solidFill>
            </a:endParaRPr>
          </a:p>
          <a:p>
            <a:pPr indent="-2857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○"/>
            </a:pPr>
            <a:r>
              <a:rPr lang="ru" sz="900">
                <a:solidFill>
                  <a:srgbClr val="000000"/>
                </a:solidFill>
              </a:rPr>
              <a:t>List&lt;Product&gt; findAll();</a:t>
            </a:r>
            <a:endParaRPr sz="900">
              <a:solidFill>
                <a:srgbClr val="000000"/>
              </a:solidFill>
            </a:endParaRPr>
          </a:p>
          <a:p>
            <a:pPr indent="-2857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○"/>
            </a:pPr>
            <a:r>
              <a:rPr lang="ru" sz="900">
                <a:solidFill>
                  <a:srgbClr val="000000"/>
                </a:solidFill>
              </a:rPr>
              <a:t>Product findById(Long id);</a:t>
            </a:r>
            <a:endParaRPr sz="900">
              <a:solidFill>
                <a:srgbClr val="000000"/>
              </a:solidFill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●"/>
            </a:pPr>
            <a:r>
              <a:rPr lang="ru" sz="900">
                <a:solidFill>
                  <a:srgbClr val="000000"/>
                </a:solidFill>
              </a:rPr>
              <a:t>Контроллеры для каждой сущности, с методами </a:t>
            </a:r>
            <a:endParaRPr sz="900">
              <a:solidFill>
                <a:srgbClr val="000000"/>
              </a:solidFill>
            </a:endParaRPr>
          </a:p>
          <a:p>
            <a:pPr indent="-2857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○"/>
            </a:pPr>
            <a:r>
              <a:rPr lang="ru" sz="900">
                <a:solidFill>
                  <a:srgbClr val="000000"/>
                </a:solidFill>
              </a:rPr>
              <a:t>create</a:t>
            </a:r>
            <a:endParaRPr sz="900">
              <a:solidFill>
                <a:srgbClr val="000000"/>
              </a:solidFill>
            </a:endParaRPr>
          </a:p>
          <a:p>
            <a:pPr indent="-2857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○"/>
            </a:pPr>
            <a:r>
              <a:rPr lang="ru" sz="900">
                <a:solidFill>
                  <a:srgbClr val="000000"/>
                </a:solidFill>
              </a:rPr>
              <a:t>findAll</a:t>
            </a:r>
            <a:endParaRPr sz="900">
              <a:solidFill>
                <a:srgbClr val="000000"/>
              </a:solidFill>
            </a:endParaRPr>
          </a:p>
          <a:p>
            <a:pPr indent="-2857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○"/>
            </a:pPr>
            <a:r>
              <a:rPr lang="ru" sz="900">
                <a:solidFill>
                  <a:srgbClr val="000000"/>
                </a:solidFill>
              </a:rPr>
              <a:t>findById</a:t>
            </a:r>
            <a:endParaRPr sz="900">
              <a:solidFill>
                <a:srgbClr val="000000"/>
              </a:solidFill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-"/>
            </a:pPr>
            <a:r>
              <a:rPr lang="ru" sz="900">
                <a:solidFill>
                  <a:srgbClr val="000000"/>
                </a:solidFill>
              </a:rPr>
              <a:t>Необходимо обработать ошибки, которые могут произойти. Например, NPE при </a:t>
            </a:r>
            <a:r>
              <a:rPr lang="ru" sz="900">
                <a:solidFill>
                  <a:srgbClr val="000000"/>
                </a:solidFill>
              </a:rPr>
              <a:t>findById</a:t>
            </a:r>
            <a:endParaRPr sz="900">
              <a:solidFill>
                <a:srgbClr val="000000"/>
              </a:solidFill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Char char="-"/>
            </a:pPr>
            <a:r>
              <a:rPr lang="ru" sz="900">
                <a:solidFill>
                  <a:srgbClr val="000000"/>
                </a:solidFill>
              </a:rPr>
              <a:t>Необходимо подключить Swagger и продемонстрировать API через Postman</a:t>
            </a:r>
            <a:endParaRPr sz="9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