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Roboto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20" Type="http://schemas.openxmlformats.org/officeDocument/2006/relationships/slide" Target="slides/slide15.xml"/><Relationship Id="rId41" Type="http://schemas.openxmlformats.org/officeDocument/2006/relationships/font" Target="fonts/Roboto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Roboto-bold.fntdata"/><Relationship Id="rId16" Type="http://schemas.openxmlformats.org/officeDocument/2006/relationships/slide" Target="slides/slide11.xml"/><Relationship Id="rId38" Type="http://schemas.openxmlformats.org/officeDocument/2006/relationships/font" Target="fonts/Roboto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bf949664ac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bf949664ac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bf949664ac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bf949664ac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f949664ac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f949664ac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bf949664ac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bf949664ac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bf949664ac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bf949664ac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f949664ac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f949664ac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bf949664ac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bf949664ac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bf949664ac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bf949664ac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bf949664ac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bf949664ac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bf949664ac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bf949664ac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bf949664ac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bf949664ac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bf949664ac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bf949664ac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f949664ac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bf949664ac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bf949664ac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bf949664ac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bf949664ac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bf949664ac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bf949664ac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bf949664ac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bf949664ac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bf949664ac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bf949664ac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bf949664ac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bf949664ac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bf949664ac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bf949664ac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bf949664ac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f949664ac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bf949664ac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bf949664ac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bf949664ac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bf949664ac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bf949664ac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bf949664ac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bf949664ac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f949664ac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bf949664ac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bf949664ac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bf949664ac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bf949664ac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bf949664ac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bf949664ac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bf949664ac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f949664ac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bf949664ac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bf949664ac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bf949664a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bf949664ac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bf949664ac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latin typeface="Arial"/>
                <a:ea typeface="Arial"/>
                <a:cs typeface="Arial"/>
                <a:sym typeface="Arial"/>
              </a:rPr>
              <a:t>Spring Framework — основы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Артефакты, </a:t>
            </a:r>
            <a:r>
              <a:rPr lang="ru"/>
              <a:t>IoC, DI, Spring Boot, Application Context, Bean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latin typeface="Arial"/>
                <a:ea typeface="Arial"/>
                <a:cs typeface="Arial"/>
                <a:sym typeface="Arial"/>
              </a:rPr>
              <a:t>Артефакты и зависимости</a:t>
            </a:r>
            <a:endParaRPr/>
          </a:p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Зачем вообще это нужно</a:t>
            </a:r>
            <a:endParaRPr b="1"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Проекты состоят из десятков и сотен библиотек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Эти библиотеки нужно:</a:t>
            </a:r>
            <a:endParaRPr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</a:pPr>
            <a:r>
              <a:rPr lang="ru" sz="1800">
                <a:solidFill>
                  <a:srgbClr val="000000"/>
                </a:solidFill>
              </a:rPr>
              <a:t>скачивать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</a:pPr>
            <a:r>
              <a:rPr lang="ru" sz="1800">
                <a:solidFill>
                  <a:srgbClr val="000000"/>
                </a:solidFill>
              </a:rPr>
              <a:t>хранить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</a:pPr>
            <a:r>
              <a:rPr lang="ru" sz="1800">
                <a:solidFill>
                  <a:srgbClr val="000000"/>
                </a:solidFill>
              </a:rPr>
              <a:t>версионировать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</a:pPr>
            <a:r>
              <a:rPr lang="ru" sz="1800">
                <a:solidFill>
                  <a:srgbClr val="000000"/>
                </a:solidFill>
              </a:rPr>
              <a:t>подключать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>
                <a:solidFill>
                  <a:srgbClr val="000000"/>
                </a:solidFill>
              </a:rPr>
              <a:t>Всё это </a:t>
            </a:r>
            <a:r>
              <a:rPr b="1" lang="ru">
                <a:solidFill>
                  <a:srgbClr val="000000"/>
                </a:solidFill>
              </a:rPr>
              <a:t>невозможно делать вручную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00000"/>
                </a:solidFill>
              </a:rPr>
              <a:t>Решение: системы сборки и управления зависимостями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Что такое артефакт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00"/>
                </a:solidFill>
              </a:rPr>
              <a:t>Артефакт</a:t>
            </a:r>
            <a:r>
              <a:rPr lang="ru" sz="1700">
                <a:solidFill>
                  <a:srgbClr val="000000"/>
                </a:solidFill>
              </a:rPr>
              <a:t> — это результат сборки проекта</a:t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</a:rPr>
              <a:t>Обычно: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Char char="●"/>
            </a:pPr>
            <a:r>
              <a:rPr lang="ru" sz="1700">
                <a:solidFill>
                  <a:srgbClr val="000000"/>
                </a:solidFill>
              </a:rPr>
              <a:t>.jar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Char char="●"/>
            </a:pPr>
            <a:r>
              <a:rPr lang="ru" sz="1700">
                <a:solidFill>
                  <a:srgbClr val="000000"/>
                </a:solidFill>
              </a:rPr>
              <a:t>.war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Char char="●"/>
            </a:pPr>
            <a:r>
              <a:rPr lang="ru" sz="1700">
                <a:solidFill>
                  <a:srgbClr val="000000"/>
                </a:solidFill>
              </a:rPr>
              <a:t>.zip</a:t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</a:rPr>
              <a:t>Примеры: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Char char="●"/>
            </a:pPr>
            <a:r>
              <a:rPr lang="ru" sz="1700">
                <a:solidFill>
                  <a:srgbClr val="000000"/>
                </a:solidFill>
              </a:rPr>
              <a:t>библиотека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Char char="●"/>
            </a:pPr>
            <a:r>
              <a:rPr lang="ru" sz="1700">
                <a:solidFill>
                  <a:srgbClr val="000000"/>
                </a:solidFill>
              </a:rPr>
              <a:t>готовое приложение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Char char="●"/>
            </a:pPr>
            <a:r>
              <a:rPr lang="ru" sz="1700">
                <a:solidFill>
                  <a:srgbClr val="000000"/>
                </a:solidFill>
              </a:rPr>
              <a:t>модуль системы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Из чего состоит артефакт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Любой артефакт идентифицируется по: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groupId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artifactId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version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55375"/>
            <a:ext cx="84963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Где хранятся артефакты</a:t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Локально: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.m2/repository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Удалённо: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Maven Central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Nexus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Artifactory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Проблема без Maven / Gradle</a:t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 было раньше: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Скачивание .jar вручную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Копирование в проект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Конфликты версий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“У меня работает, у тебя — нет”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Проект невозможно стабильно собрать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Что такое Maven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Maven</a:t>
            </a:r>
            <a:r>
              <a:rPr lang="ru">
                <a:solidFill>
                  <a:srgbClr val="000000"/>
                </a:solidFill>
              </a:rPr>
              <a:t> — инструмент: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сборки проекта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управления зависимостями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стандартизации структуры проекта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Основан на: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pom.xml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декларативной конфигурации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Какие задачи решает Maven</a:t>
            </a:r>
            <a:endParaRPr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Скачивает зависимости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Управляет версиями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Собирает проект (compile, package)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Запускает тесты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Публикует артефакты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/>
              <a:t>mvn clean install</a:t>
            </a:r>
            <a:endParaRPr b="1"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Стандартная структура Maven-проекта</a:t>
            </a:r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9875"/>
            <a:ext cx="3320126" cy="33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pom.xml</a:t>
            </a: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200"/>
            <a:ext cx="5577324" cy="284583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5729725" y="1229875"/>
            <a:ext cx="3102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 pom.xml описывается: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координаты проекта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зависимости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плагины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версии Java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Зависимости в Maven</a:t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311700" y="2519400"/>
            <a:ext cx="85206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Maven сам: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найдёт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скачает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подключит</a:t>
            </a:r>
            <a:endParaRPr/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4450" y="1017800"/>
            <a:ext cx="6055101" cy="13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Как это связано со Spring</a:t>
            </a:r>
            <a:endParaRPr/>
          </a:p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Spring =&gt; набор артефактов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Spring Boot Starter =&gt; группа зависимостей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Maven/Gradle скачивают и собирают проект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latin typeface="Arial"/>
                <a:ea typeface="Arial"/>
                <a:cs typeface="Arial"/>
                <a:sym typeface="Arial"/>
              </a:rPr>
              <a:t>Spring</a:t>
            </a:r>
            <a:endParaRPr/>
          </a:p>
        </p:txBody>
      </p:sp>
      <p:sp>
        <p:nvSpPr>
          <p:cNvPr id="168" name="Google Shape;168;p26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Зачем нужен Spring</a:t>
            </a:r>
            <a:endParaRPr b="1"/>
          </a:p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Упрощает разработку enterprise-приложений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Управляет созданием и связями объектов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Уменьшает связность кода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Даёт инфраструктуру для web, data, security, messaging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Проблема без Spring</a:t>
            </a:r>
            <a:endParaRPr b="1"/>
          </a:p>
        </p:txBody>
      </p:sp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Объекты создаются вручную (new)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Жёсткие зависимости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Сложно тестировать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Сложно масштабировать проект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Ключевая мысль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бизнес-логика смешана с инфраструктурой.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Что такое Spring Framework</a:t>
            </a:r>
            <a:endParaRPr/>
          </a:p>
        </p:txBody>
      </p:sp>
      <p:sp>
        <p:nvSpPr>
          <p:cNvPr id="186" name="Google Shape;186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Набор модулей для Java-приложений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Основан на принципах: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ru"/>
              <a:t>IoC (Inversion of Control)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ru"/>
              <a:t>DI (Dependency Injection)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Не привязан к web (можно использовать в console, batch)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Inversion of Control (IoC)</a:t>
            </a:r>
            <a:endParaRPr/>
          </a:p>
        </p:txBody>
      </p:sp>
      <p:sp>
        <p:nvSpPr>
          <p:cNvPr id="192" name="Google Shape;192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IoC</a:t>
            </a:r>
            <a:r>
              <a:rPr lang="ru">
                <a:solidFill>
                  <a:srgbClr val="000000"/>
                </a:solidFill>
              </a:rPr>
              <a:t> — управление созданием объектов передаётся фреймворку.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accent3"/>
                </a:solidFill>
              </a:rPr>
              <a:t>UserService service = new UserService(new UserRepository());</a:t>
            </a:r>
            <a:endParaRPr b="1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b="1" lang="ru"/>
              <a:t>Spring создаёт объекты. </a:t>
            </a:r>
            <a:endParaRPr b="1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</a:pPr>
            <a:r>
              <a:rPr b="1" lang="ru"/>
              <a:t>UserService - @Service </a:t>
            </a:r>
            <a:endParaRPr b="1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</a:pPr>
            <a:r>
              <a:rPr b="1" lang="ru"/>
              <a:t>UserRepository - @Repository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b="1" lang="ru"/>
              <a:t>Spring связывает зависимости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Что именно «инвертируется»</a:t>
            </a:r>
            <a:endParaRPr/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Не вы создаете объекты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Не вы управляешь их жизненным циклом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Контейнер Spring решает: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когда создать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что с чем связать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когда уничтожить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Dependency Injection (DI)</a:t>
            </a:r>
            <a:endParaRPr b="1"/>
          </a:p>
        </p:txBody>
      </p:sp>
      <p:sp>
        <p:nvSpPr>
          <p:cNvPr id="204" name="Google Shape;204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DI</a:t>
            </a:r>
            <a:r>
              <a:rPr lang="ru">
                <a:solidFill>
                  <a:srgbClr val="000000"/>
                </a:solidFill>
              </a:rPr>
              <a:t> — способ передачи зависимостей объекту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Виды: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Constructor Injection (рекомендуется)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Setter Injection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Field Injection (не рекомендуется)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Constructor Injection</a:t>
            </a:r>
            <a:endParaRPr/>
          </a:p>
        </p:txBody>
      </p:sp>
      <p:sp>
        <p:nvSpPr>
          <p:cNvPr id="210" name="Google Shape;210;p33"/>
          <p:cNvSpPr txBox="1"/>
          <p:nvPr>
            <p:ph idx="1" type="body"/>
          </p:nvPr>
        </p:nvSpPr>
        <p:spPr>
          <a:xfrm>
            <a:off x="311700" y="3011450"/>
            <a:ext cx="8520600" cy="15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Явные зависимости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Удобно тестировать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Immutable-объекты</a:t>
            </a:r>
            <a:endParaRPr/>
          </a:p>
        </p:txBody>
      </p:sp>
      <p:pic>
        <p:nvPicPr>
          <p:cNvPr id="211" name="Google Shape;2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298" y="1076349"/>
            <a:ext cx="3973401" cy="193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Setter / Field Injection</a:t>
            </a:r>
            <a:endParaRPr b="1"/>
          </a:p>
        </p:txBody>
      </p:sp>
      <p:sp>
        <p:nvSpPr>
          <p:cNvPr id="217" name="Google Shape;217;p34"/>
          <p:cNvSpPr txBox="1"/>
          <p:nvPr>
            <p:ph idx="1" type="body"/>
          </p:nvPr>
        </p:nvSpPr>
        <p:spPr>
          <a:xfrm>
            <a:off x="311700" y="3308025"/>
            <a:ext cx="8520600" cy="12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-287972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Скрытые зависимости</a:t>
            </a:r>
            <a:endParaRPr/>
          </a:p>
          <a:p>
            <a:pPr indent="-28797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Сложно тестировать</a:t>
            </a:r>
            <a:endParaRPr/>
          </a:p>
          <a:p>
            <a:pPr indent="-28797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Не рекомендуется в production-коде</a:t>
            </a:r>
            <a:endParaRPr/>
          </a:p>
        </p:txBody>
      </p:sp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017800"/>
            <a:ext cx="3693876" cy="21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8950" y="1017800"/>
            <a:ext cx="4186894" cy="212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Spring Container</a:t>
            </a:r>
            <a:endParaRPr/>
          </a:p>
        </p:txBody>
      </p:sp>
      <p:sp>
        <p:nvSpPr>
          <p:cNvPr id="225" name="Google Shape;225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Spring Container</a:t>
            </a:r>
            <a:r>
              <a:rPr lang="ru">
                <a:solidFill>
                  <a:srgbClr val="000000"/>
                </a:solidFill>
              </a:rPr>
              <a:t> — основной компонент Spring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Отвечает за: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Создание объектов (beans)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Внедрение зависимостей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Управление жизненным циклом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Основной интерфейс: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b="1" lang="ru">
                <a:solidFill>
                  <a:srgbClr val="000000"/>
                </a:solidFill>
              </a:rPr>
              <a:t>ApplicationContext</a:t>
            </a:r>
            <a:endParaRPr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ApplicationContext</a:t>
            </a:r>
            <a:endParaRPr/>
          </a:p>
        </p:txBody>
      </p:sp>
      <p:sp>
        <p:nvSpPr>
          <p:cNvPr id="231" name="Google Shape;231;p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ApplicationContext: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Загружает конфигурацию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Хранит все beans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Позволяет получать beans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Типы: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AnnotationConfigApplicationContext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ClassPathXmlApplicationContext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WebApplicationContext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Что такое Bean</a:t>
            </a:r>
            <a:endParaRPr/>
          </a:p>
        </p:txBody>
      </p:sp>
      <p:sp>
        <p:nvSpPr>
          <p:cNvPr id="237" name="Google Shape;237;p3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Bean</a:t>
            </a:r>
            <a:r>
              <a:rPr lang="ru">
                <a:solidFill>
                  <a:srgbClr val="000000"/>
                </a:solidFill>
              </a:rPr>
              <a:t> — объект, управляемый Spring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Создаётся контейнером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Живёт в ApplicationContext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Может иметь scope и lifecycle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>
                <a:solidFill>
                  <a:srgbClr val="000000"/>
                </a:solidFill>
              </a:rPr>
              <a:t>Не каждый объект = bean</a:t>
            </a:r>
            <a:endParaRPr/>
          </a:p>
        </p:txBody>
      </p:sp>
      <p:pic>
        <p:nvPicPr>
          <p:cNvPr id="238" name="Google Shape;2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9175" y="1229874"/>
            <a:ext cx="3273126" cy="132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Регистрация Bean</a:t>
            </a:r>
            <a:endParaRPr/>
          </a:p>
        </p:txBody>
      </p:sp>
      <p:sp>
        <p:nvSpPr>
          <p:cNvPr id="244" name="Google Shape;244;p3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Способы: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Аннотации: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@Component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@Service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@Repository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○"/>
            </a:pPr>
            <a:r>
              <a:rPr lang="ru" sz="1800"/>
              <a:t>@Controller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@Bean в @Configuration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ru"/>
              <a:t>XML (устаревший способ)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Component Scan</a:t>
            </a:r>
            <a:endParaRPr b="1"/>
          </a:p>
        </p:txBody>
      </p:sp>
      <p:sp>
        <p:nvSpPr>
          <p:cNvPr id="250" name="Google Shape;250;p3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@SpringBootApplication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Внутри: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@Configuration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@ComponentScan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@EnableAutoConfiguration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/>
              <a:t>Spring сканирует пакеты и регистрирует beans автоматически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Scope Bean</a:t>
            </a:r>
            <a:endParaRPr/>
          </a:p>
        </p:txBody>
      </p:sp>
      <p:sp>
        <p:nvSpPr>
          <p:cNvPr id="256" name="Google Shape;256;p4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Основные scope: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singleton (по умолчанию)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prototype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request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session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Жизненный цикл Bean</a:t>
            </a:r>
            <a:endParaRPr/>
          </a:p>
        </p:txBody>
      </p:sp>
      <p:sp>
        <p:nvSpPr>
          <p:cNvPr id="262" name="Google Shape;262;p4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Создание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Внедрение зависимостей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@PostConstruct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Использование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@PreDestroy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/>
              <a:t>! Важно для ресурсов (DB, connection, cache)</a:t>
            </a:r>
            <a:endParaRPr i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Что такое Spring Boot</a:t>
            </a:r>
            <a:endParaRPr b="1"/>
          </a:p>
        </p:txBody>
      </p:sp>
      <p:sp>
        <p:nvSpPr>
          <p:cNvPr id="268" name="Google Shape;268;p4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Spring Boot</a:t>
            </a:r>
            <a:r>
              <a:rPr lang="ru">
                <a:solidFill>
                  <a:srgbClr val="000000"/>
                </a:solidFill>
              </a:rPr>
              <a:t> — надстройка над Spring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Цели: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Минимум конфигурации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Быстрый старт проекта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Встроенный сервер (Tomcat)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Структура Spring Boot проекта</a:t>
            </a:r>
            <a:endParaRPr/>
          </a:p>
        </p:txBody>
      </p:sp>
      <p:sp>
        <p:nvSpPr>
          <p:cNvPr id="274" name="Google Shape;274;p43"/>
          <p:cNvSpPr txBox="1"/>
          <p:nvPr>
            <p:ph idx="1" type="body"/>
          </p:nvPr>
        </p:nvSpPr>
        <p:spPr>
          <a:xfrm>
            <a:off x="4508425" y="1229875"/>
            <a:ext cx="4323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Один main()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Автоконфигурация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Convention over configuration</a:t>
            </a:r>
            <a:endParaRPr/>
          </a:p>
        </p:txBody>
      </p:sp>
      <p:pic>
        <p:nvPicPr>
          <p:cNvPr id="275" name="Google Shape;27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00" y="1229875"/>
            <a:ext cx="4034002" cy="333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/>
              <a:t>application.yml / application.properties</a:t>
            </a:r>
            <a:endParaRPr/>
          </a:p>
        </p:txBody>
      </p:sp>
      <p:sp>
        <p:nvSpPr>
          <p:cNvPr id="281" name="Google Shape;281;p44"/>
          <p:cNvSpPr txBox="1"/>
          <p:nvPr>
            <p:ph idx="1" type="body"/>
          </p:nvPr>
        </p:nvSpPr>
        <p:spPr>
          <a:xfrm>
            <a:off x="4850375" y="1229875"/>
            <a:ext cx="3981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Используется для: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Портов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Datasource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Logging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Feature flags</a:t>
            </a:r>
            <a:endParaRPr/>
          </a:p>
        </p:txBody>
      </p:sp>
      <p:pic>
        <p:nvPicPr>
          <p:cNvPr id="282" name="Google Shape;28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9875"/>
            <a:ext cx="4440625" cy="258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