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1" r:id="rId9"/>
    <p:sldId id="273" r:id="rId10"/>
    <p:sldId id="274" r:id="rId11"/>
    <p:sldId id="275" r:id="rId12"/>
    <p:sldId id="276" r:id="rId13"/>
    <p:sldId id="277" r:id="rId14"/>
    <p:sldId id="278" r:id="rId15"/>
    <p:sldId id="27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85508"/>
            <a:ext cx="8229600" cy="1143000"/>
          </a:xfrm>
        </p:spPr>
        <p:txBody>
          <a:bodyPr>
            <a:normAutofit fontScale="90000"/>
          </a:bodyPr>
          <a:lstStyle/>
          <a:p>
            <a:r>
              <a:rPr dirty="0" err="1"/>
              <a:t>Инференциалдық</a:t>
            </a:r>
            <a:r>
              <a:rPr dirty="0"/>
              <a:t> </a:t>
            </a:r>
            <a:r>
              <a:rPr dirty="0" err="1"/>
              <a:t>статистика</a:t>
            </a:r>
            <a:endParaRPr dirty="0"/>
          </a:p>
          <a:p>
            <a:r>
              <a:rPr dirty="0" err="1"/>
              <a:t>Процентильдер</a:t>
            </a:r>
            <a:r>
              <a:rPr dirty="0"/>
              <a:t> </a:t>
            </a:r>
            <a:r>
              <a:rPr dirty="0" err="1"/>
              <a:t>мен</a:t>
            </a:r>
            <a:r>
              <a:rPr dirty="0"/>
              <a:t> </a:t>
            </a:r>
            <a:r>
              <a:rPr dirty="0" err="1"/>
              <a:t>квантильдер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Инференциалдық статистика деген не?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Іріктеме негізінде бүкіл жиынтық туралы қорытынды жасау әдістері.</a:t>
            </a:r>
          </a:p>
          <a:p>
            <a:pPr lvl="1"/>
            <a:r>
              <a:t>Негізгі мақсаттары:</a:t>
            </a:r>
          </a:p>
          <a:p>
            <a:pPr lvl="1"/>
            <a:r>
              <a:t>• Параметрлерді бағалау</a:t>
            </a:r>
          </a:p>
          <a:p>
            <a:pPr lvl="1"/>
            <a:r>
              <a:t>• Гипотезаны тексеру</a:t>
            </a:r>
          </a:p>
          <a:p>
            <a:pPr lvl="1"/>
            <a:r>
              <a:t>• Болжау жасау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Негізгі ұғымдар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Генеральды</a:t>
            </a:r>
            <a:r>
              <a:rPr dirty="0"/>
              <a:t> </a:t>
            </a:r>
            <a:r>
              <a:rPr dirty="0" err="1"/>
              <a:t>жиынтық</a:t>
            </a:r>
            <a:r>
              <a:rPr dirty="0"/>
              <a:t> – </a:t>
            </a:r>
            <a:r>
              <a:rPr dirty="0" err="1"/>
              <a:t>барлық</a:t>
            </a:r>
            <a:r>
              <a:rPr dirty="0"/>
              <a:t> </a:t>
            </a:r>
            <a:r>
              <a:rPr dirty="0" err="1"/>
              <a:t>объектілер</a:t>
            </a:r>
            <a:r>
              <a:rPr dirty="0"/>
              <a:t> </a:t>
            </a:r>
            <a:r>
              <a:rPr dirty="0" err="1"/>
              <a:t>жиыны</a:t>
            </a:r>
            <a:endParaRPr dirty="0"/>
          </a:p>
          <a:p>
            <a:pPr lvl="1"/>
            <a:r>
              <a:rPr dirty="0"/>
              <a:t>• </a:t>
            </a:r>
            <a:r>
              <a:rPr dirty="0" err="1"/>
              <a:t>Іріктеме</a:t>
            </a:r>
            <a:r>
              <a:rPr dirty="0"/>
              <a:t> – </a:t>
            </a:r>
            <a:r>
              <a:rPr dirty="0" err="1"/>
              <a:t>жиынтықтың</a:t>
            </a:r>
            <a:r>
              <a:rPr dirty="0"/>
              <a:t> </a:t>
            </a:r>
            <a:r>
              <a:rPr dirty="0" err="1"/>
              <a:t>бір</a:t>
            </a:r>
            <a:r>
              <a:rPr dirty="0"/>
              <a:t> </a:t>
            </a:r>
            <a:r>
              <a:rPr dirty="0" err="1"/>
              <a:t>бөлігі</a:t>
            </a:r>
            <a:endParaRPr dirty="0"/>
          </a:p>
          <a:p>
            <a:pPr lvl="1"/>
            <a:r>
              <a:rPr dirty="0"/>
              <a:t>• </a:t>
            </a:r>
            <a:r>
              <a:rPr dirty="0" err="1"/>
              <a:t>Параметр</a:t>
            </a:r>
            <a:r>
              <a:rPr dirty="0"/>
              <a:t> (μ, σ) – </a:t>
            </a:r>
            <a:r>
              <a:rPr dirty="0" err="1"/>
              <a:t>жиынтық</a:t>
            </a:r>
            <a:r>
              <a:rPr dirty="0"/>
              <a:t> </a:t>
            </a:r>
            <a:r>
              <a:rPr dirty="0" err="1"/>
              <a:t>сипаттамасы</a:t>
            </a:r>
            <a:endParaRPr dirty="0"/>
          </a:p>
          <a:p>
            <a:pPr lvl="1"/>
            <a:r>
              <a:rPr dirty="0"/>
              <a:t>• </a:t>
            </a:r>
            <a:r>
              <a:rPr dirty="0" err="1"/>
              <a:t>Статистика</a:t>
            </a:r>
            <a:r>
              <a:rPr dirty="0"/>
              <a:t> (x̄, s) – </a:t>
            </a:r>
            <a:r>
              <a:rPr dirty="0" err="1"/>
              <a:t>іріктеме</a:t>
            </a:r>
            <a:r>
              <a:rPr dirty="0"/>
              <a:t> </a:t>
            </a:r>
            <a:r>
              <a:rPr dirty="0" err="1"/>
              <a:t>сипаттамасы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Гипотезаны тексеру кезеңдері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Нөлдік гипотеза (H₀) құру</a:t>
            </a:r>
          </a:p>
          <a:p>
            <a:pPr lvl="1"/>
            <a:r>
              <a:t>2. Балама гипотеза (H₁) құру</a:t>
            </a:r>
          </a:p>
          <a:p>
            <a:pPr lvl="1"/>
            <a:r>
              <a:t>3. Маңыздылық деңгейін таңдау (α)</a:t>
            </a:r>
          </a:p>
          <a:p>
            <a:pPr lvl="1"/>
            <a:r>
              <a:t>4. Статистикалық критерий есептеу</a:t>
            </a:r>
          </a:p>
          <a:p>
            <a:pPr lvl="1"/>
            <a:r>
              <a:t>5. Қорытынды шығару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Қателіктер түрлері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 тип қате – дұрыс H₀ гипотезаны жоққа шығару</a:t>
            </a:r>
          </a:p>
          <a:p>
            <a:pPr lvl="1"/>
            <a:r>
              <a:t>II тип қате – жалған H₀ гипотезаны қабылдау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Сенімділік интервалы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Формула: x̄ ± t * (s/√n)</a:t>
            </a:r>
          </a:p>
          <a:p>
            <a:pPr lvl="1"/>
            <a:r>
              <a:t>x̄ – орташа мән</a:t>
            </a:r>
          </a:p>
          <a:p>
            <a:pPr lvl="1"/>
            <a:r>
              <a:t>s – стандарттық ауытқу</a:t>
            </a:r>
          </a:p>
          <a:p>
            <a:pPr lvl="1"/>
            <a:r>
              <a:t>n – іріктеме көлемі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Квантиль ұғымы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Квантиль</a:t>
            </a:r>
            <a:r>
              <a:rPr dirty="0"/>
              <a:t> – </a:t>
            </a:r>
            <a:r>
              <a:rPr dirty="0" err="1"/>
              <a:t>деректерді</a:t>
            </a:r>
            <a:r>
              <a:rPr dirty="0"/>
              <a:t> </a:t>
            </a:r>
            <a:r>
              <a:rPr dirty="0" err="1"/>
              <a:t>тең</a:t>
            </a:r>
            <a:r>
              <a:rPr dirty="0"/>
              <a:t> </a:t>
            </a:r>
            <a:r>
              <a:rPr dirty="0" err="1"/>
              <a:t>бөліктерге</a:t>
            </a:r>
            <a:r>
              <a:rPr dirty="0"/>
              <a:t> </a:t>
            </a:r>
            <a:r>
              <a:rPr dirty="0" err="1"/>
              <a:t>бөлетін</a:t>
            </a:r>
            <a:r>
              <a:rPr dirty="0"/>
              <a:t> </a:t>
            </a:r>
            <a:r>
              <a:rPr dirty="0" err="1"/>
              <a:t>шама</a:t>
            </a:r>
            <a:r>
              <a:rPr dirty="0"/>
              <a:t>.</a:t>
            </a:r>
          </a:p>
          <a:p>
            <a:pPr lvl="1"/>
            <a:r>
              <a:rPr dirty="0"/>
              <a:t>0.5 </a:t>
            </a:r>
            <a:r>
              <a:rPr dirty="0" err="1"/>
              <a:t>квантиль</a:t>
            </a:r>
            <a:r>
              <a:rPr dirty="0"/>
              <a:t> – </a:t>
            </a:r>
            <a:r>
              <a:rPr dirty="0" err="1"/>
              <a:t>медиана</a:t>
            </a:r>
            <a:endParaRPr dirty="0"/>
          </a:p>
          <a:p>
            <a:pPr lvl="1"/>
            <a:r>
              <a:rPr dirty="0"/>
              <a:t>0.25 – </a:t>
            </a:r>
            <a:r>
              <a:rPr dirty="0" err="1"/>
              <a:t>бірінші</a:t>
            </a:r>
            <a:r>
              <a:rPr dirty="0"/>
              <a:t> </a:t>
            </a:r>
            <a:r>
              <a:rPr dirty="0" err="1"/>
              <a:t>квартиль</a:t>
            </a:r>
            <a:r>
              <a:rPr dirty="0"/>
              <a:t> (Q1)</a:t>
            </a:r>
          </a:p>
          <a:p>
            <a:pPr lvl="1"/>
            <a:r>
              <a:rPr dirty="0"/>
              <a:t>0.75 – </a:t>
            </a:r>
            <a:r>
              <a:rPr dirty="0" err="1"/>
              <a:t>үшінші</a:t>
            </a:r>
            <a:r>
              <a:rPr dirty="0"/>
              <a:t> </a:t>
            </a:r>
            <a:r>
              <a:rPr dirty="0" err="1"/>
              <a:t>квартиль</a:t>
            </a:r>
            <a:r>
              <a:rPr dirty="0"/>
              <a:t> (Q3)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E8C44AF-C75D-4962-869E-C2A8FA39D3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Квантиль</a:t>
            </a:r>
            <a:r>
              <a:rPr lang="ru-RU" dirty="0"/>
              <a:t> — </a:t>
            </a:r>
            <a:r>
              <a:rPr lang="ru-RU" dirty="0" err="1"/>
              <a:t>деректерді</a:t>
            </a:r>
            <a:r>
              <a:rPr lang="ru-RU" dirty="0"/>
              <a:t> </a:t>
            </a:r>
            <a:r>
              <a:rPr lang="ru-RU" dirty="0" err="1"/>
              <a:t>белгілі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үлеске</a:t>
            </a:r>
            <a:r>
              <a:rPr lang="ru-RU" dirty="0"/>
              <a:t> (</a:t>
            </a:r>
            <a:r>
              <a:rPr lang="ru-RU" dirty="0" err="1"/>
              <a:t>процентке</a:t>
            </a:r>
            <a:r>
              <a:rPr lang="ru-RU" dirty="0"/>
              <a:t>) </a:t>
            </a:r>
            <a:r>
              <a:rPr lang="ru-RU" dirty="0" err="1"/>
              <a:t>бөліп</a:t>
            </a:r>
            <a:r>
              <a:rPr lang="ru-RU" dirty="0"/>
              <a:t> </a:t>
            </a:r>
            <a:r>
              <a:rPr lang="ru-RU" dirty="0" err="1"/>
              <a:t>тұратын</a:t>
            </a:r>
            <a:r>
              <a:rPr lang="ru-RU" dirty="0"/>
              <a:t> </a:t>
            </a:r>
            <a:r>
              <a:rPr lang="ru-RU" dirty="0" err="1"/>
              <a:t>шекара</a:t>
            </a:r>
            <a:r>
              <a:rPr lang="ru-RU" dirty="0"/>
              <a:t>.</a:t>
            </a:r>
          </a:p>
          <a:p>
            <a:r>
              <a:rPr lang="ru-RU" dirty="0" err="1"/>
              <a:t>Егер</a:t>
            </a:r>
            <a:r>
              <a:rPr lang="ru-RU" dirty="0"/>
              <a:t> </a:t>
            </a:r>
            <a:r>
              <a:rPr lang="en-US" dirty="0"/>
              <a:t>q = 0.5 </a:t>
            </a:r>
            <a:r>
              <a:rPr lang="ru-RU" dirty="0" err="1"/>
              <a:t>болса</a:t>
            </a:r>
            <a:r>
              <a:rPr lang="ru-RU" dirty="0"/>
              <a:t>,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дегеніміз</a:t>
            </a:r>
            <a:r>
              <a:rPr lang="ru-RU" dirty="0"/>
              <a:t>:</a:t>
            </a:r>
            <a:br>
              <a:rPr lang="ru-RU" dirty="0"/>
            </a:br>
            <a:r>
              <a:rPr lang="ru-RU" dirty="0"/>
              <a:t>→ </a:t>
            </a:r>
            <a:r>
              <a:rPr lang="ru-RU" dirty="0" err="1"/>
              <a:t>деректердің</a:t>
            </a:r>
            <a:r>
              <a:rPr lang="ru-RU" dirty="0"/>
              <a:t> 50%-ы осы </a:t>
            </a:r>
            <a:r>
              <a:rPr lang="ru-RU" dirty="0" err="1"/>
              <a:t>мәннен</a:t>
            </a:r>
            <a:r>
              <a:rPr lang="ru-RU" dirty="0"/>
              <a:t> </a:t>
            </a:r>
            <a:r>
              <a:rPr lang="ru-RU" dirty="0" err="1"/>
              <a:t>кіші</a:t>
            </a:r>
            <a:br>
              <a:rPr lang="ru-RU" dirty="0"/>
            </a:br>
            <a:r>
              <a:rPr lang="ru-RU" dirty="0"/>
              <a:t>→ 50%-ы </a:t>
            </a:r>
            <a:r>
              <a:rPr lang="ru-RU" dirty="0" err="1"/>
              <a:t>үлкен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2969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27D6184-22D7-4D43-B2C4-7BC25C8F8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553" y="874058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/>
              <a:t>0.25 квантиль (</a:t>
            </a:r>
            <a:r>
              <a:rPr lang="en-US" b="1" dirty="0"/>
              <a:t>Q1)</a:t>
            </a:r>
          </a:p>
          <a:p>
            <a:pPr marL="0" indent="0">
              <a:buNone/>
            </a:pPr>
            <a:r>
              <a:rPr lang="en-US" dirty="0"/>
              <a:t>0.25 = 25%</a:t>
            </a:r>
          </a:p>
          <a:p>
            <a:pPr marL="0" indent="0">
              <a:buNone/>
            </a:pPr>
            <a:r>
              <a:rPr lang="ru-RU" dirty="0" err="1"/>
              <a:t>Бұл</a:t>
            </a:r>
            <a:r>
              <a:rPr lang="ru-RU" dirty="0"/>
              <a:t> сан </a:t>
            </a:r>
            <a:r>
              <a:rPr lang="ru-RU" dirty="0" err="1"/>
              <a:t>деректердің</a:t>
            </a:r>
            <a:r>
              <a:rPr lang="ru-RU" dirty="0"/>
              <a:t> 25%-</a:t>
            </a:r>
            <a:r>
              <a:rPr lang="ru-RU" dirty="0" err="1"/>
              <a:t>ын</a:t>
            </a:r>
            <a:r>
              <a:rPr lang="ru-RU" dirty="0"/>
              <a:t> </a:t>
            </a:r>
            <a:r>
              <a:rPr lang="ru-RU" dirty="0" err="1"/>
              <a:t>сол</a:t>
            </a:r>
            <a:r>
              <a:rPr lang="ru-RU" dirty="0"/>
              <a:t> </a:t>
            </a:r>
            <a:r>
              <a:rPr lang="ru-RU" dirty="0" err="1"/>
              <a:t>жағында</a:t>
            </a:r>
            <a:r>
              <a:rPr lang="ru-RU" dirty="0"/>
              <a:t> </a:t>
            </a:r>
            <a:r>
              <a:rPr lang="ru-RU" dirty="0" err="1"/>
              <a:t>қалдырады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/>
              <a:t>Мысал</a:t>
            </a:r>
            <a:r>
              <a:rPr lang="ru-RU" dirty="0"/>
              <a:t>:</a:t>
            </a:r>
            <a:br>
              <a:rPr lang="ru-RU" dirty="0"/>
            </a:br>
            <a:r>
              <a:rPr lang="ru-RU" dirty="0"/>
              <a:t>3, 5, 7, 9, 11, 13, 15, 17</a:t>
            </a:r>
          </a:p>
          <a:p>
            <a:pPr marL="0" indent="0">
              <a:buNone/>
            </a:pPr>
            <a:r>
              <a:rPr lang="ru-RU" dirty="0"/>
              <a:t>25% ≈ </a:t>
            </a:r>
            <a:r>
              <a:rPr lang="ru-RU" dirty="0" err="1"/>
              <a:t>төменгі</a:t>
            </a:r>
            <a:r>
              <a:rPr lang="ru-RU" dirty="0"/>
              <a:t> </a:t>
            </a:r>
            <a:r>
              <a:rPr lang="ru-RU" dirty="0" err="1"/>
              <a:t>төрттің</a:t>
            </a:r>
            <a:r>
              <a:rPr lang="ru-RU" dirty="0"/>
              <a:t> </a:t>
            </a:r>
            <a:r>
              <a:rPr lang="ru-RU" dirty="0" err="1"/>
              <a:t>ортасы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Төменгі</a:t>
            </a:r>
            <a:r>
              <a:rPr lang="ru-RU" dirty="0"/>
              <a:t> жарты:</a:t>
            </a:r>
            <a:br>
              <a:rPr lang="ru-RU" dirty="0"/>
            </a:br>
            <a:r>
              <a:rPr lang="ru-RU" dirty="0"/>
              <a:t>3, 5, 7, 9</a:t>
            </a:r>
          </a:p>
          <a:p>
            <a:pPr marL="0" indent="0">
              <a:buNone/>
            </a:pPr>
            <a:r>
              <a:rPr lang="ru-RU" dirty="0" err="1"/>
              <a:t>Ортадағысы</a:t>
            </a:r>
            <a:r>
              <a:rPr lang="ru-RU" dirty="0"/>
              <a:t> = 6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en-US" dirty="0"/>
              <a:t>Q1 = 6</a:t>
            </a:r>
          </a:p>
          <a:p>
            <a:pPr marL="0" indent="0">
              <a:buNone/>
            </a:pP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дегеніміз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ru-RU" dirty="0" err="1"/>
              <a:t>Деректердің</a:t>
            </a:r>
            <a:r>
              <a:rPr lang="ru-RU" dirty="0"/>
              <a:t> </a:t>
            </a:r>
            <a:r>
              <a:rPr lang="ru-RU" dirty="0" err="1"/>
              <a:t>шамамен</a:t>
            </a:r>
            <a:r>
              <a:rPr lang="ru-RU" dirty="0"/>
              <a:t> 25%-ы 6-дан </a:t>
            </a:r>
            <a:r>
              <a:rPr lang="ru-RU" dirty="0" err="1"/>
              <a:t>кіші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55022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5A2122B-616A-4BD3-8281-C376BC23DB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57518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/>
              <a:t>0.75 квантиль (</a:t>
            </a:r>
            <a:r>
              <a:rPr lang="en-US" b="1" dirty="0"/>
              <a:t>Q3)</a:t>
            </a:r>
          </a:p>
          <a:p>
            <a:pPr marL="0" indent="0">
              <a:buNone/>
            </a:pPr>
            <a:r>
              <a:rPr lang="en-US" dirty="0"/>
              <a:t>0.75 = 75%</a:t>
            </a:r>
          </a:p>
          <a:p>
            <a:pPr marL="0" indent="0">
              <a:buNone/>
            </a:pPr>
            <a:r>
              <a:rPr lang="ru-RU" dirty="0" err="1"/>
              <a:t>Бұл</a:t>
            </a:r>
            <a:r>
              <a:rPr lang="ru-RU" dirty="0"/>
              <a:t> сан </a:t>
            </a:r>
            <a:r>
              <a:rPr lang="ru-RU" dirty="0" err="1"/>
              <a:t>деректердің</a:t>
            </a:r>
            <a:r>
              <a:rPr lang="ru-RU" dirty="0"/>
              <a:t> 75%-</a:t>
            </a:r>
            <a:r>
              <a:rPr lang="ru-RU" dirty="0" err="1"/>
              <a:t>ын</a:t>
            </a:r>
            <a:r>
              <a:rPr lang="ru-RU" dirty="0"/>
              <a:t> </a:t>
            </a:r>
            <a:r>
              <a:rPr lang="ru-RU" dirty="0" err="1"/>
              <a:t>сол</a:t>
            </a:r>
            <a:r>
              <a:rPr lang="ru-RU" dirty="0"/>
              <a:t> </a:t>
            </a:r>
            <a:r>
              <a:rPr lang="ru-RU" dirty="0" err="1"/>
              <a:t>жағында</a:t>
            </a:r>
            <a:r>
              <a:rPr lang="ru-RU" dirty="0"/>
              <a:t> </a:t>
            </a:r>
            <a:r>
              <a:rPr lang="ru-RU" dirty="0" err="1"/>
              <a:t>қалдырады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/>
              <a:t>Жоғарғы</a:t>
            </a:r>
            <a:r>
              <a:rPr lang="ru-RU" dirty="0"/>
              <a:t> жарты:</a:t>
            </a:r>
            <a:br>
              <a:rPr lang="ru-RU" dirty="0"/>
            </a:br>
            <a:r>
              <a:rPr lang="ru-RU" dirty="0"/>
              <a:t>11, 13, 15, 17</a:t>
            </a:r>
          </a:p>
          <a:p>
            <a:pPr marL="0" indent="0">
              <a:buNone/>
            </a:pPr>
            <a:r>
              <a:rPr lang="ru-RU" dirty="0" err="1"/>
              <a:t>Ортадағысы</a:t>
            </a:r>
            <a:r>
              <a:rPr lang="ru-RU" dirty="0"/>
              <a:t> = 14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en-US" dirty="0"/>
              <a:t>Q3 = 14</a:t>
            </a:r>
          </a:p>
          <a:p>
            <a:pPr marL="0" indent="0">
              <a:buNone/>
            </a:pP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дегеніміз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ru-RU" dirty="0" err="1"/>
              <a:t>Деректердің</a:t>
            </a:r>
            <a:r>
              <a:rPr lang="ru-RU" dirty="0"/>
              <a:t> 75%-ы 14-тен </a:t>
            </a:r>
            <a:r>
              <a:rPr lang="ru-RU" dirty="0" err="1"/>
              <a:t>кіші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8404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2567309-B61F-4D0D-B489-A90468E713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63706"/>
            <a:ext cx="8229600" cy="4525963"/>
          </a:xfrm>
        </p:spPr>
        <p:txBody>
          <a:bodyPr/>
          <a:lstStyle/>
          <a:p>
            <a:r>
              <a:rPr lang="ru-RU" b="1" dirty="0" err="1"/>
              <a:t>Қысқаша</a:t>
            </a:r>
            <a:r>
              <a:rPr lang="ru-RU" b="1" dirty="0"/>
              <a:t> </a:t>
            </a:r>
            <a:r>
              <a:rPr lang="ru-RU" b="1" dirty="0" err="1"/>
              <a:t>есте</a:t>
            </a:r>
            <a:r>
              <a:rPr lang="ru-RU" b="1" dirty="0"/>
              <a:t> </a:t>
            </a:r>
            <a:r>
              <a:rPr lang="ru-RU" b="1" dirty="0" err="1"/>
              <a:t>сақтау</a:t>
            </a:r>
            <a:r>
              <a:rPr lang="ru-RU" b="1" dirty="0"/>
              <a:t>:</a:t>
            </a:r>
          </a:p>
          <a:p>
            <a:pPr marL="0" indent="0">
              <a:buNone/>
            </a:pPr>
            <a:r>
              <a:rPr lang="ru-RU" dirty="0"/>
              <a:t>0.25 → </a:t>
            </a:r>
            <a:r>
              <a:rPr lang="ru-RU" dirty="0" err="1"/>
              <a:t>деректердің</a:t>
            </a:r>
            <a:r>
              <a:rPr lang="ru-RU" dirty="0"/>
              <a:t> 25%-ы </a:t>
            </a:r>
            <a:r>
              <a:rPr lang="ru-RU" dirty="0" err="1"/>
              <a:t>сол</a:t>
            </a:r>
            <a:r>
              <a:rPr lang="ru-RU" dirty="0"/>
              <a:t> </a:t>
            </a:r>
            <a:r>
              <a:rPr lang="ru-RU" dirty="0" err="1"/>
              <a:t>жақта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0.5 → 50% (медиана)</a:t>
            </a:r>
          </a:p>
          <a:p>
            <a:pPr marL="0" indent="0">
              <a:buNone/>
            </a:pPr>
            <a:r>
              <a:rPr lang="ru-RU" dirty="0"/>
              <a:t>0.75 → 75% </a:t>
            </a:r>
            <a:r>
              <a:rPr lang="ru-RU" dirty="0" err="1"/>
              <a:t>сол</a:t>
            </a:r>
            <a:r>
              <a:rPr lang="ru-RU" dirty="0"/>
              <a:t> </a:t>
            </a:r>
            <a:r>
              <a:rPr lang="ru-RU" dirty="0" err="1"/>
              <a:t>жақта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24977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008A3F-48DC-497C-B71A-B1E9B83C4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/>
              <a:t>Мысал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CE636B-9125-47DF-9E1C-FBFBE77487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Берілген</a:t>
            </a:r>
            <a:r>
              <a:rPr lang="ru-RU" dirty="0"/>
              <a:t> </a:t>
            </a:r>
            <a:r>
              <a:rPr lang="ru-RU" dirty="0" err="1"/>
              <a:t>деректер</a:t>
            </a:r>
            <a:r>
              <a:rPr lang="ru-RU" dirty="0"/>
              <a:t>:</a:t>
            </a:r>
            <a:br>
              <a:rPr lang="ru-RU" dirty="0"/>
            </a:br>
            <a:r>
              <a:rPr lang="ru-RU" b="1" dirty="0"/>
              <a:t>2, 4, 6, 8, 10, 12, 14, 16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   n = 8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8551DE-F476-45F4-99EA-48B9F7A422E4}"/>
              </a:ext>
            </a:extLst>
          </p:cNvPr>
          <p:cNvSpPr txBox="1"/>
          <p:nvPr/>
        </p:nvSpPr>
        <p:spPr>
          <a:xfrm>
            <a:off x="555812" y="3330388"/>
            <a:ext cx="78351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dirty="0"/>
              <a:t>1 квартиль (</a:t>
            </a:r>
            <a:r>
              <a:rPr lang="en-US" sz="3200" dirty="0"/>
              <a:t>Q1</a:t>
            </a:r>
            <a:r>
              <a:rPr lang="kk-KZ" sz="3200" dirty="0"/>
              <a:t>), 3 квартиль (</a:t>
            </a:r>
            <a:r>
              <a:rPr lang="en-US" sz="3200" dirty="0"/>
              <a:t>Q3</a:t>
            </a:r>
            <a:r>
              <a:rPr lang="kk-KZ" sz="3200" dirty="0"/>
              <a:t>)</a:t>
            </a:r>
            <a:r>
              <a:rPr lang="en-US" sz="3200" dirty="0"/>
              <a:t> </a:t>
            </a:r>
            <a:r>
              <a:rPr lang="kk-KZ" sz="3200" dirty="0"/>
              <a:t>табыңыз.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0216046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4A1802C-5111-4CEC-99AF-ACDFEFBB3571}"/>
              </a:ext>
            </a:extLst>
          </p:cNvPr>
          <p:cNvSpPr/>
          <p:nvPr/>
        </p:nvSpPr>
        <p:spPr>
          <a:xfrm>
            <a:off x="537883" y="30975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0.5 квантиль (медиана)</a:t>
            </a:r>
          </a:p>
          <a:p>
            <a:r>
              <a:rPr lang="ru-RU" dirty="0" err="1"/>
              <a:t>Жұп</a:t>
            </a:r>
            <a:r>
              <a:rPr lang="ru-RU" dirty="0"/>
              <a:t> сан → </a:t>
            </a:r>
            <a:r>
              <a:rPr lang="ru-RU" dirty="0" err="1"/>
              <a:t>ортасындағы</a:t>
            </a:r>
            <a:r>
              <a:rPr lang="ru-RU" dirty="0"/>
              <a:t>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санды</a:t>
            </a:r>
            <a:r>
              <a:rPr lang="ru-RU" dirty="0"/>
              <a:t> </a:t>
            </a:r>
            <a:r>
              <a:rPr lang="ru-RU" dirty="0" err="1"/>
              <a:t>аламыз</a:t>
            </a:r>
            <a:r>
              <a:rPr lang="ru-RU" dirty="0"/>
              <a:t>.</a:t>
            </a:r>
          </a:p>
          <a:p>
            <a:r>
              <a:rPr lang="ru-RU" dirty="0"/>
              <a:t>4-ші сан = 8</a:t>
            </a:r>
            <a:br>
              <a:rPr lang="ru-RU" dirty="0"/>
            </a:br>
            <a:r>
              <a:rPr lang="ru-RU" dirty="0"/>
              <a:t>5-ші сан = 10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CE9CE5C-483F-44A1-BDC9-74EF0A9389A9}"/>
              </a:ext>
            </a:extLst>
          </p:cNvPr>
          <p:cNvSpPr/>
          <p:nvPr/>
        </p:nvSpPr>
        <p:spPr>
          <a:xfrm>
            <a:off x="2605031" y="2056598"/>
            <a:ext cx="17924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0.5 квантиль = 9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E3AFE9B-A3A8-4585-89DA-1CA03606CDD0}"/>
              </a:ext>
            </a:extLst>
          </p:cNvPr>
          <p:cNvSpPr/>
          <p:nvPr/>
        </p:nvSpPr>
        <p:spPr>
          <a:xfrm>
            <a:off x="537883" y="247338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0.25 квантиль (Q1)</a:t>
            </a:r>
          </a:p>
          <a:p>
            <a:r>
              <a:rPr lang="ru-RU" dirty="0"/>
              <a:t>Позиция </a:t>
            </a:r>
            <a:r>
              <a:rPr lang="ru-RU" dirty="0" err="1"/>
              <a:t>формуласы</a:t>
            </a:r>
            <a:r>
              <a:rPr lang="ru-RU" dirty="0"/>
              <a:t>: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5AC3E6A-2198-4CF2-BDB6-2614CE5C15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829" t="29878" r="43628" b="60883"/>
          <a:stretch/>
        </p:blipFill>
        <p:spPr>
          <a:xfrm>
            <a:off x="2949930" y="2560366"/>
            <a:ext cx="1854490" cy="73419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A7FF448-F42C-48C8-AC97-68B8AA4641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294" t="11660" r="44118" b="82747"/>
          <a:stretch/>
        </p:blipFill>
        <p:spPr>
          <a:xfrm>
            <a:off x="2375028" y="1432142"/>
            <a:ext cx="1971222" cy="559593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9727D39-407C-4BAB-973C-033E962552C4}"/>
              </a:ext>
            </a:extLst>
          </p:cNvPr>
          <p:cNvSpPr/>
          <p:nvPr/>
        </p:nvSpPr>
        <p:spPr>
          <a:xfrm>
            <a:off x="537883" y="342900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дегеніміз</a:t>
            </a:r>
            <a:r>
              <a:rPr lang="ru-RU" dirty="0"/>
              <a:t>:</a:t>
            </a:r>
            <a:br>
              <a:rPr lang="ru-RU" dirty="0"/>
            </a:br>
            <a:r>
              <a:rPr lang="ru-RU" dirty="0"/>
              <a:t>2-ші мен 3-ші </a:t>
            </a:r>
            <a:r>
              <a:rPr lang="ru-RU" dirty="0" err="1"/>
              <a:t>санның</a:t>
            </a:r>
            <a:r>
              <a:rPr lang="ru-RU" dirty="0"/>
              <a:t> </a:t>
            </a:r>
            <a:r>
              <a:rPr lang="ru-RU" dirty="0" err="1"/>
              <a:t>арасында</a:t>
            </a:r>
            <a:r>
              <a:rPr lang="ru-RU" dirty="0"/>
              <a:t>.</a:t>
            </a:r>
          </a:p>
          <a:p>
            <a:r>
              <a:rPr lang="ru-RU" dirty="0"/>
              <a:t>2-ші сан = 4</a:t>
            </a:r>
            <a:br>
              <a:rPr lang="ru-RU" dirty="0"/>
            </a:br>
            <a:r>
              <a:rPr lang="ru-RU" dirty="0"/>
              <a:t>3-ші сан = 6</a:t>
            </a:r>
          </a:p>
          <a:p>
            <a:r>
              <a:rPr lang="ru-RU" dirty="0"/>
              <a:t>Интерполяция </a:t>
            </a:r>
            <a:r>
              <a:rPr lang="ru-RU" dirty="0" err="1"/>
              <a:t>жасаймыз</a:t>
            </a:r>
            <a:r>
              <a:rPr lang="ru-RU" dirty="0"/>
              <a:t>: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CC2271E-A104-4444-9E3F-043DD1007E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020" t="26361" r="44117" b="60488"/>
          <a:stretch/>
        </p:blipFill>
        <p:spPr>
          <a:xfrm>
            <a:off x="3279294" y="4532782"/>
            <a:ext cx="1705083" cy="1015964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D1A4BD1-69F2-49CF-B15F-7AE03C1B1603}"/>
              </a:ext>
            </a:extLst>
          </p:cNvPr>
          <p:cNvSpPr/>
          <p:nvPr/>
        </p:nvSpPr>
        <p:spPr>
          <a:xfrm>
            <a:off x="3388900" y="5825444"/>
            <a:ext cx="976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Q1 = 4.5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95522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BD99455-300F-4EDD-9D80-8A4D1BAD4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553" y="730623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0.75 квантиль (</a:t>
            </a:r>
            <a:r>
              <a:rPr lang="en-US" dirty="0"/>
              <a:t>Q3)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334C421-34A6-4EF3-9562-DDFC07B88B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647" t="29845" r="42353" b="60123"/>
          <a:stretch/>
        </p:blipFill>
        <p:spPr>
          <a:xfrm>
            <a:off x="2998692" y="1299881"/>
            <a:ext cx="2481352" cy="891989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70D027B-8715-4075-8D9F-8F33C7280ADA}"/>
              </a:ext>
            </a:extLst>
          </p:cNvPr>
          <p:cNvSpPr/>
          <p:nvPr/>
        </p:nvSpPr>
        <p:spPr>
          <a:xfrm>
            <a:off x="367553" y="2299463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6-шы мен 7-ші сан </a:t>
            </a:r>
            <a:r>
              <a:rPr lang="ru-RU" dirty="0" err="1"/>
              <a:t>арасында</a:t>
            </a:r>
            <a:r>
              <a:rPr lang="ru-RU" dirty="0"/>
              <a:t>.</a:t>
            </a:r>
          </a:p>
          <a:p>
            <a:r>
              <a:rPr lang="ru-RU" dirty="0"/>
              <a:t>6-шы сан = 12</a:t>
            </a:r>
            <a:br>
              <a:rPr lang="ru-RU" dirty="0"/>
            </a:br>
            <a:r>
              <a:rPr lang="ru-RU" dirty="0"/>
              <a:t>7-ші сан = 14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EC05E8D-CA05-4EEF-A5D0-AB0CE6F30D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333" t="47994" r="42157" b="38417"/>
          <a:stretch/>
        </p:blipFill>
        <p:spPr>
          <a:xfrm>
            <a:off x="3164542" y="3330386"/>
            <a:ext cx="2383186" cy="1199649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2F725A2-2D16-46A7-B02B-A3071140D0E7}"/>
              </a:ext>
            </a:extLst>
          </p:cNvPr>
          <p:cNvSpPr/>
          <p:nvPr/>
        </p:nvSpPr>
        <p:spPr>
          <a:xfrm>
            <a:off x="3695789" y="4637628"/>
            <a:ext cx="10871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Q3 = 13.5</a:t>
            </a:r>
            <a:endParaRPr lang="ru-RU" b="1" dirty="0"/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27A12050-CBD2-48E8-9D43-79FA75E09E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1372046"/>
              </p:ext>
            </p:extLst>
          </p:nvPr>
        </p:nvGraphicFramePr>
        <p:xfrm>
          <a:off x="1505359" y="5256586"/>
          <a:ext cx="5701552" cy="1463040"/>
        </p:xfrm>
        <a:graphic>
          <a:graphicData uri="http://schemas.openxmlformats.org/drawingml/2006/table">
            <a:tbl>
              <a:tblPr/>
              <a:tblGrid>
                <a:gridCol w="2850776">
                  <a:extLst>
                    <a:ext uri="{9D8B030D-6E8A-4147-A177-3AD203B41FA5}">
                      <a16:colId xmlns:a16="http://schemas.microsoft.com/office/drawing/2014/main" val="2111578815"/>
                    </a:ext>
                  </a:extLst>
                </a:gridCol>
                <a:gridCol w="2850776">
                  <a:extLst>
                    <a:ext uri="{9D8B030D-6E8A-4147-A177-3AD203B41FA5}">
                      <a16:colId xmlns:a16="http://schemas.microsoft.com/office/drawing/2014/main" val="220249428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dirty="0"/>
                        <a:t>Квантиль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Мәні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950826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0.25 (Q1)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4.5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079009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0.5 (Me)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426519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0.75 (Q3)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13.5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1039909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DE549B6F-B6D5-4296-8C7E-1D93EF0EE172}"/>
              </a:ext>
            </a:extLst>
          </p:cNvPr>
          <p:cNvSpPr txBox="1"/>
          <p:nvPr/>
        </p:nvSpPr>
        <p:spPr>
          <a:xfrm>
            <a:off x="1505359" y="4921018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/>
              <a:t>Қорытынды: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29569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87B1B60-31ED-4D5E-9F44-4CC9CCB7C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483" y="820270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/>
              <a:t>0.5 квантиль (медиана)</a:t>
            </a:r>
          </a:p>
          <a:p>
            <a:pPr marL="0" indent="0">
              <a:buNone/>
            </a:pPr>
            <a:r>
              <a:rPr lang="ru-RU" dirty="0"/>
              <a:t>0.5 = 50%</a:t>
            </a:r>
          </a:p>
          <a:p>
            <a:pPr marL="0" indent="0">
              <a:buNone/>
            </a:pPr>
            <a:r>
              <a:rPr lang="ru-RU" dirty="0" err="1"/>
              <a:t>Мысал</a:t>
            </a:r>
            <a:r>
              <a:rPr lang="ru-RU" dirty="0"/>
              <a:t>:</a:t>
            </a:r>
            <a:br>
              <a:rPr lang="ru-RU" dirty="0"/>
            </a:br>
            <a:r>
              <a:rPr lang="ru-RU" dirty="0"/>
              <a:t>3, 5, 7, 9, 11</a:t>
            </a:r>
          </a:p>
          <a:p>
            <a:pPr marL="0" indent="0">
              <a:buNone/>
            </a:pPr>
            <a:r>
              <a:rPr lang="ru-RU" dirty="0" err="1"/>
              <a:t>Ортадағы</a:t>
            </a:r>
            <a:r>
              <a:rPr lang="ru-RU" dirty="0"/>
              <a:t> сан = </a:t>
            </a:r>
            <a:r>
              <a:rPr lang="ru-RU" b="1" dirty="0"/>
              <a:t>7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7-ден </a:t>
            </a:r>
            <a:r>
              <a:rPr lang="ru-RU" dirty="0" err="1"/>
              <a:t>кіші</a:t>
            </a:r>
            <a:r>
              <a:rPr lang="ru-RU" dirty="0"/>
              <a:t> 2 сан</a:t>
            </a:r>
          </a:p>
          <a:p>
            <a:pPr marL="0" indent="0">
              <a:buNone/>
            </a:pPr>
            <a:r>
              <a:rPr lang="ru-RU" dirty="0"/>
              <a:t>7-ден </a:t>
            </a:r>
            <a:r>
              <a:rPr lang="ru-RU" dirty="0" err="1"/>
              <a:t>үлкен</a:t>
            </a:r>
            <a:r>
              <a:rPr lang="ru-RU" dirty="0"/>
              <a:t> 2 сан</a:t>
            </a:r>
          </a:p>
          <a:p>
            <a:pPr marL="0" indent="0">
              <a:buNone/>
            </a:pPr>
            <a:r>
              <a:rPr lang="ru-RU" dirty="0" err="1"/>
              <a:t>Сондықтан</a:t>
            </a:r>
            <a:r>
              <a:rPr lang="ru-RU" dirty="0"/>
              <a:t> 7 — </a:t>
            </a:r>
            <a:r>
              <a:rPr lang="ru-RU" b="1" dirty="0"/>
              <a:t>0.5 квантиль (медиана)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85364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Квантиль түрлері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Квартиль – 4 бөлік</a:t>
            </a:r>
          </a:p>
          <a:p>
            <a:pPr lvl="1"/>
            <a:r>
              <a:t>• Дециль – 10 бөлік</a:t>
            </a:r>
          </a:p>
          <a:p>
            <a:pPr lvl="1"/>
            <a:r>
              <a:t>• Перцентиль – 100 бөлік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Процентиль ұғымы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Процентиль – деректердің белгілі бір пайызынан төмен жатқан мән.</a:t>
            </a:r>
          </a:p>
          <a:p>
            <a:pPr lvl="1"/>
            <a:r>
              <a:t>50-процентиль – медиана</a:t>
            </a:r>
          </a:p>
          <a:p>
            <a:pPr lvl="1"/>
            <a:r>
              <a:t>90-процентиль – деректердің 90%-ы осы мәннен төмен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Процентиль формуласы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Pk = (k/100) × (n+1)</a:t>
            </a:r>
          </a:p>
          <a:p>
            <a:pPr lvl="1"/>
            <a:r>
              <a:t>k – процентиль нөмірі</a:t>
            </a:r>
          </a:p>
          <a:p>
            <a:pPr lvl="1"/>
            <a:r>
              <a:t>n – бақылау саны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Мысал (Процентиль есептеу)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736541" cy="4525963"/>
          </a:xfrm>
        </p:spPr>
        <p:txBody>
          <a:bodyPr/>
          <a:lstStyle/>
          <a:p>
            <a:r>
              <a:rPr dirty="0" err="1"/>
              <a:t>Деректер</a:t>
            </a:r>
            <a:r>
              <a:rPr dirty="0"/>
              <a:t>: 5, 7, 8, 10, 12, 15, 18</a:t>
            </a:r>
          </a:p>
          <a:p>
            <a:pPr marL="457200" lvl="1" indent="0">
              <a:buNone/>
            </a:pPr>
            <a:r>
              <a:rPr lang="kk-KZ" dirty="0"/>
              <a:t>25,</a:t>
            </a:r>
            <a:r>
              <a:rPr dirty="0"/>
              <a:t>50</a:t>
            </a:r>
            <a:r>
              <a:rPr lang="kk-KZ" dirty="0"/>
              <a:t>,75</a:t>
            </a:r>
            <a:r>
              <a:rPr dirty="0"/>
              <a:t>-</a:t>
            </a:r>
            <a:r>
              <a:rPr dirty="0" err="1"/>
              <a:t>процентильді</a:t>
            </a:r>
            <a:r>
              <a:rPr dirty="0"/>
              <a:t> </a:t>
            </a:r>
            <a:r>
              <a:rPr dirty="0" err="1"/>
              <a:t>таб</a:t>
            </a:r>
            <a:r>
              <a:rPr lang="kk-KZ" dirty="0"/>
              <a:t>ыңыз</a:t>
            </a:r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Инференциалдық статистика әдістері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• t-</a:t>
            </a:r>
            <a:r>
              <a:rPr dirty="0" err="1"/>
              <a:t>тест</a:t>
            </a:r>
            <a:endParaRPr dirty="0"/>
          </a:p>
          <a:p>
            <a:pPr lvl="1"/>
            <a:r>
              <a:rPr dirty="0"/>
              <a:t>• χ² (</a:t>
            </a:r>
            <a:r>
              <a:rPr dirty="0" err="1"/>
              <a:t>хи-квадрат</a:t>
            </a:r>
            <a:r>
              <a:rPr dirty="0"/>
              <a:t>) </a:t>
            </a:r>
            <a:r>
              <a:rPr dirty="0" err="1"/>
              <a:t>тест</a:t>
            </a:r>
            <a:endParaRPr dirty="0"/>
          </a:p>
          <a:p>
            <a:pPr lvl="1"/>
            <a:r>
              <a:rPr dirty="0"/>
              <a:t>• ANOVA</a:t>
            </a:r>
          </a:p>
          <a:p>
            <a:pPr lvl="1"/>
            <a:r>
              <a:rPr dirty="0"/>
              <a:t>• </a:t>
            </a:r>
            <a:r>
              <a:rPr dirty="0" err="1"/>
              <a:t>Корреляциялық</a:t>
            </a:r>
            <a:r>
              <a:rPr dirty="0"/>
              <a:t> </a:t>
            </a:r>
            <a:r>
              <a:rPr dirty="0" err="1"/>
              <a:t>талдау</a:t>
            </a:r>
            <a:endParaRPr dirty="0"/>
          </a:p>
          <a:p>
            <a:pPr lvl="1"/>
            <a:r>
              <a:rPr dirty="0"/>
              <a:t>• </a:t>
            </a:r>
            <a:r>
              <a:rPr dirty="0" err="1"/>
              <a:t>Регрессиялық</a:t>
            </a:r>
            <a:r>
              <a:rPr dirty="0"/>
              <a:t> </a:t>
            </a:r>
            <a:r>
              <a:rPr dirty="0" err="1"/>
              <a:t>талдау</a:t>
            </a:r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Тапсырма 1 (Квантиль)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3, 5, 7, 9, 11, 13, 15, 17</a:t>
            </a:r>
          </a:p>
          <a:p>
            <a:pPr lvl="1"/>
            <a:r>
              <a:rPr dirty="0"/>
              <a:t>1) </a:t>
            </a:r>
            <a:r>
              <a:rPr dirty="0" err="1"/>
              <a:t>Медиананы</a:t>
            </a:r>
            <a:r>
              <a:rPr dirty="0"/>
              <a:t> </a:t>
            </a:r>
            <a:r>
              <a:rPr dirty="0" err="1"/>
              <a:t>табыңыз</a:t>
            </a:r>
            <a:endParaRPr dirty="0"/>
          </a:p>
          <a:p>
            <a:pPr lvl="1"/>
            <a:r>
              <a:rPr dirty="0"/>
              <a:t>2) Q1 </a:t>
            </a:r>
            <a:r>
              <a:rPr dirty="0" err="1"/>
              <a:t>табыңыз</a:t>
            </a:r>
            <a:endParaRPr dirty="0"/>
          </a:p>
          <a:p>
            <a:pPr lvl="1"/>
            <a:r>
              <a:rPr dirty="0"/>
              <a:t>3) Q3 </a:t>
            </a:r>
            <a:r>
              <a:rPr dirty="0" err="1"/>
              <a:t>табыңыз</a:t>
            </a:r>
            <a:endParaRPr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Тапсырма 2 (Процентиль)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6, 8, 10, 12, 14, 16, 18, 20, 22, 24</a:t>
            </a:r>
          </a:p>
          <a:p>
            <a:pPr lvl="1"/>
            <a:r>
              <a:t>1) 70-процентильді табыңыз</a:t>
            </a:r>
          </a:p>
          <a:p>
            <a:pPr lvl="1"/>
            <a:r>
              <a:t>2) 30-процентильді табыңыз</a:t>
            </a:r>
          </a:p>
          <a:p>
            <a:pPr lvl="1"/>
            <a:r>
              <a:t>3) Нәтижені түсіндіріңіз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Талқылау сұрақтары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Инференциалдық статистика не үшін қажет?</a:t>
            </a:r>
          </a:p>
          <a:p>
            <a:pPr lvl="1"/>
            <a:r>
              <a:t>2. Квантиль мен процентильдің айырмашылығы қандай?</a:t>
            </a:r>
          </a:p>
          <a:p>
            <a:pPr lvl="1"/>
            <a:r>
              <a:t>3. Процентиль практикалық өмірде қайда қолданылады?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742</Words>
  <Application>Microsoft Office PowerPoint</Application>
  <PresentationFormat>Экран (4:3)</PresentationFormat>
  <Paragraphs>125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Инференциалдық статистика Процентильдер мен квантильдер</vt:lpstr>
      <vt:lpstr>Инференциалдық статистика деген не?</vt:lpstr>
      <vt:lpstr>Негізгі ұғымдар</vt:lpstr>
      <vt:lpstr>Гипотезаны тексеру кезеңдері</vt:lpstr>
      <vt:lpstr>Қателіктер түрлері</vt:lpstr>
      <vt:lpstr>Сенімділік интервалы</vt:lpstr>
      <vt:lpstr>Квантиль ұғымы</vt:lpstr>
      <vt:lpstr>Презентация PowerPoint</vt:lpstr>
      <vt:lpstr>Презентация PowerPoint</vt:lpstr>
      <vt:lpstr>Презентация PowerPoint</vt:lpstr>
      <vt:lpstr>Презентация PowerPoint</vt:lpstr>
      <vt:lpstr>Мысал </vt:lpstr>
      <vt:lpstr>Презентация PowerPoint</vt:lpstr>
      <vt:lpstr>Презентация PowerPoint</vt:lpstr>
      <vt:lpstr>Презентация PowerPoint</vt:lpstr>
      <vt:lpstr>Квантиль түрлері</vt:lpstr>
      <vt:lpstr>Процентиль ұғымы</vt:lpstr>
      <vt:lpstr>Процентиль формуласы</vt:lpstr>
      <vt:lpstr>Мысал (Процентиль есептеу)</vt:lpstr>
      <vt:lpstr>Инференциалдық статистика әдістері</vt:lpstr>
      <vt:lpstr>Тапсырма 1 (Квантиль)</vt:lpstr>
      <vt:lpstr>Тапсырма 2 (Процентиль)</vt:lpstr>
      <vt:lpstr>Талқылау сұрақтары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Инференциалдық статистика Процентильдер мен квантильдер</dc:title>
  <dc:subject/>
  <dc:creator/>
  <cp:keywords/>
  <dc:description>generated using python-pptx</dc:description>
  <cp:lastModifiedBy>Думан Рахметкалиев</cp:lastModifiedBy>
  <cp:revision>2</cp:revision>
  <dcterms:created xsi:type="dcterms:W3CDTF">2013-01-27T09:14:16Z</dcterms:created>
  <dcterms:modified xsi:type="dcterms:W3CDTF">2026-02-24T10:56:53Z</dcterms:modified>
  <cp:category/>
</cp:coreProperties>
</file>