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87" r:id="rId3"/>
    <p:sldId id="257" r:id="rId4"/>
    <p:sldId id="334" r:id="rId5"/>
    <p:sldId id="335" r:id="rId6"/>
    <p:sldId id="259" r:id="rId7"/>
    <p:sldId id="307" r:id="rId8"/>
    <p:sldId id="308" r:id="rId9"/>
    <p:sldId id="309" r:id="rId10"/>
    <p:sldId id="310" r:id="rId11"/>
    <p:sldId id="311" r:id="rId12"/>
    <p:sldId id="312" r:id="rId13"/>
    <p:sldId id="313" r:id="rId14"/>
    <p:sldId id="314" r:id="rId15"/>
    <p:sldId id="315" r:id="rId16"/>
    <p:sldId id="316" r:id="rId17"/>
    <p:sldId id="317" r:id="rId18"/>
    <p:sldId id="318" r:id="rId19"/>
    <p:sldId id="319" r:id="rId20"/>
    <p:sldId id="320" r:id="rId21"/>
    <p:sldId id="321" r:id="rId22"/>
    <p:sldId id="322" r:id="rId23"/>
    <p:sldId id="323" r:id="rId24"/>
    <p:sldId id="324" r:id="rId25"/>
    <p:sldId id="325" r:id="rId26"/>
    <p:sldId id="326" r:id="rId27"/>
    <p:sldId id="327" r:id="rId28"/>
    <p:sldId id="328" r:id="rId29"/>
    <p:sldId id="329" r:id="rId30"/>
    <p:sldId id="330" r:id="rId31"/>
    <p:sldId id="331" r:id="rId32"/>
    <p:sldId id="332" r:id="rId33"/>
    <p:sldId id="333" r:id="rId34"/>
    <p:sldId id="305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A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1210" y="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688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646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0918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000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3177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6855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2582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6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1605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2931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751672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8598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863312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74681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80728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962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0542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2060848"/>
            <a:ext cx="727280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kk-KZ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Халыққа арналған банктік қызметтер</a:t>
            </a:r>
            <a:r>
              <a:rPr 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en-US" sz="4000" b="1" dirty="0"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536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3" y="764704"/>
            <a:ext cx="8812561" cy="3667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kk-KZ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Сұрақтар: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kk-KZ" sz="28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kk-KZ" sz="3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Банктік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қызметтердің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мәні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Депозиттер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және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</a:t>
            </a:r>
            <a:endParaRPr lang="kk-KZ" sz="28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Тұтынушылық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несиелер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және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шарттары</a:t>
            </a:r>
            <a:endParaRPr lang="kk-KZ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Цифрлық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банкинг және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мобильді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қосымшалар</a:t>
            </a:r>
            <a:endParaRPr lang="kk-KZ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031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54" y="188640"/>
            <a:ext cx="8712968" cy="6706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Банк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дегеніміз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қаржылық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коммерциялық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табу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мекеме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Бұндай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депозит, кредит,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қағаздарды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сатып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лизинг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тәрізді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</a:t>
            </a:r>
            <a:r>
              <a:rPr lang="en-US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ң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ресми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мәртебес</a:t>
            </a:r>
            <a:r>
              <a:rPr lang="en-US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үкімет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корпорациясында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Корпорация) банк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т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ркеумен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тіркеумен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банк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операцияларын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қаржы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нарығы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қаржы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реттеу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қадағалау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уәкілетті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уәкілетті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лицензиясының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айқындалады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Банкі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ң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банк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банк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ң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(б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нш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білдіреді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0215" algn="just">
              <a:spcAft>
                <a:spcPts val="0"/>
              </a:spcAft>
            </a:pP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Банк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операцияларына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  <a:tabLst>
                <a:tab pos="180340" algn="l"/>
              </a:tabLs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1)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депозиттерді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қабылдау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заңды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тұлғалардың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банктік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шоттарын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ашу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жүргізу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  <a:tabLst>
                <a:tab pos="180340" algn="l"/>
              </a:tabLs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2)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депозиттерді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қабылдау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жеке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тұлғалардың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банктік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шоттарын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ашу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жүргізу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  <a:tabLst>
                <a:tab pos="180340" algn="l"/>
              </a:tabLs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3)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банктер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мен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банк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операцияларының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жекелеген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түрлерін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жүзеге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асыратын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ұйымдардың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корреспонденттік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шоттарын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ашу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жүргізу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0893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70924"/>
            <a:ext cx="8856984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180340" algn="l"/>
              </a:tabLs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4)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банктердің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жеке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заңды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тұлғалардың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металл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шоттарын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ашуы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жүргізуі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жатады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оларда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осы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тұлғаға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тиесілі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тазартылған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бағалы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металдардың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бағалы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металдардан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жасалған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монеталардың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нақты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саны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көрсетіледі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indent="450215" algn="just">
              <a:spcAft>
                <a:spcPts val="0"/>
              </a:spcAft>
              <a:tabLst>
                <a:tab pos="180340" algn="l"/>
              </a:tabLs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5)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кассалық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операциялар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банктердің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Ұлттық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почта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операторының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қолма-қол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ақшаны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ұсақтауды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айырбастауды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қайта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санауды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сұрыптауды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орауды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сақтауды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қоса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алғанда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оны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қабылдауы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беруі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indent="450215" algn="just">
              <a:spcAft>
                <a:spcPts val="0"/>
              </a:spcAft>
              <a:tabLst>
                <a:tab pos="180340" algn="l"/>
              </a:tabLs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6)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аударым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операциялары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жеке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заңды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тұлғалардың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ақша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төлемі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мен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аударымы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бойынша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тапсырмаларын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орындау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Аударым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операциясын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жүзеге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асыруға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лицензия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банктерге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осы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баптың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6-1-тармағында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аталған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заңды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тұлғаларға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беріледі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indent="450215" algn="just">
              <a:spcAft>
                <a:spcPts val="0"/>
              </a:spcAft>
              <a:tabLst>
                <a:tab pos="180340" algn="l"/>
              </a:tabLs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7)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есепке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алу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операциялары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жеке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заңды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тұлғалардың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вексельдері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мен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өзге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борышкерлік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міндеттемелерін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есепке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алу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дисконт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);</a:t>
            </a:r>
          </a:p>
          <a:p>
            <a:pPr indent="450215" algn="just">
              <a:spcAft>
                <a:spcPts val="0"/>
              </a:spcAft>
              <a:tabLst>
                <a:tab pos="180340" algn="l"/>
              </a:tabLs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8)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банктік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қарыз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операциялары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банктің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ипотекалық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ұйымның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банк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болып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табылмайтын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бағалы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қағаздар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нарығында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брокерлік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немесе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дилерлік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қызметті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жүзеге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асыратын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ұйымның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немесе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агроөнеркәсіптік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кешен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субъектілеріне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кредит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беруді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жүзеге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асыратын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дауыс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беретін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акцияларының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жүз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пайызы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тікелей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немесе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жанама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түрде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ұлттық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басқарушы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холдингке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тиесілі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ұйымдардың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ақылылық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мерзімділік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қайтарымдылық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шарттарымен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ақшалай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нысанда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кредиттер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беруі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2477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519" y="29917"/>
            <a:ext cx="892899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9)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қолма-қол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шетел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валютасымен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айырбастау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операцияларын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қоса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алғанда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шетел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валютасымен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айырбастау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операциялары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     10)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алып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тасталды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     11)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алып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тасталды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     12)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банкноттарды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монеталар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мен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құндылықтарды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инкассациялау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     13)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төлем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құжаттарын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вексельдерді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қоспағанда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инкассоға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қабылдау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     14)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аккредитив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ашу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ұсыну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мен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оны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растау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бойынша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міндеттемелерді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орындау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     15)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банктердің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ақшалай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нысанда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орындау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көзделетін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банк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кепілдіктерін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беруі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     16)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банктердің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үшінші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тұлғалар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үшін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ақшалай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нысанда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орындау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көзделетін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банк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кепілдемелерін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өзге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міндеттемелерді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беруі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жатады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8142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88640"/>
            <a:ext cx="8496944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Банктер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ұсынатын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қызметтерді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және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қосымша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қызметтер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екіге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бөлуге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en-US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Негізгі </a:t>
            </a:r>
            <a:r>
              <a:rPr lang="en-US" sz="20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банктік</a:t>
            </a:r>
            <a:r>
              <a:rPr lang="en-US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қызметтер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Депозит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algn="just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Бұл – жеке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заңды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тұлғалардың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ақшасын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банкте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банкке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клиент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қаражатын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уақытша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пайдаланып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табыс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табуға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клиент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қаржыны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пайыз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көбейту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амалы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kk-KZ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Несиелер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</a:t>
            </a:r>
          </a:p>
          <a:p>
            <a:pPr marL="0" lvl="1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Банк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оны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пайызбен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қайтаруды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банктің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көздерінің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1"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Несиелердің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lvl="1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Тұтынушылық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тұрмыстық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шығындарға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1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Ипотека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1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Автонесие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1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Бизнес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несиелері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кәсіпкерлерге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1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аударымдары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Жеке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компаниялар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жіберу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валютада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шетел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валютасында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1" algn="just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031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548680"/>
            <a:ext cx="8640960" cy="2703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050" indent="-19050" algn="just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en-US" sz="24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ә) </a:t>
            </a:r>
            <a:r>
              <a:rPr lang="en-US" sz="2400" b="1" i="1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Қосымша</a:t>
            </a:r>
            <a:r>
              <a:rPr lang="en-US" sz="24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банктік</a:t>
            </a:r>
            <a:r>
              <a:rPr lang="en-US" sz="24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қызметтер</a:t>
            </a:r>
            <a:r>
              <a:rPr lang="en-US" sz="24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19050" lvl="0" indent="-19050" algn="just">
              <a:tabLst>
                <a:tab pos="457200" algn="l"/>
              </a:tabLst>
            </a:pP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4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Валюта</a:t>
            </a:r>
            <a:r>
              <a:rPr lang="en-US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айырбастау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9050" lvl="1" indent="-19050" algn="just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Банктер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шетел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валютасын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сату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және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сатып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алу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операцияларын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орындайды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Бұл –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халықаралық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қатынас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үшін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9050" lvl="0" indent="-19050" algn="just">
              <a:tabLst>
                <a:tab pos="457200" algn="l"/>
              </a:tabLst>
            </a:pP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Пластикалық </a:t>
            </a:r>
            <a:r>
              <a:rPr lang="en-US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карталар</a:t>
            </a:r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шығару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9050" lvl="1" indent="-19050" algn="just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Дебеттік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және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несиелік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карталар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күнделікті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төлем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ақшаны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басқаруға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құралдар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905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24744"/>
            <a:ext cx="871296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tabLst>
                <a:tab pos="457200" algn="l"/>
              </a:tabLst>
            </a:pPr>
            <a:r>
              <a:rPr lang="ru-RU" sz="3200" b="1" dirty="0" smtClean="0">
                <a:ea typeface="Times New Roman" panose="02020603050405020304" pitchFamily="18" charset="0"/>
              </a:rPr>
              <a:t>3. </a:t>
            </a:r>
            <a:r>
              <a:rPr lang="en-US" sz="3200" b="1" dirty="0" err="1" smtClean="0">
                <a:ea typeface="Times New Roman" panose="02020603050405020304" pitchFamily="18" charset="0"/>
              </a:rPr>
              <a:t>Онлайн</a:t>
            </a:r>
            <a:r>
              <a:rPr lang="en-US" sz="3200" b="1" dirty="0" smtClean="0">
                <a:ea typeface="Times New Roman" panose="02020603050405020304" pitchFamily="18" charset="0"/>
              </a:rPr>
              <a:t> </a:t>
            </a:r>
            <a:r>
              <a:rPr lang="en-US" sz="3200" b="1" dirty="0">
                <a:ea typeface="Times New Roman" panose="02020603050405020304" pitchFamily="18" charset="0"/>
              </a:rPr>
              <a:t>және </a:t>
            </a:r>
            <a:r>
              <a:rPr lang="en-US" sz="3200" b="1" dirty="0" err="1">
                <a:ea typeface="Times New Roman" panose="02020603050405020304" pitchFamily="18" charset="0"/>
              </a:rPr>
              <a:t>мобильді</a:t>
            </a:r>
            <a:r>
              <a:rPr lang="en-US" sz="3200" b="1" dirty="0">
                <a:ea typeface="Times New Roman" panose="02020603050405020304" pitchFamily="18" charset="0"/>
              </a:rPr>
              <a:t> </a:t>
            </a:r>
            <a:r>
              <a:rPr lang="en-US" sz="3200" b="1" dirty="0" err="1">
                <a:ea typeface="Times New Roman" panose="02020603050405020304" pitchFamily="18" charset="0"/>
              </a:rPr>
              <a:t>банкинг</a:t>
            </a:r>
            <a:endParaRPr lang="en-US" sz="3200" dirty="0">
              <a:ea typeface="Times New Roman" panose="02020603050405020304" pitchFamily="18" charset="0"/>
            </a:endParaRPr>
          </a:p>
          <a:p>
            <a:pPr lvl="1" algn="just">
              <a:buSzPts val="1000"/>
              <a:tabLst>
                <a:tab pos="914400" algn="l"/>
              </a:tabLst>
            </a:pPr>
            <a:r>
              <a:rPr lang="ru-RU" sz="32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200" dirty="0" err="1" smtClean="0">
                <a:ea typeface="Times New Roman" panose="02020603050405020304" pitchFamily="18" charset="0"/>
                <a:cs typeface="Times New Roman" panose="02020603050405020304" pitchFamily="18" charset="0"/>
              </a:rPr>
              <a:t>Қызметтерді</a:t>
            </a:r>
            <a:r>
              <a:rPr lang="en-US" sz="32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қашықтан</a:t>
            </a:r>
            <a:r>
              <a:rPr lang="en-US" sz="3200" dirty="0">
                <a:ea typeface="Times New Roman" panose="02020603050405020304" pitchFamily="18" charset="0"/>
                <a:cs typeface="Times New Roman" panose="02020603050405020304" pitchFamily="18" charset="0"/>
              </a:rPr>
              <a:t> алу </a:t>
            </a:r>
            <a:r>
              <a:rPr lang="en-US" sz="32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мүмкіндігі</a:t>
            </a:r>
            <a:r>
              <a:rPr lang="en-US" sz="3200" dirty="0"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2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шотты</a:t>
            </a:r>
            <a:r>
              <a:rPr lang="en-US" sz="32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бақылау</a:t>
            </a:r>
            <a:r>
              <a:rPr lang="en-US" sz="3200" dirty="0"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төлем</a:t>
            </a:r>
            <a:r>
              <a:rPr lang="en-US" sz="32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en-US" sz="3200" dirty="0"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несие</a:t>
            </a:r>
            <a:r>
              <a:rPr lang="en-US" sz="32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рәсімдеу</a:t>
            </a:r>
            <a:r>
              <a:rPr lang="en-US" sz="3200" dirty="0">
                <a:ea typeface="Times New Roman" panose="02020603050405020304" pitchFamily="18" charset="0"/>
                <a:cs typeface="Times New Roman" panose="02020603050405020304" pitchFamily="18" charset="0"/>
              </a:rPr>
              <a:t> және </a:t>
            </a:r>
            <a:r>
              <a:rPr lang="en-US" sz="32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en-US" sz="3200" dirty="0">
                <a:ea typeface="Times New Roman" panose="02020603050405020304" pitchFamily="18" charset="0"/>
                <a:cs typeface="Times New Roman" panose="02020603050405020304" pitchFamily="18" charset="0"/>
              </a:rPr>
              <a:t>.).</a:t>
            </a:r>
          </a:p>
          <a:p>
            <a:pPr marL="342900" lvl="0" indent="-342900" algn="just">
              <a:tabLst>
                <a:tab pos="457200" algn="l"/>
              </a:tabLst>
            </a:pPr>
            <a:r>
              <a:rPr lang="ru-RU" sz="3200" b="1" dirty="0" smtClean="0">
                <a:ea typeface="Times New Roman" panose="02020603050405020304" pitchFamily="18" charset="0"/>
              </a:rPr>
              <a:t>4. </a:t>
            </a:r>
            <a:r>
              <a:rPr lang="en-US" sz="3200" b="1" dirty="0" err="1" smtClean="0">
                <a:ea typeface="Times New Roman" panose="02020603050405020304" pitchFamily="18" charset="0"/>
              </a:rPr>
              <a:t>Қаржылық</a:t>
            </a:r>
            <a:r>
              <a:rPr lang="en-US" sz="3200" b="1" dirty="0" smtClean="0">
                <a:ea typeface="Times New Roman" panose="02020603050405020304" pitchFamily="18" charset="0"/>
              </a:rPr>
              <a:t> </a:t>
            </a:r>
            <a:r>
              <a:rPr lang="en-US" sz="3200" b="1" dirty="0" err="1">
                <a:ea typeface="Times New Roman" panose="02020603050405020304" pitchFamily="18" charset="0"/>
              </a:rPr>
              <a:t>кеңес</a:t>
            </a:r>
            <a:r>
              <a:rPr lang="en-US" sz="3200" b="1" dirty="0">
                <a:ea typeface="Times New Roman" panose="02020603050405020304" pitchFamily="18" charset="0"/>
              </a:rPr>
              <a:t> </a:t>
            </a:r>
            <a:r>
              <a:rPr lang="en-US" sz="3200" b="1" dirty="0" err="1">
                <a:ea typeface="Times New Roman" panose="02020603050405020304" pitchFamily="18" charset="0"/>
              </a:rPr>
              <a:t>беру</a:t>
            </a:r>
            <a:endParaRPr lang="en-US" sz="3200" dirty="0">
              <a:ea typeface="Times New Roman" panose="02020603050405020304" pitchFamily="18" charset="0"/>
            </a:endParaRPr>
          </a:p>
          <a:p>
            <a:pPr lvl="1" algn="just">
              <a:buSzPts val="1000"/>
              <a:tabLst>
                <a:tab pos="914400" algn="l"/>
              </a:tabLst>
            </a:pPr>
            <a:r>
              <a:rPr lang="ru-RU" sz="32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200" dirty="0" err="1" smtClean="0">
                <a:ea typeface="Times New Roman" panose="02020603050405020304" pitchFamily="18" charset="0"/>
                <a:cs typeface="Times New Roman" panose="02020603050405020304" pitchFamily="18" charset="0"/>
              </a:rPr>
              <a:t>Банктер</a:t>
            </a:r>
            <a:r>
              <a:rPr lang="en-US" sz="32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инвестиция</a:t>
            </a:r>
            <a:r>
              <a:rPr lang="en-US" sz="3200" dirty="0"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сақтандыру</a:t>
            </a:r>
            <a:r>
              <a:rPr lang="en-US" sz="3200" dirty="0"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зейнетақы</a:t>
            </a:r>
            <a:r>
              <a:rPr lang="en-US" sz="32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қорлары</a:t>
            </a:r>
            <a:r>
              <a:rPr lang="en-US" sz="3200" dirty="0"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салық</a:t>
            </a:r>
            <a:r>
              <a:rPr lang="en-US" sz="32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мәселелері</a:t>
            </a:r>
            <a:r>
              <a:rPr lang="en-US" sz="3200" dirty="0">
                <a:ea typeface="Times New Roman" panose="02020603050405020304" pitchFamily="18" charset="0"/>
                <a:cs typeface="Times New Roman" panose="02020603050405020304" pitchFamily="18" charset="0"/>
              </a:rPr>
              <a:t> бойынша </a:t>
            </a:r>
            <a:r>
              <a:rPr lang="en-US" sz="32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кеңес</a:t>
            </a:r>
            <a:r>
              <a:rPr lang="en-US" sz="32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en-US" sz="3200" dirty="0"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9351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764704"/>
            <a:ext cx="864096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en-US" sz="2800" b="1" dirty="0" err="1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Банктік</a:t>
            </a:r>
            <a:r>
              <a:rPr lang="en-US" sz="28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қызметтердің</a:t>
            </a:r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маңызы</a:t>
            </a:r>
            <a:endParaRPr lang="en-US" sz="2800" b="1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buSzPts val="1000"/>
              <a:tabLst>
                <a:tab pos="457200" algn="l"/>
              </a:tabLst>
            </a:pP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1. </a:t>
            </a:r>
            <a:r>
              <a:rPr lang="en-US" sz="28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Халық</a:t>
            </a:r>
            <a:r>
              <a:rPr lang="en-US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үшін: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 algn="just">
              <a:buSzPts val="1000"/>
              <a:tabLst>
                <a:tab pos="914400" algn="l"/>
              </a:tabLs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Қаржыны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сақтаудың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қауіпсіз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жолы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buSzPts val="1000"/>
              <a:tabLst>
                <a:tab pos="914400" algn="l"/>
              </a:tabLs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Қаржыны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жоспарлау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және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бақылау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мүмкіндігі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buSzPts val="1000"/>
              <a:tabLst>
                <a:tab pos="914400" algn="l"/>
              </a:tabLs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Арзан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және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қолжетімді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несиелер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арқылы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сүру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сапасын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арттыру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buSzPts val="1000"/>
              <a:tabLst>
                <a:tab pos="457200" algn="l"/>
              </a:tabLst>
            </a:pP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2. </a:t>
            </a:r>
            <a:r>
              <a:rPr lang="en-US" sz="28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Экономика</a:t>
            </a:r>
            <a:r>
              <a:rPr lang="en-US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үшін: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 algn="just">
              <a:buSzPts val="1000"/>
              <a:tabLst>
                <a:tab pos="914400" algn="l"/>
              </a:tabLs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айналымын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buSzPts val="1000"/>
              <a:tabLst>
                <a:tab pos="914400" algn="l"/>
              </a:tabLs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Инвестициялық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жобаларды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қаржыландырады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buSzPts val="1000"/>
              <a:tabLst>
                <a:tab pos="914400" algn="l"/>
              </a:tabLs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Кәсіпкерлікті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қолдайды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480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4764" y="620688"/>
            <a:ext cx="863771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4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Банктік</a:t>
            </a:r>
            <a:r>
              <a:rPr lang="en-US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қызметтер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en-U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халық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пен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экономиканың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дамуына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серпін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беретін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маңызды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құрал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Қазіргі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заманда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банктер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тек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ақша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сақтау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орны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ғана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емес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сонымен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қатар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күнделікті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өмірдің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барлық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салаларында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қолдау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көрсететін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қаржы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серіктесіне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айналып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отыр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sz="2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4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Әр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адам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банктік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өнімдердің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түрлерін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біліп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оларды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тиімді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пайдалана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алуы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en-U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қаржылық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сауаттылықтың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көрсеткіші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7167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620688"/>
            <a:ext cx="885698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kk-KZ" sz="3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2. </a:t>
            </a:r>
            <a:r>
              <a:rPr lang="en-US" sz="32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Депозиттер</a:t>
            </a:r>
            <a:r>
              <a:rPr lang="en-US" sz="3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және 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олардың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түрлері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—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бұл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банктік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терминдер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көбінесе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жеке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адамдар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немесе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заңды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тұлғалар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өз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ақшаларын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банкке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уақытша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сақтауға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берген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кезде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қолданылады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Төменде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депозиттер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туралы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толық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әрі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түсінікті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мәлімет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беріледі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3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en-US" sz="32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Депозит</a:t>
            </a:r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бұл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жеке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немесе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заңды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тұлғаның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банкте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белгілі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бір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мерзімге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немесе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мерзімсіз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сақтауға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салған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ақшасы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Банк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осы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ақшаға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пайыз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төлейді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және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оны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әртүрлі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мақсатта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пайдаланады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мысалы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несие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беру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738587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764704"/>
            <a:ext cx="8568952" cy="5051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en-US" sz="32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Депозиттің</a:t>
            </a:r>
            <a:r>
              <a:rPr lang="en-US" sz="32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негізгі </a:t>
            </a:r>
            <a:r>
              <a:rPr lang="en-US" sz="32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белгілері</a:t>
            </a:r>
            <a:r>
              <a:rPr lang="en-US" sz="32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 algn="just">
              <a:buSzPts val="1000"/>
              <a:tabLst>
                <a:tab pos="457200" algn="l"/>
              </a:tabLst>
            </a:pPr>
            <a:r>
              <a:rPr lang="ru-RU" sz="3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2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Салымшы</a:t>
            </a: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депозитке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салатын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ұйым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buSzPts val="1000"/>
              <a:tabLst>
                <a:tab pos="457200" algn="l"/>
              </a:tabLst>
            </a:pPr>
            <a:r>
              <a:rPr lang="ru-RU" sz="3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2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Пайыздық</a:t>
            </a:r>
            <a:r>
              <a:rPr lang="ru-RU" sz="3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мөлшерлеме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банк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салымшыға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төлейтін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сыйақы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buSzPts val="1000"/>
              <a:tabLst>
                <a:tab pos="457200" algn="l"/>
              </a:tabLst>
            </a:pPr>
            <a:r>
              <a:rPr lang="ru-RU" sz="3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2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Мерзімі</a:t>
            </a:r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ақшаның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банкке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салынатын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уақыты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buSzPts val="1000"/>
              <a:tabLst>
                <a:tab pos="457200" algn="l"/>
              </a:tabLst>
            </a:pPr>
            <a:r>
              <a:rPr lang="ru-RU" sz="3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2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Қайтарылуы</a:t>
            </a:r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салымшы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қалаған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мерзім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аяқталған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соң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ақшасын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қайтарып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76930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620688"/>
            <a:ext cx="8568952" cy="4558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ru-RU" sz="3200" b="1" dirty="0" err="1">
                <a:solidFill>
                  <a:srgbClr val="7030A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Депозиттердің</a:t>
            </a:r>
            <a:r>
              <a:rPr lang="ru-RU" sz="3200" b="1" dirty="0">
                <a:solidFill>
                  <a:srgbClr val="7030A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7030A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түрлері</a:t>
            </a:r>
            <a:endParaRPr lang="en-US" sz="3200" b="1" dirty="0">
              <a:solidFill>
                <a:srgbClr val="7030A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3200" b="1" dirty="0">
                <a:ea typeface="Times New Roman" panose="02020603050405020304" pitchFamily="18" charset="0"/>
              </a:rPr>
              <a:t>а) </a:t>
            </a:r>
            <a:r>
              <a:rPr lang="ru-RU" sz="3200" b="1" dirty="0" err="1">
                <a:ea typeface="Times New Roman" panose="02020603050405020304" pitchFamily="18" charset="0"/>
              </a:rPr>
              <a:t>Мерзімді</a:t>
            </a:r>
            <a:r>
              <a:rPr lang="ru-RU" sz="3200" b="1" dirty="0">
                <a:ea typeface="Times New Roman" panose="02020603050405020304" pitchFamily="18" charset="0"/>
              </a:rPr>
              <a:t> </a:t>
            </a:r>
            <a:r>
              <a:rPr lang="ru-RU" sz="3200" b="1" dirty="0" err="1">
                <a:ea typeface="Times New Roman" panose="02020603050405020304" pitchFamily="18" charset="0"/>
              </a:rPr>
              <a:t>депозиттер</a:t>
            </a:r>
            <a:endParaRPr lang="en-US" sz="3200" b="1" dirty="0">
              <a:ea typeface="Times New Roman" panose="02020603050405020304" pitchFamily="18" charset="0"/>
            </a:endParaRPr>
          </a:p>
          <a:p>
            <a:pPr lvl="0" algn="just">
              <a:buSzPts val="1000"/>
              <a:tabLst>
                <a:tab pos="457200" algn="l"/>
              </a:tabLst>
            </a:pPr>
            <a:r>
              <a:rPr lang="ru-RU" sz="3200" dirty="0" smtClean="0">
                <a:ea typeface="Times New Roman" panose="02020603050405020304" pitchFamily="18" charset="0"/>
              </a:rPr>
              <a:t>- </a:t>
            </a:r>
            <a:r>
              <a:rPr lang="en-US" sz="3200" dirty="0" err="1" smtClean="0">
                <a:ea typeface="Times New Roman" panose="02020603050405020304" pitchFamily="18" charset="0"/>
              </a:rPr>
              <a:t>Белгілі</a:t>
            </a:r>
            <a:r>
              <a:rPr lang="en-US" sz="3200" dirty="0" smtClean="0"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ea typeface="Times New Roman" panose="02020603050405020304" pitchFamily="18" charset="0"/>
              </a:rPr>
              <a:t>бір</a:t>
            </a:r>
            <a:r>
              <a:rPr lang="en-US" sz="3200" dirty="0"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ea typeface="Times New Roman" panose="02020603050405020304" pitchFamily="18" charset="0"/>
              </a:rPr>
              <a:t>уақытқа</a:t>
            </a:r>
            <a:r>
              <a:rPr lang="en-US" sz="3200" dirty="0">
                <a:ea typeface="Times New Roman" panose="02020603050405020304" pitchFamily="18" charset="0"/>
              </a:rPr>
              <a:t> (</a:t>
            </a:r>
            <a:r>
              <a:rPr lang="en-US" sz="3200" dirty="0" err="1">
                <a:ea typeface="Times New Roman" panose="02020603050405020304" pitchFamily="18" charset="0"/>
              </a:rPr>
              <a:t>мысалы</a:t>
            </a:r>
            <a:r>
              <a:rPr lang="en-US" sz="3200" dirty="0">
                <a:ea typeface="Times New Roman" panose="02020603050405020304" pitchFamily="18" charset="0"/>
              </a:rPr>
              <a:t>, 3 ай, 6 ай, 1 </a:t>
            </a:r>
            <a:r>
              <a:rPr lang="en-US" sz="3200" dirty="0" err="1">
                <a:ea typeface="Times New Roman" panose="02020603050405020304" pitchFamily="18" charset="0"/>
              </a:rPr>
              <a:t>жыл</a:t>
            </a:r>
            <a:r>
              <a:rPr lang="en-US" sz="3200" dirty="0">
                <a:ea typeface="Times New Roman" panose="02020603050405020304" pitchFamily="18" charset="0"/>
              </a:rPr>
              <a:t>) </a:t>
            </a:r>
            <a:r>
              <a:rPr lang="en-US" sz="3200" dirty="0" err="1">
                <a:ea typeface="Times New Roman" panose="02020603050405020304" pitchFamily="18" charset="0"/>
              </a:rPr>
              <a:t>салынады</a:t>
            </a:r>
            <a:r>
              <a:rPr lang="en-US" sz="3200" dirty="0">
                <a:ea typeface="Times New Roman" panose="02020603050405020304" pitchFamily="18" charset="0"/>
              </a:rPr>
              <a:t>.</a:t>
            </a:r>
          </a:p>
          <a:p>
            <a:pPr lvl="0" algn="just">
              <a:buSzPts val="1000"/>
              <a:tabLst>
                <a:tab pos="457200" algn="l"/>
              </a:tabLst>
            </a:pPr>
            <a:r>
              <a:rPr lang="ru-RU" sz="3200" dirty="0" smtClean="0">
                <a:ea typeface="Times New Roman" panose="02020603050405020304" pitchFamily="18" charset="0"/>
              </a:rPr>
              <a:t>- </a:t>
            </a:r>
            <a:r>
              <a:rPr lang="en-US" sz="3200" dirty="0" err="1" smtClean="0">
                <a:ea typeface="Times New Roman" panose="02020603050405020304" pitchFamily="18" charset="0"/>
              </a:rPr>
              <a:t>Пайызы</a:t>
            </a:r>
            <a:r>
              <a:rPr lang="en-US" sz="3200" dirty="0" smtClean="0">
                <a:ea typeface="Times New Roman" panose="02020603050405020304" pitchFamily="18" charset="0"/>
              </a:rPr>
              <a:t> </a:t>
            </a:r>
            <a:r>
              <a:rPr lang="en-US" sz="3200" dirty="0">
                <a:ea typeface="Times New Roman" panose="02020603050405020304" pitchFamily="18" charset="0"/>
              </a:rPr>
              <a:t>жоғары </a:t>
            </a:r>
            <a:r>
              <a:rPr lang="en-US" sz="3200" dirty="0" err="1">
                <a:ea typeface="Times New Roman" panose="02020603050405020304" pitchFamily="18" charset="0"/>
              </a:rPr>
              <a:t>болады</a:t>
            </a:r>
            <a:r>
              <a:rPr lang="en-US" sz="3200" dirty="0">
                <a:ea typeface="Times New Roman" panose="02020603050405020304" pitchFamily="18" charset="0"/>
              </a:rPr>
              <a:t>.</a:t>
            </a:r>
          </a:p>
          <a:p>
            <a:pPr lvl="0" algn="just">
              <a:buSzPts val="1000"/>
              <a:tabLst>
                <a:tab pos="457200" algn="l"/>
              </a:tabLst>
            </a:pPr>
            <a:r>
              <a:rPr lang="ru-RU" sz="3200" dirty="0" smtClean="0">
                <a:ea typeface="Times New Roman" panose="02020603050405020304" pitchFamily="18" charset="0"/>
              </a:rPr>
              <a:t>- </a:t>
            </a:r>
            <a:r>
              <a:rPr lang="en-US" sz="3200" dirty="0" err="1" smtClean="0">
                <a:ea typeface="Times New Roman" panose="02020603050405020304" pitchFamily="18" charset="0"/>
              </a:rPr>
              <a:t>Мерзімінен</a:t>
            </a:r>
            <a:r>
              <a:rPr lang="en-US" sz="3200" dirty="0" smtClean="0"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ea typeface="Times New Roman" panose="02020603050405020304" pitchFamily="18" charset="0"/>
              </a:rPr>
              <a:t>бұрын</a:t>
            </a:r>
            <a:r>
              <a:rPr lang="en-US" sz="3200" dirty="0"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ea typeface="Times New Roman" panose="02020603050405020304" pitchFamily="18" charset="0"/>
              </a:rPr>
              <a:t>шешіп</a:t>
            </a:r>
            <a:r>
              <a:rPr lang="en-US" sz="3200" dirty="0"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ea typeface="Times New Roman" panose="02020603050405020304" pitchFamily="18" charset="0"/>
              </a:rPr>
              <a:t>алса</a:t>
            </a:r>
            <a:r>
              <a:rPr lang="en-US" sz="3200" dirty="0">
                <a:ea typeface="Times New Roman" panose="02020603050405020304" pitchFamily="18" charset="0"/>
              </a:rPr>
              <a:t>, </a:t>
            </a:r>
            <a:r>
              <a:rPr lang="en-US" sz="3200" dirty="0" err="1">
                <a:ea typeface="Times New Roman" panose="02020603050405020304" pitchFamily="18" charset="0"/>
              </a:rPr>
              <a:t>пайыз</a:t>
            </a:r>
            <a:r>
              <a:rPr lang="en-US" sz="3200" dirty="0"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ea typeface="Times New Roman" panose="02020603050405020304" pitchFamily="18" charset="0"/>
              </a:rPr>
              <a:t>толық</a:t>
            </a:r>
            <a:r>
              <a:rPr lang="en-US" sz="3200" dirty="0"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ea typeface="Times New Roman" panose="02020603050405020304" pitchFamily="18" charset="0"/>
              </a:rPr>
              <a:t>төленбеуі</a:t>
            </a:r>
            <a:r>
              <a:rPr lang="en-US" sz="3200" dirty="0"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ea typeface="Times New Roman" panose="02020603050405020304" pitchFamily="18" charset="0"/>
              </a:rPr>
              <a:t>мүмкін</a:t>
            </a:r>
            <a:r>
              <a:rPr lang="en-US" sz="3200" dirty="0">
                <a:ea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3200" b="1" dirty="0" smtClean="0">
                <a:ea typeface="Times New Roman" panose="02020603050405020304" pitchFamily="18" charset="0"/>
              </a:rPr>
              <a:t>	</a:t>
            </a:r>
            <a:r>
              <a:rPr lang="ru-RU" sz="3200" b="1" dirty="0" err="1" smtClean="0">
                <a:ea typeface="Times New Roman" panose="02020603050405020304" pitchFamily="18" charset="0"/>
              </a:rPr>
              <a:t>Мысалы</a:t>
            </a:r>
            <a:r>
              <a:rPr lang="ru-RU" sz="3200" dirty="0">
                <a:ea typeface="Times New Roman" panose="02020603050405020304" pitchFamily="18" charset="0"/>
              </a:rPr>
              <a:t>: 1 </a:t>
            </a:r>
            <a:r>
              <a:rPr lang="ru-RU" sz="3200" dirty="0" err="1">
                <a:ea typeface="Times New Roman" panose="02020603050405020304" pitchFamily="18" charset="0"/>
              </a:rPr>
              <a:t>жылға</a:t>
            </a:r>
            <a:r>
              <a:rPr lang="ru-RU" sz="3200" dirty="0">
                <a:ea typeface="Times New Roman" panose="02020603050405020304" pitchFamily="18" charset="0"/>
              </a:rPr>
              <a:t> 1 миллион </a:t>
            </a:r>
            <a:r>
              <a:rPr lang="ru-RU" sz="3200" dirty="0" err="1">
                <a:ea typeface="Times New Roman" panose="02020603050405020304" pitchFamily="18" charset="0"/>
              </a:rPr>
              <a:t>теңге</a:t>
            </a:r>
            <a:r>
              <a:rPr lang="ru-RU" sz="3200" dirty="0"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a typeface="Times New Roman" panose="02020603050405020304" pitchFamily="18" charset="0"/>
              </a:rPr>
              <a:t>салып</a:t>
            </a:r>
            <a:r>
              <a:rPr lang="ru-RU" sz="3200" dirty="0">
                <a:ea typeface="Times New Roman" panose="02020603050405020304" pitchFamily="18" charset="0"/>
              </a:rPr>
              <a:t>, </a:t>
            </a:r>
            <a:r>
              <a:rPr lang="ru-RU" sz="3200" dirty="0" err="1">
                <a:ea typeface="Times New Roman" panose="02020603050405020304" pitchFamily="18" charset="0"/>
              </a:rPr>
              <a:t>жыл</a:t>
            </a:r>
            <a:r>
              <a:rPr lang="ru-RU" sz="3200" dirty="0"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a typeface="Times New Roman" panose="02020603050405020304" pitchFamily="18" charset="0"/>
              </a:rPr>
              <a:t>соңында</a:t>
            </a:r>
            <a:r>
              <a:rPr lang="ru-RU" sz="3200" dirty="0">
                <a:ea typeface="Times New Roman" panose="02020603050405020304" pitchFamily="18" charset="0"/>
              </a:rPr>
              <a:t> 13% пайда алу.</a:t>
            </a:r>
            <a:endParaRPr lang="en-US" sz="3200" dirty="0"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345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268760"/>
            <a:ext cx="878497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ә) 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Сұраныс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бойынша 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депозиттер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талап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еткенде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қайтарылатын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</a:p>
          <a:p>
            <a:pPr lvl="0" algn="just">
              <a:buSzPts val="1000"/>
              <a:tabLst>
                <a:tab pos="457200" algn="l"/>
              </a:tabLst>
            </a:pP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32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Салымшы</a:t>
            </a: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ақшасын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кез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келген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уақытта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ала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алады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buSzPts val="1000"/>
              <a:tabLst>
                <a:tab pos="457200" algn="l"/>
              </a:tabLst>
            </a:pP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32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Пайыз</a:t>
            </a:r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мөлшерлемесі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төмен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lvl="0" algn="just">
              <a:buSzPts val="1000"/>
              <a:tabLst>
                <a:tab pos="457200" algn="l"/>
              </a:tabLst>
            </a:pP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32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Ақшаға</a:t>
            </a:r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күнделікті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қолжетімділік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бар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3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en-US" sz="32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Мысалы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Жалақы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карточкасындағы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ақша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3517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24744"/>
            <a:ext cx="871296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б) 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Жинақ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депозиттері</a:t>
            </a:r>
            <a:endParaRPr lang="en-US" sz="3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buSzPts val="1000"/>
              <a:tabLst>
                <a:tab pos="457200" algn="l"/>
              </a:tabLst>
            </a:pP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32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Ұзақ</a:t>
            </a:r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мерзімге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және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тұрақты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ақша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жинау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үшін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арналған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lvl="0">
              <a:buSzPts val="1000"/>
              <a:tabLst>
                <a:tab pos="457200" algn="l"/>
              </a:tabLst>
            </a:pP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32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Белгілі</a:t>
            </a:r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бір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шарттармен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толықтырып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отыруға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болады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lvl="0">
              <a:buSzPts val="1000"/>
              <a:tabLst>
                <a:tab pos="457200" algn="l"/>
              </a:tabLst>
            </a:pP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32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Пайызы</a:t>
            </a:r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жоғарырақ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en-US" sz="32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Мысалы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Баланың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оқуына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үй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алуға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арналған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жинақ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депозиттері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4550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692696"/>
            <a:ext cx="878497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в) 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Валюталық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депозиттер</a:t>
            </a:r>
            <a:endParaRPr lang="en-US" sz="3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buSzPts val="1000"/>
              <a:tabLst>
                <a:tab pos="457200" algn="l"/>
              </a:tabLst>
            </a:pP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32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Шетел</a:t>
            </a:r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валютасында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(USD, EUR,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т.б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.)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ашылады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lvl="0">
              <a:buSzPts val="1000"/>
              <a:tabLst>
                <a:tab pos="457200" algn="l"/>
              </a:tabLst>
            </a:pP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32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Құнсызданудан</a:t>
            </a:r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инфляциядан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қорғану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мақсатында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тиімді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lvl="0">
              <a:buSzPts val="1000"/>
              <a:tabLst>
                <a:tab pos="457200" algn="l"/>
              </a:tabLst>
            </a:pP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32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Теңгеге</a:t>
            </a:r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қарағанда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пайызы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төмен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болуы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мүмкін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г) 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Капиталдандырылған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депозит</a:t>
            </a:r>
            <a:endParaRPr lang="en-US" sz="3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buSzPts val="1000"/>
              <a:tabLst>
                <a:tab pos="457200" algn="l"/>
              </a:tabLst>
            </a:pP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32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Пайыздары</a:t>
            </a: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негізгі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сомаға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қосылып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отырады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процентке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процент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есептеледі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buSzPts val="1000"/>
              <a:tabLst>
                <a:tab pos="457200" algn="l"/>
              </a:tabLst>
            </a:pP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32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Құн</a:t>
            </a:r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өсімі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тез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жүреді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430189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692696"/>
            <a:ext cx="8784976" cy="5051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en-US" sz="32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Депозит</a:t>
            </a:r>
            <a:r>
              <a:rPr lang="en-US" sz="32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ашудың </a:t>
            </a:r>
            <a:r>
              <a:rPr lang="en-US" sz="32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артықшылықтары</a:t>
            </a:r>
            <a:endParaRPr lang="en-US" sz="3200" b="1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buSzPts val="1000"/>
              <a:tabLst>
                <a:tab pos="457200" algn="l"/>
              </a:tabLst>
            </a:pP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2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Ақшаңыз</a:t>
            </a:r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қауіпсіз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жерде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сақталады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buSzPts val="1000"/>
              <a:tabLst>
                <a:tab pos="457200" algn="l"/>
              </a:tabLst>
            </a:pP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2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Қосымша</a:t>
            </a:r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табыс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пайыз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түседі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buSzPts val="1000"/>
              <a:tabLst>
                <a:tab pos="457200" algn="l"/>
              </a:tabLst>
            </a:pP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2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Болашаққа</a:t>
            </a:r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қор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жинауға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көмектеседі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buSzPts val="1000"/>
              <a:tabLst>
                <a:tab pos="457200" algn="l"/>
              </a:tabLst>
            </a:pP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2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Кейбір</a:t>
            </a:r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депозиттерге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мемлекет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кепілдік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мысалы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Қазақстанда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20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теңгеге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Депозит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қаражатты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көбейтудің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тиімді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жолы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салымшы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мақсатына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мүмкіндігіне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және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қажеттілігіне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қарай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депозит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түрін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таңдай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53563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692696"/>
            <a:ext cx="8712968" cy="5220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Тұтынушылық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несиелер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және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шарттары</a:t>
            </a:r>
            <a:endParaRPr lang="kk-KZ" sz="28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Тұтынушылық</a:t>
            </a: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несиелер</a:t>
            </a: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және </a:t>
            </a:r>
            <a:r>
              <a:rPr lang="en-US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шарттары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адамға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түсінікті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әрі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күнделікті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өмірде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жиі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кездесетін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қаржылық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құрал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kk-KZ" sz="28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Тұтынушылық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несие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жеке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тұлғаларға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тұтыну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мақсатында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берілетін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қарыз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Мұндай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несиелер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көбінесе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тұрмыстық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қажеттіліктерді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өтеу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үшін (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мысалы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сатып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алу,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жөндеу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алу,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той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демалыс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емделу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және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беріледі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6865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8"/>
            <a:ext cx="864096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Тұтынушылық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несиенің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негізгі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белгілері</a:t>
            </a:r>
            <a:r>
              <a:rPr lang="en-US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kk-KZ" sz="28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kk-KZ" sz="28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kk-KZ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4697127"/>
              </p:ext>
            </p:extLst>
          </p:nvPr>
        </p:nvGraphicFramePr>
        <p:xfrm>
          <a:off x="0" y="836712"/>
          <a:ext cx="9144000" cy="56552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99792">
                  <a:extLst>
                    <a:ext uri="{9D8B030D-6E8A-4147-A177-3AD203B41FA5}">
                      <a16:colId xmlns:a16="http://schemas.microsoft.com/office/drawing/2014/main" val="1919963606"/>
                    </a:ext>
                  </a:extLst>
                </a:gridCol>
                <a:gridCol w="6444208">
                  <a:extLst>
                    <a:ext uri="{9D8B030D-6E8A-4147-A177-3AD203B41FA5}">
                      <a16:colId xmlns:a16="http://schemas.microsoft.com/office/drawing/2014/main" val="110748143"/>
                    </a:ext>
                  </a:extLst>
                </a:gridCol>
              </a:tblGrid>
              <a:tr h="4751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Белгісі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Түсіндірмесі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899680877"/>
                  </a:ext>
                </a:extLst>
              </a:tr>
              <a:tr h="4751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Несие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алушы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Жеке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тұлға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9133160"/>
                  </a:ext>
                </a:extLst>
              </a:tr>
              <a:tr h="4179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Мақсаты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Тұтыну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қажеттіліктері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981374144"/>
                  </a:ext>
                </a:extLst>
              </a:tr>
              <a:tr h="8164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Мерзімі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Қысқа және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орта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мерзімді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(3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айдан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жылға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дейін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75113306"/>
                  </a:ext>
                </a:extLst>
              </a:tr>
              <a:tr h="5517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Сомасы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Несие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алушының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төлем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қабілетіне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байланысты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852784121"/>
                  </a:ext>
                </a:extLst>
              </a:tr>
              <a:tr h="8164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Пайыздық мөлшерлеме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Әр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банкте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әртүрлі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жылдық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15-40%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аралығында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болуы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мүмкін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212293693"/>
                  </a:ext>
                </a:extLst>
              </a:tr>
              <a:tr h="8777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Қайтару тәсілі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сайынғы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төлемдер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арқылы,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аннуитеттік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немесе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дифференциалды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кесте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бойынша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945399314"/>
                  </a:ext>
                </a:extLst>
              </a:tr>
              <a:tr h="12247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Қосымша шарттар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Кепіл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сақтандыру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табыс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көзі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туралы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анықтама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қажет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болуы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мүмкін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3772777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605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548680"/>
            <a:ext cx="8784976" cy="49180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en-US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Тұтынушылық</a:t>
            </a:r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несиенің</a:t>
            </a:r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түрлері</a:t>
            </a:r>
            <a:endParaRPr lang="kk-KZ" sz="2800" b="1" dirty="0" smtClean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endParaRPr lang="en-US" sz="2800" b="1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en-US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Мақсатты</a:t>
            </a: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тұтынушылық</a:t>
            </a: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несие</a:t>
            </a:r>
            <a:endParaRPr lang="en-US" sz="28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buSzPts val="1000"/>
              <a:tabLst>
                <a:tab pos="457200" algn="l"/>
              </a:tabLst>
            </a:pPr>
            <a:r>
              <a:rPr lang="kk-KZ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мақсатқа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беріледі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мысалы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техника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жиһаз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емделу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алу).</a:t>
            </a:r>
          </a:p>
          <a:p>
            <a:pPr lvl="0" algn="just">
              <a:buSzPts val="1000"/>
              <a:tabLst>
                <a:tab pos="457200" algn="l"/>
              </a:tabLst>
            </a:pPr>
            <a:r>
              <a:rPr lang="kk-KZ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Несие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сомасы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тауардың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шот-фактурасына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қызметтің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бағасына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buSzPts val="1000"/>
              <a:tabLst>
                <a:tab pos="457200" algn="l"/>
              </a:tabLst>
            </a:pPr>
            <a:r>
              <a:rPr lang="kk-KZ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Кейде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банк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бермей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төлемді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тікелей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сатушыға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аударады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Мысал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Теледидар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сатып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алу үшін 500 000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теңгеге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12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айға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несие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алу.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6318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052736"/>
            <a:ext cx="871296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ә)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Мақсатсыз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тұтынушылық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несие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қолма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-қол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несие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32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buSzPts val="1000"/>
              <a:tabLst>
                <a:tab pos="457200" algn="l"/>
              </a:tabLst>
            </a:pP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2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Несие</a:t>
            </a: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алушы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қаражатты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кез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келген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мақсатта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пайдалана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buSzPts val="1000"/>
              <a:tabLst>
                <a:tab pos="457200" algn="l"/>
              </a:tabLst>
            </a:pP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2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Көбінесе</a:t>
            </a: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қолма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-қол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картаға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түседі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buSzPts val="1000"/>
              <a:tabLst>
                <a:tab pos="457200" algn="l"/>
              </a:tabLst>
            </a:pP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2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Пайызы</a:t>
            </a: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сәл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жоғары болуы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3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2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Мысал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Той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үшін 1 000 000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несие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алу.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1945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692696"/>
            <a:ext cx="892899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б) 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Кредиттік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карталар</a:t>
            </a:r>
            <a:endParaRPr lang="en-US" sz="3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buSzPts val="1000"/>
              <a:tabLst>
                <a:tab pos="457200" algn="l"/>
              </a:tabLst>
            </a:pPr>
            <a:r>
              <a:rPr lang="kk-KZ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32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Белгілі</a:t>
            </a:r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бір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лимитпен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берілетін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несиелік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құрал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lvl="0" algn="just">
              <a:buSzPts val="1000"/>
              <a:tabLst>
                <a:tab pos="457200" algn="l"/>
              </a:tabLst>
            </a:pPr>
            <a:r>
              <a:rPr lang="kk-KZ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32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Қажетті</a:t>
            </a:r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сома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тек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жұмсалғанда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ғана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пайыз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есептеледі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lvl="0" algn="just">
              <a:buSzPts val="1000"/>
              <a:tabLst>
                <a:tab pos="457200" algn="l"/>
              </a:tabLst>
            </a:pPr>
            <a:r>
              <a:rPr lang="kk-KZ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Ай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сайынғы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минималды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төлем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жүргізіледі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в) 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Автокредит</a:t>
            </a:r>
            <a:endParaRPr lang="en-US" sz="3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buSzPts val="1000"/>
              <a:tabLst>
                <a:tab pos="457200" algn="l"/>
              </a:tabLst>
            </a:pPr>
            <a:r>
              <a:rPr lang="kk-KZ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Жеке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тұлғаның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көлік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сатып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алуы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үшін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берілетін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несие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lvl="0" algn="just">
              <a:buSzPts val="1000"/>
              <a:tabLst>
                <a:tab pos="457200" algn="l"/>
              </a:tabLst>
            </a:pPr>
            <a:r>
              <a:rPr lang="kk-KZ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32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Кейде</a:t>
            </a:r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көліктің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өзі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кепіл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ретінде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қойылады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9240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285918"/>
            <a:ext cx="705678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>
                <a:ea typeface="Calibri" panose="020F0502020204030204" pitchFamily="34" charset="0"/>
              </a:rPr>
              <a:t>Тұтынушылық</a:t>
            </a:r>
            <a:r>
              <a:rPr lang="en-US" sz="2400" b="1" dirty="0">
                <a:ea typeface="Calibri" panose="020F0502020204030204" pitchFamily="34" charset="0"/>
              </a:rPr>
              <a:t> </a:t>
            </a:r>
            <a:r>
              <a:rPr lang="en-US" sz="2400" b="1" dirty="0" err="1">
                <a:ea typeface="Calibri" panose="020F0502020204030204" pitchFamily="34" charset="0"/>
              </a:rPr>
              <a:t>несиенің</a:t>
            </a:r>
            <a:r>
              <a:rPr lang="en-US" sz="2400" b="1" dirty="0">
                <a:ea typeface="Calibri" panose="020F0502020204030204" pitchFamily="34" charset="0"/>
              </a:rPr>
              <a:t> </a:t>
            </a:r>
            <a:r>
              <a:rPr lang="en-US" sz="2400" b="1" dirty="0" err="1" smtClean="0">
                <a:ea typeface="Calibri" panose="020F0502020204030204" pitchFamily="34" charset="0"/>
              </a:rPr>
              <a:t>шарттары</a:t>
            </a:r>
            <a:endParaRPr lang="kk-KZ" sz="2400" b="1" dirty="0" smtClean="0">
              <a:ea typeface="Calibri" panose="020F0502020204030204" pitchFamily="34" charset="0"/>
            </a:endParaRPr>
          </a:p>
          <a:p>
            <a:endParaRPr lang="en-US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2311603"/>
              </p:ext>
            </p:extLst>
          </p:nvPr>
        </p:nvGraphicFramePr>
        <p:xfrm>
          <a:off x="0" y="692695"/>
          <a:ext cx="9144000" cy="60847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40396">
                  <a:extLst>
                    <a:ext uri="{9D8B030D-6E8A-4147-A177-3AD203B41FA5}">
                      <a16:colId xmlns:a16="http://schemas.microsoft.com/office/drawing/2014/main" val="1951254142"/>
                    </a:ext>
                  </a:extLst>
                </a:gridCol>
                <a:gridCol w="7103604">
                  <a:extLst>
                    <a:ext uri="{9D8B030D-6E8A-4147-A177-3AD203B41FA5}">
                      <a16:colId xmlns:a16="http://schemas.microsoft.com/office/drawing/2014/main" val="3720594054"/>
                    </a:ext>
                  </a:extLst>
                </a:gridCol>
              </a:tblGrid>
              <a:tr h="4055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2400" dirty="0" err="1">
                          <a:effectLst/>
                        </a:rPr>
                        <a:t>Шарт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2400">
                          <a:effectLst/>
                        </a:rPr>
                        <a:t>Мазмұны</a:t>
                      </a:r>
                      <a:endParaRPr lang="en-US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980547601"/>
                  </a:ext>
                </a:extLst>
              </a:tr>
              <a:tr h="12170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400" dirty="0" err="1">
                          <a:effectLst/>
                        </a:rPr>
                        <a:t>Несие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сомасы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400" dirty="0" err="1">
                          <a:effectLst/>
                        </a:rPr>
                        <a:t>Несие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алушының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табысына</a:t>
                      </a:r>
                      <a:r>
                        <a:rPr lang="en-US" sz="2400" dirty="0">
                          <a:effectLst/>
                        </a:rPr>
                        <a:t> және </a:t>
                      </a:r>
                      <a:r>
                        <a:rPr lang="en-US" sz="2400" dirty="0" err="1">
                          <a:effectLst/>
                        </a:rPr>
                        <a:t>кредиттік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тарихына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байланысты</a:t>
                      </a:r>
                      <a:r>
                        <a:rPr lang="en-US" sz="2400" dirty="0">
                          <a:effectLst/>
                        </a:rPr>
                        <a:t> (</a:t>
                      </a:r>
                      <a:r>
                        <a:rPr lang="en-US" sz="2400" dirty="0" err="1">
                          <a:effectLst/>
                        </a:rPr>
                        <a:t>мысалы</a:t>
                      </a:r>
                      <a:r>
                        <a:rPr lang="en-US" sz="2400" dirty="0">
                          <a:effectLst/>
                        </a:rPr>
                        <a:t>, 100 000 – 10 000 000 </a:t>
                      </a:r>
                      <a:r>
                        <a:rPr lang="en-US" sz="2400" dirty="0" err="1">
                          <a:effectLst/>
                        </a:rPr>
                        <a:t>теңгеге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дейін</a:t>
                      </a:r>
                      <a:r>
                        <a:rPr lang="en-US" sz="2400" dirty="0">
                          <a:effectLst/>
                        </a:rPr>
                        <a:t>)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983645850"/>
                  </a:ext>
                </a:extLst>
              </a:tr>
              <a:tr h="4055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400">
                          <a:effectLst/>
                        </a:rPr>
                        <a:t>Мерзімі</a:t>
                      </a:r>
                      <a:endParaRPr lang="en-US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400" dirty="0">
                          <a:effectLst/>
                        </a:rPr>
                        <a:t>3 </a:t>
                      </a:r>
                      <a:r>
                        <a:rPr lang="en-US" sz="2400" dirty="0" err="1">
                          <a:effectLst/>
                        </a:rPr>
                        <a:t>айдан</a:t>
                      </a:r>
                      <a:r>
                        <a:rPr lang="en-US" sz="2400" dirty="0">
                          <a:effectLst/>
                        </a:rPr>
                        <a:t> 60 </a:t>
                      </a:r>
                      <a:r>
                        <a:rPr lang="en-US" sz="2400" dirty="0" err="1">
                          <a:effectLst/>
                        </a:rPr>
                        <a:t>айға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дейін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884063519"/>
                  </a:ext>
                </a:extLst>
              </a:tr>
              <a:tr h="8113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400" dirty="0" err="1">
                          <a:effectLst/>
                        </a:rPr>
                        <a:t>Пайыздық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мөлшерлеме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400" dirty="0" err="1">
                          <a:effectLst/>
                        </a:rPr>
                        <a:t>Жылдық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тиімді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мөлшерлеме</a:t>
                      </a:r>
                      <a:r>
                        <a:rPr lang="en-US" sz="2400" dirty="0">
                          <a:effectLst/>
                        </a:rPr>
                        <a:t> 15% – 45% (</a:t>
                      </a:r>
                      <a:r>
                        <a:rPr lang="en-US" sz="2400" dirty="0" err="1">
                          <a:effectLst/>
                        </a:rPr>
                        <a:t>банкке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байланысты</a:t>
                      </a:r>
                      <a:r>
                        <a:rPr lang="en-US" sz="2400" dirty="0">
                          <a:effectLst/>
                        </a:rPr>
                        <a:t>)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32209311"/>
                  </a:ext>
                </a:extLst>
              </a:tr>
              <a:tr h="8113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400">
                          <a:effectLst/>
                        </a:rPr>
                        <a:t>Құжаттар тізімі</a:t>
                      </a:r>
                      <a:endParaRPr lang="en-US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400" dirty="0">
                          <a:effectLst/>
                        </a:rPr>
                        <a:t>Жеке </a:t>
                      </a:r>
                      <a:r>
                        <a:rPr lang="en-US" sz="2400" dirty="0" err="1">
                          <a:effectLst/>
                        </a:rPr>
                        <a:t>куәлік</a:t>
                      </a:r>
                      <a:r>
                        <a:rPr lang="en-US" sz="2400" dirty="0">
                          <a:effectLst/>
                        </a:rPr>
                        <a:t>, </a:t>
                      </a:r>
                      <a:r>
                        <a:rPr lang="en-US" sz="2400" dirty="0" err="1">
                          <a:effectLst/>
                        </a:rPr>
                        <a:t>жұмыс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орнынан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анықтама</a:t>
                      </a:r>
                      <a:r>
                        <a:rPr lang="en-US" sz="2400" dirty="0">
                          <a:effectLst/>
                        </a:rPr>
                        <a:t>, </a:t>
                      </a:r>
                      <a:r>
                        <a:rPr lang="en-US" sz="2400" dirty="0" err="1">
                          <a:effectLst/>
                        </a:rPr>
                        <a:t>табыс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көзін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растайтын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құжаттар</a:t>
                      </a:r>
                      <a:r>
                        <a:rPr lang="en-US" sz="2400" dirty="0">
                          <a:effectLst/>
                        </a:rPr>
                        <a:t>, </a:t>
                      </a:r>
                      <a:r>
                        <a:rPr lang="en-US" sz="2400" dirty="0" err="1">
                          <a:effectLst/>
                        </a:rPr>
                        <a:t>кейде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кепілгер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264872343"/>
                  </a:ext>
                </a:extLst>
              </a:tr>
              <a:tr h="8113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400">
                          <a:effectLst/>
                        </a:rPr>
                        <a:t>Кепіл/кепілгер</a:t>
                      </a:r>
                      <a:endParaRPr lang="en-US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400" dirty="0" err="1">
                          <a:effectLst/>
                        </a:rPr>
                        <a:t>Кейбір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банктер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кепіл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немесе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кепілгер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сұрауы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мүмкін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701622249"/>
                  </a:ext>
                </a:extLst>
              </a:tr>
              <a:tr h="8113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400">
                          <a:effectLst/>
                        </a:rPr>
                        <a:t>Сақтандыру</a:t>
                      </a:r>
                      <a:endParaRPr lang="en-US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400" dirty="0" err="1">
                          <a:effectLst/>
                        </a:rPr>
                        <a:t>Кейде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өмірді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немесе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еңбекке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қабілеттілікті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сақтандыру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міндетті</a:t>
                      </a:r>
                      <a:r>
                        <a:rPr lang="en-US" sz="2400" dirty="0">
                          <a:effectLst/>
                        </a:rPr>
                        <a:t> болуы </a:t>
                      </a:r>
                      <a:r>
                        <a:rPr lang="en-US" sz="2400" dirty="0" err="1">
                          <a:effectLst/>
                        </a:rPr>
                        <a:t>мүмкін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453217733"/>
                  </a:ext>
                </a:extLst>
              </a:tr>
              <a:tr h="8113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400">
                          <a:effectLst/>
                        </a:rPr>
                        <a:t>Айыппұлдар</a:t>
                      </a:r>
                      <a:endParaRPr lang="en-US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400" dirty="0" err="1">
                          <a:effectLst/>
                        </a:rPr>
                        <a:t>Мерзімінде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төлем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жүргізілмесе</a:t>
                      </a:r>
                      <a:r>
                        <a:rPr lang="en-US" sz="2400" dirty="0">
                          <a:effectLst/>
                        </a:rPr>
                        <a:t>, </a:t>
                      </a:r>
                      <a:r>
                        <a:rPr lang="en-US" sz="2400" dirty="0" err="1">
                          <a:effectLst/>
                        </a:rPr>
                        <a:t>айыппұл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немесе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өсімпұл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есептеледі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5990502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0253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476672"/>
            <a:ext cx="856895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Артықшылықтары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lvl="0" algn="just">
              <a:buSzPts val="1000"/>
              <a:tabLst>
                <a:tab pos="457200" algn="l"/>
              </a:tabLst>
            </a:pPr>
            <a:r>
              <a:rPr lang="kk-KZ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32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Қаражатты</a:t>
            </a:r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тез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алуға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болады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lvl="0" algn="just">
              <a:buSzPts val="1000"/>
              <a:tabLst>
                <a:tab pos="457200" algn="l"/>
              </a:tabLst>
            </a:pPr>
            <a:r>
              <a:rPr lang="kk-KZ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32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Құжаттар</a:t>
            </a:r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пакеті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салыстырмалы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түрде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аз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lvl="0" algn="just">
              <a:buSzPts val="1000"/>
              <a:tabLst>
                <a:tab pos="457200" algn="l"/>
              </a:tabLst>
            </a:pPr>
            <a:r>
              <a:rPr lang="kk-KZ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32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Әртүрлі</a:t>
            </a:r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мақсатта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қолдануға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болады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lvl="0" algn="just">
              <a:buSzPts val="1000"/>
              <a:tabLst>
                <a:tab pos="457200" algn="l"/>
              </a:tabLst>
            </a:pPr>
            <a:r>
              <a:rPr lang="kk-KZ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32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Көп</a:t>
            </a:r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банктер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онлайн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береді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Кемшіліктері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lvl="0" algn="just">
              <a:buSzPts val="1000"/>
              <a:tabLst>
                <a:tab pos="457200" algn="l"/>
              </a:tabLst>
            </a:pPr>
            <a:r>
              <a:rPr lang="kk-KZ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32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Пайызы</a:t>
            </a:r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жоғары болуы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мүмкін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lvl="0" algn="just">
              <a:buSzPts val="1000"/>
              <a:tabLst>
                <a:tab pos="457200" algn="l"/>
              </a:tabLst>
            </a:pPr>
            <a:r>
              <a:rPr lang="kk-KZ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32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Артық</a:t>
            </a:r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қарыз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алу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қаупі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бар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lvl="0" algn="just">
              <a:buSzPts val="1000"/>
              <a:tabLst>
                <a:tab pos="457200" algn="l"/>
              </a:tabLst>
            </a:pPr>
            <a:r>
              <a:rPr lang="kk-KZ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32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Төлемді</a:t>
            </a:r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кешіктірсеңіз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айыппұл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қосылады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lvl="0" algn="just">
              <a:buSzPts val="1000"/>
              <a:tabLst>
                <a:tab pos="457200" algn="l"/>
              </a:tabLst>
            </a:pPr>
            <a:r>
              <a:rPr lang="kk-KZ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32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Несие</a:t>
            </a:r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тарихына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кері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әсер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етеді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уақытында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төлемесе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8417762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908720"/>
            <a:ext cx="84249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en-US" sz="32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Тұтынушылық</a:t>
            </a:r>
            <a:r>
              <a:rPr lang="en-US" sz="3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несие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өмірлік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қажеттіліктерді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жылдам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шешуге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көмектесетін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тиімді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құрал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Бірақ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ол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қаржылық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жауапкершілікті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талап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ететін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міндеттеме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kk-KZ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en-US" sz="32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Несие</a:t>
            </a:r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алмас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бұрын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lvl="0" algn="just">
              <a:buSzPts val="1000"/>
              <a:tabLst>
                <a:tab pos="457200" algn="l"/>
              </a:tabLst>
            </a:pPr>
            <a:r>
              <a:rPr lang="kk-KZ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32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Өзіңіздің</a:t>
            </a:r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төлем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қабілетіңізді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есептеңіз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lvl="0" algn="just">
              <a:buSzPts val="1000"/>
              <a:tabLst>
                <a:tab pos="457200" algn="l"/>
              </a:tabLst>
            </a:pPr>
            <a:r>
              <a:rPr lang="kk-KZ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32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Несие</a:t>
            </a:r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шарттарымен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мұқият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танысыңыз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lvl="0" algn="just">
              <a:buSzPts val="1000"/>
              <a:tabLst>
                <a:tab pos="457200" algn="l"/>
              </a:tabLst>
            </a:pPr>
            <a:r>
              <a:rPr lang="kk-KZ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en-US" sz="32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Бірнеше</a:t>
            </a:r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банктің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ұсыныстарын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салыстырыңыз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94089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548680"/>
            <a:ext cx="8712968" cy="4964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8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4 сұрақ. </a:t>
            </a:r>
            <a:r>
              <a:rPr lang="ru-RU" sz="28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Цифрлық</a:t>
            </a:r>
            <a:r>
              <a:rPr lang="ru-RU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 банкинг және </a:t>
            </a:r>
            <a:r>
              <a:rPr lang="ru-RU" sz="28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мобильді</a:t>
            </a:r>
            <a:r>
              <a:rPr lang="ru-RU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қосымшалар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b="1" dirty="0" smtClean="0">
                <a:ea typeface="Times New Roman" panose="02020603050405020304" pitchFamily="18" charset="0"/>
              </a:rPr>
              <a:t>	</a:t>
            </a:r>
            <a:r>
              <a:rPr lang="ru-RU" sz="2800" b="1" dirty="0" err="1" smtClean="0">
                <a:ea typeface="Times New Roman" panose="02020603050405020304" pitchFamily="18" charset="0"/>
              </a:rPr>
              <a:t>Цифрлық</a:t>
            </a:r>
            <a:r>
              <a:rPr lang="ru-RU" sz="2800" b="1" dirty="0" smtClean="0">
                <a:ea typeface="Times New Roman" panose="02020603050405020304" pitchFamily="18" charset="0"/>
              </a:rPr>
              <a:t> </a:t>
            </a:r>
            <a:r>
              <a:rPr lang="ru-RU" sz="2800" b="1" dirty="0">
                <a:ea typeface="Times New Roman" panose="02020603050405020304" pitchFamily="18" charset="0"/>
              </a:rPr>
              <a:t>банкинг (</a:t>
            </a:r>
            <a:r>
              <a:rPr lang="en-US" sz="2800" b="1" dirty="0">
                <a:ea typeface="Times New Roman" panose="02020603050405020304" pitchFamily="18" charset="0"/>
              </a:rPr>
              <a:t>Digital Banking</a:t>
            </a:r>
            <a:r>
              <a:rPr lang="ru-RU" sz="2800" b="1" dirty="0">
                <a:ea typeface="Times New Roman" panose="02020603050405020304" pitchFamily="18" charset="0"/>
              </a:rPr>
              <a:t>)</a:t>
            </a:r>
            <a:r>
              <a:rPr lang="ru-RU" sz="2800" dirty="0">
                <a:ea typeface="Times New Roman" panose="02020603050405020304" pitchFamily="18" charset="0"/>
              </a:rPr>
              <a:t> — </a:t>
            </a:r>
            <a:r>
              <a:rPr lang="ru-RU" sz="2800" dirty="0" err="1">
                <a:ea typeface="Times New Roman" panose="02020603050405020304" pitchFamily="18" charset="0"/>
              </a:rPr>
              <a:t>бұл</a:t>
            </a:r>
            <a:r>
              <a:rPr lang="ru-RU" sz="2800" dirty="0">
                <a:ea typeface="Times New Roman" panose="02020603050405020304" pitchFamily="18" charset="0"/>
              </a:rPr>
              <a:t> банк </a:t>
            </a:r>
            <a:r>
              <a:rPr lang="ru-RU" sz="2800" dirty="0" err="1">
                <a:ea typeface="Times New Roman" panose="02020603050405020304" pitchFamily="18" charset="0"/>
              </a:rPr>
              <a:t>қызметтерін</a:t>
            </a:r>
            <a:r>
              <a:rPr lang="ru-RU" sz="2800" dirty="0"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ea typeface="Times New Roman" panose="02020603050405020304" pitchFamily="18" charset="0"/>
              </a:rPr>
              <a:t>дәстүрлі</a:t>
            </a:r>
            <a:r>
              <a:rPr lang="ru-RU" sz="2800" dirty="0"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ea typeface="Times New Roman" panose="02020603050405020304" pitchFamily="18" charset="0"/>
              </a:rPr>
              <a:t>бөлімшеге</a:t>
            </a:r>
            <a:r>
              <a:rPr lang="ru-RU" sz="2800" dirty="0"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ea typeface="Times New Roman" panose="02020603050405020304" pitchFamily="18" charset="0"/>
              </a:rPr>
              <a:t>бармай-ақ</a:t>
            </a:r>
            <a:r>
              <a:rPr lang="ru-RU" sz="2800" dirty="0">
                <a:ea typeface="Times New Roman" panose="02020603050405020304" pitchFamily="18" charset="0"/>
              </a:rPr>
              <a:t>, интернет </a:t>
            </a:r>
            <a:r>
              <a:rPr lang="ru-RU" sz="2800" dirty="0" err="1">
                <a:ea typeface="Times New Roman" panose="02020603050405020304" pitchFamily="18" charset="0"/>
              </a:rPr>
              <a:t>немесе</a:t>
            </a:r>
            <a:r>
              <a:rPr lang="ru-RU" sz="2800" dirty="0"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ea typeface="Times New Roman" panose="02020603050405020304" pitchFamily="18" charset="0"/>
              </a:rPr>
              <a:t>мобильді</a:t>
            </a:r>
            <a:r>
              <a:rPr lang="ru-RU" sz="2800" dirty="0"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ea typeface="Times New Roman" panose="02020603050405020304" pitchFamily="18" charset="0"/>
              </a:rPr>
              <a:t>құрылғылар</a:t>
            </a:r>
            <a:r>
              <a:rPr lang="ru-RU" sz="2800" dirty="0">
                <a:ea typeface="Times New Roman" panose="02020603050405020304" pitchFamily="18" charset="0"/>
              </a:rPr>
              <a:t> арқылы </a:t>
            </a:r>
            <a:r>
              <a:rPr lang="ru-RU" sz="2800" dirty="0" err="1">
                <a:ea typeface="Times New Roman" panose="02020603050405020304" pitchFamily="18" charset="0"/>
              </a:rPr>
              <a:t>қашықтан</a:t>
            </a:r>
            <a:r>
              <a:rPr lang="ru-RU" sz="2800" dirty="0">
                <a:ea typeface="Times New Roman" panose="02020603050405020304" pitchFamily="18" charset="0"/>
              </a:rPr>
              <a:t> пайдалануға </a:t>
            </a:r>
            <a:r>
              <a:rPr lang="ru-RU" sz="2800" dirty="0" err="1">
                <a:ea typeface="Times New Roman" panose="02020603050405020304" pitchFamily="18" charset="0"/>
              </a:rPr>
              <a:t>мүмкіндік</a:t>
            </a:r>
            <a:r>
              <a:rPr lang="ru-RU" sz="2800" dirty="0"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ea typeface="Times New Roman" panose="02020603050405020304" pitchFamily="18" charset="0"/>
              </a:rPr>
              <a:t>беретін</a:t>
            </a:r>
            <a:r>
              <a:rPr lang="ru-RU" sz="2800" dirty="0"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ea typeface="Times New Roman" panose="02020603050405020304" pitchFamily="18" charset="0"/>
              </a:rPr>
              <a:t>жүйе</a:t>
            </a:r>
            <a:r>
              <a:rPr lang="ru-RU" sz="2800" dirty="0">
                <a:ea typeface="Times New Roman" panose="02020603050405020304" pitchFamily="18" charset="0"/>
              </a:rPr>
              <a:t>.</a:t>
            </a:r>
            <a:endParaRPr lang="en-US" sz="2800" dirty="0">
              <a:ea typeface="Times New Roman" panose="02020603050405020304" pitchFamily="18" charset="0"/>
            </a:endParaRPr>
          </a:p>
          <a:p>
            <a:pPr algn="just"/>
            <a:r>
              <a:rPr lang="ru-RU" sz="2800" dirty="0" smtClean="0">
                <a:ea typeface="Times New Roman" panose="02020603050405020304" pitchFamily="18" charset="0"/>
              </a:rPr>
              <a:t>	</a:t>
            </a:r>
            <a:r>
              <a:rPr lang="ru-RU" sz="2800" dirty="0" err="1" smtClean="0">
                <a:ea typeface="Times New Roman" panose="02020603050405020304" pitchFamily="18" charset="0"/>
              </a:rPr>
              <a:t>Яғни</a:t>
            </a:r>
            <a:r>
              <a:rPr lang="ru-RU" sz="2800" dirty="0">
                <a:ea typeface="Times New Roman" panose="02020603050405020304" pitchFamily="18" charset="0"/>
              </a:rPr>
              <a:t>, </a:t>
            </a:r>
            <a:r>
              <a:rPr lang="ru-RU" sz="2800" dirty="0" err="1">
                <a:ea typeface="Times New Roman" panose="02020603050405020304" pitchFamily="18" charset="0"/>
              </a:rPr>
              <a:t>сіз</a:t>
            </a:r>
            <a:r>
              <a:rPr lang="ru-RU" sz="2800" dirty="0"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ea typeface="Times New Roman" panose="02020603050405020304" pitchFamily="18" charset="0"/>
              </a:rPr>
              <a:t>банкке</a:t>
            </a:r>
            <a:r>
              <a:rPr lang="ru-RU" sz="2800" dirty="0"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ea typeface="Times New Roman" panose="02020603050405020304" pitchFamily="18" charset="0"/>
              </a:rPr>
              <a:t>бармай-ақ</a:t>
            </a:r>
            <a:r>
              <a:rPr lang="ru-RU" sz="2800" dirty="0">
                <a:ea typeface="Times New Roman" panose="02020603050405020304" pitchFamily="18" charset="0"/>
              </a:rPr>
              <a:t>:</a:t>
            </a:r>
            <a:endParaRPr lang="en-US" sz="2800" dirty="0">
              <a:ea typeface="Times New Roman" panose="02020603050405020304" pitchFamily="18" charset="0"/>
            </a:endParaRPr>
          </a:p>
          <a:p>
            <a:pPr marL="342900" lvl="0" indent="-342900" algn="just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 err="1">
                <a:ea typeface="Times New Roman" panose="02020603050405020304" pitchFamily="18" charset="0"/>
              </a:rPr>
              <a:t>Ақша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жіберіп</a:t>
            </a:r>
            <a:r>
              <a:rPr lang="en-US" sz="2800" dirty="0">
                <a:ea typeface="Times New Roman" panose="02020603050405020304" pitchFamily="18" charset="0"/>
              </a:rPr>
              <a:t>/</a:t>
            </a:r>
            <a:r>
              <a:rPr lang="en-US" sz="2800" dirty="0" err="1">
                <a:ea typeface="Times New Roman" panose="02020603050405020304" pitchFamily="18" charset="0"/>
              </a:rPr>
              <a:t>алып</a:t>
            </a:r>
            <a:r>
              <a:rPr lang="en-US" sz="2800" dirty="0">
                <a:ea typeface="Times New Roman" panose="02020603050405020304" pitchFamily="18" charset="0"/>
              </a:rPr>
              <a:t>,</a:t>
            </a:r>
          </a:p>
          <a:p>
            <a:pPr marL="342900" lvl="0" indent="-342900" algn="just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 err="1">
                <a:ea typeface="Times New Roman" panose="02020603050405020304" pitchFamily="18" charset="0"/>
              </a:rPr>
              <a:t>Коммуналдық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төлем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жасап</a:t>
            </a:r>
            <a:r>
              <a:rPr lang="en-US" sz="2800" dirty="0">
                <a:ea typeface="Times New Roman" panose="02020603050405020304" pitchFamily="18" charset="0"/>
              </a:rPr>
              <a:t>,</a:t>
            </a:r>
          </a:p>
          <a:p>
            <a:pPr marL="342900" lvl="0" indent="-342900" algn="just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 err="1">
                <a:ea typeface="Times New Roman" panose="02020603050405020304" pitchFamily="18" charset="0"/>
              </a:rPr>
              <a:t>Депозит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ашып</a:t>
            </a:r>
            <a:r>
              <a:rPr lang="en-US" sz="2800" dirty="0">
                <a:ea typeface="Times New Roman" panose="02020603050405020304" pitchFamily="18" charset="0"/>
              </a:rPr>
              <a:t>/</a:t>
            </a:r>
            <a:r>
              <a:rPr lang="en-US" sz="2800" dirty="0" err="1">
                <a:ea typeface="Times New Roman" panose="02020603050405020304" pitchFamily="18" charset="0"/>
              </a:rPr>
              <a:t>жабып</a:t>
            </a:r>
            <a:r>
              <a:rPr lang="en-US" sz="2800" dirty="0">
                <a:ea typeface="Times New Roman" panose="02020603050405020304" pitchFamily="18" charset="0"/>
              </a:rPr>
              <a:t>,</a:t>
            </a:r>
          </a:p>
          <a:p>
            <a:pPr marL="342900" lvl="0" indent="-342900" algn="just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 err="1">
                <a:ea typeface="Times New Roman" panose="02020603050405020304" pitchFamily="18" charset="0"/>
              </a:rPr>
              <a:t>Несие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рәсімдеп</a:t>
            </a:r>
            <a:r>
              <a:rPr lang="en-US" sz="2800" dirty="0">
                <a:ea typeface="Times New Roman" panose="02020603050405020304" pitchFamily="18" charset="0"/>
              </a:rPr>
              <a:t>,</a:t>
            </a:r>
          </a:p>
          <a:p>
            <a:pPr marL="342900" lvl="0" indent="-342900" algn="just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 err="1">
                <a:ea typeface="Times New Roman" panose="02020603050405020304" pitchFamily="18" charset="0"/>
              </a:rPr>
              <a:t>Картаңызды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басқаруға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толық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мүмкіндік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аласыз</a:t>
            </a:r>
            <a:r>
              <a:rPr lang="en-US" sz="2800" dirty="0">
                <a:ea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29604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548680"/>
            <a:ext cx="856895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>
                <a:ea typeface="Calibri" panose="020F0502020204030204" pitchFamily="34" charset="0"/>
              </a:rPr>
              <a:t>Цифрлық</a:t>
            </a:r>
            <a:r>
              <a:rPr lang="en-US" sz="2800" b="1" dirty="0">
                <a:ea typeface="Calibri" panose="020F0502020204030204" pitchFamily="34" charset="0"/>
              </a:rPr>
              <a:t> </a:t>
            </a:r>
            <a:r>
              <a:rPr lang="en-US" sz="2800" b="1" dirty="0" err="1">
                <a:ea typeface="Calibri" panose="020F0502020204030204" pitchFamily="34" charset="0"/>
              </a:rPr>
              <a:t>банкингтің</a:t>
            </a:r>
            <a:r>
              <a:rPr lang="en-US" sz="2800" b="1" dirty="0">
                <a:ea typeface="Calibri" panose="020F0502020204030204" pitchFamily="34" charset="0"/>
              </a:rPr>
              <a:t> негізгі </a:t>
            </a:r>
            <a:r>
              <a:rPr lang="en-US" sz="2800" b="1" dirty="0" err="1" smtClean="0">
                <a:ea typeface="Calibri" panose="020F0502020204030204" pitchFamily="34" charset="0"/>
              </a:rPr>
              <a:t>түрлері</a:t>
            </a:r>
            <a:endParaRPr lang="kk-KZ" sz="2800" b="1" dirty="0" smtClean="0">
              <a:ea typeface="Calibri" panose="020F0502020204030204" pitchFamily="34" charset="0"/>
            </a:endParaRPr>
          </a:p>
          <a:p>
            <a:endParaRPr lang="en-US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4022315"/>
              </p:ext>
            </p:extLst>
          </p:nvPr>
        </p:nvGraphicFramePr>
        <p:xfrm>
          <a:off x="107504" y="2060848"/>
          <a:ext cx="8928992" cy="31845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25271">
                  <a:extLst>
                    <a:ext uri="{9D8B030D-6E8A-4147-A177-3AD203B41FA5}">
                      <a16:colId xmlns:a16="http://schemas.microsoft.com/office/drawing/2014/main" val="1324052028"/>
                    </a:ext>
                  </a:extLst>
                </a:gridCol>
                <a:gridCol w="5103721">
                  <a:extLst>
                    <a:ext uri="{9D8B030D-6E8A-4147-A177-3AD203B41FA5}">
                      <a16:colId xmlns:a16="http://schemas.microsoft.com/office/drawing/2014/main" val="318684549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2800" dirty="0" err="1">
                          <a:effectLst/>
                        </a:rPr>
                        <a:t>Түрі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2800">
                          <a:effectLst/>
                        </a:rPr>
                        <a:t>Сипаттамасы</a:t>
                      </a:r>
                      <a:endParaRPr lang="en-US" sz="28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3425203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800" dirty="0" err="1">
                          <a:effectLst/>
                        </a:rPr>
                        <a:t>Интернет-банкинг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2800" dirty="0">
                          <a:effectLst/>
                        </a:rPr>
                        <a:t>Компьютер </a:t>
                      </a:r>
                      <a:r>
                        <a:rPr lang="ru-RU" sz="2800" dirty="0" err="1">
                          <a:effectLst/>
                        </a:rPr>
                        <a:t>немесе</a:t>
                      </a:r>
                      <a:r>
                        <a:rPr lang="ru-RU" sz="2800" dirty="0">
                          <a:effectLst/>
                        </a:rPr>
                        <a:t> ноутбук арқылы банк </a:t>
                      </a:r>
                      <a:r>
                        <a:rPr lang="ru-RU" sz="2800" dirty="0" err="1">
                          <a:effectLst/>
                        </a:rPr>
                        <a:t>сайтына</a:t>
                      </a:r>
                      <a:r>
                        <a:rPr lang="ru-RU" sz="2800" dirty="0">
                          <a:effectLst/>
                        </a:rPr>
                        <a:t> </a:t>
                      </a:r>
                      <a:r>
                        <a:rPr lang="ru-RU" sz="2800" dirty="0" err="1">
                          <a:effectLst/>
                        </a:rPr>
                        <a:t>кіріп</a:t>
                      </a:r>
                      <a:r>
                        <a:rPr lang="ru-RU" sz="2800" dirty="0">
                          <a:effectLst/>
                        </a:rPr>
                        <a:t>, </a:t>
                      </a:r>
                      <a:r>
                        <a:rPr lang="ru-RU" sz="2800" dirty="0" err="1">
                          <a:effectLst/>
                        </a:rPr>
                        <a:t>қызметтерді</a:t>
                      </a:r>
                      <a:r>
                        <a:rPr lang="ru-RU" sz="2800" dirty="0">
                          <a:effectLst/>
                        </a:rPr>
                        <a:t> </a:t>
                      </a:r>
                      <a:r>
                        <a:rPr lang="ru-RU" sz="2800" dirty="0" err="1">
                          <a:effectLst/>
                        </a:rPr>
                        <a:t>пайдалану</a:t>
                      </a:r>
                      <a:r>
                        <a:rPr lang="ru-RU" sz="2800" dirty="0">
                          <a:effectLst/>
                        </a:rPr>
                        <a:t>.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642262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800">
                          <a:effectLst/>
                        </a:rPr>
                        <a:t>Мобильді банкинг</a:t>
                      </a:r>
                      <a:endParaRPr lang="en-US" sz="28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800" dirty="0" err="1">
                          <a:effectLst/>
                        </a:rPr>
                        <a:t>Смартфондағы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арнайы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мобильді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қосымша</a:t>
                      </a:r>
                      <a:r>
                        <a:rPr lang="en-US" sz="2800" dirty="0">
                          <a:effectLst/>
                        </a:rPr>
                        <a:t> арқылы </a:t>
                      </a:r>
                      <a:r>
                        <a:rPr lang="en-US" sz="2800" dirty="0" err="1">
                          <a:effectLst/>
                        </a:rPr>
                        <a:t>банк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қызметтерін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пайдалану</a:t>
                      </a:r>
                      <a:r>
                        <a:rPr lang="en-US" sz="2800" dirty="0">
                          <a:effectLst/>
                        </a:rPr>
                        <a:t>.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2235275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846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484784"/>
            <a:ext cx="878497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en-US" sz="32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Мобильді</a:t>
            </a:r>
            <a:r>
              <a:rPr lang="en-US" sz="3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банк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қосымшасы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бұл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банк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клиентіне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смартфон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арқылы 24/7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режимде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банк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қызметтерін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пайдалануға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мүмкіндік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беретін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арнайы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бағдарлама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r>
              <a:rPr lang="kk-KZ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en-US" sz="32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Мысалы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Kaspi.kz,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Halyk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Homebank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Jusan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Bank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CenterCredit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BCC.KZ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т.б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74857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260648"/>
            <a:ext cx="799288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ea typeface="Calibri" panose="020F0502020204030204" pitchFamily="34" charset="0"/>
              </a:rPr>
              <a:t>Мобильді</a:t>
            </a:r>
            <a:r>
              <a:rPr lang="ru-RU" sz="2400" b="1" dirty="0">
                <a:ea typeface="Calibri" panose="020F0502020204030204" pitchFamily="34" charset="0"/>
              </a:rPr>
              <a:t> банкинг арқылы не </a:t>
            </a:r>
            <a:r>
              <a:rPr lang="ru-RU" sz="2400" b="1" dirty="0" err="1">
                <a:ea typeface="Calibri" panose="020F0502020204030204" pitchFamily="34" charset="0"/>
              </a:rPr>
              <a:t>істеуге</a:t>
            </a:r>
            <a:r>
              <a:rPr lang="ru-RU" sz="2400" b="1" dirty="0">
                <a:ea typeface="Calibri" panose="020F0502020204030204" pitchFamily="34" charset="0"/>
              </a:rPr>
              <a:t> </a:t>
            </a:r>
            <a:r>
              <a:rPr lang="ru-RU" sz="2400" b="1" dirty="0" err="1">
                <a:ea typeface="Calibri" panose="020F0502020204030204" pitchFamily="34" charset="0"/>
              </a:rPr>
              <a:t>болады</a:t>
            </a:r>
            <a:r>
              <a:rPr lang="ru-RU" sz="2400" b="1" dirty="0" smtClean="0">
                <a:ea typeface="Calibri" panose="020F0502020204030204" pitchFamily="34" charset="0"/>
              </a:rPr>
              <a:t>?</a:t>
            </a:r>
          </a:p>
          <a:p>
            <a:pPr algn="ctr"/>
            <a:endParaRPr lang="en-US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9599547"/>
              </p:ext>
            </p:extLst>
          </p:nvPr>
        </p:nvGraphicFramePr>
        <p:xfrm>
          <a:off x="107504" y="836712"/>
          <a:ext cx="9036496" cy="54738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96981">
                  <a:extLst>
                    <a:ext uri="{9D8B030D-6E8A-4147-A177-3AD203B41FA5}">
                      <a16:colId xmlns:a16="http://schemas.microsoft.com/office/drawing/2014/main" val="1899400678"/>
                    </a:ext>
                  </a:extLst>
                </a:gridCol>
                <a:gridCol w="5339515">
                  <a:extLst>
                    <a:ext uri="{9D8B030D-6E8A-4147-A177-3AD203B41FA5}">
                      <a16:colId xmlns:a16="http://schemas.microsoft.com/office/drawing/2014/main" val="258463635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2400" dirty="0">
                          <a:effectLst/>
                        </a:rPr>
                        <a:t>Қызмет </a:t>
                      </a:r>
                      <a:r>
                        <a:rPr lang="en-US" sz="2400" dirty="0" err="1">
                          <a:effectLst/>
                        </a:rPr>
                        <a:t>түрі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2400">
                          <a:effectLst/>
                        </a:rPr>
                        <a:t>Мүмкіндіктері</a:t>
                      </a:r>
                      <a:endParaRPr lang="en-US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2796485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400" dirty="0" err="1">
                          <a:effectLst/>
                        </a:rPr>
                        <a:t>Шотты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басқару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400">
                          <a:effectLst/>
                        </a:rPr>
                        <a:t>Қалдықты көру, тарихын қарау</a:t>
                      </a:r>
                      <a:endParaRPr lang="en-US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4278695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400" dirty="0" err="1">
                          <a:effectLst/>
                        </a:rPr>
                        <a:t>Аударымдар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жасау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400">
                          <a:effectLst/>
                        </a:rPr>
                        <a:t>Өзге шоттарға, банктерге, жеке тұлғаларға ақша жіберу</a:t>
                      </a:r>
                      <a:endParaRPr lang="en-US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660886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400" dirty="0" err="1">
                          <a:effectLst/>
                        </a:rPr>
                        <a:t>Коммуналдық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төлемдер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2400">
                          <a:effectLst/>
                        </a:rPr>
                        <a:t>Су, жарық, газ, интернет, салық, айыппұлдар т.б.</a:t>
                      </a:r>
                      <a:endParaRPr lang="en-US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9430953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400" dirty="0" err="1">
                          <a:effectLst/>
                        </a:rPr>
                        <a:t>Несие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төлеу</a:t>
                      </a:r>
                      <a:r>
                        <a:rPr lang="en-US" sz="2400" dirty="0">
                          <a:effectLst/>
                        </a:rPr>
                        <a:t>/алу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400">
                          <a:effectLst/>
                        </a:rPr>
                        <a:t>Қарызды төлеу, несие рәсімдеу</a:t>
                      </a:r>
                      <a:endParaRPr lang="en-US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6432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400" dirty="0" err="1">
                          <a:effectLst/>
                        </a:rPr>
                        <a:t>Депозит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ашу</a:t>
                      </a:r>
                      <a:r>
                        <a:rPr lang="en-US" sz="2400" dirty="0">
                          <a:effectLst/>
                        </a:rPr>
                        <a:t>/</a:t>
                      </a:r>
                      <a:r>
                        <a:rPr lang="en-US" sz="2400" dirty="0" err="1">
                          <a:effectLst/>
                        </a:rPr>
                        <a:t>жабу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400">
                          <a:effectLst/>
                        </a:rPr>
                        <a:t>Онлайн түрде депозитпен жұмыс</a:t>
                      </a:r>
                      <a:endParaRPr lang="en-US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5599379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400">
                          <a:effectLst/>
                        </a:rPr>
                        <a:t>Картаға тапсырыс беру</a:t>
                      </a:r>
                      <a:endParaRPr lang="en-US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2400" dirty="0" err="1">
                          <a:effectLst/>
                        </a:rPr>
                        <a:t>Жаңа</a:t>
                      </a:r>
                      <a:r>
                        <a:rPr lang="ru-RU" sz="2400" dirty="0">
                          <a:effectLst/>
                        </a:rPr>
                        <a:t> </a:t>
                      </a:r>
                      <a:r>
                        <a:rPr lang="ru-RU" sz="2400" dirty="0" err="1">
                          <a:effectLst/>
                        </a:rPr>
                        <a:t>картаға</a:t>
                      </a:r>
                      <a:r>
                        <a:rPr lang="ru-RU" sz="2400" dirty="0">
                          <a:effectLst/>
                        </a:rPr>
                        <a:t> </a:t>
                      </a:r>
                      <a:r>
                        <a:rPr lang="ru-RU" sz="2400" dirty="0" err="1">
                          <a:effectLst/>
                        </a:rPr>
                        <a:t>өтініш</a:t>
                      </a:r>
                      <a:r>
                        <a:rPr lang="ru-RU" sz="2400" dirty="0">
                          <a:effectLst/>
                        </a:rPr>
                        <a:t> беру </a:t>
                      </a:r>
                      <a:r>
                        <a:rPr lang="ru-RU" sz="2400" dirty="0" err="1">
                          <a:effectLst/>
                        </a:rPr>
                        <a:t>немесе</a:t>
                      </a:r>
                      <a:r>
                        <a:rPr lang="ru-RU" sz="2400" dirty="0">
                          <a:effectLst/>
                        </a:rPr>
                        <a:t> бар </a:t>
                      </a:r>
                      <a:r>
                        <a:rPr lang="ru-RU" sz="2400" dirty="0" err="1">
                          <a:effectLst/>
                        </a:rPr>
                        <a:t>картаны</a:t>
                      </a:r>
                      <a:r>
                        <a:rPr lang="ru-RU" sz="2400" dirty="0">
                          <a:effectLst/>
                        </a:rPr>
                        <a:t> </a:t>
                      </a:r>
                      <a:r>
                        <a:rPr lang="ru-RU" sz="2400" dirty="0" err="1">
                          <a:effectLst/>
                        </a:rPr>
                        <a:t>басқару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2370368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400">
                          <a:effectLst/>
                        </a:rPr>
                        <a:t>QR төлем</a:t>
                      </a:r>
                      <a:endParaRPr lang="en-US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400" dirty="0" err="1">
                          <a:effectLst/>
                        </a:rPr>
                        <a:t>Дүкендерде</a:t>
                      </a:r>
                      <a:r>
                        <a:rPr lang="en-US" sz="2400" dirty="0">
                          <a:effectLst/>
                        </a:rPr>
                        <a:t> QR арқылы </a:t>
                      </a:r>
                      <a:r>
                        <a:rPr lang="en-US" sz="2400" dirty="0" err="1">
                          <a:effectLst/>
                        </a:rPr>
                        <a:t>төлеу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0409509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400">
                          <a:effectLst/>
                        </a:rPr>
                        <a:t>Кэшбэк, бонустар</a:t>
                      </a:r>
                      <a:endParaRPr lang="en-US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400" dirty="0" err="1">
                          <a:effectLst/>
                        </a:rPr>
                        <a:t>Сауда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жасағаны</a:t>
                      </a:r>
                      <a:r>
                        <a:rPr lang="en-US" sz="2400" dirty="0">
                          <a:effectLst/>
                        </a:rPr>
                        <a:t> үшін </a:t>
                      </a:r>
                      <a:r>
                        <a:rPr lang="en-US" sz="2400" dirty="0" err="1">
                          <a:effectLst/>
                        </a:rPr>
                        <a:t>ұпай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жинау</a:t>
                      </a:r>
                      <a:r>
                        <a:rPr lang="en-US" sz="2400" dirty="0">
                          <a:effectLst/>
                        </a:rPr>
                        <a:t>, </a:t>
                      </a:r>
                      <a:r>
                        <a:rPr lang="en-US" sz="2400" dirty="0" err="1">
                          <a:effectLst/>
                        </a:rPr>
                        <a:t>жеңілдіктер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пайдалану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9074606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400">
                          <a:effectLst/>
                        </a:rPr>
                        <a:t>Чат-бот, техқолдау</a:t>
                      </a:r>
                      <a:endParaRPr lang="en-US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400" dirty="0" err="1">
                          <a:effectLst/>
                        </a:rPr>
                        <a:t>Қолдау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қызметіне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хабарласу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7265684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2022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404664"/>
            <a:ext cx="8928992" cy="55436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kk-KZ" dirty="0" smtClean="0">
                <a:solidFill>
                  <a:srgbClr val="2E74B5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3200" b="1" dirty="0" err="1" smtClean="0">
                <a:solidFill>
                  <a:srgbClr val="7030A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Цифрлық</a:t>
            </a:r>
            <a:r>
              <a:rPr lang="en-US" sz="3200" b="1" dirty="0" smtClean="0">
                <a:solidFill>
                  <a:srgbClr val="7030A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банкингтің</a:t>
            </a:r>
            <a:r>
              <a:rPr lang="en-US" sz="3200" b="1" dirty="0">
                <a:solidFill>
                  <a:srgbClr val="7030A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артықшылықтары</a:t>
            </a:r>
            <a:endParaRPr lang="en-US" sz="3200" b="1" dirty="0">
              <a:solidFill>
                <a:srgbClr val="7030A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b="1" dirty="0" err="1">
                <a:solidFill>
                  <a:srgbClr val="C00000"/>
                </a:solidFill>
                <a:ea typeface="Times New Roman" panose="02020603050405020304" pitchFamily="18" charset="0"/>
              </a:rPr>
              <a:t>Артықшылықтары</a:t>
            </a:r>
            <a:r>
              <a:rPr lang="en-US" sz="3200" b="1" dirty="0">
                <a:solidFill>
                  <a:srgbClr val="C00000"/>
                </a:solidFill>
                <a:ea typeface="Times New Roman" panose="02020603050405020304" pitchFamily="18" charset="0"/>
              </a:rPr>
              <a:t>:</a:t>
            </a:r>
          </a:p>
          <a:p>
            <a:pPr lvl="0" algn="just">
              <a:buSzPts val="1000"/>
              <a:tabLst>
                <a:tab pos="457200" algn="l"/>
              </a:tabLst>
            </a:pPr>
            <a:r>
              <a:rPr lang="kk-KZ" sz="3200" b="1" dirty="0" smtClean="0">
                <a:ea typeface="Times New Roman" panose="02020603050405020304" pitchFamily="18" charset="0"/>
              </a:rPr>
              <a:t>- </a:t>
            </a:r>
            <a:r>
              <a:rPr lang="en-US" sz="3200" b="1" dirty="0" smtClean="0">
                <a:ea typeface="Times New Roman" panose="02020603050405020304" pitchFamily="18" charset="0"/>
              </a:rPr>
              <a:t>24/7 </a:t>
            </a:r>
            <a:r>
              <a:rPr lang="en-US" sz="3200" b="1" dirty="0" err="1">
                <a:ea typeface="Times New Roman" panose="02020603050405020304" pitchFamily="18" charset="0"/>
              </a:rPr>
              <a:t>қолжетімділік</a:t>
            </a:r>
            <a:r>
              <a:rPr lang="en-US" sz="3200" dirty="0">
                <a:ea typeface="Times New Roman" panose="02020603050405020304" pitchFamily="18" charset="0"/>
              </a:rPr>
              <a:t> – </a:t>
            </a:r>
            <a:r>
              <a:rPr lang="en-US" sz="3200" dirty="0" err="1">
                <a:ea typeface="Times New Roman" panose="02020603050405020304" pitchFamily="18" charset="0"/>
              </a:rPr>
              <a:t>күндіз</a:t>
            </a:r>
            <a:r>
              <a:rPr lang="en-US" sz="3200" dirty="0"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ea typeface="Times New Roman" panose="02020603050405020304" pitchFamily="18" charset="0"/>
              </a:rPr>
              <a:t>де</a:t>
            </a:r>
            <a:r>
              <a:rPr lang="en-US" sz="3200" dirty="0">
                <a:ea typeface="Times New Roman" panose="02020603050405020304" pitchFamily="18" charset="0"/>
              </a:rPr>
              <a:t>, </a:t>
            </a:r>
            <a:r>
              <a:rPr lang="en-US" sz="3200" dirty="0" err="1">
                <a:ea typeface="Times New Roman" panose="02020603050405020304" pitchFamily="18" charset="0"/>
              </a:rPr>
              <a:t>түнде</a:t>
            </a:r>
            <a:r>
              <a:rPr lang="en-US" sz="3200" dirty="0"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ea typeface="Times New Roman" panose="02020603050405020304" pitchFamily="18" charset="0"/>
              </a:rPr>
              <a:t>де</a:t>
            </a:r>
            <a:r>
              <a:rPr lang="en-US" sz="3200" dirty="0">
                <a:ea typeface="Times New Roman" panose="02020603050405020304" pitchFamily="18" charset="0"/>
              </a:rPr>
              <a:t>, </a:t>
            </a:r>
            <a:r>
              <a:rPr lang="en-US" sz="3200" dirty="0" err="1">
                <a:ea typeface="Times New Roman" panose="02020603050405020304" pitchFamily="18" charset="0"/>
              </a:rPr>
              <a:t>демалыс</a:t>
            </a:r>
            <a:r>
              <a:rPr lang="en-US" sz="3200" dirty="0"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ea typeface="Times New Roman" panose="02020603050405020304" pitchFamily="18" charset="0"/>
              </a:rPr>
              <a:t>күндері</a:t>
            </a:r>
            <a:r>
              <a:rPr lang="en-US" sz="3200" dirty="0"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ea typeface="Times New Roman" panose="02020603050405020304" pitchFamily="18" charset="0"/>
              </a:rPr>
              <a:t>де</a:t>
            </a:r>
            <a:r>
              <a:rPr lang="en-US" sz="3200" dirty="0">
                <a:ea typeface="Times New Roman" panose="02020603050405020304" pitchFamily="18" charset="0"/>
              </a:rPr>
              <a:t>.</a:t>
            </a:r>
          </a:p>
          <a:p>
            <a:pPr lvl="0" algn="just">
              <a:buSzPts val="1000"/>
              <a:tabLst>
                <a:tab pos="457200" algn="l"/>
              </a:tabLst>
            </a:pPr>
            <a:r>
              <a:rPr lang="kk-KZ" sz="3200" b="1" dirty="0" smtClean="0">
                <a:ea typeface="Times New Roman" panose="02020603050405020304" pitchFamily="18" charset="0"/>
              </a:rPr>
              <a:t>- </a:t>
            </a:r>
            <a:r>
              <a:rPr lang="en-US" sz="3200" b="1" dirty="0" err="1" smtClean="0">
                <a:ea typeface="Times New Roman" panose="02020603050405020304" pitchFamily="18" charset="0"/>
              </a:rPr>
              <a:t>Уақыт</a:t>
            </a:r>
            <a:r>
              <a:rPr lang="en-US" sz="3200" b="1" dirty="0" smtClean="0">
                <a:ea typeface="Times New Roman" panose="02020603050405020304" pitchFamily="18" charset="0"/>
              </a:rPr>
              <a:t> </a:t>
            </a:r>
            <a:r>
              <a:rPr lang="en-US" sz="3200" b="1" dirty="0" err="1">
                <a:ea typeface="Times New Roman" panose="02020603050405020304" pitchFamily="18" charset="0"/>
              </a:rPr>
              <a:t>үнемдеу</a:t>
            </a:r>
            <a:r>
              <a:rPr lang="en-US" sz="3200" dirty="0">
                <a:ea typeface="Times New Roman" panose="02020603050405020304" pitchFamily="18" charset="0"/>
              </a:rPr>
              <a:t> – </a:t>
            </a:r>
            <a:r>
              <a:rPr lang="en-US" sz="3200" dirty="0" err="1">
                <a:ea typeface="Times New Roman" panose="02020603050405020304" pitchFamily="18" charset="0"/>
              </a:rPr>
              <a:t>банкке</a:t>
            </a:r>
            <a:r>
              <a:rPr lang="en-US" sz="3200" dirty="0"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ea typeface="Times New Roman" panose="02020603050405020304" pitchFamily="18" charset="0"/>
              </a:rPr>
              <a:t>барудың</a:t>
            </a:r>
            <a:r>
              <a:rPr lang="en-US" sz="3200" dirty="0"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ea typeface="Times New Roman" panose="02020603050405020304" pitchFamily="18" charset="0"/>
              </a:rPr>
              <a:t>қажеті</a:t>
            </a:r>
            <a:r>
              <a:rPr lang="en-US" sz="3200" dirty="0"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ea typeface="Times New Roman" panose="02020603050405020304" pitchFamily="18" charset="0"/>
              </a:rPr>
              <a:t>жоқ</a:t>
            </a:r>
            <a:r>
              <a:rPr lang="en-US" sz="3200" dirty="0">
                <a:ea typeface="Times New Roman" panose="02020603050405020304" pitchFamily="18" charset="0"/>
              </a:rPr>
              <a:t>.</a:t>
            </a:r>
          </a:p>
          <a:p>
            <a:pPr lvl="0" algn="just">
              <a:buSzPts val="1000"/>
              <a:tabLst>
                <a:tab pos="457200" algn="l"/>
              </a:tabLst>
            </a:pPr>
            <a:r>
              <a:rPr lang="ru-RU" sz="3200" b="1" dirty="0" smtClean="0">
                <a:ea typeface="Times New Roman" panose="02020603050405020304" pitchFamily="18" charset="0"/>
              </a:rPr>
              <a:t>- </a:t>
            </a:r>
            <a:r>
              <a:rPr lang="ru-RU" sz="3200" b="1" dirty="0" err="1" smtClean="0">
                <a:ea typeface="Times New Roman" panose="02020603050405020304" pitchFamily="18" charset="0"/>
              </a:rPr>
              <a:t>Жылдамдық</a:t>
            </a:r>
            <a:r>
              <a:rPr lang="ru-RU" sz="3200" dirty="0" smtClean="0">
                <a:ea typeface="Times New Roman" panose="02020603050405020304" pitchFamily="18" charset="0"/>
              </a:rPr>
              <a:t> </a:t>
            </a:r>
            <a:r>
              <a:rPr lang="ru-RU" sz="3200" dirty="0">
                <a:ea typeface="Times New Roman" panose="02020603050405020304" pitchFamily="18" charset="0"/>
              </a:rPr>
              <a:t>– </a:t>
            </a:r>
            <a:r>
              <a:rPr lang="ru-RU" sz="3200" dirty="0" err="1">
                <a:ea typeface="Times New Roman" panose="02020603050405020304" pitchFamily="18" charset="0"/>
              </a:rPr>
              <a:t>операциялар</a:t>
            </a:r>
            <a:r>
              <a:rPr lang="ru-RU" sz="3200" dirty="0"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a typeface="Times New Roman" panose="02020603050405020304" pitchFamily="18" charset="0"/>
              </a:rPr>
              <a:t>бірнеше</a:t>
            </a:r>
            <a:r>
              <a:rPr lang="ru-RU" sz="3200" dirty="0"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a typeface="Times New Roman" panose="02020603050405020304" pitchFamily="18" charset="0"/>
              </a:rPr>
              <a:t>секундта</a:t>
            </a:r>
            <a:r>
              <a:rPr lang="ru-RU" sz="3200" dirty="0"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a typeface="Times New Roman" panose="02020603050405020304" pitchFamily="18" charset="0"/>
              </a:rPr>
              <a:t>орындалады</a:t>
            </a:r>
            <a:r>
              <a:rPr lang="ru-RU" sz="3200" dirty="0">
                <a:ea typeface="Times New Roman" panose="02020603050405020304" pitchFamily="18" charset="0"/>
              </a:rPr>
              <a:t>.</a:t>
            </a:r>
            <a:endParaRPr lang="en-US" sz="3200" dirty="0">
              <a:ea typeface="Times New Roman" panose="02020603050405020304" pitchFamily="18" charset="0"/>
            </a:endParaRPr>
          </a:p>
          <a:p>
            <a:pPr lvl="0" algn="just">
              <a:buSzPts val="1000"/>
              <a:tabLst>
                <a:tab pos="457200" algn="l"/>
              </a:tabLst>
            </a:pPr>
            <a:r>
              <a:rPr lang="ru-RU" sz="3200" b="1" dirty="0" smtClean="0">
                <a:ea typeface="Times New Roman" panose="02020603050405020304" pitchFamily="18" charset="0"/>
              </a:rPr>
              <a:t>- </a:t>
            </a:r>
            <a:r>
              <a:rPr lang="ru-RU" sz="3200" b="1" dirty="0" err="1" smtClean="0">
                <a:ea typeface="Times New Roman" panose="02020603050405020304" pitchFamily="18" charset="0"/>
              </a:rPr>
              <a:t>Төмен</a:t>
            </a:r>
            <a:r>
              <a:rPr lang="ru-RU" sz="3200" b="1" dirty="0" smtClean="0">
                <a:ea typeface="Times New Roman" panose="02020603050405020304" pitchFamily="18" charset="0"/>
              </a:rPr>
              <a:t> </a:t>
            </a:r>
            <a:r>
              <a:rPr lang="ru-RU" sz="3200" b="1" dirty="0" err="1">
                <a:ea typeface="Times New Roman" panose="02020603050405020304" pitchFamily="18" charset="0"/>
              </a:rPr>
              <a:t>комиссиялар</a:t>
            </a:r>
            <a:r>
              <a:rPr lang="ru-RU" sz="3200" dirty="0">
                <a:ea typeface="Times New Roman" panose="02020603050405020304" pitchFamily="18" charset="0"/>
              </a:rPr>
              <a:t> – </a:t>
            </a:r>
            <a:r>
              <a:rPr lang="ru-RU" sz="3200" dirty="0" err="1">
                <a:ea typeface="Times New Roman" panose="02020603050405020304" pitchFamily="18" charset="0"/>
              </a:rPr>
              <a:t>кей</a:t>
            </a:r>
            <a:r>
              <a:rPr lang="ru-RU" sz="3200" dirty="0"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a typeface="Times New Roman" panose="02020603050405020304" pitchFamily="18" charset="0"/>
              </a:rPr>
              <a:t>операцияларда</a:t>
            </a:r>
            <a:r>
              <a:rPr lang="ru-RU" sz="3200" dirty="0">
                <a:ea typeface="Times New Roman" panose="02020603050405020304" pitchFamily="18" charset="0"/>
              </a:rPr>
              <a:t> комиссия </a:t>
            </a:r>
            <a:r>
              <a:rPr lang="ru-RU" sz="3200" dirty="0" err="1">
                <a:ea typeface="Times New Roman" panose="02020603050405020304" pitchFamily="18" charset="0"/>
              </a:rPr>
              <a:t>мүлде</a:t>
            </a:r>
            <a:r>
              <a:rPr lang="ru-RU" sz="3200" dirty="0"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a typeface="Times New Roman" panose="02020603050405020304" pitchFamily="18" charset="0"/>
              </a:rPr>
              <a:t>алынбайды</a:t>
            </a:r>
            <a:r>
              <a:rPr lang="ru-RU" sz="3200" dirty="0">
                <a:ea typeface="Times New Roman" panose="02020603050405020304" pitchFamily="18" charset="0"/>
              </a:rPr>
              <a:t>.</a:t>
            </a:r>
            <a:endParaRPr lang="en-US" sz="3200" dirty="0">
              <a:ea typeface="Times New Roman" panose="02020603050405020304" pitchFamily="18" charset="0"/>
            </a:endParaRPr>
          </a:p>
          <a:p>
            <a:pPr lvl="0" algn="just">
              <a:buSzPts val="1000"/>
              <a:tabLst>
                <a:tab pos="457200" algn="l"/>
              </a:tabLst>
            </a:pPr>
            <a:r>
              <a:rPr lang="ru-RU" sz="3200" b="1" dirty="0" smtClean="0">
                <a:ea typeface="Times New Roman" panose="02020603050405020304" pitchFamily="18" charset="0"/>
              </a:rPr>
              <a:t>- </a:t>
            </a:r>
            <a:r>
              <a:rPr lang="ru-RU" sz="3200" b="1" dirty="0" err="1" smtClean="0">
                <a:ea typeface="Times New Roman" panose="02020603050405020304" pitchFamily="18" charset="0"/>
              </a:rPr>
              <a:t>Қауіпсіздік</a:t>
            </a:r>
            <a:r>
              <a:rPr lang="ru-RU" sz="3200" dirty="0" smtClean="0">
                <a:ea typeface="Times New Roman" panose="02020603050405020304" pitchFamily="18" charset="0"/>
              </a:rPr>
              <a:t> </a:t>
            </a:r>
            <a:r>
              <a:rPr lang="ru-RU" sz="3200" dirty="0">
                <a:ea typeface="Times New Roman" panose="02020603050405020304" pitchFamily="18" charset="0"/>
              </a:rPr>
              <a:t>– биометрия, </a:t>
            </a:r>
            <a:r>
              <a:rPr lang="en-US" sz="3200" dirty="0">
                <a:ea typeface="Times New Roman" panose="02020603050405020304" pitchFamily="18" charset="0"/>
              </a:rPr>
              <a:t>SMS</a:t>
            </a:r>
            <a:r>
              <a:rPr lang="ru-RU" sz="3200" dirty="0">
                <a:ea typeface="Times New Roman" panose="02020603050405020304" pitchFamily="18" charset="0"/>
              </a:rPr>
              <a:t>-код, </a:t>
            </a:r>
            <a:r>
              <a:rPr lang="en-US" sz="3200" dirty="0">
                <a:ea typeface="Times New Roman" panose="02020603050405020304" pitchFamily="18" charset="0"/>
              </a:rPr>
              <a:t>QR</a:t>
            </a:r>
            <a:r>
              <a:rPr lang="ru-RU" sz="3200" dirty="0">
                <a:ea typeface="Times New Roman" panose="02020603050405020304" pitchFamily="18" charset="0"/>
              </a:rPr>
              <a:t>-код, </a:t>
            </a:r>
            <a:r>
              <a:rPr lang="en-US" sz="3200" dirty="0">
                <a:ea typeface="Times New Roman" panose="02020603050405020304" pitchFamily="18" charset="0"/>
              </a:rPr>
              <a:t>Face ID</a:t>
            </a:r>
            <a:r>
              <a:rPr lang="ru-RU" sz="3200" dirty="0">
                <a:ea typeface="Times New Roman" panose="02020603050405020304" pitchFamily="18" charset="0"/>
              </a:rPr>
              <a:t> арқылы </a:t>
            </a:r>
            <a:r>
              <a:rPr lang="ru-RU" sz="3200" dirty="0" err="1">
                <a:ea typeface="Times New Roman" panose="02020603050405020304" pitchFamily="18" charset="0"/>
              </a:rPr>
              <a:t>қорғалған</a:t>
            </a:r>
            <a:r>
              <a:rPr lang="ru-RU" sz="3200" dirty="0">
                <a:ea typeface="Times New Roman" panose="02020603050405020304" pitchFamily="18" charset="0"/>
              </a:rPr>
              <a:t>.</a:t>
            </a:r>
            <a:endParaRPr lang="en-US" sz="3200" dirty="0"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1429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528" y="548680"/>
            <a:ext cx="8928992" cy="55436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ru-RU" sz="3200" b="1" dirty="0" err="1">
                <a:solidFill>
                  <a:srgbClr val="7030A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Қауіпсіздік</a:t>
            </a:r>
            <a:r>
              <a:rPr lang="ru-RU" sz="3200" b="1" dirty="0">
                <a:solidFill>
                  <a:srgbClr val="7030A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7030A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ережелері</a:t>
            </a:r>
            <a:endParaRPr lang="en-US" sz="3200" b="1" dirty="0">
              <a:solidFill>
                <a:srgbClr val="7030A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3200" dirty="0" smtClean="0">
                <a:ea typeface="Times New Roman" panose="02020603050405020304" pitchFamily="18" charset="0"/>
              </a:rPr>
              <a:t>	</a:t>
            </a:r>
            <a:r>
              <a:rPr lang="ru-RU" sz="3200" dirty="0" err="1" smtClean="0">
                <a:ea typeface="Times New Roman" panose="02020603050405020304" pitchFamily="18" charset="0"/>
              </a:rPr>
              <a:t>Цифрлық</a:t>
            </a:r>
            <a:r>
              <a:rPr lang="ru-RU" sz="3200" dirty="0" smtClean="0">
                <a:ea typeface="Times New Roman" panose="02020603050405020304" pitchFamily="18" charset="0"/>
              </a:rPr>
              <a:t> </a:t>
            </a:r>
            <a:r>
              <a:rPr lang="ru-RU" sz="3200" dirty="0">
                <a:ea typeface="Times New Roman" panose="02020603050405020304" pitchFamily="18" charset="0"/>
              </a:rPr>
              <a:t>банкинг </a:t>
            </a:r>
            <a:r>
              <a:rPr lang="ru-RU" sz="3200" dirty="0" err="1">
                <a:ea typeface="Times New Roman" panose="02020603050405020304" pitchFamily="18" charset="0"/>
              </a:rPr>
              <a:t>қауіпсіз</a:t>
            </a:r>
            <a:r>
              <a:rPr lang="ru-RU" sz="3200" dirty="0"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a typeface="Times New Roman" panose="02020603050405020304" pitchFamily="18" charset="0"/>
              </a:rPr>
              <a:t>болса</a:t>
            </a:r>
            <a:r>
              <a:rPr lang="ru-RU" sz="3200" dirty="0">
                <a:ea typeface="Times New Roman" panose="02020603050405020304" pitchFamily="18" charset="0"/>
              </a:rPr>
              <a:t> да, </a:t>
            </a:r>
            <a:r>
              <a:rPr lang="ru-RU" sz="3200" dirty="0" err="1">
                <a:ea typeface="Times New Roman" panose="02020603050405020304" pitchFamily="18" charset="0"/>
              </a:rPr>
              <a:t>пайдаланушы</a:t>
            </a:r>
            <a:r>
              <a:rPr lang="ru-RU" sz="3200" dirty="0"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a typeface="Times New Roman" panose="02020603050405020304" pitchFamily="18" charset="0"/>
              </a:rPr>
              <a:t>мына</a:t>
            </a:r>
            <a:r>
              <a:rPr lang="ru-RU" sz="3200" dirty="0"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a typeface="Times New Roman" panose="02020603050405020304" pitchFamily="18" charset="0"/>
              </a:rPr>
              <a:t>ережелерді</a:t>
            </a:r>
            <a:r>
              <a:rPr lang="ru-RU" sz="3200" dirty="0"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a typeface="Times New Roman" panose="02020603050405020304" pitchFamily="18" charset="0"/>
              </a:rPr>
              <a:t>ұстануы</a:t>
            </a:r>
            <a:r>
              <a:rPr lang="ru-RU" sz="3200" dirty="0"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a typeface="Times New Roman" panose="02020603050405020304" pitchFamily="18" charset="0"/>
              </a:rPr>
              <a:t>тиіс</a:t>
            </a:r>
            <a:r>
              <a:rPr lang="ru-RU" sz="3200" dirty="0">
                <a:ea typeface="Times New Roman" panose="02020603050405020304" pitchFamily="18" charset="0"/>
              </a:rPr>
              <a:t>:</a:t>
            </a:r>
            <a:endParaRPr lang="en-US" sz="3200" dirty="0">
              <a:ea typeface="Times New Roman" panose="02020603050405020304" pitchFamily="18" charset="0"/>
            </a:endParaRPr>
          </a:p>
          <a:p>
            <a:pPr lvl="0" algn="just">
              <a:buSzPts val="1000"/>
              <a:tabLst>
                <a:tab pos="457200" algn="l"/>
              </a:tabLst>
            </a:pPr>
            <a:r>
              <a:rPr lang="ru-RU" sz="3200" b="1" dirty="0" smtClean="0">
                <a:ea typeface="Times New Roman" panose="02020603050405020304" pitchFamily="18" charset="0"/>
              </a:rPr>
              <a:t>- Жеке </a:t>
            </a:r>
            <a:r>
              <a:rPr lang="ru-RU" sz="3200" b="1" dirty="0" err="1">
                <a:ea typeface="Times New Roman" panose="02020603050405020304" pitchFamily="18" charset="0"/>
              </a:rPr>
              <a:t>деректерді</a:t>
            </a:r>
            <a:r>
              <a:rPr lang="ru-RU" sz="3200" b="1" dirty="0">
                <a:ea typeface="Times New Roman" panose="02020603050405020304" pitchFamily="18" charset="0"/>
              </a:rPr>
              <a:t> </a:t>
            </a:r>
            <a:r>
              <a:rPr lang="ru-RU" sz="3200" b="1" dirty="0" err="1">
                <a:ea typeface="Times New Roman" panose="02020603050405020304" pitchFamily="18" charset="0"/>
              </a:rPr>
              <a:t>жарияламаңыз</a:t>
            </a:r>
            <a:r>
              <a:rPr lang="ru-RU" sz="3200" dirty="0">
                <a:ea typeface="Times New Roman" panose="02020603050405020304" pitchFamily="18" charset="0"/>
              </a:rPr>
              <a:t> (</a:t>
            </a:r>
            <a:r>
              <a:rPr lang="en-US" sz="3200" dirty="0">
                <a:ea typeface="Times New Roman" panose="02020603050405020304" pitchFamily="18" charset="0"/>
              </a:rPr>
              <a:t>PIN</a:t>
            </a:r>
            <a:r>
              <a:rPr lang="ru-RU" sz="3200" dirty="0">
                <a:ea typeface="Times New Roman" panose="02020603050405020304" pitchFamily="18" charset="0"/>
              </a:rPr>
              <a:t>-код, </a:t>
            </a:r>
            <a:r>
              <a:rPr lang="en-US" sz="3200" dirty="0">
                <a:ea typeface="Times New Roman" panose="02020603050405020304" pitchFamily="18" charset="0"/>
              </a:rPr>
              <a:t>SMS</a:t>
            </a:r>
            <a:r>
              <a:rPr lang="ru-RU" sz="3200" dirty="0">
                <a:ea typeface="Times New Roman" panose="02020603050405020304" pitchFamily="18" charset="0"/>
              </a:rPr>
              <a:t>-код, </a:t>
            </a:r>
            <a:r>
              <a:rPr lang="ru-RU" sz="3200" dirty="0" err="1">
                <a:ea typeface="Times New Roman" panose="02020603050405020304" pitchFamily="18" charset="0"/>
              </a:rPr>
              <a:t>құпия</a:t>
            </a:r>
            <a:r>
              <a:rPr lang="ru-RU" sz="3200" dirty="0"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a typeface="Times New Roman" panose="02020603050405020304" pitchFamily="18" charset="0"/>
              </a:rPr>
              <a:t>сөз</a:t>
            </a:r>
            <a:r>
              <a:rPr lang="ru-RU" sz="3200" dirty="0">
                <a:ea typeface="Times New Roman" panose="02020603050405020304" pitchFamily="18" charset="0"/>
              </a:rPr>
              <a:t>).</a:t>
            </a:r>
            <a:endParaRPr lang="en-US" sz="3200" dirty="0">
              <a:ea typeface="Times New Roman" panose="02020603050405020304" pitchFamily="18" charset="0"/>
            </a:endParaRPr>
          </a:p>
          <a:p>
            <a:pPr lvl="0" algn="just">
              <a:buSzPts val="1000"/>
              <a:tabLst>
                <a:tab pos="457200" algn="l"/>
              </a:tabLst>
            </a:pPr>
            <a:r>
              <a:rPr lang="ru-RU" sz="3200" b="1" dirty="0" smtClean="0">
                <a:ea typeface="Times New Roman" panose="02020603050405020304" pitchFamily="18" charset="0"/>
              </a:rPr>
              <a:t>- Тек </a:t>
            </a:r>
            <a:r>
              <a:rPr lang="ru-RU" sz="3200" b="1" dirty="0" err="1">
                <a:ea typeface="Times New Roman" panose="02020603050405020304" pitchFamily="18" charset="0"/>
              </a:rPr>
              <a:t>ресми</a:t>
            </a:r>
            <a:r>
              <a:rPr lang="ru-RU" sz="3200" b="1" dirty="0">
                <a:ea typeface="Times New Roman" panose="02020603050405020304" pitchFamily="18" charset="0"/>
              </a:rPr>
              <a:t> </a:t>
            </a:r>
            <a:r>
              <a:rPr lang="ru-RU" sz="3200" b="1" dirty="0" err="1">
                <a:ea typeface="Times New Roman" panose="02020603050405020304" pitchFamily="18" charset="0"/>
              </a:rPr>
              <a:t>қосымшаларды</a:t>
            </a:r>
            <a:r>
              <a:rPr lang="ru-RU" sz="3200" b="1" dirty="0">
                <a:ea typeface="Times New Roman" panose="02020603050405020304" pitchFamily="18" charset="0"/>
              </a:rPr>
              <a:t> </a:t>
            </a:r>
            <a:r>
              <a:rPr lang="ru-RU" sz="3200" b="1" dirty="0" err="1">
                <a:ea typeface="Times New Roman" panose="02020603050405020304" pitchFamily="18" charset="0"/>
              </a:rPr>
              <a:t>жүктеңіз</a:t>
            </a:r>
            <a:r>
              <a:rPr lang="ru-RU" sz="3200" dirty="0">
                <a:ea typeface="Times New Roman" panose="02020603050405020304" pitchFamily="18" charset="0"/>
              </a:rPr>
              <a:t> (</a:t>
            </a:r>
            <a:r>
              <a:rPr lang="en-US" sz="3200" dirty="0">
                <a:ea typeface="Times New Roman" panose="02020603050405020304" pitchFamily="18" charset="0"/>
              </a:rPr>
              <a:t>App Store</a:t>
            </a:r>
            <a:r>
              <a:rPr lang="ru-RU" sz="3200" dirty="0">
                <a:ea typeface="Times New Roman" panose="02020603050405020304" pitchFamily="18" charset="0"/>
              </a:rPr>
              <a:t>, </a:t>
            </a:r>
            <a:r>
              <a:rPr lang="en-US" sz="3200" dirty="0">
                <a:ea typeface="Times New Roman" panose="02020603050405020304" pitchFamily="18" charset="0"/>
              </a:rPr>
              <a:t>Play Market</a:t>
            </a:r>
            <a:r>
              <a:rPr lang="ru-RU" sz="3200" dirty="0">
                <a:ea typeface="Times New Roman" panose="02020603050405020304" pitchFamily="18" charset="0"/>
              </a:rPr>
              <a:t>).</a:t>
            </a:r>
            <a:endParaRPr lang="en-US" sz="3200" dirty="0">
              <a:ea typeface="Times New Roman" panose="02020603050405020304" pitchFamily="18" charset="0"/>
            </a:endParaRPr>
          </a:p>
          <a:p>
            <a:pPr lvl="0" algn="just">
              <a:buSzPts val="1000"/>
              <a:tabLst>
                <a:tab pos="457200" algn="l"/>
              </a:tabLst>
            </a:pPr>
            <a:r>
              <a:rPr lang="ru-RU" sz="3200" b="1" dirty="0" smtClean="0">
                <a:ea typeface="Times New Roman" panose="02020603050405020304" pitchFamily="18" charset="0"/>
              </a:rPr>
              <a:t>- </a:t>
            </a:r>
            <a:r>
              <a:rPr lang="ru-RU" sz="3200" b="1" dirty="0" err="1" smtClean="0">
                <a:ea typeface="Times New Roman" panose="02020603050405020304" pitchFamily="18" charset="0"/>
              </a:rPr>
              <a:t>Желіге</a:t>
            </a:r>
            <a:r>
              <a:rPr lang="ru-RU" sz="3200" b="1" dirty="0" smtClean="0">
                <a:ea typeface="Times New Roman" panose="02020603050405020304" pitchFamily="18" charset="0"/>
              </a:rPr>
              <a:t> </a:t>
            </a:r>
            <a:r>
              <a:rPr lang="ru-RU" sz="3200" b="1" dirty="0" err="1">
                <a:ea typeface="Times New Roman" panose="02020603050405020304" pitchFamily="18" charset="0"/>
              </a:rPr>
              <a:t>қосылғанда</a:t>
            </a:r>
            <a:r>
              <a:rPr lang="ru-RU" sz="3200" b="1" dirty="0">
                <a:ea typeface="Times New Roman" panose="02020603050405020304" pitchFamily="18" charset="0"/>
              </a:rPr>
              <a:t> </a:t>
            </a:r>
            <a:r>
              <a:rPr lang="ru-RU" sz="3200" b="1" dirty="0" err="1">
                <a:ea typeface="Times New Roman" panose="02020603050405020304" pitchFamily="18" charset="0"/>
              </a:rPr>
              <a:t>сақ</a:t>
            </a:r>
            <a:r>
              <a:rPr lang="ru-RU" sz="3200" b="1" dirty="0">
                <a:ea typeface="Times New Roman" panose="02020603050405020304" pitchFamily="18" charset="0"/>
              </a:rPr>
              <a:t> </a:t>
            </a:r>
            <a:r>
              <a:rPr lang="ru-RU" sz="3200" b="1" dirty="0" err="1">
                <a:ea typeface="Times New Roman" panose="02020603050405020304" pitchFamily="18" charset="0"/>
              </a:rPr>
              <a:t>болыңыз</a:t>
            </a:r>
            <a:r>
              <a:rPr lang="ru-RU" sz="3200" dirty="0">
                <a:ea typeface="Times New Roman" panose="02020603050405020304" pitchFamily="18" charset="0"/>
              </a:rPr>
              <a:t> (</a:t>
            </a:r>
            <a:r>
              <a:rPr lang="ru-RU" sz="3200" dirty="0" err="1">
                <a:ea typeface="Times New Roman" panose="02020603050405020304" pitchFamily="18" charset="0"/>
              </a:rPr>
              <a:t>қоғамдық</a:t>
            </a:r>
            <a:r>
              <a:rPr lang="ru-RU" sz="3200" dirty="0">
                <a:ea typeface="Times New Roman" panose="02020603050405020304" pitchFamily="18" charset="0"/>
              </a:rPr>
              <a:t> </a:t>
            </a:r>
            <a:r>
              <a:rPr lang="en-US" sz="3200" dirty="0">
                <a:ea typeface="Times New Roman" panose="02020603050405020304" pitchFamily="18" charset="0"/>
              </a:rPr>
              <a:t>Wi</a:t>
            </a:r>
            <a:r>
              <a:rPr lang="ru-RU" sz="3200" dirty="0">
                <a:ea typeface="Times New Roman" panose="02020603050405020304" pitchFamily="18" charset="0"/>
              </a:rPr>
              <a:t>-</a:t>
            </a:r>
            <a:r>
              <a:rPr lang="en-US" sz="3200" dirty="0">
                <a:ea typeface="Times New Roman" panose="02020603050405020304" pitchFamily="18" charset="0"/>
              </a:rPr>
              <a:t>Fi</a:t>
            </a:r>
            <a:r>
              <a:rPr lang="ru-RU" sz="3200" dirty="0">
                <a:ea typeface="Times New Roman" panose="02020603050405020304" pitchFamily="18" charset="0"/>
              </a:rPr>
              <a:t> арқылы </a:t>
            </a:r>
            <a:r>
              <a:rPr lang="ru-RU" sz="3200" dirty="0" err="1">
                <a:ea typeface="Times New Roman" panose="02020603050405020304" pitchFamily="18" charset="0"/>
              </a:rPr>
              <a:t>кіруден</a:t>
            </a:r>
            <a:r>
              <a:rPr lang="ru-RU" sz="3200" dirty="0"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a typeface="Times New Roman" panose="02020603050405020304" pitchFamily="18" charset="0"/>
              </a:rPr>
              <a:t>аулақ</a:t>
            </a:r>
            <a:r>
              <a:rPr lang="ru-RU" sz="3200" dirty="0"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a typeface="Times New Roman" panose="02020603050405020304" pitchFamily="18" charset="0"/>
              </a:rPr>
              <a:t>болыңыз</a:t>
            </a:r>
            <a:r>
              <a:rPr lang="ru-RU" sz="3200" dirty="0">
                <a:ea typeface="Times New Roman" panose="02020603050405020304" pitchFamily="18" charset="0"/>
              </a:rPr>
              <a:t>).</a:t>
            </a:r>
            <a:endParaRPr lang="en-US" sz="3200" dirty="0">
              <a:ea typeface="Times New Roman" panose="02020603050405020304" pitchFamily="18" charset="0"/>
            </a:endParaRPr>
          </a:p>
          <a:p>
            <a:pPr lvl="0" algn="just">
              <a:buSzPts val="1000"/>
              <a:tabLst>
                <a:tab pos="457200" algn="l"/>
              </a:tabLst>
            </a:pPr>
            <a:r>
              <a:rPr lang="ru-RU" sz="3200" b="1" dirty="0" smtClean="0">
                <a:ea typeface="Times New Roman" panose="02020603050405020304" pitchFamily="18" charset="0"/>
              </a:rPr>
              <a:t>- Телефон </a:t>
            </a:r>
            <a:r>
              <a:rPr lang="ru-RU" sz="3200" b="1" dirty="0" err="1">
                <a:ea typeface="Times New Roman" panose="02020603050405020304" pitchFamily="18" charset="0"/>
              </a:rPr>
              <a:t>жоғалған</a:t>
            </a:r>
            <a:r>
              <a:rPr lang="ru-RU" sz="3200" b="1" dirty="0">
                <a:ea typeface="Times New Roman" panose="02020603050405020304" pitchFamily="18" charset="0"/>
              </a:rPr>
              <a:t> </a:t>
            </a:r>
            <a:r>
              <a:rPr lang="ru-RU" sz="3200" b="1" dirty="0" err="1">
                <a:ea typeface="Times New Roman" panose="02020603050405020304" pitchFamily="18" charset="0"/>
              </a:rPr>
              <a:t>жағдайда</a:t>
            </a:r>
            <a:r>
              <a:rPr lang="ru-RU" sz="3200" dirty="0">
                <a:ea typeface="Times New Roman" panose="02020603050405020304" pitchFamily="18" charset="0"/>
              </a:rPr>
              <a:t> – </a:t>
            </a:r>
            <a:r>
              <a:rPr lang="ru-RU" sz="3200" dirty="0" err="1">
                <a:ea typeface="Times New Roman" panose="02020603050405020304" pitchFamily="18" charset="0"/>
              </a:rPr>
              <a:t>банкпен</a:t>
            </a:r>
            <a:r>
              <a:rPr lang="ru-RU" sz="3200" dirty="0"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a typeface="Times New Roman" panose="02020603050405020304" pitchFamily="18" charset="0"/>
              </a:rPr>
              <a:t>дереу</a:t>
            </a:r>
            <a:r>
              <a:rPr lang="ru-RU" sz="3200" dirty="0"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a typeface="Times New Roman" panose="02020603050405020304" pitchFamily="18" charset="0"/>
              </a:rPr>
              <a:t>байланысып</a:t>
            </a:r>
            <a:r>
              <a:rPr lang="ru-RU" sz="3200" dirty="0">
                <a:ea typeface="Times New Roman" panose="02020603050405020304" pitchFamily="18" charset="0"/>
              </a:rPr>
              <a:t>, </a:t>
            </a:r>
            <a:r>
              <a:rPr lang="ru-RU" sz="3200" dirty="0" err="1">
                <a:ea typeface="Times New Roman" panose="02020603050405020304" pitchFamily="18" charset="0"/>
              </a:rPr>
              <a:t>шотты</a:t>
            </a:r>
            <a:r>
              <a:rPr lang="ru-RU" sz="3200" dirty="0"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a typeface="Times New Roman" panose="02020603050405020304" pitchFamily="18" charset="0"/>
              </a:rPr>
              <a:t>бұғаттаңыз</a:t>
            </a:r>
            <a:r>
              <a:rPr lang="ru-RU" sz="3200" dirty="0">
                <a:ea typeface="Times New Roman" panose="02020603050405020304" pitchFamily="18" charset="0"/>
              </a:rPr>
              <a:t>.</a:t>
            </a:r>
            <a:endParaRPr lang="en-US" sz="3200" dirty="0"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8344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496" y="306073"/>
            <a:ext cx="91085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>
                <a:ea typeface="Calibri" panose="020F0502020204030204" pitchFamily="34" charset="0"/>
              </a:rPr>
              <a:t>Қазақстандағы</a:t>
            </a:r>
            <a:r>
              <a:rPr lang="en-US" sz="2800" b="1" dirty="0">
                <a:ea typeface="Calibri" panose="020F0502020204030204" pitchFamily="34" charset="0"/>
              </a:rPr>
              <a:t> </a:t>
            </a:r>
            <a:r>
              <a:rPr lang="en-US" sz="2800" b="1" dirty="0" err="1">
                <a:ea typeface="Calibri" panose="020F0502020204030204" pitchFamily="34" charset="0"/>
              </a:rPr>
              <a:t>танымал</a:t>
            </a:r>
            <a:r>
              <a:rPr lang="en-US" sz="2800" b="1" dirty="0">
                <a:ea typeface="Calibri" panose="020F0502020204030204" pitchFamily="34" charset="0"/>
              </a:rPr>
              <a:t> </a:t>
            </a:r>
            <a:r>
              <a:rPr lang="en-US" sz="2800" b="1" dirty="0" err="1">
                <a:ea typeface="Calibri" panose="020F0502020204030204" pitchFamily="34" charset="0"/>
              </a:rPr>
              <a:t>мобильді</a:t>
            </a:r>
            <a:r>
              <a:rPr lang="en-US" sz="2800" b="1" dirty="0">
                <a:ea typeface="Calibri" panose="020F0502020204030204" pitchFamily="34" charset="0"/>
              </a:rPr>
              <a:t> </a:t>
            </a:r>
            <a:r>
              <a:rPr lang="en-US" sz="2800" b="1" dirty="0" err="1">
                <a:ea typeface="Calibri" panose="020F0502020204030204" pitchFamily="34" charset="0"/>
              </a:rPr>
              <a:t>банкинг</a:t>
            </a:r>
            <a:r>
              <a:rPr lang="en-US" sz="2800" b="1" dirty="0">
                <a:ea typeface="Calibri" panose="020F0502020204030204" pitchFamily="34" charset="0"/>
              </a:rPr>
              <a:t> </a:t>
            </a:r>
            <a:r>
              <a:rPr lang="en-US" sz="2800" b="1" dirty="0" err="1" smtClean="0">
                <a:ea typeface="Calibri" panose="020F0502020204030204" pitchFamily="34" charset="0"/>
              </a:rPr>
              <a:t>қосымшалары</a:t>
            </a:r>
            <a:endParaRPr lang="kk-KZ" sz="2800" b="1" dirty="0" smtClean="0">
              <a:ea typeface="Calibri" panose="020F0502020204030204" pitchFamily="34" charset="0"/>
            </a:endParaRPr>
          </a:p>
          <a:p>
            <a:pPr algn="ctr"/>
            <a:endParaRPr lang="en-US" sz="28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7021799"/>
              </p:ext>
            </p:extLst>
          </p:nvPr>
        </p:nvGraphicFramePr>
        <p:xfrm>
          <a:off x="35495" y="1305240"/>
          <a:ext cx="9073010" cy="47004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68518">
                  <a:extLst>
                    <a:ext uri="{9D8B030D-6E8A-4147-A177-3AD203B41FA5}">
                      <a16:colId xmlns:a16="http://schemas.microsoft.com/office/drawing/2014/main" val="3085916769"/>
                    </a:ext>
                  </a:extLst>
                </a:gridCol>
                <a:gridCol w="3074325">
                  <a:extLst>
                    <a:ext uri="{9D8B030D-6E8A-4147-A177-3AD203B41FA5}">
                      <a16:colId xmlns:a16="http://schemas.microsoft.com/office/drawing/2014/main" val="3373849828"/>
                    </a:ext>
                  </a:extLst>
                </a:gridCol>
                <a:gridCol w="3730167">
                  <a:extLst>
                    <a:ext uri="{9D8B030D-6E8A-4147-A177-3AD203B41FA5}">
                      <a16:colId xmlns:a16="http://schemas.microsoft.com/office/drawing/2014/main" val="776227461"/>
                    </a:ext>
                  </a:extLst>
                </a:gridCol>
              </a:tblGrid>
              <a:tr h="3981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2400" dirty="0" err="1">
                          <a:effectLst/>
                        </a:rPr>
                        <a:t>Банк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2400">
                          <a:effectLst/>
                        </a:rPr>
                        <a:t>Қосымша атауы</a:t>
                      </a:r>
                      <a:endParaRPr lang="en-US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2400">
                          <a:effectLst/>
                        </a:rPr>
                        <a:t>Ерекшелігі</a:t>
                      </a:r>
                      <a:endParaRPr lang="en-US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447960918"/>
                  </a:ext>
                </a:extLst>
              </a:tr>
              <a:tr h="11573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400" dirty="0" err="1">
                          <a:effectLst/>
                        </a:rPr>
                        <a:t>Kaspi</a:t>
                      </a:r>
                      <a:r>
                        <a:rPr lang="en-US" sz="2400" dirty="0">
                          <a:effectLst/>
                        </a:rPr>
                        <a:t> Bank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400" dirty="0">
                          <a:effectLst/>
                        </a:rPr>
                        <a:t>Kaspi.kz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2400">
                          <a:effectLst/>
                        </a:rPr>
                        <a:t>Супер қосымша: төлем, маркет, бонус, </a:t>
                      </a:r>
                      <a:r>
                        <a:rPr lang="en-US" sz="2400">
                          <a:effectLst/>
                        </a:rPr>
                        <a:t>QR</a:t>
                      </a:r>
                      <a:r>
                        <a:rPr lang="ru-RU" sz="2400">
                          <a:effectLst/>
                        </a:rPr>
                        <a:t>, онлайн несие</a:t>
                      </a:r>
                      <a:endParaRPr lang="en-US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838492196"/>
                  </a:ext>
                </a:extLst>
              </a:tr>
              <a:tr h="7777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400">
                          <a:effectLst/>
                        </a:rPr>
                        <a:t>Halyk Bank</a:t>
                      </a:r>
                      <a:endParaRPr lang="en-US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400" dirty="0" err="1">
                          <a:effectLst/>
                        </a:rPr>
                        <a:t>Halyk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Homebank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400">
                          <a:effectLst/>
                        </a:rPr>
                        <a:t>Кең функционал, жеңіл интерфейс</a:t>
                      </a:r>
                      <a:endParaRPr lang="en-US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79982632"/>
                  </a:ext>
                </a:extLst>
              </a:tr>
              <a:tr h="7777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400">
                          <a:effectLst/>
                        </a:rPr>
                        <a:t>Jusan Bank</a:t>
                      </a:r>
                      <a:endParaRPr lang="en-US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400" dirty="0" err="1">
                          <a:effectLst/>
                        </a:rPr>
                        <a:t>Jusan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400">
                          <a:effectLst/>
                        </a:rPr>
                        <a:t>Оқу, төлем, банк қызметтері біріктірілген</a:t>
                      </a:r>
                      <a:endParaRPr lang="en-US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071544786"/>
                  </a:ext>
                </a:extLst>
              </a:tr>
              <a:tr h="7777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400">
                          <a:effectLst/>
                        </a:rPr>
                        <a:t>ForteBank</a:t>
                      </a:r>
                      <a:endParaRPr lang="en-US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400" dirty="0">
                          <a:effectLst/>
                        </a:rPr>
                        <a:t>Forte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400">
                          <a:effectLst/>
                        </a:rPr>
                        <a:t>Әлеуметтік интерфейс, қарапайымдылық</a:t>
                      </a:r>
                      <a:endParaRPr lang="en-US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60884312"/>
                  </a:ext>
                </a:extLst>
              </a:tr>
              <a:tr h="7777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400">
                          <a:effectLst/>
                        </a:rPr>
                        <a:t>CenterCredit</a:t>
                      </a:r>
                      <a:endParaRPr lang="en-US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400" dirty="0">
                          <a:effectLst/>
                        </a:rPr>
                        <a:t>BCC.KZ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400" dirty="0" err="1">
                          <a:effectLst/>
                        </a:rPr>
                        <a:t>Жаңа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мүмкіндіктер</a:t>
                      </a:r>
                      <a:r>
                        <a:rPr lang="en-US" sz="2400" dirty="0">
                          <a:effectLst/>
                        </a:rPr>
                        <a:t>, </a:t>
                      </a:r>
                      <a:r>
                        <a:rPr lang="en-US" sz="2400" dirty="0" err="1">
                          <a:effectLst/>
                        </a:rPr>
                        <a:t>цифрлық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депозит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1613304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1416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620688"/>
            <a:ext cx="878497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en-US" sz="32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Цифрлық</a:t>
            </a:r>
            <a:r>
              <a:rPr lang="en-US" sz="3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банкинг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және 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мобильді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қосымшалар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қазіргі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заман талабына сай,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уақытты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үнемдейтін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ыңғайлы әрі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қауіпсіз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қаржылық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құрал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Банкке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кезекке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тұрмай-ақ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барлық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банк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операцияларын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қалта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телефоныңыз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арқылы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жасауға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болады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algn="just"/>
            <a:r>
              <a:rPr lang="kk-KZ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en-US" sz="32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Цифрлық</a:t>
            </a:r>
            <a:r>
              <a:rPr lang="en-US" sz="3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сауаттылықты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арттыру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қаржылық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қауіпсіздік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пен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тиімділікке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апарар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жол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8030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43808" y="476672"/>
            <a:ext cx="38164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</a:t>
            </a:r>
            <a:r>
              <a:rPr lang="ru-RU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тапсырмасы</a:t>
            </a:r>
            <a:r>
              <a:rPr lang="ru-RU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1268760"/>
            <a:ext cx="8856984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en-US" sz="2400" dirty="0" smtClean="0">
                <a:cs typeface="Times New Roman" panose="02020603050405020304" pitchFamily="18" charset="0"/>
              </a:rPr>
              <a:t>1</a:t>
            </a:r>
            <a:r>
              <a:rPr lang="ru-RU" altLang="en-US" sz="2400" b="1" dirty="0" smtClean="0">
                <a:cs typeface="Times New Roman" panose="02020603050405020304" pitchFamily="18" charset="0"/>
              </a:rPr>
              <a:t>. </a:t>
            </a:r>
            <a:r>
              <a:rPr lang="ru-RU" altLang="en-US" sz="2400" b="1" dirty="0" err="1">
                <a:cs typeface="Times New Roman" panose="02020603050405020304" pitchFamily="18" charset="0"/>
              </a:rPr>
              <a:t>Дәріс</a:t>
            </a:r>
            <a:r>
              <a:rPr lang="ru-RU" altLang="en-US" sz="2400" b="1" dirty="0">
                <a:cs typeface="Times New Roman" panose="02020603050405020304" pitchFamily="18" charset="0"/>
              </a:rPr>
              <a:t> </a:t>
            </a:r>
            <a:r>
              <a:rPr lang="ru-RU" altLang="en-US" sz="2400" b="1" dirty="0" err="1">
                <a:cs typeface="Times New Roman" panose="02020603050405020304" pitchFamily="18" charset="0"/>
              </a:rPr>
              <a:t>сұрақтары</a:t>
            </a:r>
            <a:r>
              <a:rPr lang="ru-RU" altLang="en-US" sz="2400" b="1" dirty="0">
                <a:cs typeface="Times New Roman" panose="02020603050405020304" pitchFamily="18" charset="0"/>
              </a:rPr>
              <a:t> бойынша </a:t>
            </a:r>
            <a:r>
              <a:rPr lang="ru-RU" altLang="en-US" sz="2400" b="1" dirty="0" err="1">
                <a:cs typeface="Times New Roman" panose="02020603050405020304" pitchFamily="18" charset="0"/>
              </a:rPr>
              <a:t>дайындалу</a:t>
            </a:r>
            <a:r>
              <a:rPr lang="ru-RU" altLang="en-US" sz="2400" b="1" dirty="0">
                <a:cs typeface="Times New Roman" panose="02020603050405020304" pitchFamily="18" charset="0"/>
              </a:rPr>
              <a:t>;</a:t>
            </a:r>
            <a:endParaRPr lang="en-US" altLang="en-US" sz="2400" b="1" dirty="0"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 b="1" dirty="0" smtClean="0">
                <a:cs typeface="Times New Roman" panose="02020603050405020304" pitchFamily="18" charset="0"/>
              </a:rPr>
              <a:t>2. </a:t>
            </a:r>
            <a:r>
              <a:rPr lang="kk-KZ" altLang="en-US" sz="2400" b="1" dirty="0" smtClean="0">
                <a:cs typeface="Times New Roman" panose="02020603050405020304" pitchFamily="18" charset="0"/>
              </a:rPr>
              <a:t>Келесі тақырыптар бойынша баяндама, презентация немесе конспект жазу:</a:t>
            </a:r>
          </a:p>
          <a:p>
            <a:pPr marL="457200" indent="-457200" algn="just">
              <a:buFontTx/>
              <a:buChar char="-"/>
            </a:pPr>
            <a:r>
              <a:rPr lang="kk-KZ" sz="2400" dirty="0" smtClean="0"/>
              <a:t>Қазақстандағы </a:t>
            </a:r>
            <a:r>
              <a:rPr lang="kk-KZ" sz="2400" dirty="0"/>
              <a:t>банктік қызмет түрлері және олардың халыққа </a:t>
            </a:r>
            <a:r>
              <a:rPr lang="kk-KZ" sz="2400" dirty="0" smtClean="0"/>
              <a:t>әсері</a:t>
            </a:r>
          </a:p>
          <a:p>
            <a:pPr marL="457200" indent="-457200" algn="just">
              <a:buFontTx/>
              <a:buChar char="-"/>
            </a:pPr>
            <a:r>
              <a:rPr lang="kk-KZ" sz="2400" dirty="0"/>
              <a:t>Цифрлық банкингтің дамуы және оның халыққа </a:t>
            </a:r>
            <a:r>
              <a:rPr lang="kk-KZ" sz="2400" dirty="0" smtClean="0"/>
              <a:t>тиімділігі</a:t>
            </a:r>
          </a:p>
          <a:p>
            <a:pPr marL="457200" indent="-457200" algn="just">
              <a:buFontTx/>
              <a:buChar char="-"/>
            </a:pPr>
            <a:r>
              <a:rPr lang="kk-KZ" sz="2400" dirty="0"/>
              <a:t>Банк несиелері: түрлері, шарттары және халыққа тигізетін </a:t>
            </a:r>
            <a:r>
              <a:rPr lang="kk-KZ" sz="2400" dirty="0" smtClean="0"/>
              <a:t>әсері</a:t>
            </a:r>
          </a:p>
          <a:p>
            <a:pPr marL="457200" indent="-457200" algn="just">
              <a:buFontTx/>
              <a:buChar char="-"/>
            </a:pPr>
            <a:r>
              <a:rPr lang="kk-KZ" sz="2400" dirty="0"/>
              <a:t>Банктердегі депозиттер және халықтың қаржылық </a:t>
            </a:r>
            <a:r>
              <a:rPr lang="kk-KZ" sz="2400" dirty="0" smtClean="0"/>
              <a:t>сауаттылығы</a:t>
            </a:r>
          </a:p>
          <a:p>
            <a:pPr marL="457200" indent="-457200" algn="just">
              <a:buFontTx/>
              <a:buChar char="-"/>
            </a:pPr>
            <a:r>
              <a:rPr lang="kk-KZ" sz="2400" dirty="0"/>
              <a:t>Қаржылық инклюзия: Банктік қызметтердің шалғай аудандарға қолжетімділігі</a:t>
            </a:r>
            <a:endParaRPr lang="kk-KZ" altLang="en-US" sz="2400" dirty="0" smtClean="0">
              <a:cs typeface="Times New Roman" panose="02020603050405020304" pitchFamily="18" charset="0"/>
            </a:endParaRPr>
          </a:p>
          <a:p>
            <a:pPr algn="just"/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9942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930</TotalTime>
  <Words>1324</Words>
  <Application>Microsoft Office PowerPoint</Application>
  <PresentationFormat>Экран (4:3)</PresentationFormat>
  <Paragraphs>249</Paragraphs>
  <Slides>34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3" baseType="lpstr">
      <vt:lpstr>Arial</vt:lpstr>
      <vt:lpstr>Calibri</vt:lpstr>
      <vt:lpstr>Calibri Light</vt:lpstr>
      <vt:lpstr>Courier New</vt:lpstr>
      <vt:lpstr>Symbol</vt:lpstr>
      <vt:lpstr>Times New Roman</vt:lpstr>
      <vt:lpstr>Trebuchet MS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User22</dc:creator>
  <cp:lastModifiedBy>User</cp:lastModifiedBy>
  <cp:revision>105</cp:revision>
  <dcterms:created xsi:type="dcterms:W3CDTF">2024-09-15T14:42:29Z</dcterms:created>
  <dcterms:modified xsi:type="dcterms:W3CDTF">2026-02-18T11:29:39Z</dcterms:modified>
</cp:coreProperties>
</file>