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</p:sldIdLst>
  <p:sldSz cx="14630400" cy="8229600"/>
  <p:notesSz cx="8229600" cy="14630400"/>
  <p:embeddedFontLst>
    <p:embeddedFont>
      <p:font typeface="Abadi MT Condensed Light" panose="020B0306030101010103" pitchFamily="34" charset="0"/>
      <p:regular r:id="rId15"/>
    </p:embeddedFont>
    <p:embeddedFont>
      <p:font typeface="Nunito Semi Bold" pitchFamily="2" charset="0"/>
      <p:regular r:id="rId16"/>
    </p:embeddedFont>
    <p:embeddedFont>
      <p:font typeface="PT Sans" panose="020B0503020203020204" pitchFamily="34" charset="0"/>
      <p:regular r:id="rId17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4593"/>
  </p:normalViewPr>
  <p:slideViewPr>
    <p:cSldViewPr snapToGrid="0" snapToObjects="1">
      <p:cViewPr>
        <p:scale>
          <a:sx n="63" d="100"/>
          <a:sy n="63" d="100"/>
        </p:scale>
        <p:origin x="2064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81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76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73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2416" t="4851"/>
          <a:stretch/>
        </p:blipFill>
        <p:spPr>
          <a:xfrm>
            <a:off x="0" y="199621"/>
            <a:ext cx="5434885" cy="7830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0"/>
          <p:cNvSpPr/>
          <p:nvPr/>
        </p:nvSpPr>
        <p:spPr>
          <a:xfrm>
            <a:off x="6324124" y="1738193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ArcGIS: Начало работы с ГИС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3505200"/>
            <a:ext cx="7468553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ГИС – это технология для хранения, анализа и визуализации пространственных данных, выявления закономерностей. ГИС интегрирует пространственные и атрибутивные данные, хранит информацию о том, где находится что-либо, вместе с информацией о том, что это такое. Интегрированные данные такого типа называются географической информацией.</a:t>
            </a:r>
            <a:endParaRPr lang="en-US" sz="18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88BBEC-8232-38A5-B9D0-953E432026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22674" t="13402" r="2430" b="14737"/>
          <a:stretch/>
        </p:blipFill>
        <p:spPr>
          <a:xfrm>
            <a:off x="0" y="2568875"/>
            <a:ext cx="4872336" cy="2576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D5E1916-EFFE-D2A9-B88D-2F3B449B043D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F24356-B170-839D-4FA7-912FF9B25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697" y="6326926"/>
            <a:ext cx="1397000" cy="1397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FEB0B2-5588-3049-6602-8BF6A18880BC}"/>
              </a:ext>
            </a:extLst>
          </p:cNvPr>
          <p:cNvSpPr txBox="1"/>
          <p:nvPr/>
        </p:nvSpPr>
        <p:spPr>
          <a:xfrm>
            <a:off x="7588697" y="7262261"/>
            <a:ext cx="1422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Arcgis</a:t>
            </a:r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Pro</a:t>
            </a:r>
            <a:endParaRPr lang="ru-KZ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121739" y="282879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badi MT Condensed Light" panose="020B0306030101010103" pitchFamily="34" charset="0"/>
                <a:ea typeface="Nunito Semi Bold" pitchFamily="34" charset="-122"/>
                <a:cs typeface="Times New Roman" panose="02020603050405020304" pitchFamily="18" charset="0"/>
              </a:rPr>
              <a:t>Компоненты ГИС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badi MT Condensed Light" panose="020B03060301010101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26933" y="3842196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14132" y="3949194"/>
            <a:ext cx="96412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613953" y="3759507"/>
            <a:ext cx="344316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Аппаратное обеспечение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615202" y="4118144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Компьютеры, серверы, мобильные устройства.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837724" y="5117842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6932" y="5182936"/>
            <a:ext cx="53852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604767" y="5035153"/>
            <a:ext cx="366783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Программное обеспечение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578252" y="5382042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ArcGIS и другие ГИС-платформы.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846647" y="6141292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84612" y="6199056"/>
            <a:ext cx="462590" cy="734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86517" y="617053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Данные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78251" y="6551008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Векторные, растровые, пространственные.</a:t>
            </a:r>
            <a:endParaRPr lang="en-US" sz="1850" dirty="0"/>
          </a:p>
        </p:txBody>
      </p:sp>
      <p:sp>
        <p:nvSpPr>
          <p:cNvPr id="16" name="Shape 13"/>
          <p:cNvSpPr/>
          <p:nvPr/>
        </p:nvSpPr>
        <p:spPr>
          <a:xfrm>
            <a:off x="8305919" y="3847874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14713" y="3985459"/>
            <a:ext cx="2352437" cy="2479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9093072" y="384219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Люди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9093072" y="4140218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Аналитики, картографы, пользователи.</a:t>
            </a:r>
            <a:endParaRPr lang="en-US" sz="185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15F538F-4E8E-EE63-BD17-9E60A3258559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CB52492-B64E-B72F-9EFD-1EFA19B1AD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4" t="33966" r="28189" b="47475"/>
          <a:stretch/>
        </p:blipFill>
        <p:spPr bwMode="auto">
          <a:xfrm>
            <a:off x="-148848" y="29855"/>
            <a:ext cx="14501611" cy="28825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Shape 13">
            <a:extLst>
              <a:ext uri="{FF2B5EF4-FFF2-40B4-BE49-F238E27FC236}">
                <a16:creationId xmlns:a16="http://schemas.microsoft.com/office/drawing/2014/main" id="{9DD5CE90-6B89-F912-FE73-24506AE15217}"/>
              </a:ext>
            </a:extLst>
          </p:cNvPr>
          <p:cNvSpPr/>
          <p:nvPr/>
        </p:nvSpPr>
        <p:spPr>
          <a:xfrm>
            <a:off x="8321671" y="5035034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32FFC9D8-B4CC-AB34-3265-327205613DAD}"/>
              </a:ext>
            </a:extLst>
          </p:cNvPr>
          <p:cNvSpPr/>
          <p:nvPr/>
        </p:nvSpPr>
        <p:spPr>
          <a:xfrm>
            <a:off x="8093119" y="5145246"/>
            <a:ext cx="964120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</a:rPr>
              <a:t>5</a:t>
            </a:r>
            <a:endParaRPr lang="en-US" sz="2650" dirty="0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D119D9A5-9EE3-A54A-F776-D63EF2493D99}"/>
              </a:ext>
            </a:extLst>
          </p:cNvPr>
          <p:cNvSpPr/>
          <p:nvPr/>
        </p:nvSpPr>
        <p:spPr>
          <a:xfrm>
            <a:off x="9088743" y="510070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rgbClr val="00002E"/>
                </a:solidFill>
                <a:latin typeface="Nunito Semi Bold" pitchFamily="34" charset="0"/>
              </a:rPr>
              <a:t>Рабочие процессы</a:t>
            </a:r>
            <a:endParaRPr lang="en-US" sz="2200" dirty="0"/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296743EA-CACF-D76A-884C-76ED45995096}"/>
              </a:ext>
            </a:extLst>
          </p:cNvPr>
          <p:cNvSpPr/>
          <p:nvPr/>
        </p:nvSpPr>
        <p:spPr>
          <a:xfrm>
            <a:off x="9093072" y="5429804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ru-RU" sz="1850" dirty="0">
                <a:solidFill>
                  <a:schemeClr val="bg2">
                    <a:lumMod val="25000"/>
                  </a:schemeClr>
                </a:solidFill>
              </a:rPr>
              <a:t>Алгоритмы обработки данных</a:t>
            </a:r>
            <a:endParaRPr lang="en-US" sz="185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761395" y="370006"/>
            <a:ext cx="622428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spc="300" dirty="0">
                <a:solidFill>
                  <a:schemeClr val="bg2">
                    <a:lumMod val="25000"/>
                  </a:schemeClr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Возможности ГИС</a:t>
            </a:r>
            <a:endParaRPr lang="en-US" sz="4400" spc="3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3542288" y="1575899"/>
            <a:ext cx="3614618" cy="2903934"/>
          </a:xfrm>
          <a:prstGeom prst="roundRect">
            <a:avLst>
              <a:gd name="adj" fmla="val 12365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74986" y="1742347"/>
            <a:ext cx="309026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Сбор и управление данными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032082" y="2589835"/>
            <a:ext cx="309026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Организация и структурирование географической информации.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7461211" y="1565675"/>
            <a:ext cx="3614618" cy="2496805"/>
          </a:xfrm>
          <a:prstGeom prst="roundRect">
            <a:avLst>
              <a:gd name="adj" fmla="val 12365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025408" y="1821194"/>
            <a:ext cx="309026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Картография и визуализация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988310" y="2683079"/>
            <a:ext cx="309026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Создание карт, диаграмм и инфографики.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3388072" y="4819875"/>
            <a:ext cx="6335477" cy="1402913"/>
          </a:xfrm>
          <a:prstGeom prst="roundRect">
            <a:avLst>
              <a:gd name="adj" fmla="val 25595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889564" y="4999034"/>
            <a:ext cx="361461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Пространственный анализ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915322" y="5499513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Выявление закономерностей, построение моделей.</a:t>
            </a:r>
            <a:endParaRPr lang="en-US" sz="18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6337EC5-96E9-2A40-8D1E-3E6AFCD0D2EF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E57F2F-62E7-47C9-F54F-8A9C729068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53" t="21657" r="61842" b="13117"/>
          <a:stretch/>
        </p:blipFill>
        <p:spPr>
          <a:xfrm>
            <a:off x="512544" y="154546"/>
            <a:ext cx="2161242" cy="7920507"/>
          </a:xfrm>
          <a:prstGeom prst="rect">
            <a:avLst/>
          </a:prstGeom>
        </p:spPr>
      </p:pic>
      <p:sp>
        <p:nvSpPr>
          <p:cNvPr id="18" name="Shape 7">
            <a:extLst>
              <a:ext uri="{FF2B5EF4-FFF2-40B4-BE49-F238E27FC236}">
                <a16:creationId xmlns:a16="http://schemas.microsoft.com/office/drawing/2014/main" id="{A25B6C90-E159-03B8-1241-8059E458871A}"/>
              </a:ext>
            </a:extLst>
          </p:cNvPr>
          <p:cNvSpPr/>
          <p:nvPr/>
        </p:nvSpPr>
        <p:spPr>
          <a:xfrm>
            <a:off x="3388071" y="6356034"/>
            <a:ext cx="6335477" cy="1000222"/>
          </a:xfrm>
          <a:prstGeom prst="roundRect">
            <a:avLst>
              <a:gd name="adj" fmla="val 25595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4F9DA8CE-196B-55D4-398F-431007E1AB76}"/>
              </a:ext>
            </a:extLst>
          </p:cNvPr>
          <p:cNvSpPr/>
          <p:nvPr/>
        </p:nvSpPr>
        <p:spPr>
          <a:xfrm>
            <a:off x="3889564" y="6522448"/>
            <a:ext cx="361461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sz="2200" dirty="0">
                <a:solidFill>
                  <a:srgbClr val="00002E"/>
                </a:solidFill>
                <a:latin typeface="Nunito Semi Bold" pitchFamily="34" charset="0"/>
              </a:rPr>
              <a:t>3</a:t>
            </a:r>
            <a:r>
              <a:rPr lang="en-US" sz="2200" dirty="0">
                <a:solidFill>
                  <a:srgbClr val="00002E"/>
                </a:solidFill>
                <a:latin typeface="Nunito Semi Bold" pitchFamily="34" charset="0"/>
              </a:rPr>
              <a:t>D-</a:t>
            </a:r>
            <a:r>
              <a:rPr lang="ru-RU" sz="2200" dirty="0">
                <a:solidFill>
                  <a:srgbClr val="00002E"/>
                </a:solidFill>
                <a:latin typeface="Nunito Semi Bold" pitchFamily="34" charset="0"/>
              </a:rPr>
              <a:t>ГИС</a:t>
            </a:r>
            <a:endParaRPr lang="en-US" sz="220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218BD78F-9199-16A9-4F61-5C4E97880E88}"/>
              </a:ext>
            </a:extLst>
          </p:cNvPr>
          <p:cNvSpPr/>
          <p:nvPr/>
        </p:nvSpPr>
        <p:spPr>
          <a:xfrm>
            <a:off x="3889564" y="6902426"/>
            <a:ext cx="361461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u-RU" dirty="0">
                <a:solidFill>
                  <a:srgbClr val="00002E"/>
                </a:solidFill>
                <a:latin typeface="Nunito Semi Bold" pitchFamily="34" charset="0"/>
              </a:rPr>
              <a:t>Моделирование объектов в </a:t>
            </a:r>
            <a:r>
              <a:rPr lang="ru-RU" dirty="0" err="1">
                <a:solidFill>
                  <a:srgbClr val="00002E"/>
                </a:solidFill>
                <a:latin typeface="Nunito Semi Bold" pitchFamily="34" charset="0"/>
              </a:rPr>
              <a:t>трехмерн</a:t>
            </a:r>
            <a:r>
              <a:rPr lang="ru-RU" dirty="0">
                <a:solidFill>
                  <a:srgbClr val="00002E"/>
                </a:solidFill>
                <a:latin typeface="Nunito Semi Bold" pitchFamily="34" charset="0"/>
              </a:rPr>
              <a:t> пространстве</a:t>
            </a:r>
            <a:endParaRPr lang="en-US" dirty="0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102EAE60-1C90-D5A2-E275-E570AA875962}"/>
              </a:ext>
            </a:extLst>
          </p:cNvPr>
          <p:cNvSpPr/>
          <p:nvPr/>
        </p:nvSpPr>
        <p:spPr>
          <a:xfrm>
            <a:off x="10047838" y="4566531"/>
            <a:ext cx="3614618" cy="2194877"/>
          </a:xfrm>
          <a:prstGeom prst="roundRect">
            <a:avLst>
              <a:gd name="adj" fmla="val 12365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6A07C2-2E32-154F-AC6A-B8D02CB1B2B0}"/>
              </a:ext>
            </a:extLst>
          </p:cNvPr>
          <p:cNvSpPr txBox="1"/>
          <p:nvPr/>
        </p:nvSpPr>
        <p:spPr>
          <a:xfrm>
            <a:off x="10369175" y="4751052"/>
            <a:ext cx="2971943" cy="789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ru-RU" sz="2000" dirty="0">
                <a:solidFill>
                  <a:srgbClr val="00002E"/>
                </a:solidFill>
                <a:latin typeface="Nunito Semi Bold" pitchFamily="34" charset="0"/>
              </a:rPr>
              <a:t>Работа со снимками и данными ДЗЗ</a:t>
            </a:r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86F792-5A3D-9388-F32B-997A5B868C73}"/>
              </a:ext>
            </a:extLst>
          </p:cNvPr>
          <p:cNvSpPr txBox="1"/>
          <p:nvPr/>
        </p:nvSpPr>
        <p:spPr>
          <a:xfrm>
            <a:off x="10327949" y="5649954"/>
            <a:ext cx="3789907" cy="789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ru-RU" dirty="0" err="1">
                <a:solidFill>
                  <a:srgbClr val="00002E"/>
                </a:solidFill>
                <a:latin typeface="Nunito Semi Bold" pitchFamily="34" charset="0"/>
              </a:rPr>
              <a:t>Обратботка</a:t>
            </a:r>
            <a:r>
              <a:rPr lang="ru-RU" dirty="0">
                <a:solidFill>
                  <a:srgbClr val="00002E"/>
                </a:solidFill>
                <a:latin typeface="Nunito Semi Bold" pitchFamily="34" charset="0"/>
              </a:rPr>
              <a:t> спутниковых и аэрофотоснимков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772083A-C180-95A5-204D-36DFE1BC82D1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47746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26789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Что такое ArcGIS?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2330887"/>
            <a:ext cx="746855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ArcGIS - это комплексная платформа, которая предоставляет ГИС-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среду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 для создания, публикации и 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использования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пространственной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информации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 С помощью ArcGIS появляется доступ к порталу, картам и сценам, слоям, аналитике и 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приложениям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 </a:t>
            </a:r>
            <a:r>
              <a:rPr lang="ru-RU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Основные </a:t>
            </a:r>
            <a:r>
              <a:rPr lang="ru-RU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компонеты</a:t>
            </a:r>
            <a:r>
              <a:rPr lang="ru-RU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:</a:t>
            </a:r>
            <a:endParaRPr lang="en-US" sz="1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4132183"/>
            <a:ext cx="562451" cy="5624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 2"/>
          <p:cNvSpPr/>
          <p:nvPr/>
        </p:nvSpPr>
        <p:spPr>
          <a:xfrm>
            <a:off x="837724" y="4933950"/>
            <a:ext cx="225016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Портал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837724" y="5429488"/>
            <a:ext cx="22501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Единая среда для организации данных.</a:t>
            </a:r>
            <a:endParaRPr lang="en-US" sz="1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6859" y="4132183"/>
            <a:ext cx="562451" cy="5624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3446859" y="4933950"/>
            <a:ext cx="225016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Карты и сцены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3446859" y="5429488"/>
            <a:ext cx="225016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Графический интерфейс для работы с 2D и 3D визуализациями.</a:t>
            </a:r>
            <a:endParaRPr lang="en-US" sz="18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5995" y="4132183"/>
            <a:ext cx="562570" cy="5625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 6"/>
          <p:cNvSpPr/>
          <p:nvPr/>
        </p:nvSpPr>
        <p:spPr>
          <a:xfrm>
            <a:off x="6055995" y="4934069"/>
            <a:ext cx="225028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Слои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6055995" y="5429607"/>
            <a:ext cx="2250281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Наборы векторных или растровых географических данных.</a:t>
            </a:r>
            <a:endParaRPr lang="en-US" sz="18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7FF4F27-F0C5-2311-9EFB-EEBDBFA4C2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2841" y="2775302"/>
            <a:ext cx="3276211" cy="32762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BE6A25-26F9-7854-9964-37F5BD219A44}"/>
              </a:ext>
            </a:extLst>
          </p:cNvPr>
          <p:cNvSpPr txBox="1"/>
          <p:nvPr/>
        </p:nvSpPr>
        <p:spPr>
          <a:xfrm>
            <a:off x="10831711" y="6143342"/>
            <a:ext cx="25886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ArcGIS Pro</a:t>
            </a:r>
            <a:endParaRPr lang="ru-KZ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3CAE64C-54A1-DCA5-FE6D-1B74A4ED1523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9144000" y="0"/>
            <a:ext cx="5486400" cy="82295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6162" y="701278"/>
            <a:ext cx="7691676" cy="1220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Пользовательский интерфейс ArcGIS Pro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726162" y="2232779"/>
            <a:ext cx="7691676" cy="1327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Пользовательский интерфейс ArcGIS Pro включает множество различных элементов, которые используются для анализа, визуализации и взаимодействия с географическими данными. Лента используется для упорядочивания и отображения инструментов.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62" y="3793927"/>
            <a:ext cx="1037272" cy="124479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74545" y="4001333"/>
            <a:ext cx="2440900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Вкладки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2074545" y="4430792"/>
            <a:ext cx="6343293" cy="331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Инструменты на ленте сгруппированы по вкладкам.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162" y="5038725"/>
            <a:ext cx="1037272" cy="12447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074545" y="5246132"/>
            <a:ext cx="2440900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Группы</a:t>
            </a:r>
            <a:endParaRPr lang="en-US" sz="1900" dirty="0"/>
          </a:p>
        </p:txBody>
      </p:sp>
      <p:sp>
        <p:nvSpPr>
          <p:cNvPr id="10" name="Text 5"/>
          <p:cNvSpPr/>
          <p:nvPr/>
        </p:nvSpPr>
        <p:spPr>
          <a:xfrm>
            <a:off x="1975691" y="5689104"/>
            <a:ext cx="6343293" cy="331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Инструменты на каждой вкладке ленты организованы в группы.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62" y="6283523"/>
            <a:ext cx="1037272" cy="124479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074545" y="6490930"/>
            <a:ext cx="2440900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Панели</a:t>
            </a:r>
            <a:endParaRPr lang="en-US" sz="1900" dirty="0"/>
          </a:p>
        </p:txBody>
      </p:sp>
      <p:sp>
        <p:nvSpPr>
          <p:cNvPr id="13" name="Text 7"/>
          <p:cNvSpPr/>
          <p:nvPr/>
        </p:nvSpPr>
        <p:spPr>
          <a:xfrm>
            <a:off x="2074545" y="6920389"/>
            <a:ext cx="6343293" cy="331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Закрепляемые окна, содержащие подробные команды и настройки.</a:t>
            </a:r>
            <a:endParaRPr lang="en-US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18F4683-00D2-1F2E-878C-1B37093997A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15" t="39014" r="47438" b="35836"/>
          <a:stretch/>
        </p:blipFill>
        <p:spPr bwMode="auto">
          <a:xfrm>
            <a:off x="9144000" y="1921669"/>
            <a:ext cx="5486400" cy="39601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2086" y="571500"/>
            <a:ext cx="4879062" cy="609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Таблица атрибутов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6212086" y="1492329"/>
            <a:ext cx="7692628" cy="1659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Таблицы атрибутов в ArcGIS являются важными компонентами для управления и анализа пространственных данных. Они содержат информацию о свойствах и характеристиках объектов на карте. Таблицы атрибутов представляют собой наборы данных, которые описывают свойства объектов на карте, таких как точки, линии, полигоны и растровые данные.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511647" y="3384709"/>
            <a:ext cx="22860" cy="4273272"/>
          </a:xfrm>
          <a:prstGeom prst="roundRect">
            <a:avLst>
              <a:gd name="adj" fmla="val 1360656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6733461" y="3839766"/>
            <a:ext cx="725686" cy="22860"/>
          </a:xfrm>
          <a:prstGeom prst="roundRect">
            <a:avLst>
              <a:gd name="adj" fmla="val 1360656"/>
            </a:avLst>
          </a:prstGeom>
          <a:solidFill>
            <a:srgbClr val="2D4DF2"/>
          </a:solidFill>
          <a:ln/>
        </p:spPr>
      </p:sp>
      <p:sp>
        <p:nvSpPr>
          <p:cNvPr id="7" name="Shape 4"/>
          <p:cNvSpPr/>
          <p:nvPr/>
        </p:nvSpPr>
        <p:spPr>
          <a:xfrm>
            <a:off x="6289834" y="3617952"/>
            <a:ext cx="466487" cy="466487"/>
          </a:xfrm>
          <a:prstGeom prst="roundRect">
            <a:avLst>
              <a:gd name="adj" fmla="val 66678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35209" y="3704749"/>
            <a:ext cx="17561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663577" y="3591997"/>
            <a:ext cx="2439472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Анализ данных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663577" y="4021217"/>
            <a:ext cx="6241137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Используются для анализа пространственных данных.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733461" y="5222677"/>
            <a:ext cx="725686" cy="22860"/>
          </a:xfrm>
          <a:prstGeom prst="roundRect">
            <a:avLst>
              <a:gd name="adj" fmla="val 1360656"/>
            </a:avLst>
          </a:prstGeom>
          <a:solidFill>
            <a:srgbClr val="018CE1"/>
          </a:solidFill>
          <a:ln/>
        </p:spPr>
      </p:sp>
      <p:sp>
        <p:nvSpPr>
          <p:cNvPr id="12" name="Shape 9"/>
          <p:cNvSpPr/>
          <p:nvPr/>
        </p:nvSpPr>
        <p:spPr>
          <a:xfrm>
            <a:off x="6289834" y="5000863"/>
            <a:ext cx="466487" cy="466487"/>
          </a:xfrm>
          <a:prstGeom prst="roundRect">
            <a:avLst>
              <a:gd name="adj" fmla="val 66678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35209" y="5087660"/>
            <a:ext cx="17561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7663577" y="4974908"/>
            <a:ext cx="2439472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Создание запросов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7663577" y="5404128"/>
            <a:ext cx="6241137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Используются для создания запросов и условных обозначений.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733461" y="6605588"/>
            <a:ext cx="725686" cy="22860"/>
          </a:xfrm>
          <a:prstGeom prst="roundRect">
            <a:avLst>
              <a:gd name="adj" fmla="val 1360656"/>
            </a:avLst>
          </a:prstGeom>
          <a:solidFill>
            <a:srgbClr val="DA33BF"/>
          </a:solidFill>
          <a:ln/>
        </p:spPr>
      </p:sp>
      <p:sp>
        <p:nvSpPr>
          <p:cNvPr id="17" name="Shape 14"/>
          <p:cNvSpPr/>
          <p:nvPr/>
        </p:nvSpPr>
        <p:spPr>
          <a:xfrm>
            <a:off x="6289834" y="6383774"/>
            <a:ext cx="466487" cy="466487"/>
          </a:xfrm>
          <a:prstGeom prst="roundRect">
            <a:avLst>
              <a:gd name="adj" fmla="val 66678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35209" y="6470571"/>
            <a:ext cx="17561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7663577" y="6357818"/>
            <a:ext cx="2439472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Интеграция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7663577" y="6787039"/>
            <a:ext cx="6241137" cy="663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Используются для интеграции с другими инструментами и приложениями.</a:t>
            </a:r>
            <a:endParaRPr lang="en-US" sz="16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A1C8CD0-0E57-5481-E66F-D617CB5F8AA7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45248" y="468729"/>
            <a:ext cx="1080777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Растровые и векторные модели данных</a:t>
            </a:r>
            <a:endParaRPr lang="en-U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677087" y="1464390"/>
            <a:ext cx="1295495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 ArcGIS данные делятся на два основных типа: растровые и векторные. Каждый тип имеет свои особенности и области применения. Растровые данные представляют собой матрицу пикселей, организованных в строки и столбцы. Векторные данные представляют собой географические объекты в виде точек, линий и полигонов.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1254950" y="298275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Растровые данные</a:t>
            </a:r>
            <a:endParaRPr lang="en-US" sz="2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677087" y="3334706"/>
            <a:ext cx="709531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chemeClr val="bg2">
                    <a:lumMod val="25000"/>
                  </a:schemeClr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Матрица пикселей, </a:t>
            </a:r>
            <a:r>
              <a:rPr lang="ru-RU" sz="1850" dirty="0">
                <a:solidFill>
                  <a:schemeClr val="bg2">
                    <a:lumMod val="25000"/>
                  </a:schemeClr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каждый пиксель содержит значение, например температура, высота, спектральные данные. Изображения (снимки) это тип растровых данных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9122285" y="296355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Векторные данные</a:t>
            </a:r>
            <a:endParaRPr lang="en-US" sz="2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8350263" y="3315499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chemeClr val="bg2">
                    <a:lumMod val="25000"/>
                  </a:schemeClr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Географические объекты в виде точек, линий и полигонов, описываются координатами (x, y) и могут иметь дополнительные атрибуты.</a:t>
            </a:r>
            <a:endParaRPr lang="en-US" sz="18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97A3D5-DE94-EE86-5CA1-FC675C583FAB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DF15CE-3986-A767-120C-E03206D643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92813" y="4689336"/>
            <a:ext cx="4982637" cy="3246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0EA730-774F-7821-BF4D-67D8788331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4950" y="4133205"/>
            <a:ext cx="4009027" cy="37649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5344" y="290691"/>
            <a:ext cx="8176530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dirty="0" err="1">
                <a:solidFill>
                  <a:schemeClr val="bg2">
                    <a:lumMod val="25000"/>
                  </a:schemeClr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Характеристика</a:t>
            </a:r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(сравнение)</a:t>
            </a: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растровых и векторных данных</a:t>
            </a:r>
            <a:endParaRPr lang="en-US" sz="4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837724" y="2662238"/>
            <a:ext cx="7468553" cy="4672132"/>
          </a:xfrm>
          <a:prstGeom prst="roundRect">
            <a:avLst>
              <a:gd name="adj" fmla="val 768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45344" y="2669857"/>
            <a:ext cx="7452479" cy="6854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85493" y="2821067"/>
            <a:ext cx="200144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Характеристика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3573185" y="2821067"/>
            <a:ext cx="199763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Растровые данные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057067" y="2821067"/>
            <a:ext cx="200144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Векторные данные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845344" y="3355300"/>
            <a:ext cx="7452479" cy="106846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85493" y="3506510"/>
            <a:ext cx="200144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Представление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3573185" y="3506510"/>
            <a:ext cx="199763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Матрица пикселей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057067" y="3506510"/>
            <a:ext cx="200144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Точки, линии, полигоны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845344" y="4423767"/>
            <a:ext cx="7452479" cy="106846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85493" y="4574977"/>
            <a:ext cx="200144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Типы данных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3573185" y="4574977"/>
            <a:ext cx="199763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Непрерывные и тематические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057067" y="4574977"/>
            <a:ext cx="200144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Дискретные</a:t>
            </a:r>
            <a:endParaRPr lang="en-US" sz="1850" dirty="0"/>
          </a:p>
        </p:txBody>
      </p:sp>
      <p:sp>
        <p:nvSpPr>
          <p:cNvPr id="17" name="Shape 14"/>
          <p:cNvSpPr/>
          <p:nvPr/>
        </p:nvSpPr>
        <p:spPr>
          <a:xfrm>
            <a:off x="845344" y="5492234"/>
            <a:ext cx="7452479" cy="18345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85493" y="5643443"/>
            <a:ext cx="200144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Примеры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3573185" y="5643443"/>
            <a:ext cx="1997631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Спутниковые снимки, отсканированные карты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6057067" y="5643443"/>
            <a:ext cx="200144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Границы административных единиц, сети дорог</a:t>
            </a:r>
            <a:endParaRPr lang="en-US" sz="185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FBCA248-A360-50ED-FCB4-7CC79647761E}"/>
              </a:ext>
            </a:extLst>
          </p:cNvPr>
          <p:cNvSpPr/>
          <p:nvPr/>
        </p:nvSpPr>
        <p:spPr>
          <a:xfrm>
            <a:off x="9465276" y="1599247"/>
            <a:ext cx="4905632" cy="2824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CFD3725-C35C-1F78-9597-F14E4307A8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57"/>
          <a:stretch/>
        </p:blipFill>
        <p:spPr>
          <a:xfrm>
            <a:off x="9465276" y="1853514"/>
            <a:ext cx="2318235" cy="20561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AFF8D3-8F0C-D962-5835-14F565A97C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7834" y="2192870"/>
            <a:ext cx="2512820" cy="1637273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A0EAF9F-0FCC-E37A-D762-F75BA6CFC7C0}"/>
              </a:ext>
            </a:extLst>
          </p:cNvPr>
          <p:cNvSpPr/>
          <p:nvPr/>
        </p:nvSpPr>
        <p:spPr>
          <a:xfrm>
            <a:off x="10775092" y="7599405"/>
            <a:ext cx="2557849" cy="308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604580" y="739942"/>
            <a:ext cx="4879062" cy="609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ru-RU" sz="3800" dirty="0">
                <a:solidFill>
                  <a:srgbClr val="00002E"/>
                </a:solidFill>
                <a:latin typeface="Nunito Semi Bold" pitchFamily="34" charset="0"/>
              </a:rPr>
              <a:t>Представление объектов реального мира</a:t>
            </a:r>
            <a:endParaRPr lang="en-US" sz="38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A1C8CD0-0E57-5481-E66F-D617CB5F8AA7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ECE4063-BD83-F3CC-7FA5-DB7C1B1C34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479" y="1928055"/>
            <a:ext cx="7101606" cy="437348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48E331E-02C2-D002-FB59-6E6D7F22FAB2}"/>
              </a:ext>
            </a:extLst>
          </p:cNvPr>
          <p:cNvSpPr txBox="1"/>
          <p:nvPr/>
        </p:nvSpPr>
        <p:spPr>
          <a:xfrm>
            <a:off x="8918882" y="2348540"/>
            <a:ext cx="47134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Карты в </a:t>
            </a:r>
            <a:r>
              <a:rPr lang="en" sz="20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ArcGIS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начинаются с базовой карты, которая помогает в роли подложки и контекста для представления мира. 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CAD97F-61B3-8E55-D0CB-B7A2643B7C43}"/>
              </a:ext>
            </a:extLst>
          </p:cNvPr>
          <p:cNvSpPr txBox="1"/>
          <p:nvPr/>
        </p:nvSpPr>
        <p:spPr>
          <a:xfrm>
            <a:off x="8848218" y="4231908"/>
            <a:ext cx="47605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Данные, которые накладываются на базовую карту, называются рабочими слоями, и это основная причина, по которой создаются новые карты. Рабочий слой можно представить как в виде векторных, так и в виде растровых данных.</a:t>
            </a: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87CD4B43-9E7A-00D2-6A33-FEC6F22D34A2}"/>
              </a:ext>
            </a:extLst>
          </p:cNvPr>
          <p:cNvSpPr/>
          <p:nvPr/>
        </p:nvSpPr>
        <p:spPr>
          <a:xfrm>
            <a:off x="8246225" y="2394817"/>
            <a:ext cx="466487" cy="466487"/>
          </a:xfrm>
          <a:prstGeom prst="roundRect">
            <a:avLst>
              <a:gd name="adj" fmla="val 66678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BD01E99A-8EAF-09AC-FBC8-473AD67F8F39}"/>
              </a:ext>
            </a:extLst>
          </p:cNvPr>
          <p:cNvSpPr/>
          <p:nvPr/>
        </p:nvSpPr>
        <p:spPr>
          <a:xfrm>
            <a:off x="8246224" y="4351598"/>
            <a:ext cx="466487" cy="466487"/>
          </a:xfrm>
          <a:prstGeom prst="roundRect">
            <a:avLst>
              <a:gd name="adj" fmla="val 66678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7999B959-38B3-2C60-F4DA-437044095826}"/>
              </a:ext>
            </a:extLst>
          </p:cNvPr>
          <p:cNvSpPr/>
          <p:nvPr/>
        </p:nvSpPr>
        <p:spPr>
          <a:xfrm>
            <a:off x="8391658" y="2481672"/>
            <a:ext cx="17561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ru-RU" sz="2300" dirty="0">
                <a:solidFill>
                  <a:srgbClr val="00002E"/>
                </a:solidFill>
                <a:latin typeface="Nunito Semi Bold" pitchFamily="34" charset="0"/>
              </a:rPr>
              <a:t>1</a:t>
            </a:r>
            <a:endParaRPr lang="en-US" sz="2300" dirty="0"/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6244A5BB-5AFD-2A53-C430-65992B009B84}"/>
              </a:ext>
            </a:extLst>
          </p:cNvPr>
          <p:cNvSpPr/>
          <p:nvPr/>
        </p:nvSpPr>
        <p:spPr>
          <a:xfrm>
            <a:off x="8391658" y="4438453"/>
            <a:ext cx="17561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ru-RU" sz="2300" dirty="0">
                <a:solidFill>
                  <a:srgbClr val="00002E"/>
                </a:solidFill>
                <a:latin typeface="Nunito Semi Bold" pitchFamily="34" charset="0"/>
              </a:rPr>
              <a:t>2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87005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533017" y="711367"/>
            <a:ext cx="4879062" cy="609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ru-RU" sz="3800" dirty="0">
                <a:solidFill>
                  <a:srgbClr val="00002E"/>
                </a:solidFill>
                <a:latin typeface="Nunito Semi Bold" pitchFamily="34" charset="0"/>
              </a:rPr>
              <a:t>Поиск географических данных для работы в </a:t>
            </a:r>
            <a:r>
              <a:rPr lang="en-US" sz="3800" dirty="0" err="1">
                <a:solidFill>
                  <a:srgbClr val="00002E"/>
                </a:solidFill>
                <a:latin typeface="Nunito Semi Bold" pitchFamily="34" charset="0"/>
              </a:rPr>
              <a:t>ArcGis</a:t>
            </a:r>
            <a:endParaRPr lang="en-US" sz="38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A1C8CD0-0E57-5481-E66F-D617CB5F8AA7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122F7E-3E00-5364-7C75-EC6A98B5F2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4531" y="1606551"/>
            <a:ext cx="8981337" cy="564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1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816" y="641033"/>
            <a:ext cx="10794802" cy="685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Управление данными в базах геоданных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15816" y="1658660"/>
            <a:ext cx="12998768" cy="1118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T Sans" pitchFamily="34" charset="0"/>
                <a:ea typeface="PT Sans" pitchFamily="34" charset="-122"/>
                <a:cs typeface="PT Sans" pitchFamily="34" charset="-120"/>
              </a:rPr>
              <a:t>База геоданных </a:t>
            </a:r>
            <a:r>
              <a:rPr lang="en-US" sz="18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– исходный формат данных ArcGIS, который служит контейнером для хранения географических данных разных типов. В базах геоданных могут храниться три основных типа набора данных – таблицы, классы объектов (для векторных данных) и наборы растровых данных.</a:t>
            </a:r>
            <a:endParaRPr lang="en-US" sz="18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75182FB-7424-962B-8284-FA37B34BD01C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3B00D0-7F73-7A4E-45E8-C90D85D4EDE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8218" y="3018375"/>
            <a:ext cx="7772400" cy="48506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758" y="615593"/>
            <a:ext cx="7499271" cy="614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ru-RU" sz="38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Метаданные</a:t>
            </a:r>
            <a:endParaRPr lang="en-US" sz="385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233FB1B-066A-2963-B22A-94E681BBF053}"/>
              </a:ext>
            </a:extLst>
          </p:cNvPr>
          <p:cNvSpPr/>
          <p:nvPr/>
        </p:nvSpPr>
        <p:spPr>
          <a:xfrm>
            <a:off x="12634175" y="7598535"/>
            <a:ext cx="1996225" cy="540913"/>
          </a:xfrm>
          <a:prstGeom prst="rect">
            <a:avLst/>
          </a:prstGeom>
          <a:solidFill>
            <a:srgbClr val="F3F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96EC2-E8ED-E364-B3D1-C1A8D8818265}"/>
              </a:ext>
            </a:extLst>
          </p:cNvPr>
          <p:cNvSpPr txBox="1"/>
          <p:nvPr/>
        </p:nvSpPr>
        <p:spPr>
          <a:xfrm>
            <a:off x="731757" y="1794217"/>
            <a:ext cx="74992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vetica" pitchFamily="2" charset="0"/>
              </a:rPr>
              <a:t>Метаданные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 – это данные, описывающие ваши данные. Метаданные в ГИС имеют огромное значение, так как предоставляют множество важной информации о географических данных: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Что данные представляют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Где данные были собраны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Кто собирал данные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Кто является владельцем данных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Кто может открывать и использовать данные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Географическое местоположение данных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/>
                <a:latin typeface="Helvetica" pitchFamily="2" charset="0"/>
              </a:rPr>
              <a:t>Теги, позволяющие легко выполнить поиск данных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D920A78-403D-9E31-0258-F637889D1D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6534" y="1794217"/>
            <a:ext cx="5953760" cy="35284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704</Words>
  <Application>Microsoft Macintosh PowerPoint</Application>
  <PresentationFormat>Произвольный</PresentationFormat>
  <Paragraphs>106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PT Sans</vt:lpstr>
      <vt:lpstr>Abadi MT Condensed Light</vt:lpstr>
      <vt:lpstr>Nunito Semi Bold</vt:lpstr>
      <vt:lpstr>Arial</vt:lpstr>
      <vt:lpstr>Helvetica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Алина Исмагилова</cp:lastModifiedBy>
  <cp:revision>12</cp:revision>
  <dcterms:created xsi:type="dcterms:W3CDTF">2025-03-02T09:22:11Z</dcterms:created>
  <dcterms:modified xsi:type="dcterms:W3CDTF">2025-03-02T12:27:25Z</dcterms:modified>
</cp:coreProperties>
</file>