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268" r:id="rId4"/>
    <p:sldId id="270" r:id="rId5"/>
    <p:sldId id="271" r:id="rId6"/>
    <p:sldId id="272" r:id="rId7"/>
    <p:sldId id="273" r:id="rId8"/>
  </p:sldIdLst>
  <p:sldSz cx="9144000" cy="6858000" type="screen4x3"/>
  <p:notesSz cx="6858000" cy="9144000"/>
  <p:defaultTextStyle>
    <a:defPPr>
      <a:defRPr lang="en-GB"/>
    </a:defPPr>
    <a:lvl1pPr marL="0" lvl="0" indent="0" algn="l" defTabSz="44958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742950" lvl="1" indent="-285750" algn="l" defTabSz="44958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1143000" lvl="2" indent="-228600" algn="l" defTabSz="44958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600200" lvl="3" indent="-228600" algn="l" defTabSz="44958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2057400" lvl="4" indent="-228600" algn="l" defTabSz="44958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lvl="5" indent="-228600" algn="l" defTabSz="44958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lvl="6" indent="-228600" algn="l" defTabSz="44958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lvl="7" indent="-228600" algn="l" defTabSz="44958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lvl="8" indent="-228600" algn="l" defTabSz="44958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EB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/>
    <p:restoredTop sz="94450"/>
  </p:normalViewPr>
  <p:slideViewPr>
    <p:cSldViewPr showGuides="1">
      <p:cViewPr varScale="1">
        <p:scale>
          <a:sx n="108" d="100"/>
          <a:sy n="108" d="100"/>
        </p:scale>
        <p:origin x="1722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</a:ln>
        </p:spPr>
        <p:txBody>
          <a:bodyPr wrap="none" anchor="ctr" anchorCtr="0"/>
          <a:lstStyle/>
          <a:p>
            <a:pPr lvl="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/>
          </a:p>
        </p:txBody>
      </p:sp>
      <p:sp>
        <p:nvSpPr>
          <p:cNvPr id="2051" name="AutoShape 2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/>
          </a:p>
        </p:txBody>
      </p:sp>
      <p:sp>
        <p:nvSpPr>
          <p:cNvPr id="2052" name="AutoShape 3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/>
          </a:p>
        </p:txBody>
      </p:sp>
      <p:sp>
        <p:nvSpPr>
          <p:cNvPr id="2053" name="AutoShape 4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/>
          </a:p>
        </p:txBody>
      </p:sp>
      <p:sp>
        <p:nvSpPr>
          <p:cNvPr id="2054" name="AutoShape 5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/>
          </a:p>
        </p:txBody>
      </p:sp>
      <p:sp>
        <p:nvSpPr>
          <p:cNvPr id="2055" name="AutoShape 6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/>
          </a:p>
        </p:txBody>
      </p:sp>
      <p:sp>
        <p:nvSpPr>
          <p:cNvPr id="2056" name="AutoShape 7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/>
          </a:p>
        </p:txBody>
      </p:sp>
      <p:sp>
        <p:nvSpPr>
          <p:cNvPr id="2057" name="AutoShape 8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/>
          </a:p>
        </p:txBody>
      </p:sp>
      <p:sp>
        <p:nvSpPr>
          <p:cNvPr id="2058" name="AutoShape 9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/>
          </a:p>
        </p:txBody>
      </p:sp>
      <p:sp>
        <p:nvSpPr>
          <p:cNvPr id="2059" name="AutoShape 10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/>
          </a:p>
        </p:txBody>
      </p:sp>
      <p:sp>
        <p:nvSpPr>
          <p:cNvPr id="2060" name="AutoShape 11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/>
          </a:p>
        </p:txBody>
      </p:sp>
      <p:sp>
        <p:nvSpPr>
          <p:cNvPr id="2061" name="Rectangle 12"/>
          <p:cNvSpPr>
            <a:spLocks noGrp="1" noRot="1" noChangeAspect="1"/>
          </p:cNvSpPr>
          <p:nvPr>
            <p:ph type="sldImg"/>
          </p:nvPr>
        </p:nvSpPr>
        <p:spPr>
          <a:xfrm>
            <a:off x="1158875" y="928688"/>
            <a:ext cx="4333875" cy="3349625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9" name="Rectangle 13"/>
          <p:cNvSpPr>
            <a:spLocks noGrp="1" noChangeArrowheads="1"/>
          </p:cNvSpPr>
          <p:nvPr>
            <p:ph type="body"/>
          </p:nvPr>
        </p:nvSpPr>
        <p:spPr bwMode="auto">
          <a:xfrm>
            <a:off x="1031875" y="4624388"/>
            <a:ext cx="4592638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/>
          <a:lstStyle/>
          <a:p>
            <a:pPr marL="0" marR="0" lvl="0" indent="0" algn="l" defTabSz="44958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93788" y="933450"/>
            <a:ext cx="4483100" cy="3363913"/>
          </a:xfrm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Rectangle 2"/>
          <p:cNvSpPr>
            <a:spLocks noGrp="1"/>
          </p:cNvSpPr>
          <p:nvPr>
            <p:ph type="body" idx="1"/>
          </p:nvPr>
        </p:nvSpPr>
        <p:spPr>
          <a:xfrm>
            <a:off x="1031875" y="4624388"/>
            <a:ext cx="4594225" cy="3716337"/>
          </a:xfrm>
          <a:ln/>
        </p:spPr>
        <p:txBody>
          <a:bodyPr wrap="none" lIns="0" tIns="0" rIns="0" bIns="0" anchor="ctr" anchorCtr="0"/>
          <a:lstStyle/>
          <a:p>
            <a:pPr lvl="0"/>
            <a:endParaRPr lang="ru-RU" alt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93788" y="933450"/>
            <a:ext cx="4481512" cy="3362325"/>
          </a:xfrm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195" name="Rectangle 2"/>
          <p:cNvSpPr>
            <a:spLocks noGrp="1"/>
          </p:cNvSpPr>
          <p:nvPr>
            <p:ph type="body" idx="1"/>
          </p:nvPr>
        </p:nvSpPr>
        <p:spPr>
          <a:xfrm>
            <a:off x="1031875" y="4624388"/>
            <a:ext cx="4594225" cy="3716337"/>
          </a:xfrm>
          <a:ln/>
        </p:spPr>
        <p:txBody>
          <a:bodyPr wrap="none" lIns="0" tIns="0" rIns="0" bIns="0" anchor="ctr" anchorCtr="0"/>
          <a:lstStyle/>
          <a:p>
            <a:pPr lvl="0"/>
            <a:endParaRPr lang="ru-RU" alt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93788" y="933450"/>
            <a:ext cx="4481512" cy="3362325"/>
          </a:xfrm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Rectangle 2"/>
          <p:cNvSpPr>
            <a:spLocks noGrp="1"/>
          </p:cNvSpPr>
          <p:nvPr>
            <p:ph type="body" idx="1"/>
          </p:nvPr>
        </p:nvSpPr>
        <p:spPr>
          <a:xfrm>
            <a:off x="1031875" y="4624388"/>
            <a:ext cx="4606925" cy="3729037"/>
          </a:xfrm>
          <a:ln/>
        </p:spPr>
        <p:txBody>
          <a:bodyPr wrap="none" lIns="0" tIns="0" rIns="0" bIns="0" anchor="ctr" anchorCtr="0"/>
          <a:lstStyle/>
          <a:p>
            <a:pPr lvl="0" defTabSz="449580" eaLnBrk="1">
              <a:spcBef>
                <a:spcPct val="0"/>
              </a:spcBef>
              <a:buClrTx/>
              <a:buFontTx/>
              <a:buChar char="•"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2000" dirty="0">
              <a:latin typeface="Arial" panose="020B0604020202020204" pitchFamily="34" charset="0"/>
              <a:ea typeface="Lucida Sans Unicode" panose="020B0602030504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93788" y="930275"/>
            <a:ext cx="4467225" cy="3351213"/>
          </a:xfrm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2291" name="Rectangle 2"/>
          <p:cNvSpPr>
            <a:spLocks noGrp="1"/>
          </p:cNvSpPr>
          <p:nvPr>
            <p:ph type="body" idx="1"/>
          </p:nvPr>
        </p:nvSpPr>
        <p:spPr>
          <a:xfrm>
            <a:off x="1031875" y="4624388"/>
            <a:ext cx="4594225" cy="3716337"/>
          </a:xfrm>
          <a:ln/>
        </p:spPr>
        <p:txBody>
          <a:bodyPr wrap="none" lIns="0" tIns="0" rIns="0" bIns="0" anchor="ctr" anchorCtr="0"/>
          <a:lstStyle/>
          <a:p>
            <a:pPr lvl="0"/>
            <a:endParaRPr lang="ru-RU" alt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93788" y="930275"/>
            <a:ext cx="4467225" cy="3351213"/>
          </a:xfrm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Rectangle 2"/>
          <p:cNvSpPr>
            <a:spLocks noGrp="1"/>
          </p:cNvSpPr>
          <p:nvPr>
            <p:ph type="body" idx="1"/>
          </p:nvPr>
        </p:nvSpPr>
        <p:spPr>
          <a:xfrm>
            <a:off x="1031875" y="4624388"/>
            <a:ext cx="4594225" cy="3716337"/>
          </a:xfrm>
          <a:ln/>
        </p:spPr>
        <p:txBody>
          <a:bodyPr wrap="none" lIns="0" tIns="0" rIns="0" bIns="0" anchor="ctr" anchorCtr="0"/>
          <a:lstStyle/>
          <a:p>
            <a:pPr lvl="0"/>
            <a:endParaRPr lang="ru-RU" alt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93788" y="930275"/>
            <a:ext cx="4467225" cy="3351213"/>
          </a:xfrm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6387" name="Rectangle 2"/>
          <p:cNvSpPr>
            <a:spLocks noGrp="1"/>
          </p:cNvSpPr>
          <p:nvPr>
            <p:ph type="body" idx="1"/>
          </p:nvPr>
        </p:nvSpPr>
        <p:spPr>
          <a:xfrm>
            <a:off x="1031875" y="4624388"/>
            <a:ext cx="4594225" cy="3716337"/>
          </a:xfrm>
          <a:ln/>
        </p:spPr>
        <p:txBody>
          <a:bodyPr wrap="none" lIns="0" tIns="0" rIns="0" bIns="0" anchor="ctr" anchorCtr="0"/>
          <a:lstStyle/>
          <a:p>
            <a:pPr lvl="0"/>
            <a:endParaRPr lang="ru-RU" alt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93788" y="930275"/>
            <a:ext cx="4467225" cy="3351213"/>
          </a:xfrm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0483" name="Rectangle 2"/>
          <p:cNvSpPr>
            <a:spLocks noGrp="1"/>
          </p:cNvSpPr>
          <p:nvPr>
            <p:ph type="body" idx="1"/>
          </p:nvPr>
        </p:nvSpPr>
        <p:spPr>
          <a:xfrm>
            <a:off x="1031875" y="4624388"/>
            <a:ext cx="4594225" cy="3716337"/>
          </a:xfrm>
          <a:ln/>
        </p:spPr>
        <p:txBody>
          <a:bodyPr wrap="none" lIns="0" tIns="0" rIns="0" bIns="0" anchor="ctr" anchorCtr="0"/>
          <a:lstStyle/>
          <a:p>
            <a:pPr lvl="0"/>
            <a:endParaRPr lang="ru-RU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  <a:ea typeface="Lucida Sans Unicode" panose="020B0602030504020204" pitchFamily="34" charset="0"/>
              </a:defRPr>
            </a:lvl1pPr>
          </a:lstStyle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B3DD90-DB21-4C6A-8A63-3C22804CA7A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1/13/2026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>
                <a:solidFill>
                  <a:schemeClr val="tx1">
                    <a:tint val="75000"/>
                  </a:schemeClr>
                </a:solidFill>
                <a:ea typeface="Lucida Sans Unicode" panose="020B0602030504020204" pitchFamily="34" charset="0"/>
              </a:defRPr>
            </a:lvl1pPr>
          </a:lstStyle>
          <a:p>
            <a:pPr marL="0" marR="0" lvl="0" indent="0" algn="ct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00">
                <a:solidFill>
                  <a:schemeClr val="tx1">
                    <a:tint val="75000"/>
                  </a:schemeClr>
                </a:solidFill>
                <a:ea typeface="Lucida Sans Unicode" panose="020B0602030504020204" pitchFamily="34" charset="0"/>
              </a:defRPr>
            </a:lvl1pPr>
          </a:lstStyle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3CB4C1-BB0B-47DF-B2AA-99BC7FB988C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15950" y="1125538"/>
            <a:ext cx="8229600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6560" rIns="0" bIns="0" anchor="ctr"/>
          <a:lstStyle/>
          <a:p>
            <a:pPr marL="342900" indent="-325120" algn="ctr" defTabSz="449580" eaLnBrk="1" hangingPunct="1">
              <a:lnSpc>
                <a:spcPct val="95000"/>
              </a:lnSpc>
              <a:buSzPct val="100000"/>
              <a:tabLst>
                <a:tab pos="342900" algn="l"/>
                <a:tab pos="790575" algn="l"/>
                <a:tab pos="1240155" algn="l"/>
                <a:tab pos="1689100" algn="l"/>
                <a:tab pos="2138680" algn="l"/>
                <a:tab pos="2587625" algn="l"/>
                <a:tab pos="3037205" algn="l"/>
                <a:tab pos="3486150" algn="l"/>
                <a:tab pos="3935730" algn="l"/>
                <a:tab pos="4384675" algn="l"/>
                <a:tab pos="4834255" algn="l"/>
                <a:tab pos="5283200" algn="l"/>
                <a:tab pos="5732780" algn="l"/>
                <a:tab pos="6181725" algn="l"/>
                <a:tab pos="6631305" algn="l"/>
                <a:tab pos="7080250" algn="l"/>
                <a:tab pos="7529830" algn="l"/>
                <a:tab pos="7978775" algn="l"/>
                <a:tab pos="8428355" algn="l"/>
                <a:tab pos="8877300" algn="l"/>
                <a:tab pos="9326880" algn="l"/>
              </a:tabLst>
            </a:pPr>
            <a:r>
              <a:rPr lang="ru-RU" altLang="x-none" b="1" i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МЕТОДА ЛАЗЕРНОГО СКАНИРОВАНИЯ ДЛЯ СОЗДАНИЯ 3</a:t>
            </a:r>
            <a:r>
              <a:rPr lang="en-US" altLang="x-none" b="1" i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x-none" b="1" i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-МОДЕЛЕЙ В ЗЕМЛЕУСТРОЙСТВЕ.</a:t>
            </a:r>
            <a:endParaRPr lang="ru-RU" altLang="x-none" i="1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25120" algn="ctr" defTabSz="449580" eaLnBrk="1" hangingPunct="1">
              <a:lnSpc>
                <a:spcPct val="95000"/>
              </a:lnSpc>
              <a:buSzPct val="100000"/>
              <a:tabLst>
                <a:tab pos="342900" algn="l"/>
                <a:tab pos="790575" algn="l"/>
                <a:tab pos="1240155" algn="l"/>
                <a:tab pos="1689100" algn="l"/>
                <a:tab pos="2138680" algn="l"/>
                <a:tab pos="2587625" algn="l"/>
                <a:tab pos="3037205" algn="l"/>
                <a:tab pos="3486150" algn="l"/>
                <a:tab pos="3935730" algn="l"/>
                <a:tab pos="4384675" algn="l"/>
                <a:tab pos="4834255" algn="l"/>
                <a:tab pos="5283200" algn="l"/>
                <a:tab pos="5732780" algn="l"/>
                <a:tab pos="6181725" algn="l"/>
                <a:tab pos="6631305" algn="l"/>
                <a:tab pos="7080250" algn="l"/>
                <a:tab pos="7529830" algn="l"/>
                <a:tab pos="7978775" algn="l"/>
                <a:tab pos="8428355" algn="l"/>
                <a:tab pos="8877300" algn="l"/>
                <a:tab pos="9326880" algn="l"/>
              </a:tabLst>
            </a:pPr>
            <a:endParaRPr lang="ru-RU" altLang="ru-RU" sz="2600" i="1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pPr marL="342900" indent="-325120" algn="r" defTabSz="449580" eaLnBrk="1" hangingPunct="1">
              <a:lnSpc>
                <a:spcPct val="95000"/>
              </a:lnSpc>
              <a:buSzPct val="100000"/>
              <a:tabLst>
                <a:tab pos="342900" algn="l"/>
                <a:tab pos="790575" algn="l"/>
                <a:tab pos="1240155" algn="l"/>
                <a:tab pos="1689100" algn="l"/>
                <a:tab pos="2138680" algn="l"/>
                <a:tab pos="2587625" algn="l"/>
                <a:tab pos="3037205" algn="l"/>
                <a:tab pos="3486150" algn="l"/>
                <a:tab pos="3935730" algn="l"/>
                <a:tab pos="4384675" algn="l"/>
                <a:tab pos="4834255" algn="l"/>
                <a:tab pos="5283200" algn="l"/>
                <a:tab pos="5732780" algn="l"/>
                <a:tab pos="6181725" algn="l"/>
                <a:tab pos="6631305" algn="l"/>
                <a:tab pos="7080250" algn="l"/>
                <a:tab pos="7529830" algn="l"/>
                <a:tab pos="7978775" algn="l"/>
                <a:tab pos="8428355" algn="l"/>
                <a:tab pos="8877300" algn="l"/>
                <a:tab pos="9326880" algn="l"/>
              </a:tabLst>
            </a:pPr>
            <a:endParaRPr lang="ru-RU" altLang="ru-RU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pPr marL="342900" indent="-325120" algn="r" defTabSz="449580" eaLnBrk="1" hangingPunct="1">
              <a:lnSpc>
                <a:spcPct val="95000"/>
              </a:lnSpc>
              <a:buSzPct val="100000"/>
              <a:tabLst>
                <a:tab pos="342900" algn="l"/>
                <a:tab pos="790575" algn="l"/>
                <a:tab pos="1240155" algn="l"/>
                <a:tab pos="1689100" algn="l"/>
                <a:tab pos="2138680" algn="l"/>
                <a:tab pos="2587625" algn="l"/>
                <a:tab pos="3037205" algn="l"/>
                <a:tab pos="3486150" algn="l"/>
                <a:tab pos="3935730" algn="l"/>
                <a:tab pos="4384675" algn="l"/>
                <a:tab pos="4834255" algn="l"/>
                <a:tab pos="5283200" algn="l"/>
                <a:tab pos="5732780" algn="l"/>
                <a:tab pos="6181725" algn="l"/>
                <a:tab pos="6631305" algn="l"/>
                <a:tab pos="7080250" algn="l"/>
                <a:tab pos="7529830" algn="l"/>
                <a:tab pos="7978775" algn="l"/>
                <a:tab pos="8428355" algn="l"/>
                <a:tab pos="8877300" algn="l"/>
                <a:tab pos="9326880" algn="l"/>
              </a:tabLst>
            </a:pPr>
            <a:endParaRPr lang="ru-RU" altLang="ru-RU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395288" y="1789113"/>
            <a:ext cx="3097213" cy="4105275"/>
          </a:xfrm>
          <a:prstGeom prst="rect">
            <a:avLst/>
          </a:prstGeom>
          <a:noFill/>
          <a:ln w="9525">
            <a:noFill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449580" eaLnBrk="1" hangingPunct="1">
              <a:lnSpc>
                <a:spcPct val="150000"/>
              </a:lnSpc>
              <a:buClr>
                <a:srgbClr val="000000"/>
              </a:buClr>
              <a:buSzPct val="100000"/>
              <a:tabLst>
                <a:tab pos="327025" algn="l"/>
                <a:tab pos="774700" algn="l"/>
                <a:tab pos="1224280" algn="l"/>
                <a:tab pos="1673225" algn="l"/>
                <a:tab pos="2122805" algn="l"/>
                <a:tab pos="2571750" algn="l"/>
                <a:tab pos="3021330" algn="l"/>
                <a:tab pos="3470275" algn="l"/>
                <a:tab pos="3919855" algn="l"/>
                <a:tab pos="4368800" algn="l"/>
                <a:tab pos="4818380" algn="l"/>
                <a:tab pos="5267325" algn="l"/>
                <a:tab pos="5716905" algn="l"/>
                <a:tab pos="6165850" algn="l"/>
                <a:tab pos="6615430" algn="l"/>
                <a:tab pos="7064375" algn="l"/>
                <a:tab pos="7513955" algn="l"/>
                <a:tab pos="7962900" algn="l"/>
                <a:tab pos="8412480" algn="l"/>
                <a:tab pos="8861425" algn="l"/>
                <a:tab pos="9311005" algn="l"/>
              </a:tabLst>
            </a:pPr>
            <a:r>
              <a:rPr lang="ru-RU" altLang="x-non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лазерного 3D сканирования представляет собой измерение расстояния между сканером и обследуемым объектом. В результате проводимых высокоскоростных измерений формируется облако точек с фиксацией пространственных координат, на основе которого строится трехмерная модель объекта. </a:t>
            </a:r>
            <a:endParaRPr lang="ru-RU" altLang="ru-RU" sz="1600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268538" y="549275"/>
            <a:ext cx="58324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449580" eaLnBrk="1" hangingPunct="1">
              <a:lnSpc>
                <a:spcPct val="95000"/>
              </a:lnSpc>
              <a:buSzPct val="100000"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3200" i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Технология лазерного 3</a:t>
            </a:r>
            <a:r>
              <a:rPr lang="en-US" altLang="ru-RU" sz="3200" i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D </a:t>
            </a:r>
            <a:r>
              <a:rPr lang="ru-RU" altLang="ru-RU" sz="3200" i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сканирования</a:t>
            </a:r>
          </a:p>
        </p:txBody>
      </p:sp>
      <p:pic>
        <p:nvPicPr>
          <p:cNvPr id="7173" name="Рисунок 1"/>
          <p:cNvPicPr>
            <a:picLocks noChangeAspect="1"/>
          </p:cNvPicPr>
          <p:nvPr/>
        </p:nvPicPr>
        <p:blipFill>
          <a:blip r:embed="rId3"/>
          <a:srcRect l="14497" t="15248" r="754" b="2477"/>
          <a:stretch>
            <a:fillRect/>
          </a:stretch>
        </p:blipFill>
        <p:spPr>
          <a:xfrm>
            <a:off x="3492500" y="1916113"/>
            <a:ext cx="5472113" cy="28813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211638" y="4924425"/>
            <a:ext cx="4572000" cy="11557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000000"/>
              </a:buClr>
              <a:buSzPct val="100000"/>
              <a:buNone/>
            </a:pPr>
            <a:r>
              <a:rPr lang="ru-RU" altLang="x-non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Такая модель может включать до нескольких миллионов точек, построенных с погрешностью до миллиметра  </a:t>
            </a:r>
            <a:endParaRPr lang="ru-RU" altLang="ru-RU" sz="1600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8"/>
          <p:cNvSpPr txBox="1"/>
          <p:nvPr/>
        </p:nvSpPr>
        <p:spPr>
          <a:xfrm>
            <a:off x="233363" y="1700213"/>
            <a:ext cx="2916237" cy="2233612"/>
          </a:xfrm>
          <a:prstGeom prst="rect">
            <a:avLst/>
          </a:prstGeom>
          <a:noFill/>
          <a:ln w="9525">
            <a:noFill/>
          </a:ln>
        </p:spPr>
        <p:txBody>
          <a:bodyPr lIns="90000" tIns="45000" rIns="90000" bIns="45000"/>
          <a:lstStyle/>
          <a:p>
            <a:pPr marL="447675" indent="-342900" defTabSz="449580" eaLnBrk="1">
              <a:lnSpc>
                <a:spcPct val="95000"/>
              </a:lnSpc>
              <a:spcAft>
                <a:spcPts val="1425"/>
              </a:spcAft>
              <a:buSzPct val="100000"/>
              <a:tabLst>
                <a:tab pos="447675" algn="l"/>
                <a:tab pos="1211580" algn="l"/>
                <a:tab pos="1660525" algn="l"/>
                <a:tab pos="2110105" algn="l"/>
                <a:tab pos="2559050" algn="l"/>
                <a:tab pos="3008630" algn="l"/>
                <a:tab pos="3457575" algn="l"/>
                <a:tab pos="3907155" algn="l"/>
                <a:tab pos="4356100" algn="l"/>
                <a:tab pos="4805680" algn="l"/>
                <a:tab pos="5254625" algn="l"/>
                <a:tab pos="5704205" algn="l"/>
                <a:tab pos="6153150" algn="l"/>
                <a:tab pos="6602730" algn="l"/>
                <a:tab pos="7051675" algn="l"/>
                <a:tab pos="7501255" algn="l"/>
                <a:tab pos="7950200" algn="l"/>
                <a:tab pos="8399780" algn="l"/>
                <a:tab pos="8848725" algn="l"/>
                <a:tab pos="9298305" algn="l"/>
                <a:tab pos="9747250" algn="l"/>
              </a:tabLst>
            </a:pPr>
            <a:endParaRPr lang="en-GB" altLang="ru-R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47675" indent="-342900" defTabSz="449580" eaLnBrk="1">
              <a:lnSpc>
                <a:spcPct val="95000"/>
              </a:lnSpc>
              <a:spcAft>
                <a:spcPts val="1425"/>
              </a:spcAft>
              <a:buSzPct val="100000"/>
              <a:tabLst>
                <a:tab pos="447675" algn="l"/>
                <a:tab pos="1211580" algn="l"/>
                <a:tab pos="1660525" algn="l"/>
                <a:tab pos="2110105" algn="l"/>
                <a:tab pos="2559050" algn="l"/>
                <a:tab pos="3008630" algn="l"/>
                <a:tab pos="3457575" algn="l"/>
                <a:tab pos="3907155" algn="l"/>
                <a:tab pos="4356100" algn="l"/>
                <a:tab pos="4805680" algn="l"/>
                <a:tab pos="5254625" algn="l"/>
                <a:tab pos="5704205" algn="l"/>
                <a:tab pos="6153150" algn="l"/>
                <a:tab pos="6602730" algn="l"/>
                <a:tab pos="7051675" algn="l"/>
                <a:tab pos="7501255" algn="l"/>
                <a:tab pos="7950200" algn="l"/>
                <a:tab pos="8399780" algn="l"/>
                <a:tab pos="8848725" algn="l"/>
                <a:tab pos="9298305" algn="l"/>
                <a:tab pos="9747250" algn="l"/>
              </a:tabLst>
            </a:pPr>
            <a:endParaRPr lang="en-GB" altLang="ru-R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268538" y="1690688"/>
            <a:ext cx="4211638" cy="135413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</a:defRPr>
            </a:lvl1pPr>
            <a:lvl2pPr marL="742950" lvl="1" indent="-28575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lvl="2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lvl="3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lvl="4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buNone/>
            </a:pPr>
            <a:r>
              <a:rPr lang="ru-RU" altLang="ru-RU" sz="24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лазерного 3</a:t>
            </a:r>
            <a:r>
              <a:rPr lang="en-US" altLang="ru-RU" sz="24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24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сканирования</a:t>
            </a:r>
            <a:endParaRPr lang="ru-RU" altLang="ru-RU" sz="2400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>
            <a:stCxn id="2" idx="2"/>
          </p:cNvCxnSpPr>
          <p:nvPr/>
        </p:nvCxnSpPr>
        <p:spPr>
          <a:xfrm>
            <a:off x="4373563" y="3044825"/>
            <a:ext cx="0" cy="16144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795963" y="3044825"/>
            <a:ext cx="860425" cy="9604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2338388" y="3044825"/>
            <a:ext cx="811213" cy="9604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3402013" y="4714875"/>
            <a:ext cx="1944688" cy="145097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</a:defRPr>
            </a:lvl1pPr>
            <a:lvl2pPr marL="742950" lvl="1" indent="-28575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lvl="2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lvl="3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lvl="4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/>
            <a:r>
              <a:rPr lang="ru-RU" altLang="x-none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ru-RU" altLang="x-none" sz="28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Наземное </a:t>
            </a:r>
            <a:endParaRPr lang="ru-RU" altLang="x-none" sz="2800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656388" y="4005263"/>
            <a:ext cx="1858963" cy="143986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</a:defRPr>
            </a:lvl1pPr>
            <a:lvl2pPr marL="742950" lvl="1" indent="-28575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lvl="2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lvl="3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lvl="4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/>
            <a:r>
              <a:rPr lang="ru-RU" altLang="x-none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ru-RU" altLang="x-none" sz="24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Воздушное</a:t>
            </a:r>
            <a:r>
              <a:rPr lang="ru-RU" altLang="x-none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7675" y="3938588"/>
            <a:ext cx="1890713" cy="143986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</a:defRPr>
            </a:lvl1pPr>
            <a:lvl2pPr marL="742950" lvl="1" indent="-28575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lvl="2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lvl="3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lvl="4" indent="-228600" algn="l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/>
            <a:r>
              <a:rPr lang="ru-RU" altLang="x-none" sz="240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Мобильное</a:t>
            </a:r>
            <a:endParaRPr lang="ru-RU" altLang="x-none" sz="2400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/>
          <p:nvPr/>
        </p:nvSpPr>
        <p:spPr>
          <a:xfrm>
            <a:off x="0" y="1439863"/>
            <a:ext cx="9144000" cy="900112"/>
          </a:xfrm>
          <a:prstGeom prst="rect">
            <a:avLst/>
          </a:prstGeom>
          <a:solidFill>
            <a:srgbClr val="FFFFFF"/>
          </a:solidFill>
          <a:ln w="936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2411413" y="314325"/>
            <a:ext cx="5761038" cy="1260475"/>
          </a:xfrm>
        </p:spPr>
        <p:txBody>
          <a:bodyPr vert="horz" wrap="square" lIns="91440" tIns="45720" rIns="91440" bIns="45720" numCol="1" rtlCol="0" anchor="ctr" anchorCtr="0" compatLnSpc="1"/>
          <a:lstStyle/>
          <a:p>
            <a:pPr defTabSz="685800" eaLnBrk="1" hangingPunct="1"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x-none" sz="3000" i="1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 наземного лазерного сканирования (или LIDAR – Light Detection and Ranging) </a:t>
            </a:r>
            <a:endParaRPr lang="en-GB" altLang="ru-RU" sz="2900" i="1" dirty="0"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269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39975"/>
            <a:ext cx="9144000" cy="276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1908175" y="73025"/>
            <a:ext cx="6176963" cy="1079500"/>
          </a:xfrm>
        </p:spPr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kumimoji="0" lang="ru-RU" alt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Метод воздушного сканирования</a:t>
            </a:r>
            <a:endParaRPr kumimoji="0" lang="en-GB" altLang="ru-RU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315" name="Rectangle 9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3316" name="Rectangle 1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>
              <a:latin typeface="Arial" panose="020B0604020202020204" pitchFamily="34" charset="0"/>
            </a:endParaRPr>
          </a:p>
        </p:txBody>
      </p:sp>
      <p:pic>
        <p:nvPicPr>
          <p:cNvPr id="13318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625" y="1863725"/>
            <a:ext cx="4197350" cy="2527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9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1863725"/>
            <a:ext cx="3792538" cy="2527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42988" y="4581525"/>
            <a:ext cx="7058025" cy="1200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x-none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Calibri" panose="020F0502020204030204" pitchFamily="34" charset="0"/>
              </a:rPr>
              <a:t>Технология позволяет получать полную и точную информацию о пространственно-геометрических параметрах рельефа, гидрографии, растительности, о расположении наземных объектов, которые находятся в зоне съемки. </a:t>
            </a:r>
            <a:endParaRPr lang="ru-RU" altLang="x-none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/>
          <p:nvPr/>
        </p:nvSpPr>
        <p:spPr>
          <a:xfrm>
            <a:off x="0" y="1079500"/>
            <a:ext cx="9144000" cy="1260475"/>
          </a:xfrm>
          <a:prstGeom prst="rect">
            <a:avLst/>
          </a:prstGeom>
          <a:solidFill>
            <a:srgbClr val="FFFFFF"/>
          </a:solidFill>
          <a:ln w="936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2195513" y="179388"/>
            <a:ext cx="6624638" cy="925513"/>
          </a:xfrm>
        </p:spPr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kumimoji="0" lang="ru-RU" alt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Метод мобильного сканирования</a:t>
            </a:r>
            <a:endParaRPr kumimoji="0" lang="en-GB" altLang="ru-RU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5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338" y="1971675"/>
            <a:ext cx="3925887" cy="3209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Рисунок 3"/>
          <p:cNvPicPr>
            <a:picLocks noChangeAspect="1"/>
          </p:cNvPicPr>
          <p:nvPr/>
        </p:nvPicPr>
        <p:blipFill>
          <a:blip r:embed="rId4"/>
          <a:srcRect l="1598" t="5215" r="-607" b="13341"/>
          <a:stretch>
            <a:fillRect/>
          </a:stretch>
        </p:blipFill>
        <p:spPr>
          <a:xfrm>
            <a:off x="198438" y="1531938"/>
            <a:ext cx="4464050" cy="3673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2124075" y="238125"/>
            <a:ext cx="5688013" cy="925513"/>
          </a:xfrm>
        </p:spPr>
        <p:txBody>
          <a:bodyPr vert="horz" wrap="square" lIns="91440" tIns="45720" rIns="91440" bIns="45720" numCol="1" rtlCol="0" anchor="ctr" anchorCtr="0" compatLnSpc="1">
            <a:normAutofit fontScale="9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kumimoji="0" lang="ru-RU" alt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Примеры результатов лазерного 3</a:t>
            </a:r>
            <a:r>
              <a:rPr kumimoji="0" lang="en-US" alt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ru-RU" alt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сканирования</a:t>
            </a:r>
            <a:endParaRPr kumimoji="0" lang="en-GB" altLang="ru-RU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60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1319213"/>
            <a:ext cx="4151312" cy="2519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1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388" y="3500438"/>
            <a:ext cx="5391150" cy="28432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Экран (4:3)</PresentationFormat>
  <Paragraphs>14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Lucida Sans Unicode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Метод наземного лазерного сканирования (или LIDAR – Light Detection and Ranging) </vt:lpstr>
      <vt:lpstr>Метод воздушного сканирования</vt:lpstr>
      <vt:lpstr>Метод мобильного сканирования</vt:lpstr>
      <vt:lpstr>Примеры результатов лазерного 3D сканирования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  слайда</dc:title>
  <dc:creator>Администратор</dc:creator>
  <cp:lastModifiedBy>User</cp:lastModifiedBy>
  <cp:revision>73</cp:revision>
  <dcterms:created xsi:type="dcterms:W3CDTF">2011-07-06T20:22:35Z</dcterms:created>
  <dcterms:modified xsi:type="dcterms:W3CDTF">2026-01-13T09:00:05Z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492B9F23F6D945B89F8DC6B86981C13B_13</vt:lpwstr>
  </property>
  <property fmtid="{D5CDD505-2E9C-101B-9397-08002B2CF9AE}" pid="3" name="KSOProductBuildVer">
    <vt:lpwstr>1049-12.2.0.13431</vt:lpwstr>
  </property>
</Properties>
</file>